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exend Light"/>
      <p:regular r:id="rId14"/>
      <p:bold r:id="rId15"/>
    </p:embeddedFont>
    <p:embeddedFont>
      <p:font typeface="Lexend Medium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exendLight-bold.fntdata"/><Relationship Id="rId14" Type="http://schemas.openxmlformats.org/officeDocument/2006/relationships/font" Target="fonts/LexendLight-regular.fntdata"/><Relationship Id="rId17" Type="http://schemas.openxmlformats.org/officeDocument/2006/relationships/font" Target="fonts/LexendMedium-bold.fntdata"/><Relationship Id="rId16" Type="http://schemas.openxmlformats.org/officeDocument/2006/relationships/font" Target="fonts/LexendMedium-regular.fntdata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19d099b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19d099b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19d099bd2f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19d099bd2f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319d099bd2f_0_2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319d099bd2f_0_2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319d099bd2f_0_2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319d099bd2f_0_2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319d099bd2f_0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319d099bd2f_0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19d099bd2f_0_2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19d099bd2f_0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319d099bd2f_0_2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319d099bd2f_0_2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319d099bd2f_0_2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319d099bd2f_0_2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1866" name="Google Shape;1866;p33"/>
          <p:cNvSpPr txBox="1"/>
          <p:nvPr>
            <p:ph idx="2" type="subTitle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Convolutional Neural Networks</a:t>
            </a:r>
            <a:endParaRPr/>
          </a:p>
        </p:txBody>
      </p:sp>
      <p:sp>
        <p:nvSpPr>
          <p:cNvPr id="1867" name="Google Shape;1867;p33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 Gesture Recognition </a:t>
            </a:r>
            <a:endParaRPr/>
          </a:p>
        </p:txBody>
      </p:sp>
      <p:sp>
        <p:nvSpPr>
          <p:cNvPr id="1868" name="Google Shape;1868;p33"/>
          <p:cNvSpPr txBox="1"/>
          <p:nvPr>
            <p:ph idx="3" type="body"/>
          </p:nvPr>
        </p:nvSpPr>
        <p:spPr>
          <a:xfrm>
            <a:off x="167325" y="-39600"/>
            <a:ext cx="1799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Donny Marthen Sitompul</a:t>
            </a:r>
            <a:r>
              <a:rPr b="1" lang="en"/>
              <a:t> </a:t>
            </a:r>
            <a:endParaRPr/>
          </a:p>
        </p:txBody>
      </p:sp>
      <p:sp>
        <p:nvSpPr>
          <p:cNvPr id="1869" name="Google Shape;1869;p33"/>
          <p:cNvSpPr txBox="1"/>
          <p:nvPr>
            <p:ph idx="4" type="body"/>
          </p:nvPr>
        </p:nvSpPr>
        <p:spPr>
          <a:xfrm>
            <a:off x="1658800" y="-39600"/>
            <a:ext cx="6987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 Using Convolutional Neural Networks  ::: Artificial Intelligence for Engineers DAT305</a:t>
            </a:r>
            <a:endParaRPr/>
          </a:p>
        </p:txBody>
      </p:sp>
      <p:grpSp>
        <p:nvGrpSpPr>
          <p:cNvPr id="1870" name="Google Shape;1870;p33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871" name="Google Shape;1871;p33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872" name="Google Shape;1872;p33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898" name="Google Shape;1898;p33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4"/>
          <p:cNvSpPr/>
          <p:nvPr/>
        </p:nvSpPr>
        <p:spPr>
          <a:xfrm>
            <a:off x="357200" y="1355250"/>
            <a:ext cx="8532300" cy="23499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4"/>
          <p:cNvSpPr/>
          <p:nvPr/>
        </p:nvSpPr>
        <p:spPr>
          <a:xfrm>
            <a:off x="2123379" y="1648175"/>
            <a:ext cx="1175100" cy="19098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Data Preprocessing</a:t>
            </a:r>
            <a:endParaRPr sz="10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07" name="Google Shape;1907;p34"/>
          <p:cNvSpPr/>
          <p:nvPr/>
        </p:nvSpPr>
        <p:spPr>
          <a:xfrm>
            <a:off x="3474433" y="1648175"/>
            <a:ext cx="1175100" cy="19098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CNN Model Architecture</a:t>
            </a:r>
            <a:endParaRPr sz="12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08" name="Google Shape;1908;p34"/>
          <p:cNvSpPr/>
          <p:nvPr/>
        </p:nvSpPr>
        <p:spPr>
          <a:xfrm>
            <a:off x="772325" y="1648175"/>
            <a:ext cx="1175100" cy="19098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Introduction</a:t>
            </a:r>
            <a:endParaRPr sz="800"/>
          </a:p>
        </p:txBody>
      </p:sp>
      <p:grpSp>
        <p:nvGrpSpPr>
          <p:cNvPr id="1909" name="Google Shape;1909;p34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1910" name="Google Shape;1910;p34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3" name="Google Shape;1913;p34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914" name="Google Shape;1914;p34"/>
          <p:cNvSpPr txBox="1"/>
          <p:nvPr/>
        </p:nvSpPr>
        <p:spPr>
          <a:xfrm>
            <a:off x="772426" y="2814395"/>
            <a:ext cx="15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15" name="Google Shape;1915;p34"/>
          <p:cNvSpPr txBox="1"/>
          <p:nvPr/>
        </p:nvSpPr>
        <p:spPr>
          <a:xfrm>
            <a:off x="2551225" y="2814395"/>
            <a:ext cx="15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16" name="Google Shape;1916;p34"/>
          <p:cNvSpPr txBox="1"/>
          <p:nvPr/>
        </p:nvSpPr>
        <p:spPr>
          <a:xfrm>
            <a:off x="4330024" y="2814395"/>
            <a:ext cx="15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17" name="Google Shape;1917;p34"/>
          <p:cNvSpPr/>
          <p:nvPr/>
        </p:nvSpPr>
        <p:spPr>
          <a:xfrm>
            <a:off x="6188650" y="1648175"/>
            <a:ext cx="1175100" cy="19098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Model Comparisons</a:t>
            </a:r>
            <a:endParaRPr sz="700"/>
          </a:p>
        </p:txBody>
      </p:sp>
      <p:sp>
        <p:nvSpPr>
          <p:cNvPr id="1918" name="Google Shape;1918;p34"/>
          <p:cNvSpPr/>
          <p:nvPr/>
        </p:nvSpPr>
        <p:spPr>
          <a:xfrm>
            <a:off x="7539704" y="1648175"/>
            <a:ext cx="1175100" cy="19098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Conclusion and Recommendations</a:t>
            </a:r>
            <a:endParaRPr sz="10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19" name="Google Shape;1919;p34"/>
          <p:cNvSpPr/>
          <p:nvPr/>
        </p:nvSpPr>
        <p:spPr>
          <a:xfrm>
            <a:off x="4837596" y="1648175"/>
            <a:ext cx="1175100" cy="19098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Training and Evaluation</a:t>
            </a:r>
            <a:endParaRPr sz="1000"/>
          </a:p>
        </p:txBody>
      </p:sp>
      <p:sp>
        <p:nvSpPr>
          <p:cNvPr id="1920" name="Google Shape;1920;p34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1921" name="Google Shape;1921;p34"/>
          <p:cNvSpPr txBox="1"/>
          <p:nvPr>
            <p:ph idx="2" type="body"/>
          </p:nvPr>
        </p:nvSpPr>
        <p:spPr>
          <a:xfrm>
            <a:off x="167325" y="-39600"/>
            <a:ext cx="1799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Donny Marthen Sitompul </a:t>
            </a:r>
            <a:endParaRPr/>
          </a:p>
        </p:txBody>
      </p:sp>
      <p:sp>
        <p:nvSpPr>
          <p:cNvPr id="1922" name="Google Shape;1922;p34"/>
          <p:cNvSpPr txBox="1"/>
          <p:nvPr>
            <p:ph idx="3" type="body"/>
          </p:nvPr>
        </p:nvSpPr>
        <p:spPr>
          <a:xfrm>
            <a:off x="1658800" y="-39600"/>
            <a:ext cx="6987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 Using Convolutional Neural Networks  ::: Artificial Intelligence for Engineers DAT305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5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8" name="Google Shape;1928;p35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1929" name="Google Shape;1929;p35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0" name="Google Shape;1930;p35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1" name="Google Shape;1931;p35"/>
          <p:cNvSpPr/>
          <p:nvPr/>
        </p:nvSpPr>
        <p:spPr>
          <a:xfrm>
            <a:off x="1170750" y="3332875"/>
            <a:ext cx="3407400" cy="15000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35"/>
          <p:cNvSpPr/>
          <p:nvPr/>
        </p:nvSpPr>
        <p:spPr>
          <a:xfrm>
            <a:off x="1170750" y="1518600"/>
            <a:ext cx="1689300" cy="1679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3" name="Google Shape;1933;p35"/>
          <p:cNvGrpSpPr/>
          <p:nvPr/>
        </p:nvGrpSpPr>
        <p:grpSpPr>
          <a:xfrm>
            <a:off x="1240925" y="1619925"/>
            <a:ext cx="277873" cy="68400"/>
            <a:chOff x="1240925" y="1619925"/>
            <a:chExt cx="277873" cy="68400"/>
          </a:xfrm>
        </p:grpSpPr>
        <p:sp>
          <p:nvSpPr>
            <p:cNvPr id="1934" name="Google Shape;1934;p35"/>
            <p:cNvSpPr/>
            <p:nvPr/>
          </p:nvSpPr>
          <p:spPr>
            <a:xfrm>
              <a:off x="1240925" y="16199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1345661" y="16199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1450398" y="16199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35"/>
          <p:cNvGrpSpPr/>
          <p:nvPr/>
        </p:nvGrpSpPr>
        <p:grpSpPr>
          <a:xfrm>
            <a:off x="1240925" y="3434200"/>
            <a:ext cx="277873" cy="68400"/>
            <a:chOff x="1240925" y="3434200"/>
            <a:chExt cx="277873" cy="68400"/>
          </a:xfrm>
        </p:grpSpPr>
        <p:sp>
          <p:nvSpPr>
            <p:cNvPr id="1938" name="Google Shape;1938;p35"/>
            <p:cNvSpPr/>
            <p:nvPr/>
          </p:nvSpPr>
          <p:spPr>
            <a:xfrm>
              <a:off x="1240925" y="343420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1345661" y="343420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1450398" y="343420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1" name="Google Shape;1941;p35"/>
          <p:cNvSpPr/>
          <p:nvPr/>
        </p:nvSpPr>
        <p:spPr>
          <a:xfrm>
            <a:off x="4875000" y="1575475"/>
            <a:ext cx="3103500" cy="325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cxnSp>
        <p:nvCxnSpPr>
          <p:cNvPr id="1942" name="Google Shape;1942;p35"/>
          <p:cNvCxnSpPr/>
          <p:nvPr/>
        </p:nvCxnSpPr>
        <p:spPr>
          <a:xfrm rot="10800000">
            <a:off x="4643725" y="563700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3" name="Google Shape;1943;p35"/>
          <p:cNvSpPr txBox="1"/>
          <p:nvPr/>
        </p:nvSpPr>
        <p:spPr>
          <a:xfrm>
            <a:off x="1293825" y="3502600"/>
            <a:ext cx="31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The system is trained on the Leap Motion Gesture Dataset, which includes grayscale images of ten different hand gestures. Key steps include data preprocessing, model architecture, training, and evaluation.</a:t>
            </a:r>
            <a:endParaRPr>
              <a:solidFill>
                <a:schemeClr val="lt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4" name="Google Shape;1944;p35"/>
          <p:cNvSpPr txBox="1"/>
          <p:nvPr/>
        </p:nvSpPr>
        <p:spPr>
          <a:xfrm>
            <a:off x="5012075" y="1684625"/>
            <a:ext cx="2825700" cy="23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This presentation discusses the development of a hand gesture recognition system using Convolutional Neural Networks (CNNs). </a:t>
            </a:r>
            <a:endParaRPr sz="1700">
              <a:solidFill>
                <a:schemeClr val="lt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5" name="Google Shape;1945;p35"/>
          <p:cNvSpPr/>
          <p:nvPr/>
        </p:nvSpPr>
        <p:spPr>
          <a:xfrm>
            <a:off x="6560263" y="3233787"/>
            <a:ext cx="162798" cy="200422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1946" name="Google Shape;1946;p35"/>
          <p:cNvCxnSpPr/>
          <p:nvPr/>
        </p:nvCxnSpPr>
        <p:spPr>
          <a:xfrm rot="10800000">
            <a:off x="5654175" y="308425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35"/>
          <p:cNvCxnSpPr/>
          <p:nvPr/>
        </p:nvCxnSpPr>
        <p:spPr>
          <a:xfrm rot="10800000">
            <a:off x="6168075" y="326695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48" name="Google Shape;1948;p35"/>
          <p:cNvGrpSpPr/>
          <p:nvPr/>
        </p:nvGrpSpPr>
        <p:grpSpPr>
          <a:xfrm>
            <a:off x="3047921" y="1918650"/>
            <a:ext cx="1642980" cy="1139694"/>
            <a:chOff x="-1501353" y="1025810"/>
            <a:chExt cx="1717700" cy="1191525"/>
          </a:xfrm>
        </p:grpSpPr>
        <p:sp>
          <p:nvSpPr>
            <p:cNvPr id="1949" name="Google Shape;1949;p35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54" name="Google Shape;1954;p35"/>
          <p:cNvSpPr txBox="1"/>
          <p:nvPr>
            <p:ph type="title"/>
          </p:nvPr>
        </p:nvSpPr>
        <p:spPr>
          <a:xfrm>
            <a:off x="1579100" y="491225"/>
            <a:ext cx="4966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55" name="Google Shape;1955;p3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1956" name="Google Shape;1956;p35"/>
          <p:cNvSpPr txBox="1"/>
          <p:nvPr>
            <p:ph idx="2" type="body"/>
          </p:nvPr>
        </p:nvSpPr>
        <p:spPr>
          <a:xfrm>
            <a:off x="167325" y="-39600"/>
            <a:ext cx="1799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Donny Marthen Sitompul </a:t>
            </a:r>
            <a:endParaRPr/>
          </a:p>
        </p:txBody>
      </p:sp>
      <p:sp>
        <p:nvSpPr>
          <p:cNvPr id="1957" name="Google Shape;1957;p35"/>
          <p:cNvSpPr txBox="1"/>
          <p:nvPr>
            <p:ph idx="3" type="body"/>
          </p:nvPr>
        </p:nvSpPr>
        <p:spPr>
          <a:xfrm>
            <a:off x="1658800" y="-39600"/>
            <a:ext cx="6987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 Using Convolutional Neural Networks  ::: Artificial Intelligence for Engineers DAT305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36"/>
          <p:cNvSpPr txBox="1"/>
          <p:nvPr>
            <p:ph type="title"/>
          </p:nvPr>
        </p:nvSpPr>
        <p:spPr>
          <a:xfrm>
            <a:off x="224325" y="303425"/>
            <a:ext cx="85416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Steps involved in preparing the dataset for training.</a:t>
            </a:r>
            <a:endParaRPr sz="5300"/>
          </a:p>
        </p:txBody>
      </p:sp>
      <p:sp>
        <p:nvSpPr>
          <p:cNvPr id="1963" name="Google Shape;1963;p36"/>
          <p:cNvSpPr/>
          <p:nvPr/>
        </p:nvSpPr>
        <p:spPr>
          <a:xfrm>
            <a:off x="4326425" y="1805082"/>
            <a:ext cx="38064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Folder Structure</a:t>
            </a:r>
            <a:endParaRPr b="1" sz="8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Each gesture stored in subfolders with a lookup dictionary for numerical label mapping.</a:t>
            </a:r>
            <a:endParaRPr sz="8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4" name="Google Shape;1964;p36"/>
          <p:cNvSpPr/>
          <p:nvPr/>
        </p:nvSpPr>
        <p:spPr>
          <a:xfrm>
            <a:off x="381850" y="3081052"/>
            <a:ext cx="38064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Image Resizing</a:t>
            </a:r>
            <a:endParaRPr b="1" sz="8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Images resized to 120x320 pixels and converted to grayscale.</a:t>
            </a:r>
            <a:endParaRPr sz="8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5" name="Google Shape;1965;p36"/>
          <p:cNvSpPr/>
          <p:nvPr/>
        </p:nvSpPr>
        <p:spPr>
          <a:xfrm>
            <a:off x="4370050" y="3081052"/>
            <a:ext cx="38064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Data Splitting</a:t>
            </a:r>
            <a:endParaRPr b="1" sz="8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Dataset split into 80% training, 10% validation, and 10% test sets.</a:t>
            </a:r>
            <a:endParaRPr sz="8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6" name="Google Shape;1966;p36"/>
          <p:cNvSpPr/>
          <p:nvPr/>
        </p:nvSpPr>
        <p:spPr>
          <a:xfrm>
            <a:off x="328650" y="1805082"/>
            <a:ext cx="3806400" cy="605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Dataset Overview</a:t>
            </a:r>
            <a:endParaRPr b="1" sz="8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Leap Motion Gesture Dataset with 10 gesture classes: palm, L shape, fist, fist moved, thumbs-up, index point, OK sign, palm moved, C shape, hand down.</a:t>
            </a:r>
            <a:endParaRPr sz="8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7" name="Google Shape;1967;p3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1968" name="Google Shape;1968;p36"/>
          <p:cNvSpPr txBox="1"/>
          <p:nvPr>
            <p:ph idx="2" type="body"/>
          </p:nvPr>
        </p:nvSpPr>
        <p:spPr>
          <a:xfrm>
            <a:off x="167325" y="-39600"/>
            <a:ext cx="1799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Donny Marthen Sitompul </a:t>
            </a:r>
            <a:endParaRPr/>
          </a:p>
        </p:txBody>
      </p:sp>
      <p:sp>
        <p:nvSpPr>
          <p:cNvPr id="1969" name="Google Shape;1969;p36"/>
          <p:cNvSpPr txBox="1"/>
          <p:nvPr>
            <p:ph idx="3" type="body"/>
          </p:nvPr>
        </p:nvSpPr>
        <p:spPr>
          <a:xfrm>
            <a:off x="1658800" y="-39600"/>
            <a:ext cx="6987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 Using Convolutional Neural Networks  ::: Artificial Intelligence for Engineers DAT305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4" name="Google Shape;1974;p37"/>
          <p:cNvGrpSpPr/>
          <p:nvPr/>
        </p:nvGrpSpPr>
        <p:grpSpPr>
          <a:xfrm>
            <a:off x="7509125" y="1921038"/>
            <a:ext cx="1258500" cy="902350"/>
            <a:chOff x="6575700" y="2242475"/>
            <a:chExt cx="1258500" cy="902350"/>
          </a:xfrm>
        </p:grpSpPr>
        <p:sp>
          <p:nvSpPr>
            <p:cNvPr id="1975" name="Google Shape;1975;p37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7" name="Google Shape;1977;p37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1978" name="Google Shape;1978;p37"/>
          <p:cNvSpPr txBox="1"/>
          <p:nvPr/>
        </p:nvSpPr>
        <p:spPr>
          <a:xfrm>
            <a:off x="376375" y="2853163"/>
            <a:ext cx="125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Convolutional Layers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Extract spatial features like edges and textures.</a:t>
            </a:r>
            <a:endParaRPr sz="7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79" name="Google Shape;1979;p37"/>
          <p:cNvSpPr txBox="1"/>
          <p:nvPr/>
        </p:nvSpPr>
        <p:spPr>
          <a:xfrm>
            <a:off x="2753850" y="2853163"/>
            <a:ext cx="1258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MaxPooling Layers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Downsample feature maps to reduce computational cost.</a:t>
            </a:r>
            <a:endParaRPr sz="7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80" name="Google Shape;1980;p37"/>
          <p:cNvSpPr txBox="1"/>
          <p:nvPr/>
        </p:nvSpPr>
        <p:spPr>
          <a:xfrm>
            <a:off x="5129175" y="2853163"/>
            <a:ext cx="1258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Fully Connected Layers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Classify images</a:t>
            </a:r>
            <a:r>
              <a:rPr lang="en" sz="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based on extracted features.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81" name="Google Shape;1981;p37"/>
          <p:cNvSpPr txBox="1"/>
          <p:nvPr/>
        </p:nvSpPr>
        <p:spPr>
          <a:xfrm>
            <a:off x="7509125" y="2853163"/>
            <a:ext cx="125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Compilation/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Training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Using loss functions, optimizers, and evaluation metrics.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82" name="Google Shape;1982;p37"/>
          <p:cNvGrpSpPr/>
          <p:nvPr/>
        </p:nvGrpSpPr>
        <p:grpSpPr>
          <a:xfrm>
            <a:off x="376375" y="1921038"/>
            <a:ext cx="1258500" cy="902350"/>
            <a:chOff x="1209150" y="2242475"/>
            <a:chExt cx="1258500" cy="902350"/>
          </a:xfrm>
        </p:grpSpPr>
        <p:sp>
          <p:nvSpPr>
            <p:cNvPr id="1983" name="Google Shape;1983;p37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5" name="Google Shape;1985;p37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86" name="Google Shape;1986;p37"/>
          <p:cNvGrpSpPr/>
          <p:nvPr/>
        </p:nvGrpSpPr>
        <p:grpSpPr>
          <a:xfrm>
            <a:off x="2753958" y="1921038"/>
            <a:ext cx="1258500" cy="902350"/>
            <a:chOff x="2998000" y="2242475"/>
            <a:chExt cx="1258500" cy="902350"/>
          </a:xfrm>
        </p:grpSpPr>
        <p:sp>
          <p:nvSpPr>
            <p:cNvPr id="1987" name="Google Shape;1987;p37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9" name="Google Shape;1989;p37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90" name="Google Shape;1990;p37"/>
          <p:cNvGrpSpPr/>
          <p:nvPr/>
        </p:nvGrpSpPr>
        <p:grpSpPr>
          <a:xfrm>
            <a:off x="5131542" y="1921038"/>
            <a:ext cx="1258500" cy="902350"/>
            <a:chOff x="4786850" y="2242475"/>
            <a:chExt cx="1258500" cy="902350"/>
          </a:xfrm>
        </p:grpSpPr>
        <p:sp>
          <p:nvSpPr>
            <p:cNvPr id="1991" name="Google Shape;1991;p37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3" name="Google Shape;1993;p37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1994" name="Google Shape;1994;p37"/>
          <p:cNvSpPr txBox="1"/>
          <p:nvPr>
            <p:ph idx="4294967295" type="title"/>
          </p:nvPr>
        </p:nvSpPr>
        <p:spPr>
          <a:xfrm>
            <a:off x="224325" y="303425"/>
            <a:ext cx="85416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Detailed structure and components of the CNN model used.</a:t>
            </a:r>
            <a:endParaRPr sz="5300"/>
          </a:p>
        </p:txBody>
      </p:sp>
      <p:sp>
        <p:nvSpPr>
          <p:cNvPr id="1995" name="Google Shape;1995;p3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1996" name="Google Shape;1996;p37"/>
          <p:cNvSpPr txBox="1"/>
          <p:nvPr>
            <p:ph idx="3" type="body"/>
          </p:nvPr>
        </p:nvSpPr>
        <p:spPr>
          <a:xfrm>
            <a:off x="167325" y="-39600"/>
            <a:ext cx="1799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Donny Marthen Sitompul </a:t>
            </a:r>
            <a:endParaRPr/>
          </a:p>
        </p:txBody>
      </p:sp>
      <p:sp>
        <p:nvSpPr>
          <p:cNvPr id="1997" name="Google Shape;1997;p37"/>
          <p:cNvSpPr txBox="1"/>
          <p:nvPr>
            <p:ph idx="4" type="body"/>
          </p:nvPr>
        </p:nvSpPr>
        <p:spPr>
          <a:xfrm>
            <a:off x="1658800" y="-39600"/>
            <a:ext cx="6987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 Using Convolutional Neural Networks  ::: Artificial Intelligence for Engineers DAT305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38"/>
          <p:cNvSpPr txBox="1"/>
          <p:nvPr>
            <p:ph type="title"/>
          </p:nvPr>
        </p:nvSpPr>
        <p:spPr>
          <a:xfrm>
            <a:off x="224325" y="303425"/>
            <a:ext cx="85416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Evaluation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Monitoring performance and ensuring the model generalizes well.</a:t>
            </a:r>
            <a:endParaRPr sz="5300"/>
          </a:p>
        </p:txBody>
      </p:sp>
      <p:sp>
        <p:nvSpPr>
          <p:cNvPr id="2003" name="Google Shape;2003;p38"/>
          <p:cNvSpPr/>
          <p:nvPr/>
        </p:nvSpPr>
        <p:spPr>
          <a:xfrm>
            <a:off x="328650" y="1805050"/>
            <a:ext cx="2572200" cy="239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Training</a:t>
            </a:r>
            <a:endParaRPr b="1" sz="14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Trained for 10 epochs with a batch size of 64, monitored using validation data.</a:t>
            </a:r>
            <a:endParaRPr sz="14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4" name="Google Shape;2004;p38"/>
          <p:cNvSpPr/>
          <p:nvPr/>
        </p:nvSpPr>
        <p:spPr>
          <a:xfrm>
            <a:off x="3154547" y="1805050"/>
            <a:ext cx="2572200" cy="239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Evaluation Metrics</a:t>
            </a:r>
            <a:endParaRPr b="1" sz="14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Accuracy, confusion matrix, and classification report used to evaluate performance.</a:t>
            </a:r>
            <a:endParaRPr sz="14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5" name="Google Shape;2005;p38"/>
          <p:cNvSpPr/>
          <p:nvPr/>
        </p:nvSpPr>
        <p:spPr>
          <a:xfrm>
            <a:off x="6117801" y="1805050"/>
            <a:ext cx="2572200" cy="239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Improvement Suggestions</a:t>
            </a:r>
            <a:endParaRPr b="1" sz="14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Analyze misclassified samples, use dropout to prevent overfitting, and evaluate on external test sets.</a:t>
            </a:r>
            <a:endParaRPr sz="14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6" name="Google Shape;2006;p3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2007" name="Google Shape;2007;p38"/>
          <p:cNvSpPr txBox="1"/>
          <p:nvPr>
            <p:ph idx="2" type="body"/>
          </p:nvPr>
        </p:nvSpPr>
        <p:spPr>
          <a:xfrm>
            <a:off x="167325" y="-39600"/>
            <a:ext cx="1799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Donny Marthen Sitompul </a:t>
            </a:r>
            <a:endParaRPr/>
          </a:p>
        </p:txBody>
      </p:sp>
      <p:sp>
        <p:nvSpPr>
          <p:cNvPr id="2008" name="Google Shape;2008;p38"/>
          <p:cNvSpPr txBox="1"/>
          <p:nvPr>
            <p:ph idx="3" type="body"/>
          </p:nvPr>
        </p:nvSpPr>
        <p:spPr>
          <a:xfrm>
            <a:off x="1658800" y="-39600"/>
            <a:ext cx="6987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 Using Convolutional Neural Networks  ::: Artificial Intelligence for Engineers DAT305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9"/>
          <p:cNvSpPr txBox="1"/>
          <p:nvPr>
            <p:ph type="title"/>
          </p:nvPr>
        </p:nvSpPr>
        <p:spPr>
          <a:xfrm>
            <a:off x="224325" y="303425"/>
            <a:ext cx="85416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Comparison of different models used for hand gesture recognition.</a:t>
            </a:r>
            <a:endParaRPr sz="5300"/>
          </a:p>
        </p:txBody>
      </p:sp>
      <p:sp>
        <p:nvSpPr>
          <p:cNvPr id="2014" name="Google Shape;2014;p39"/>
          <p:cNvSpPr/>
          <p:nvPr/>
        </p:nvSpPr>
        <p:spPr>
          <a:xfrm>
            <a:off x="328650" y="1805050"/>
            <a:ext cx="8138700" cy="546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LeNet-5</a:t>
            </a:r>
            <a:endParaRPr b="1"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Earlier CNN model with 99.800% test accuracy, smaller parameter count.</a:t>
            </a:r>
            <a:endParaRPr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5" name="Google Shape;2015;p39"/>
          <p:cNvSpPr/>
          <p:nvPr/>
        </p:nvSpPr>
        <p:spPr>
          <a:xfrm>
            <a:off x="328650" y="2571750"/>
            <a:ext cx="8138700" cy="546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AlexNet</a:t>
            </a:r>
            <a:endParaRPr b="1"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High-performance model with 99.949% test accuracy, more parameters, longer training time.</a:t>
            </a:r>
            <a:endParaRPr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6" name="Google Shape;2016;p39"/>
          <p:cNvSpPr/>
          <p:nvPr/>
        </p:nvSpPr>
        <p:spPr>
          <a:xfrm>
            <a:off x="328650" y="3338450"/>
            <a:ext cx="8169600" cy="546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Custom CNN</a:t>
            </a:r>
            <a:endParaRPr b="1"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Balanced model with 99.900% test accuracy, the smallest parameter count, and fastest training time.</a:t>
            </a:r>
            <a:endParaRPr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7" name="Google Shape;2017;p3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2018" name="Google Shape;2018;p39"/>
          <p:cNvSpPr txBox="1"/>
          <p:nvPr>
            <p:ph idx="2" type="body"/>
          </p:nvPr>
        </p:nvSpPr>
        <p:spPr>
          <a:xfrm>
            <a:off x="167325" y="-39600"/>
            <a:ext cx="1799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Donny Marthen Sitompul </a:t>
            </a:r>
            <a:endParaRPr/>
          </a:p>
        </p:txBody>
      </p:sp>
      <p:sp>
        <p:nvSpPr>
          <p:cNvPr id="2019" name="Google Shape;2019;p39"/>
          <p:cNvSpPr txBox="1"/>
          <p:nvPr>
            <p:ph idx="3" type="body"/>
          </p:nvPr>
        </p:nvSpPr>
        <p:spPr>
          <a:xfrm>
            <a:off x="1658800" y="-39600"/>
            <a:ext cx="6987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 Using Convolutional Neural Networks  ::: Artificial Intelligence for Engineers DAT305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40"/>
          <p:cNvSpPr txBox="1"/>
          <p:nvPr>
            <p:ph type="title"/>
          </p:nvPr>
        </p:nvSpPr>
        <p:spPr>
          <a:xfrm>
            <a:off x="224325" y="303425"/>
            <a:ext cx="85416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Conclusion and Recommendations</a:t>
            </a:r>
            <a:endParaRPr sz="4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Summary of findings and suggestions for future work.</a:t>
            </a:r>
            <a:endParaRPr sz="5000"/>
          </a:p>
        </p:txBody>
      </p:sp>
      <p:sp>
        <p:nvSpPr>
          <p:cNvPr id="2025" name="Google Shape;2025;p40"/>
          <p:cNvSpPr/>
          <p:nvPr/>
        </p:nvSpPr>
        <p:spPr>
          <a:xfrm>
            <a:off x="341025" y="2052650"/>
            <a:ext cx="8138700" cy="546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AlexNet Performance</a:t>
            </a:r>
            <a:endParaRPr b="1"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Best accuracy but high computational cost.</a:t>
            </a:r>
            <a:endParaRPr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6" name="Google Shape;2026;p40"/>
          <p:cNvSpPr/>
          <p:nvPr/>
        </p:nvSpPr>
        <p:spPr>
          <a:xfrm>
            <a:off x="341025" y="2819350"/>
            <a:ext cx="8138700" cy="546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Custom CNN</a:t>
            </a:r>
            <a:endParaRPr b="1"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Fastest training time, making it optimal for practical applications.</a:t>
            </a:r>
            <a:endParaRPr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7" name="Google Shape;2027;p40"/>
          <p:cNvSpPr/>
          <p:nvPr/>
        </p:nvSpPr>
        <p:spPr>
          <a:xfrm>
            <a:off x="341025" y="3586050"/>
            <a:ext cx="8138700" cy="546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General Recommendations</a:t>
            </a:r>
            <a:endParaRPr b="1"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61D1C"/>
                </a:solidFill>
                <a:highlight>
                  <a:srgbClr val="F7FEFB"/>
                </a:highlight>
                <a:latin typeface="Courier New"/>
                <a:ea typeface="Courier New"/>
                <a:cs typeface="Courier New"/>
                <a:sym typeface="Courier New"/>
              </a:rPr>
              <a:t>Use more data, practice real-world testing, and explore advanced architectures.</a:t>
            </a:r>
            <a:endParaRPr sz="1050">
              <a:solidFill>
                <a:srgbClr val="161D1C"/>
              </a:solidFill>
              <a:highlight>
                <a:srgbClr val="F7FE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8" name="Google Shape;2028;p4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2029" name="Google Shape;2029;p40"/>
          <p:cNvSpPr txBox="1"/>
          <p:nvPr>
            <p:ph idx="2" type="body"/>
          </p:nvPr>
        </p:nvSpPr>
        <p:spPr>
          <a:xfrm>
            <a:off x="167325" y="-39600"/>
            <a:ext cx="17991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Donny Marthen Sitompul </a:t>
            </a:r>
            <a:endParaRPr/>
          </a:p>
        </p:txBody>
      </p:sp>
      <p:sp>
        <p:nvSpPr>
          <p:cNvPr id="2030" name="Google Shape;2030;p40"/>
          <p:cNvSpPr txBox="1"/>
          <p:nvPr>
            <p:ph idx="3" type="body"/>
          </p:nvPr>
        </p:nvSpPr>
        <p:spPr>
          <a:xfrm>
            <a:off x="1658800" y="-39600"/>
            <a:ext cx="69879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Gesture Recognition  Using Convolutional Neural Networks  ::: Artificial Intelligence for Engineers DAT305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