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4CF0-C813-37C4-DC6F-803C55777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8EC314-6ED2-2BC0-822B-0465369CC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A8AE4D-4ECB-881B-80BF-36F968240F43}"/>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5" name="Footer Placeholder 4">
            <a:extLst>
              <a:ext uri="{FF2B5EF4-FFF2-40B4-BE49-F238E27FC236}">
                <a16:creationId xmlns:a16="http://schemas.microsoft.com/office/drawing/2014/main" id="{EF427944-59E5-2C91-4A44-6E2D875D9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6460E-8CA0-F2E4-018F-0CD865E76807}"/>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296389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395B-E26B-E746-D101-34E8B2A83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4CFEBB-8256-6070-341C-84097CA23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58ED0-9C2C-ADAE-F82E-AA9DE9B2F560}"/>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5" name="Footer Placeholder 4">
            <a:extLst>
              <a:ext uri="{FF2B5EF4-FFF2-40B4-BE49-F238E27FC236}">
                <a16:creationId xmlns:a16="http://schemas.microsoft.com/office/drawing/2014/main" id="{2C535A84-2799-8542-8FF6-641F96432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A2921-4563-45E1-77F3-01B587DFBC1D}"/>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112083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81B05-2DA7-6281-A445-63BBA6260B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65D0E8-E015-B941-BC4F-14A2FBAE54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9512E-C0C0-5B63-41E3-08F51910E901}"/>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5" name="Footer Placeholder 4">
            <a:extLst>
              <a:ext uri="{FF2B5EF4-FFF2-40B4-BE49-F238E27FC236}">
                <a16:creationId xmlns:a16="http://schemas.microsoft.com/office/drawing/2014/main" id="{090A66A0-88EC-0217-B3DD-C95005846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9D81E-AC5E-5F73-D246-0AA9C9E11DC7}"/>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392388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7868-E8B1-BD9C-B4E2-BF6376D206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49645-6B26-21E0-D53D-CE00FDDB41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22BA1-DDBB-3AE2-5B63-0C8853B5314B}"/>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5" name="Footer Placeholder 4">
            <a:extLst>
              <a:ext uri="{FF2B5EF4-FFF2-40B4-BE49-F238E27FC236}">
                <a16:creationId xmlns:a16="http://schemas.microsoft.com/office/drawing/2014/main" id="{FC1D4FA7-9980-5D63-6B81-AAB4A1823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8E0D-47DA-B0F9-E800-592AE2C9C671}"/>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140717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3B9E-D4F2-7928-FCD2-93A09937F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E49D26-4D2C-6FB3-5FA4-248EAE3CD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06EFB-EAFA-CC4D-0073-CF08C93CAAFF}"/>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5" name="Footer Placeholder 4">
            <a:extLst>
              <a:ext uri="{FF2B5EF4-FFF2-40B4-BE49-F238E27FC236}">
                <a16:creationId xmlns:a16="http://schemas.microsoft.com/office/drawing/2014/main" id="{D0079D06-F671-6C77-ED99-CBC12BCD6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064DA-50EC-1C63-AF85-B66ACBF993F3}"/>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239127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F26C-36FD-4D26-E639-D1C85C943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2799C-FE35-7B1C-1689-239883EC4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DD060-FAE1-B2A6-1272-C57F7EFB7E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C1723E-B57B-66EC-CA99-7DBFE63574DA}"/>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6" name="Footer Placeholder 5">
            <a:extLst>
              <a:ext uri="{FF2B5EF4-FFF2-40B4-BE49-F238E27FC236}">
                <a16:creationId xmlns:a16="http://schemas.microsoft.com/office/drawing/2014/main" id="{DAFDA607-877B-A3C4-FCFF-981B03CE6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01194-820A-8B84-11AF-25201C7CFD86}"/>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26742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FF84-9074-C9C5-B2ED-60D83665F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B87B4-7F25-7027-7D17-FA1BB3F83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86A39-3FDA-12F8-60B8-B48A911AC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67124-1EF3-11BD-CD96-16FE6C0F3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675C-802A-5846-D9D5-77610A501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FD466-F1DB-EA24-FB38-6D2BBC8081CC}"/>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8" name="Footer Placeholder 7">
            <a:extLst>
              <a:ext uri="{FF2B5EF4-FFF2-40B4-BE49-F238E27FC236}">
                <a16:creationId xmlns:a16="http://schemas.microsoft.com/office/drawing/2014/main" id="{94730443-6C01-A5DC-6106-F58F058F86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E9C62-C7EF-78AC-2F10-631F1788B9C4}"/>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251974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B267-9FA4-F235-2F2E-7918547AC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0C3D1C-4D70-FAD5-DCC9-A5218D7A54C9}"/>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4" name="Footer Placeholder 3">
            <a:extLst>
              <a:ext uri="{FF2B5EF4-FFF2-40B4-BE49-F238E27FC236}">
                <a16:creationId xmlns:a16="http://schemas.microsoft.com/office/drawing/2014/main" id="{22CEB071-5A54-F954-DBA4-C8AAFDD63D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2F051E-171F-5DFB-9DB2-BB1D1104A8E3}"/>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337380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35D6D-D28E-6F9C-481A-91E4DAA9F079}"/>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3" name="Footer Placeholder 2">
            <a:extLst>
              <a:ext uri="{FF2B5EF4-FFF2-40B4-BE49-F238E27FC236}">
                <a16:creationId xmlns:a16="http://schemas.microsoft.com/office/drawing/2014/main" id="{6585FF0D-B408-EAB3-E6D4-2FEA474B0B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BA4D8-6ABD-C450-02D8-01C8EC3C3F9C}"/>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145998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3091-64FC-AD2F-BB5E-F9C9877DE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4C5EC-B760-CC83-FC7D-724C6C119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A2546-684A-8EA2-99B2-E7CACD99F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9E98F-02E6-B80D-46C2-1A0F10B4C967}"/>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6" name="Footer Placeholder 5">
            <a:extLst>
              <a:ext uri="{FF2B5EF4-FFF2-40B4-BE49-F238E27FC236}">
                <a16:creationId xmlns:a16="http://schemas.microsoft.com/office/drawing/2014/main" id="{6303A13E-3D19-CDC8-76E5-93E95479D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361F2-54F3-7207-9354-F3AC3C15C332}"/>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220307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FEC2-643D-F68C-D7A7-3F2F39962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017A4B-F6D5-43B0-17D8-7A57DDFA5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3BB23A-3167-0AFB-B058-8AE7F5E96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107F1-E445-2377-0263-4663A762201C}"/>
              </a:ext>
            </a:extLst>
          </p:cNvPr>
          <p:cNvSpPr>
            <a:spLocks noGrp="1"/>
          </p:cNvSpPr>
          <p:nvPr>
            <p:ph type="dt" sz="half" idx="10"/>
          </p:nvPr>
        </p:nvSpPr>
        <p:spPr/>
        <p:txBody>
          <a:bodyPr/>
          <a:lstStyle/>
          <a:p>
            <a:fld id="{46EC7629-DBD6-4E22-8578-FB114AD7F0F7}" type="datetimeFigureOut">
              <a:rPr lang="en-US" smtClean="0"/>
              <a:t>10/11/2023</a:t>
            </a:fld>
            <a:endParaRPr lang="en-US"/>
          </a:p>
        </p:txBody>
      </p:sp>
      <p:sp>
        <p:nvSpPr>
          <p:cNvPr id="6" name="Footer Placeholder 5">
            <a:extLst>
              <a:ext uri="{FF2B5EF4-FFF2-40B4-BE49-F238E27FC236}">
                <a16:creationId xmlns:a16="http://schemas.microsoft.com/office/drawing/2014/main" id="{E83C2914-F1A8-4CE4-D0F5-89A347256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27710-AE45-0765-5D39-D93E17C9DD8C}"/>
              </a:ext>
            </a:extLst>
          </p:cNvPr>
          <p:cNvSpPr>
            <a:spLocks noGrp="1"/>
          </p:cNvSpPr>
          <p:nvPr>
            <p:ph type="sldNum" sz="quarter" idx="12"/>
          </p:nvPr>
        </p:nvSpPr>
        <p:spPr/>
        <p:txBody>
          <a:bodyPr/>
          <a:lstStyle/>
          <a:p>
            <a:fld id="{0600F914-F4AF-426A-9A94-C44D4EC7D52D}" type="slidenum">
              <a:rPr lang="en-US" smtClean="0"/>
              <a:t>‹#›</a:t>
            </a:fld>
            <a:endParaRPr lang="en-US"/>
          </a:p>
        </p:txBody>
      </p:sp>
    </p:spTree>
    <p:extLst>
      <p:ext uri="{BB962C8B-B14F-4D97-AF65-F5344CB8AC3E}">
        <p14:creationId xmlns:p14="http://schemas.microsoft.com/office/powerpoint/2010/main" val="147765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F1F39-135F-75E1-7089-F53A39ECC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3FB66D-EAE7-3A4D-BC43-E9A960C64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66E81-EDBE-E9C6-5043-C01F59D7E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C7629-DBD6-4E22-8578-FB114AD7F0F7}" type="datetimeFigureOut">
              <a:rPr lang="en-US" smtClean="0"/>
              <a:t>10/11/2023</a:t>
            </a:fld>
            <a:endParaRPr lang="en-US"/>
          </a:p>
        </p:txBody>
      </p:sp>
      <p:sp>
        <p:nvSpPr>
          <p:cNvPr id="5" name="Footer Placeholder 4">
            <a:extLst>
              <a:ext uri="{FF2B5EF4-FFF2-40B4-BE49-F238E27FC236}">
                <a16:creationId xmlns:a16="http://schemas.microsoft.com/office/drawing/2014/main" id="{FE133A87-4059-7C13-4EE0-721A9381A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ECDC0-9350-297D-46CF-33DA913D6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0F914-F4AF-426A-9A94-C44D4EC7D52D}" type="slidenum">
              <a:rPr lang="en-US" smtClean="0"/>
              <a:t>‹#›</a:t>
            </a:fld>
            <a:endParaRPr lang="en-US"/>
          </a:p>
        </p:txBody>
      </p:sp>
    </p:spTree>
    <p:extLst>
      <p:ext uri="{BB962C8B-B14F-4D97-AF65-F5344CB8AC3E}">
        <p14:creationId xmlns:p14="http://schemas.microsoft.com/office/powerpoint/2010/main" val="3606924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8EFD-6763-4599-F5BC-00AE5A1987FB}"/>
              </a:ext>
            </a:extLst>
          </p:cNvPr>
          <p:cNvSpPr>
            <a:spLocks noGrp="1"/>
          </p:cNvSpPr>
          <p:nvPr>
            <p:ph type="ctrTitle"/>
          </p:nvPr>
        </p:nvSpPr>
        <p:spPr/>
        <p:txBody>
          <a:bodyPr/>
          <a:lstStyle/>
          <a:p>
            <a:r>
              <a:rPr lang="en-US" dirty="0"/>
              <a:t>Big Mountain Resort: Price Recommendation</a:t>
            </a:r>
          </a:p>
        </p:txBody>
      </p:sp>
      <p:sp>
        <p:nvSpPr>
          <p:cNvPr id="4" name="Rectangle 1">
            <a:extLst>
              <a:ext uri="{FF2B5EF4-FFF2-40B4-BE49-F238E27FC236}">
                <a16:creationId xmlns:a16="http://schemas.microsoft.com/office/drawing/2014/main" id="{42590460-D176-3929-4D04-F567A124D009}"/>
              </a:ext>
            </a:extLst>
          </p:cNvPr>
          <p:cNvSpPr>
            <a:spLocks noGrp="1" noChangeArrowheads="1"/>
          </p:cNvSpPr>
          <p:nvPr>
            <p:ph type="subTitle" idx="1"/>
          </p:nvPr>
        </p:nvSpPr>
        <p:spPr bwMode="auto">
          <a:xfrm>
            <a:off x="1524000" y="3744688"/>
            <a:ext cx="791858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Haffer XH"/>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33333"/>
                </a:solidFill>
                <a:effectLst/>
                <a:latin typeface="Haffer XH"/>
              </a:rPr>
              <a:t>Problem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33333"/>
                </a:solidFill>
                <a:effectLst/>
                <a:latin typeface="Haffer XH"/>
              </a:rPr>
              <a:t>Recommendation and key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33333"/>
                </a:solidFill>
                <a:effectLst/>
                <a:latin typeface="Haffer XH"/>
              </a:rPr>
              <a:t>Modeling results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33333"/>
                </a:solidFill>
                <a:effectLst/>
                <a:latin typeface="Haffer XH"/>
              </a:rPr>
              <a:t>Summary and conclusion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44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891D-830C-A56A-7426-90DD4A82368B}"/>
              </a:ext>
            </a:extLst>
          </p:cNvPr>
          <p:cNvSpPr>
            <a:spLocks noGrp="1"/>
          </p:cNvSpPr>
          <p:nvPr>
            <p:ph type="title"/>
          </p:nvPr>
        </p:nvSpPr>
        <p:spPr/>
        <p:txBody>
          <a:bodyPr/>
          <a:lstStyle/>
          <a:p>
            <a:r>
              <a:rPr kumimoji="0" lang="en-US" altLang="en-US" b="0" i="0" u="none" strike="noStrike" cap="none" normalizeH="0" baseline="0" dirty="0">
                <a:ln>
                  <a:noFill/>
                </a:ln>
                <a:solidFill>
                  <a:srgbClr val="333333"/>
                </a:solidFill>
                <a:effectLst/>
                <a:latin typeface="Haffer XH"/>
              </a:rPr>
              <a:t>Problem identification</a:t>
            </a:r>
            <a:endParaRPr lang="en-US" dirty="0"/>
          </a:p>
        </p:txBody>
      </p:sp>
      <p:sp>
        <p:nvSpPr>
          <p:cNvPr id="3" name="Content Placeholder 2">
            <a:extLst>
              <a:ext uri="{FF2B5EF4-FFF2-40B4-BE49-F238E27FC236}">
                <a16:creationId xmlns:a16="http://schemas.microsoft.com/office/drawing/2014/main" id="{93812169-7EBB-3595-6511-CDD466AF46BD}"/>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Big Mountain ski resort has recently added $1.5mil to its operating budget for a new chairlift</a:t>
            </a:r>
          </a:p>
          <a:p>
            <a:r>
              <a:rPr lang="en-US" sz="1800" dirty="0">
                <a:solidFill>
                  <a:srgbClr val="000000"/>
                </a:solidFill>
                <a:latin typeface="Arial" panose="020B0604020202020204" pitchFamily="34" charset="0"/>
                <a:ea typeface="Times New Roman" panose="02020603050405020304" pitchFamily="18" charset="0"/>
              </a:rPr>
              <a:t>T</a:t>
            </a:r>
            <a:r>
              <a:rPr lang="en-US" sz="1800" dirty="0">
                <a:solidFill>
                  <a:srgbClr val="000000"/>
                </a:solidFill>
                <a:effectLst/>
                <a:latin typeface="Arial" panose="020B0604020202020204" pitchFamily="34" charset="0"/>
                <a:ea typeface="Times New Roman" panose="02020603050405020304" pitchFamily="18" charset="0"/>
              </a:rPr>
              <a:t>here is concern of undercharging for tickets. </a:t>
            </a:r>
          </a:p>
          <a:p>
            <a:endParaRPr lang="en-US" sz="1800" dirty="0">
              <a:solidFill>
                <a:srgbClr val="000000"/>
              </a:solidFill>
              <a:latin typeface="Arial" panose="020B0604020202020204" pitchFamily="34" charset="0"/>
              <a:ea typeface="Times New Roman" panose="02020603050405020304" pitchFamily="18" charset="0"/>
            </a:endParaRPr>
          </a:p>
          <a:p>
            <a:r>
              <a:rPr lang="en-US" sz="1800" b="1" dirty="0">
                <a:solidFill>
                  <a:srgbClr val="000000"/>
                </a:solidFill>
                <a:effectLst/>
                <a:latin typeface="Arial" panose="020B0604020202020204" pitchFamily="34" charset="0"/>
                <a:ea typeface="Times New Roman" panose="02020603050405020304" pitchFamily="18" charset="0"/>
              </a:rPr>
              <a:t>Can we account for the new chairlift cost and increase revenue by 10% or more over the next year by increasing ticket prices, based on data for competitor pricing of resorts with similar amenities? </a:t>
            </a:r>
            <a:endParaRPr lang="en-US" b="1" dirty="0"/>
          </a:p>
        </p:txBody>
      </p:sp>
    </p:spTree>
    <p:extLst>
      <p:ext uri="{BB962C8B-B14F-4D97-AF65-F5344CB8AC3E}">
        <p14:creationId xmlns:p14="http://schemas.microsoft.com/office/powerpoint/2010/main" val="157760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232-C8E6-D80A-BD2D-8F65C80AD334}"/>
              </a:ext>
            </a:extLst>
          </p:cNvPr>
          <p:cNvSpPr>
            <a:spLocks noGrp="1"/>
          </p:cNvSpPr>
          <p:nvPr>
            <p:ph type="title"/>
          </p:nvPr>
        </p:nvSpPr>
        <p:spPr/>
        <p:txBody>
          <a:bodyPr/>
          <a:lstStyle/>
          <a:p>
            <a:r>
              <a:rPr lang="en-US" dirty="0"/>
              <a:t>Problem identification cont’d</a:t>
            </a:r>
          </a:p>
        </p:txBody>
      </p:sp>
      <p:sp>
        <p:nvSpPr>
          <p:cNvPr id="3" name="Content Placeholder 2">
            <a:extLst>
              <a:ext uri="{FF2B5EF4-FFF2-40B4-BE49-F238E27FC236}">
                <a16:creationId xmlns:a16="http://schemas.microsoft.com/office/drawing/2014/main" id="{DFB5D9BA-E5AE-57B3-A8E2-F5C39C4D8815}"/>
              </a:ext>
            </a:extLst>
          </p:cNvPr>
          <p:cNvSpPr>
            <a:spLocks noGrp="1"/>
          </p:cNvSpPr>
          <p:nvPr>
            <p:ph idx="1"/>
          </p:nvPr>
        </p:nvSpPr>
        <p:spPr/>
        <p:txBody>
          <a:bodyPr/>
          <a:lstStyle/>
          <a:p>
            <a:r>
              <a:rPr lang="en-US" sz="2800" dirty="0">
                <a:solidFill>
                  <a:srgbClr val="000000"/>
                </a:solidFill>
                <a:effectLst/>
                <a:latin typeface="Arial" panose="020B0604020202020204" pitchFamily="34" charset="0"/>
                <a:ea typeface="Times New Roman" panose="02020603050405020304" pitchFamily="18" charset="0"/>
              </a:rPr>
              <a:t>The data scientist will determine:</a:t>
            </a:r>
          </a:p>
          <a:p>
            <a:pPr lvl="1"/>
            <a:r>
              <a:rPr lang="en-US" dirty="0">
                <a:solidFill>
                  <a:srgbClr val="000000"/>
                </a:solidFill>
                <a:latin typeface="Arial" panose="020B0604020202020204" pitchFamily="34" charset="0"/>
                <a:ea typeface="Times New Roman" panose="02020603050405020304" pitchFamily="18" charset="0"/>
              </a:rPr>
              <a:t>If </a:t>
            </a:r>
            <a:r>
              <a:rPr lang="en-US" dirty="0">
                <a:solidFill>
                  <a:srgbClr val="000000"/>
                </a:solidFill>
                <a:effectLst/>
                <a:latin typeface="Arial" panose="020B0604020202020204" pitchFamily="34" charset="0"/>
                <a:ea typeface="Times New Roman" panose="02020603050405020304" pitchFamily="18" charset="0"/>
              </a:rPr>
              <a:t>certain Big Mountain facilities could justify a greater ticket value than what is currently charged</a:t>
            </a:r>
          </a:p>
          <a:p>
            <a:pPr lvl="1"/>
            <a:r>
              <a:rPr lang="en-US" dirty="0">
                <a:solidFill>
                  <a:srgbClr val="000000"/>
                </a:solidFill>
                <a:effectLst/>
                <a:latin typeface="Arial" panose="020B0604020202020204" pitchFamily="34" charset="0"/>
                <a:ea typeface="Times New Roman" panose="02020603050405020304" pitchFamily="18" charset="0"/>
              </a:rPr>
              <a:t>what could be added to the resort to justify an even greater ticket price and bring more profit</a:t>
            </a:r>
          </a:p>
          <a:p>
            <a:pPr lvl="1"/>
            <a:r>
              <a:rPr lang="en-US" dirty="0">
                <a:solidFill>
                  <a:srgbClr val="000000"/>
                </a:solidFill>
                <a:effectLst/>
                <a:latin typeface="Arial" panose="020B0604020202020204" pitchFamily="34" charset="0"/>
                <a:ea typeface="Times New Roman" panose="02020603050405020304" pitchFamily="18" charset="0"/>
              </a:rPr>
              <a:t>whether certain facilities may not be adding enough to ticket value and thus maintenance should be reduced in those areas, or eliminated entirely. </a:t>
            </a:r>
            <a:endParaRPr lang="en-US" dirty="0"/>
          </a:p>
        </p:txBody>
      </p:sp>
    </p:spTree>
    <p:extLst>
      <p:ext uri="{BB962C8B-B14F-4D97-AF65-F5344CB8AC3E}">
        <p14:creationId xmlns:p14="http://schemas.microsoft.com/office/powerpoint/2010/main" val="123099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D046-2F03-75F6-324C-A78BE99D717F}"/>
              </a:ext>
            </a:extLst>
          </p:cNvPr>
          <p:cNvSpPr>
            <a:spLocks noGrp="1"/>
          </p:cNvSpPr>
          <p:nvPr>
            <p:ph type="ctrTitle"/>
          </p:nvPr>
        </p:nvSpPr>
        <p:spPr>
          <a:xfrm>
            <a:off x="1253413" y="-295890"/>
            <a:ext cx="9144000" cy="2387600"/>
          </a:xfrm>
        </p:spPr>
        <p:txBody>
          <a:bodyPr/>
          <a:lstStyle/>
          <a:p>
            <a:r>
              <a:rPr kumimoji="0" lang="en-US" altLang="en-US" b="0" i="0" u="none" strike="noStrike" cap="none" normalizeH="0" baseline="0" dirty="0">
                <a:ln>
                  <a:noFill/>
                </a:ln>
                <a:solidFill>
                  <a:srgbClr val="333333"/>
                </a:solidFill>
                <a:effectLst/>
                <a:latin typeface="Haffer XH"/>
              </a:rPr>
              <a:t>Recommendations:</a:t>
            </a:r>
            <a:endParaRPr lang="en-US" dirty="0"/>
          </a:p>
        </p:txBody>
      </p:sp>
      <p:sp>
        <p:nvSpPr>
          <p:cNvPr id="3" name="Subtitle 2">
            <a:extLst>
              <a:ext uri="{FF2B5EF4-FFF2-40B4-BE49-F238E27FC236}">
                <a16:creationId xmlns:a16="http://schemas.microsoft.com/office/drawing/2014/main" id="{9BCEA6A3-A03E-2AEC-236C-1B9CFE6FEF43}"/>
              </a:ext>
            </a:extLst>
          </p:cNvPr>
          <p:cNvSpPr>
            <a:spLocks noGrp="1"/>
          </p:cNvSpPr>
          <p:nvPr>
            <p:ph type="subTitle" idx="1"/>
          </p:nvPr>
        </p:nvSpPr>
        <p:spPr>
          <a:xfrm>
            <a:off x="1524000" y="2601119"/>
            <a:ext cx="9144000" cy="3146538"/>
          </a:xfrm>
        </p:spPr>
        <p:txBody>
          <a:bodyPr>
            <a:normAutofit/>
          </a:bodyPr>
          <a:lstStyle/>
          <a:p>
            <a:pPr marL="285750" marR="0" indent="-285750" algn="l">
              <a:lnSpc>
                <a:spcPct val="107000"/>
              </a:lnSpc>
              <a:spcBef>
                <a:spcPts val="0"/>
              </a:spcBef>
              <a:spcAft>
                <a:spcPts val="0"/>
              </a:spcAft>
              <a:buFont typeface="Arial" panose="020B0604020202020204" pitchFamily="34" charset="0"/>
              <a:buChar char="•"/>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 model suggests that given its facilities, a ticket price of </a:t>
            </a: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$95.87 </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could be supported. </a:t>
            </a:r>
          </a:p>
          <a:p>
            <a:pPr marL="285750" marR="0" indent="-285750" algn="l">
              <a:lnSpc>
                <a:spcPct val="107000"/>
              </a:lnSpc>
              <a:spcBef>
                <a:spcPts val="0"/>
              </a:spcBef>
              <a:spcAft>
                <a:spcPts val="0"/>
              </a:spcAft>
              <a:buFont typeface="Arial" panose="020B0604020202020204" pitchFamily="34" charset="0"/>
              <a:buChar char="•"/>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Big Mountain Resort currently charges $81 per ticket. The increase in ticket price would bring additional revenue equal to:</a:t>
            </a:r>
          </a:p>
          <a:p>
            <a:pPr lvl="1" algn="l">
              <a:lnSpc>
                <a:spcPct val="107000"/>
              </a:lnSpc>
              <a:spcBef>
                <a:spcPts val="0"/>
              </a:spcBef>
            </a:pPr>
            <a:endParaRPr lang="en-US" sz="14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endParaRPr>
          </a:p>
          <a:p>
            <a:pPr lvl="1" algn="l">
              <a:lnSpc>
                <a:spcPct val="107000"/>
              </a:lnSpc>
              <a:spcBef>
                <a:spcPts val="0"/>
              </a:spcBef>
            </a:pPr>
            <a:r>
              <a:rPr lang="en-US" sz="14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350,000 visitors x 5 tickets per visitor x price delta = </a:t>
            </a:r>
          </a:p>
          <a:p>
            <a:pPr lvl="1" algn="l">
              <a:lnSpc>
                <a:spcPct val="107000"/>
              </a:lnSpc>
              <a:spcBef>
                <a:spcPts val="0"/>
              </a:spcBef>
            </a:pPr>
            <a:endParaRPr lang="en-US" sz="1800" dirty="0">
              <a:solidFill>
                <a:srgbClr val="000000"/>
              </a:solidFill>
              <a:latin typeface="Roboto" panose="02000000000000000000" pitchFamily="2" charset="0"/>
              <a:ea typeface="Times New Roman" panose="02020603050405020304" pitchFamily="18" charset="0"/>
              <a:cs typeface="Times New Roman" panose="02020603050405020304" pitchFamily="18" charset="0"/>
            </a:endParaRPr>
          </a:p>
          <a:p>
            <a:pPr lvl="1" algn="l">
              <a:lnSpc>
                <a:spcPct val="107000"/>
              </a:lnSpc>
              <a:spcBef>
                <a:spcPts val="0"/>
              </a:spcBef>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$26,022,500</a:t>
            </a:r>
          </a:p>
        </p:txBody>
      </p:sp>
    </p:spTree>
    <p:extLst>
      <p:ext uri="{BB962C8B-B14F-4D97-AF65-F5344CB8AC3E}">
        <p14:creationId xmlns:p14="http://schemas.microsoft.com/office/powerpoint/2010/main" val="1905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719B-BD7E-D16B-AC50-5E20B2EBD3D7}"/>
              </a:ext>
            </a:extLst>
          </p:cNvPr>
          <p:cNvSpPr>
            <a:spLocks noGrp="1"/>
          </p:cNvSpPr>
          <p:nvPr>
            <p:ph type="title"/>
          </p:nvPr>
        </p:nvSpPr>
        <p:spPr/>
        <p:txBody>
          <a:bodyPr/>
          <a:lstStyle/>
          <a:p>
            <a:r>
              <a:rPr kumimoji="0" lang="en-US" altLang="en-US" b="0" i="0" u="none" strike="noStrike" cap="none" normalizeH="0" baseline="0" dirty="0">
                <a:ln>
                  <a:noFill/>
                </a:ln>
                <a:solidFill>
                  <a:srgbClr val="333333"/>
                </a:solidFill>
                <a:effectLst/>
                <a:latin typeface="Haffer XH"/>
              </a:rPr>
              <a:t>Modeling results and analysis</a:t>
            </a:r>
            <a:br>
              <a:rPr kumimoji="0" lang="en-US" altLang="en-US" b="0" i="0" u="none" strike="noStrike" cap="none" normalizeH="0" baseline="0" dirty="0">
                <a:ln>
                  <a:noFill/>
                </a:ln>
                <a:solidFill>
                  <a:srgbClr val="333333"/>
                </a:solidFill>
                <a:effectLst/>
                <a:latin typeface="Haffer XH"/>
              </a:rPr>
            </a:br>
            <a:endParaRPr lang="en-US" dirty="0"/>
          </a:p>
        </p:txBody>
      </p:sp>
      <p:sp>
        <p:nvSpPr>
          <p:cNvPr id="3" name="Content Placeholder 2">
            <a:extLst>
              <a:ext uri="{FF2B5EF4-FFF2-40B4-BE49-F238E27FC236}">
                <a16:creationId xmlns:a16="http://schemas.microsoft.com/office/drawing/2014/main" id="{D11DF347-486D-12F0-BD8D-2D924B342A6B}"/>
              </a:ext>
            </a:extLst>
          </p:cNvPr>
          <p:cNvSpPr>
            <a:spLocks noGrp="1"/>
          </p:cNvSpPr>
          <p:nvPr>
            <p:ph idx="1"/>
          </p:nvPr>
        </p:nvSpPr>
        <p:spPr/>
        <p:txBody>
          <a:bodyPr/>
          <a:lstStyle/>
          <a:p>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Testing the performance of a model using just the average price as the predictor yielded an MAE of $19. </a:t>
            </a:r>
          </a:p>
          <a:p>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We then made a linear regression model. Using the R^2 metric on our linear regression shows our model explains over 80% of the variance in the training set data and 70% on the test set, and the MAE for this model is $9. Cross-validation on our linear regression model shows we are getting average test scores of .63 with STD ~.1. </a:t>
            </a:r>
          </a:p>
        </p:txBody>
      </p:sp>
    </p:spTree>
    <p:extLst>
      <p:ext uri="{BB962C8B-B14F-4D97-AF65-F5344CB8AC3E}">
        <p14:creationId xmlns:p14="http://schemas.microsoft.com/office/powerpoint/2010/main" val="177888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4945-306B-ACD2-383F-EFDDB681A5B7}"/>
              </a:ext>
            </a:extLst>
          </p:cNvPr>
          <p:cNvSpPr>
            <a:spLocks noGrp="1"/>
          </p:cNvSpPr>
          <p:nvPr>
            <p:ph type="title"/>
          </p:nvPr>
        </p:nvSpPr>
        <p:spPr/>
        <p:txBody>
          <a:bodyPr/>
          <a:lstStyle/>
          <a:p>
            <a:r>
              <a:rPr lang="en-US" dirty="0"/>
              <a:t>Modeling results and analysis cont’d</a:t>
            </a:r>
          </a:p>
        </p:txBody>
      </p:sp>
      <p:sp>
        <p:nvSpPr>
          <p:cNvPr id="3" name="Content Placeholder 2">
            <a:extLst>
              <a:ext uri="{FF2B5EF4-FFF2-40B4-BE49-F238E27FC236}">
                <a16:creationId xmlns:a16="http://schemas.microsoft.com/office/drawing/2014/main" id="{898BB8E1-FA41-BBE2-DA2D-9933D837ECD8}"/>
              </a:ext>
            </a:extLst>
          </p:cNvPr>
          <p:cNvSpPr>
            <a:spLocks noGrp="1"/>
          </p:cNvSpPr>
          <p:nvPr>
            <p:ph idx="1"/>
          </p:nvPr>
        </p:nvSpPr>
        <p:spPr/>
        <p:txBody>
          <a:bodyPr/>
          <a:lstStyle/>
          <a:p>
            <a:r>
              <a:rPr lang="en-US" sz="2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We made a random forest model, including preprocessing steps of imputing missing values using medians. The estimated performance from cross-validation is .69 with a STD of ~.07. </a:t>
            </a:r>
          </a:p>
          <a:p>
            <a:r>
              <a:rPr lang="en-US" sz="2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This shows that the random forest model has greater accuracy and less variability than linear regression model</a:t>
            </a:r>
            <a:r>
              <a:rPr lang="en-US" sz="2800" dirty="0">
                <a:solidFill>
                  <a:srgbClr val="000000"/>
                </a:solidFill>
                <a:latin typeface="Roboto" panose="02000000000000000000" pitchFamily="2" charset="0"/>
                <a:ea typeface="Times New Roman" panose="02020603050405020304" pitchFamily="18" charset="0"/>
                <a:cs typeface="Times New Roman" panose="02020603050405020304" pitchFamily="18" charset="0"/>
              </a:rPr>
              <a:t>, so w</a:t>
            </a:r>
            <a:r>
              <a:rPr lang="en-US" sz="2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e use the random forest model for </a:t>
            </a:r>
            <a:r>
              <a:rPr lang="en-US" sz="2800" dirty="0">
                <a:solidFill>
                  <a:srgbClr val="000000"/>
                </a:solidFill>
                <a:latin typeface="Roboto" panose="02000000000000000000" pitchFamily="2" charset="0"/>
                <a:ea typeface="Times New Roman" panose="02020603050405020304" pitchFamily="18" charset="0"/>
                <a:cs typeface="Times New Roman" panose="02020603050405020304" pitchFamily="18" charset="0"/>
              </a:rPr>
              <a:t>our price recommendation</a:t>
            </a:r>
            <a:r>
              <a:rPr lang="en-US" sz="2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0314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6235-E56C-02A6-D5EB-7F159D49390E}"/>
              </a:ext>
            </a:extLst>
          </p:cNvPr>
          <p:cNvSpPr>
            <a:spLocks noGrp="1"/>
          </p:cNvSpPr>
          <p:nvPr>
            <p:ph type="title"/>
          </p:nvPr>
        </p:nvSpPr>
        <p:spPr/>
        <p:txBody>
          <a:bodyPr/>
          <a:lstStyle/>
          <a:p>
            <a:r>
              <a:rPr kumimoji="0" lang="en-US" altLang="en-US" b="0" i="0" u="none" strike="noStrike" cap="none" normalizeH="0" baseline="0" dirty="0">
                <a:ln>
                  <a:noFill/>
                </a:ln>
                <a:solidFill>
                  <a:srgbClr val="333333"/>
                </a:solidFill>
                <a:effectLst/>
                <a:latin typeface="Haffer XH"/>
              </a:rPr>
              <a:t>Summary and conclusion</a:t>
            </a:r>
            <a:endParaRPr lang="en-US" dirty="0"/>
          </a:p>
        </p:txBody>
      </p:sp>
      <p:sp>
        <p:nvSpPr>
          <p:cNvPr id="3" name="Content Placeholder 2">
            <a:extLst>
              <a:ext uri="{FF2B5EF4-FFF2-40B4-BE49-F238E27FC236}">
                <a16:creationId xmlns:a16="http://schemas.microsoft.com/office/drawing/2014/main" id="{43EB0E25-71E4-09C5-27AA-41CB96354250}"/>
              </a:ext>
            </a:extLst>
          </p:cNvPr>
          <p:cNvSpPr>
            <a:spLocks noGrp="1"/>
          </p:cNvSpPr>
          <p:nvPr>
            <p:ph idx="1"/>
          </p:nvPr>
        </p:nvSpPr>
        <p:spPr/>
        <p:txBody>
          <a:bodyPr/>
          <a:lstStyle/>
          <a:p>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As to the original business problem, Yes! We can account for our newly increased chairlift operating budget, and raise revenue substantially by increasing ticket prices, which is well justified given Big Mountain Resort’s facilities.</a:t>
            </a:r>
          </a:p>
          <a:p>
            <a:endParaRPr lang="en-US" sz="1800" dirty="0">
              <a:solidFill>
                <a:srgbClr val="000000"/>
              </a:solidFill>
              <a:latin typeface="Roboto" panose="02000000000000000000" pitchFamily="2" charset="0"/>
              <a:ea typeface="Calibri" panose="020F0502020204030204" pitchFamily="34" charset="0"/>
              <a:cs typeface="Times New Roman" panose="02020603050405020304" pitchFamily="18" charset="0"/>
            </a:endParaRPr>
          </a:p>
          <a:p>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We can add an additional $1.99 in value to our tickets by increasing vertical drop by 150’, which changing the price accordingly would more than cover the cost required for additional lifts and acres of snow cover, thus bringing more profit.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007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459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Haffer XH</vt:lpstr>
      <vt:lpstr>Roboto</vt:lpstr>
      <vt:lpstr>Office Theme</vt:lpstr>
      <vt:lpstr>Big Mountain Resort: Price Recommendation</vt:lpstr>
      <vt:lpstr>Problem identification</vt:lpstr>
      <vt:lpstr>Problem identification cont’d</vt:lpstr>
      <vt:lpstr>Recommendations:</vt:lpstr>
      <vt:lpstr>Modeling results and analysis </vt:lpstr>
      <vt:lpstr>Modeling results and analysis cont’d</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Price Recommendation</dc:title>
  <dc:creator>Dylan Stellpflug</dc:creator>
  <cp:lastModifiedBy>Dylan Stellpflug</cp:lastModifiedBy>
  <cp:revision>4</cp:revision>
  <dcterms:created xsi:type="dcterms:W3CDTF">2023-10-11T01:09:48Z</dcterms:created>
  <dcterms:modified xsi:type="dcterms:W3CDTF">2023-10-11T16:38:14Z</dcterms:modified>
</cp:coreProperties>
</file>