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Libre Franklin"/>
      <p:regular r:id="rId25"/>
      <p:bold r:id="rId26"/>
      <p:italic r:id="rId27"/>
      <p:boldItalic r:id="rId28"/>
    </p:embeddedFont>
    <p:embeddedFont>
      <p:font typeface="Roboto"/>
      <p:regular r:id="rId29"/>
      <p:bold r:id="rId30"/>
      <p:italic r:id="rId31"/>
      <p:boldItalic r:id="rId32"/>
    </p:embeddedFont>
    <p:embeddedFont>
      <p:font typeface="Libre Baskerville"/>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ibreBaskerville-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ibreBaskerville-italic.fntdata"/><Relationship Id="rId12" Type="http://schemas.openxmlformats.org/officeDocument/2006/relationships/slide" Target="slides/slide7.xml"/><Relationship Id="rId34" Type="http://schemas.openxmlformats.org/officeDocument/2006/relationships/font" Target="fonts/LibreBaskerville-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1e2d749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1e2d749a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b1e2d749a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2b3d85a5c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72b3d85a5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72b3d85a5c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a201915b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a201915b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da201915b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a201915b8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a201915b8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da201915b8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a201915b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a201915b8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da201915b8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a201915b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a201915b8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da201915b8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2b3d85a5c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72b3d85a5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72b3d85a5c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fb240604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9fb240604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9fb240604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838200" y="3200400"/>
            <a:ext cx="7772400" cy="3124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210"/>
              <a:buNone/>
            </a:pPr>
            <a:r>
              <a:rPr lang="en-US"/>
              <a:t>Dominic Silveira   </a:t>
            </a:r>
            <a:r>
              <a:rPr lang="en-US"/>
              <a:t>171032</a:t>
            </a:r>
            <a:endParaRPr/>
          </a:p>
          <a:p>
            <a:pPr indent="0" lvl="0" marL="0" rtl="0" algn="ctr">
              <a:lnSpc>
                <a:spcPct val="90000"/>
              </a:lnSpc>
              <a:spcBef>
                <a:spcPts val="0"/>
              </a:spcBef>
              <a:spcAft>
                <a:spcPts val="0"/>
              </a:spcAft>
              <a:buSzPts val="2210"/>
              <a:buNone/>
            </a:pPr>
            <a:r>
              <a:rPr lang="en-US"/>
              <a:t>Joel Monis 		    </a:t>
            </a:r>
            <a:r>
              <a:rPr lang="en-US"/>
              <a:t>171044</a:t>
            </a:r>
            <a:endParaRPr/>
          </a:p>
          <a:p>
            <a:pPr indent="0" lvl="0" marL="1371600" rtl="0" algn="l">
              <a:lnSpc>
                <a:spcPct val="90000"/>
              </a:lnSpc>
              <a:spcBef>
                <a:spcPts val="0"/>
              </a:spcBef>
              <a:spcAft>
                <a:spcPts val="0"/>
              </a:spcAft>
              <a:buSzPts val="2210"/>
              <a:buNone/>
            </a:pPr>
            <a:r>
              <a:rPr lang="en-US"/>
              <a:t>   </a:t>
            </a:r>
            <a:r>
              <a:rPr lang="en-US"/>
              <a:t>Lenin Bardeskar    171057</a:t>
            </a:r>
            <a:endParaRPr/>
          </a:p>
          <a:p>
            <a:pPr indent="0" lvl="0" marL="0" rtl="0" algn="ctr">
              <a:lnSpc>
                <a:spcPct val="90000"/>
              </a:lnSpc>
              <a:spcBef>
                <a:spcPts val="0"/>
              </a:spcBef>
              <a:spcAft>
                <a:spcPts val="0"/>
              </a:spcAft>
              <a:buSzPts val="2210"/>
              <a:buNone/>
            </a:pPr>
            <a:r>
              <a:t/>
            </a:r>
            <a:endParaRPr sz="1000"/>
          </a:p>
          <a:p>
            <a:pPr indent="0" lvl="0" marL="0" rtl="0" algn="ctr">
              <a:lnSpc>
                <a:spcPct val="90000"/>
              </a:lnSpc>
              <a:spcBef>
                <a:spcPts val="580"/>
              </a:spcBef>
              <a:spcAft>
                <a:spcPts val="0"/>
              </a:spcAft>
              <a:buSzPts val="2210"/>
              <a:buNone/>
            </a:pPr>
            <a:r>
              <a:rPr lang="en-US"/>
              <a:t>Date of presentation: 27 May 2021</a:t>
            </a:r>
            <a:endParaRPr/>
          </a:p>
          <a:p>
            <a:pPr indent="0" lvl="0" marL="0" rtl="0" algn="ctr">
              <a:lnSpc>
                <a:spcPct val="90000"/>
              </a:lnSpc>
              <a:spcBef>
                <a:spcPts val="580"/>
              </a:spcBef>
              <a:spcAft>
                <a:spcPts val="0"/>
              </a:spcAft>
              <a:buSzPts val="2210"/>
              <a:buNone/>
            </a:pPr>
            <a:r>
              <a:rPr lang="en-US"/>
              <a:t>Under the guidance of: Ms. Amrita Mathur</a:t>
            </a:r>
            <a:endParaRPr i="1"/>
          </a:p>
          <a:p>
            <a:pPr indent="0" lvl="0" marL="0" rtl="0" algn="ctr">
              <a:lnSpc>
                <a:spcPct val="90000"/>
              </a:lnSpc>
              <a:spcBef>
                <a:spcPts val="580"/>
              </a:spcBef>
              <a:spcAft>
                <a:spcPts val="0"/>
              </a:spcAft>
              <a:buSzPts val="2210"/>
              <a:buNone/>
            </a:pPr>
            <a:r>
              <a:t/>
            </a:r>
            <a:endParaRPr i="1" sz="1000"/>
          </a:p>
          <a:p>
            <a:pPr indent="0" lvl="0" marL="0" rtl="0" algn="ctr">
              <a:lnSpc>
                <a:spcPct val="90000"/>
              </a:lnSpc>
              <a:spcBef>
                <a:spcPts val="580"/>
              </a:spcBef>
              <a:spcAft>
                <a:spcPts val="0"/>
              </a:spcAft>
              <a:buSzPts val="2210"/>
              <a:buNone/>
            </a:pPr>
            <a:r>
              <a:t/>
            </a:r>
            <a:endParaRPr/>
          </a:p>
          <a:p>
            <a:pPr indent="0" lvl="0" marL="0" rtl="0" algn="ctr">
              <a:lnSpc>
                <a:spcPct val="90000"/>
              </a:lnSpc>
              <a:spcBef>
                <a:spcPts val="580"/>
              </a:spcBef>
              <a:spcAft>
                <a:spcPts val="0"/>
              </a:spcAft>
              <a:buSzPts val="2210"/>
              <a:buNone/>
            </a:pPr>
            <a:r>
              <a:rPr lang="en-US"/>
              <a:t>St. Francis Institute of Technology</a:t>
            </a:r>
            <a:endParaRPr/>
          </a:p>
          <a:p>
            <a:pPr indent="0" lvl="0" marL="0" rtl="0" algn="ctr">
              <a:lnSpc>
                <a:spcPct val="90000"/>
              </a:lnSpc>
              <a:spcBef>
                <a:spcPts val="580"/>
              </a:spcBef>
              <a:spcAft>
                <a:spcPts val="0"/>
              </a:spcAft>
              <a:buSzPts val="2210"/>
              <a:buNone/>
            </a:pPr>
            <a:r>
              <a:rPr i="1" lang="en-US"/>
              <a:t>Department of Information Technology</a:t>
            </a:r>
            <a:endParaRPr/>
          </a:p>
          <a:p>
            <a:pPr indent="0" lvl="0" marL="0" rtl="0" algn="ctr">
              <a:lnSpc>
                <a:spcPct val="90000"/>
              </a:lnSpc>
              <a:spcBef>
                <a:spcPts val="580"/>
              </a:spcBef>
              <a:spcAft>
                <a:spcPts val="0"/>
              </a:spcAft>
              <a:buSzPts val="2210"/>
              <a:buNone/>
            </a:pPr>
            <a:r>
              <a:t/>
            </a:r>
            <a:endParaRPr/>
          </a:p>
        </p:txBody>
      </p:sp>
      <p:sp>
        <p:nvSpPr>
          <p:cNvPr id="107" name="Google Shape;107;p13"/>
          <p:cNvSpPr txBox="1"/>
          <p:nvPr>
            <p:ph type="ctrTitle"/>
          </p:nvPr>
        </p:nvSpPr>
        <p:spPr>
          <a:xfrm>
            <a:off x="762000" y="1600200"/>
            <a:ext cx="7772400" cy="11652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Libre Franklin"/>
              <a:buNone/>
            </a:pPr>
            <a:r>
              <a:rPr lang="en-US"/>
              <a:t>one-Q-shop</a:t>
            </a:r>
            <a:endParaRPr/>
          </a:p>
        </p:txBody>
      </p:sp>
      <p:pic>
        <p:nvPicPr>
          <p:cNvPr id="108" name="Google Shape;108;p13"/>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User Interface Design</a:t>
            </a:r>
            <a:endParaRPr/>
          </a:p>
        </p:txBody>
      </p:sp>
      <p:sp>
        <p:nvSpPr>
          <p:cNvPr id="263" name="Google Shape;263;p2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4" name="Google Shape;264;p22"/>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a:t>            .</a:t>
            </a:r>
            <a:endParaRPr/>
          </a:p>
        </p:txBody>
      </p:sp>
      <p:pic>
        <p:nvPicPr>
          <p:cNvPr id="265" name="Google Shape;265;p22"/>
          <p:cNvPicPr preferRelativeResize="0"/>
          <p:nvPr/>
        </p:nvPicPr>
        <p:blipFill>
          <a:blip r:embed="rId3">
            <a:alphaModFix/>
          </a:blip>
          <a:stretch>
            <a:fillRect/>
          </a:stretch>
        </p:blipFill>
        <p:spPr>
          <a:xfrm>
            <a:off x="914400" y="1658600"/>
            <a:ext cx="2041225" cy="3765900"/>
          </a:xfrm>
          <a:prstGeom prst="rect">
            <a:avLst/>
          </a:prstGeom>
          <a:noFill/>
          <a:ln>
            <a:noFill/>
          </a:ln>
        </p:spPr>
      </p:pic>
      <p:pic>
        <p:nvPicPr>
          <p:cNvPr id="266" name="Google Shape;266;p22"/>
          <p:cNvPicPr preferRelativeResize="0"/>
          <p:nvPr/>
        </p:nvPicPr>
        <p:blipFill>
          <a:blip r:embed="rId4">
            <a:alphaModFix/>
          </a:blip>
          <a:stretch>
            <a:fillRect/>
          </a:stretch>
        </p:blipFill>
        <p:spPr>
          <a:xfrm>
            <a:off x="3657600" y="1650360"/>
            <a:ext cx="2041225" cy="3774140"/>
          </a:xfrm>
          <a:prstGeom prst="rect">
            <a:avLst/>
          </a:prstGeom>
          <a:noFill/>
          <a:ln>
            <a:noFill/>
          </a:ln>
        </p:spPr>
      </p:pic>
      <p:pic>
        <p:nvPicPr>
          <p:cNvPr id="267" name="Google Shape;267;p22"/>
          <p:cNvPicPr preferRelativeResize="0"/>
          <p:nvPr/>
        </p:nvPicPr>
        <p:blipFill>
          <a:blip r:embed="rId5">
            <a:alphaModFix/>
          </a:blip>
          <a:stretch>
            <a:fillRect/>
          </a:stretch>
        </p:blipFill>
        <p:spPr>
          <a:xfrm>
            <a:off x="6645575" y="1666154"/>
            <a:ext cx="2041225" cy="37297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a:buNone/>
            </a:pPr>
            <a:r>
              <a:rPr lang="en-US" sz="3600"/>
              <a:t>Hardware &amp; Software Requirements</a:t>
            </a:r>
            <a:endParaRPr sz="3600"/>
          </a:p>
        </p:txBody>
      </p:sp>
      <p:sp>
        <p:nvSpPr>
          <p:cNvPr id="274" name="Google Shape;274;p23"/>
          <p:cNvSpPr txBox="1"/>
          <p:nvPr>
            <p:ph idx="11" type="ftr"/>
          </p:nvPr>
        </p:nvSpPr>
        <p:spPr>
          <a:xfrm>
            <a:off x="914400" y="6172200"/>
            <a:ext cx="5965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275" name="Google Shape;275;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76" name="Google Shape;276;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457200" lvl="0" marL="457200" rtl="0" algn="just">
              <a:lnSpc>
                <a:spcPct val="150000"/>
              </a:lnSpc>
              <a:spcBef>
                <a:spcPts val="0"/>
              </a:spcBef>
              <a:spcAft>
                <a:spcPts val="0"/>
              </a:spcAft>
              <a:buClr>
                <a:schemeClr val="dk1"/>
              </a:buClr>
              <a:buSzPts val="1100"/>
              <a:buFont typeface="Arial"/>
              <a:buNone/>
            </a:pPr>
            <a:r>
              <a:rPr b="1" i="1" lang="en-US" sz="2000"/>
              <a:t>Hardware Requirements:</a:t>
            </a:r>
            <a:endParaRPr b="1" i="1" sz="2000"/>
          </a:p>
          <a:p>
            <a:pPr indent="-342900" lvl="0" marL="457200" rtl="0" algn="just">
              <a:lnSpc>
                <a:spcPct val="150000"/>
              </a:lnSpc>
              <a:spcBef>
                <a:spcPts val="0"/>
              </a:spcBef>
              <a:spcAft>
                <a:spcPts val="0"/>
              </a:spcAft>
              <a:buSzPts val="1800"/>
              <a:buChar char="⚫"/>
            </a:pPr>
            <a:r>
              <a:rPr lang="en-US" sz="1800"/>
              <a:t>A mobile phone with following specifications:</a:t>
            </a:r>
            <a:endParaRPr sz="1800"/>
          </a:p>
          <a:p>
            <a:pPr indent="-342900" lvl="1" marL="914400" rtl="0" algn="just">
              <a:lnSpc>
                <a:spcPct val="150000"/>
              </a:lnSpc>
              <a:spcBef>
                <a:spcPts val="0"/>
              </a:spcBef>
              <a:spcAft>
                <a:spcPts val="0"/>
              </a:spcAft>
              <a:buSzPts val="1800"/>
              <a:buChar char="⚫"/>
            </a:pPr>
            <a:r>
              <a:rPr lang="en-US" sz="1800"/>
              <a:t>Internal Memory: 8GB or above.</a:t>
            </a:r>
            <a:endParaRPr sz="1800"/>
          </a:p>
          <a:p>
            <a:pPr indent="-342900" lvl="1" marL="914400" rtl="0" algn="just">
              <a:lnSpc>
                <a:spcPct val="150000"/>
              </a:lnSpc>
              <a:spcBef>
                <a:spcPts val="0"/>
              </a:spcBef>
              <a:spcAft>
                <a:spcPts val="0"/>
              </a:spcAft>
              <a:buSzPts val="1800"/>
              <a:buChar char="⚫"/>
            </a:pPr>
            <a:r>
              <a:rPr lang="en-US" sz="1800"/>
              <a:t>RAM: Minimum 2GB.</a:t>
            </a:r>
            <a:endParaRPr sz="1800"/>
          </a:p>
          <a:p>
            <a:pPr indent="-342900" lvl="1" marL="914400" rtl="0" algn="just">
              <a:lnSpc>
                <a:spcPct val="150000"/>
              </a:lnSpc>
              <a:spcBef>
                <a:spcPts val="0"/>
              </a:spcBef>
              <a:spcAft>
                <a:spcPts val="0"/>
              </a:spcAft>
              <a:buSzPts val="1800"/>
              <a:buChar char="⚫"/>
            </a:pPr>
            <a:r>
              <a:rPr lang="en-US" sz="1800"/>
              <a:t>Operating System: Android.</a:t>
            </a:r>
            <a:endParaRPr sz="1800"/>
          </a:p>
          <a:p>
            <a:pPr indent="-342900" lvl="0" marL="457200" rtl="0" algn="just">
              <a:lnSpc>
                <a:spcPct val="150000"/>
              </a:lnSpc>
              <a:spcBef>
                <a:spcPts val="0"/>
              </a:spcBef>
              <a:spcAft>
                <a:spcPts val="0"/>
              </a:spcAft>
              <a:buSzPts val="1800"/>
              <a:buChar char="⚫"/>
            </a:pPr>
            <a:r>
              <a:rPr lang="en-US" sz="1800"/>
              <a:t>PC with standard specifications.</a:t>
            </a:r>
            <a:endParaRPr sz="1800"/>
          </a:p>
          <a:p>
            <a:pPr indent="-342900" lvl="0" marL="457200" rtl="0" algn="just">
              <a:lnSpc>
                <a:spcPct val="150000"/>
              </a:lnSpc>
              <a:spcBef>
                <a:spcPts val="0"/>
              </a:spcBef>
              <a:spcAft>
                <a:spcPts val="0"/>
              </a:spcAft>
              <a:buSzPts val="1800"/>
              <a:buChar char="⚫"/>
            </a:pPr>
            <a:r>
              <a:rPr lang="en-US" sz="1800"/>
              <a:t>Barcodes.</a:t>
            </a:r>
            <a:endParaRPr sz="1800"/>
          </a:p>
          <a:p>
            <a:pPr indent="0" lvl="0" marL="457200" rtl="0" algn="just">
              <a:lnSpc>
                <a:spcPct val="150000"/>
              </a:lnSpc>
              <a:spcBef>
                <a:spcPts val="0"/>
              </a:spcBef>
              <a:spcAft>
                <a:spcPts val="0"/>
              </a:spcAft>
              <a:buNone/>
            </a:pPr>
            <a:r>
              <a:t/>
            </a:r>
            <a:endParaRPr i="1" sz="2000"/>
          </a:p>
          <a:p>
            <a:pPr indent="-133985" lvl="0" marL="274320" rtl="0" algn="l">
              <a:spcBef>
                <a:spcPts val="0"/>
              </a:spcBef>
              <a:spcAft>
                <a:spcPts val="0"/>
              </a:spcAft>
              <a:buSzPts val="2210"/>
              <a:buNone/>
            </a:pPr>
            <a:r>
              <a:t/>
            </a:r>
            <a:endParaRPr i="1" sz="2000"/>
          </a:p>
        </p:txBody>
      </p:sp>
      <p:pic>
        <p:nvPicPr>
          <p:cNvPr id="277" name="Google Shape;277;p2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a:buNone/>
            </a:pPr>
            <a:r>
              <a:rPr lang="en-US" sz="3600"/>
              <a:t>Hardware &amp; Software Requirements</a:t>
            </a:r>
            <a:endParaRPr sz="3600"/>
          </a:p>
        </p:txBody>
      </p:sp>
      <p:sp>
        <p:nvSpPr>
          <p:cNvPr id="284" name="Google Shape;284;p24"/>
          <p:cNvSpPr txBox="1"/>
          <p:nvPr>
            <p:ph idx="11" type="ftr"/>
          </p:nvPr>
        </p:nvSpPr>
        <p:spPr>
          <a:xfrm>
            <a:off x="914400" y="6172200"/>
            <a:ext cx="5532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285" name="Google Shape;285;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p24"/>
          <p:cNvSpPr txBox="1"/>
          <p:nvPr>
            <p:ph idx="1" type="body"/>
          </p:nvPr>
        </p:nvSpPr>
        <p:spPr>
          <a:xfrm>
            <a:off x="914400" y="1417650"/>
            <a:ext cx="6210000" cy="4572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i="1" lang="en-US" sz="2000"/>
              <a:t>Software Requirements:</a:t>
            </a:r>
            <a:endParaRPr b="1" i="1" sz="2000"/>
          </a:p>
          <a:p>
            <a:pPr indent="-342900" lvl="0" marL="457200" rtl="0" algn="just">
              <a:lnSpc>
                <a:spcPct val="150000"/>
              </a:lnSpc>
              <a:spcBef>
                <a:spcPts val="0"/>
              </a:spcBef>
              <a:spcAft>
                <a:spcPts val="0"/>
              </a:spcAft>
              <a:buSzPts val="1800"/>
              <a:buChar char="⚫"/>
            </a:pPr>
            <a:r>
              <a:rPr lang="en-US" sz="1800"/>
              <a:t>Git</a:t>
            </a:r>
            <a:endParaRPr sz="1800"/>
          </a:p>
          <a:p>
            <a:pPr indent="-342900" lvl="0" marL="457200" rtl="0" algn="just">
              <a:lnSpc>
                <a:spcPct val="150000"/>
              </a:lnSpc>
              <a:spcBef>
                <a:spcPts val="0"/>
              </a:spcBef>
              <a:spcAft>
                <a:spcPts val="0"/>
              </a:spcAft>
              <a:buSzPts val="1800"/>
              <a:buChar char="⚫"/>
            </a:pPr>
            <a:r>
              <a:rPr lang="en-US" sz="1800"/>
              <a:t>Windows/Linux OS</a:t>
            </a:r>
            <a:endParaRPr sz="1800"/>
          </a:p>
          <a:p>
            <a:pPr indent="-342900" lvl="0" marL="457200" rtl="0" algn="just">
              <a:lnSpc>
                <a:spcPct val="150000"/>
              </a:lnSpc>
              <a:spcBef>
                <a:spcPts val="0"/>
              </a:spcBef>
              <a:spcAft>
                <a:spcPts val="0"/>
              </a:spcAft>
              <a:buSzPts val="1800"/>
              <a:buChar char="⚫"/>
            </a:pPr>
            <a:r>
              <a:rPr lang="en-US" sz="1800"/>
              <a:t>Android Studio</a:t>
            </a:r>
            <a:endParaRPr sz="1800"/>
          </a:p>
          <a:p>
            <a:pPr indent="-342900" lvl="0" marL="457200" rtl="0" algn="just">
              <a:lnSpc>
                <a:spcPct val="150000"/>
              </a:lnSpc>
              <a:spcBef>
                <a:spcPts val="0"/>
              </a:spcBef>
              <a:spcAft>
                <a:spcPts val="0"/>
              </a:spcAft>
              <a:buSzPts val="1800"/>
              <a:buChar char="⚫"/>
            </a:pPr>
            <a:r>
              <a:rPr lang="en-US" sz="1800"/>
              <a:t>VS Code</a:t>
            </a:r>
            <a:endParaRPr sz="1800"/>
          </a:p>
          <a:p>
            <a:pPr indent="-342900" lvl="0" marL="457200" rtl="0" algn="just">
              <a:lnSpc>
                <a:spcPct val="150000"/>
              </a:lnSpc>
              <a:spcBef>
                <a:spcPts val="0"/>
              </a:spcBef>
              <a:spcAft>
                <a:spcPts val="0"/>
              </a:spcAft>
              <a:buSzPts val="1800"/>
              <a:buChar char="⚫"/>
            </a:pPr>
            <a:r>
              <a:rPr lang="en-US" sz="1800"/>
              <a:t>MySQL Workbench</a:t>
            </a:r>
            <a:endParaRPr sz="1800"/>
          </a:p>
          <a:p>
            <a:pPr indent="-342900" lvl="0" marL="457200" rtl="0" algn="just">
              <a:lnSpc>
                <a:spcPct val="150000"/>
              </a:lnSpc>
              <a:spcBef>
                <a:spcPts val="0"/>
              </a:spcBef>
              <a:spcAft>
                <a:spcPts val="0"/>
              </a:spcAft>
              <a:buSzPts val="1800"/>
              <a:buChar char="⚫"/>
            </a:pPr>
            <a:r>
              <a:rPr lang="en-US" sz="1800"/>
              <a:t>Postman</a:t>
            </a:r>
            <a:endParaRPr sz="1800"/>
          </a:p>
          <a:p>
            <a:pPr indent="-342900" lvl="0" marL="457200" rtl="0" algn="just">
              <a:lnSpc>
                <a:spcPct val="150000"/>
              </a:lnSpc>
              <a:spcBef>
                <a:spcPts val="0"/>
              </a:spcBef>
              <a:spcAft>
                <a:spcPts val="0"/>
              </a:spcAft>
              <a:buSzPts val="1800"/>
              <a:buChar char="⚫"/>
            </a:pPr>
            <a:r>
              <a:rPr lang="en-US" sz="1800"/>
              <a:t>Chrome/Firefox Browser</a:t>
            </a:r>
            <a:endParaRPr b="1" sz="1800"/>
          </a:p>
          <a:p>
            <a:pPr indent="0" lvl="0" marL="457200" rtl="0" algn="l">
              <a:spcBef>
                <a:spcPts val="0"/>
              </a:spcBef>
              <a:spcAft>
                <a:spcPts val="0"/>
              </a:spcAft>
              <a:buNone/>
            </a:pPr>
            <a:r>
              <a:t/>
            </a:r>
            <a:endParaRPr i="1" sz="2000"/>
          </a:p>
        </p:txBody>
      </p:sp>
      <p:pic>
        <p:nvPicPr>
          <p:cNvPr id="287" name="Google Shape;287;p2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Implementation and Results</a:t>
            </a:r>
            <a:endParaRPr/>
          </a:p>
        </p:txBody>
      </p:sp>
      <p:sp>
        <p:nvSpPr>
          <p:cNvPr id="294" name="Google Shape;294;p2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5" name="Google Shape;295;p25"/>
          <p:cNvSpPr txBox="1"/>
          <p:nvPr>
            <p:ph idx="1" type="body"/>
          </p:nvPr>
        </p:nvSpPr>
        <p:spPr>
          <a:xfrm>
            <a:off x="836525" y="5562600"/>
            <a:ext cx="7850400" cy="4572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sz="1900"/>
              <a:t>	        Homepage		Registration		    Login</a:t>
            </a:r>
            <a:endParaRPr sz="1900"/>
          </a:p>
        </p:txBody>
      </p:sp>
      <p:pic>
        <p:nvPicPr>
          <p:cNvPr id="296" name="Google Shape;296;p25"/>
          <p:cNvPicPr preferRelativeResize="0"/>
          <p:nvPr/>
        </p:nvPicPr>
        <p:blipFill>
          <a:blip r:embed="rId3">
            <a:alphaModFix/>
          </a:blip>
          <a:stretch>
            <a:fillRect/>
          </a:stretch>
        </p:blipFill>
        <p:spPr>
          <a:xfrm>
            <a:off x="1370350" y="1447800"/>
            <a:ext cx="6677525" cy="413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Implementation and Results</a:t>
            </a:r>
            <a:endParaRPr/>
          </a:p>
        </p:txBody>
      </p:sp>
      <p:sp>
        <p:nvSpPr>
          <p:cNvPr id="303" name="Google Shape;303;p2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04" name="Google Shape;304;p26"/>
          <p:cNvSpPr txBox="1"/>
          <p:nvPr>
            <p:ph idx="1" type="body"/>
          </p:nvPr>
        </p:nvSpPr>
        <p:spPr>
          <a:xfrm>
            <a:off x="836525" y="5562600"/>
            <a:ext cx="7850400" cy="4572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sz="1900"/>
              <a:t>	    			Searching products by categories</a:t>
            </a:r>
            <a:endParaRPr sz="1900"/>
          </a:p>
        </p:txBody>
      </p:sp>
      <p:pic>
        <p:nvPicPr>
          <p:cNvPr id="305" name="Google Shape;305;p26"/>
          <p:cNvPicPr preferRelativeResize="0"/>
          <p:nvPr/>
        </p:nvPicPr>
        <p:blipFill>
          <a:blip r:embed="rId3">
            <a:alphaModFix/>
          </a:blip>
          <a:stretch>
            <a:fillRect/>
          </a:stretch>
        </p:blipFill>
        <p:spPr>
          <a:xfrm>
            <a:off x="1251675" y="1417650"/>
            <a:ext cx="6842458" cy="414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Implementation and Results</a:t>
            </a:r>
            <a:endParaRPr/>
          </a:p>
        </p:txBody>
      </p:sp>
      <p:sp>
        <p:nvSpPr>
          <p:cNvPr id="312" name="Google Shape;312;p27"/>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13" name="Google Shape;313;p27"/>
          <p:cNvSpPr txBox="1"/>
          <p:nvPr>
            <p:ph idx="1" type="body"/>
          </p:nvPr>
        </p:nvSpPr>
        <p:spPr>
          <a:xfrm>
            <a:off x="836525" y="5562600"/>
            <a:ext cx="7850400" cy="457200"/>
          </a:xfrm>
          <a:prstGeom prst="rect">
            <a:avLst/>
          </a:prstGeom>
        </p:spPr>
        <p:txBody>
          <a:bodyPr anchorCtr="0" anchor="t" bIns="45700" lIns="91425" spcFirstLastPara="1" rIns="91425" wrap="square" tIns="45700">
            <a:noAutofit/>
          </a:bodyPr>
          <a:lstStyle/>
          <a:p>
            <a:pPr indent="457200" lvl="0" marL="0" rtl="0" algn="l">
              <a:spcBef>
                <a:spcPts val="580"/>
              </a:spcBef>
              <a:spcAft>
                <a:spcPts val="0"/>
              </a:spcAft>
              <a:buNone/>
            </a:pPr>
            <a:r>
              <a:rPr lang="en-US" sz="1900"/>
              <a:t>Scanning of a barcode and adding product to cart</a:t>
            </a:r>
            <a:endParaRPr sz="1900"/>
          </a:p>
        </p:txBody>
      </p:sp>
      <p:pic>
        <p:nvPicPr>
          <p:cNvPr id="314" name="Google Shape;314;p27"/>
          <p:cNvPicPr preferRelativeResize="0"/>
          <p:nvPr/>
        </p:nvPicPr>
        <p:blipFill>
          <a:blip r:embed="rId3">
            <a:alphaModFix/>
          </a:blip>
          <a:stretch>
            <a:fillRect/>
          </a:stretch>
        </p:blipFill>
        <p:spPr>
          <a:xfrm>
            <a:off x="1450450" y="1541207"/>
            <a:ext cx="6414488" cy="3895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Implementation and Results</a:t>
            </a:r>
            <a:endParaRPr/>
          </a:p>
        </p:txBody>
      </p:sp>
      <p:sp>
        <p:nvSpPr>
          <p:cNvPr id="321" name="Google Shape;321;p2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22" name="Google Shape;322;p28"/>
          <p:cNvSpPr txBox="1"/>
          <p:nvPr>
            <p:ph idx="1" type="body"/>
          </p:nvPr>
        </p:nvSpPr>
        <p:spPr>
          <a:xfrm>
            <a:off x="836525" y="5562600"/>
            <a:ext cx="7850400" cy="457200"/>
          </a:xfrm>
          <a:prstGeom prst="rect">
            <a:avLst/>
          </a:prstGeom>
        </p:spPr>
        <p:txBody>
          <a:bodyPr anchorCtr="0" anchor="t" bIns="45700" lIns="91425" spcFirstLastPara="1" rIns="91425" wrap="square" tIns="45700">
            <a:noAutofit/>
          </a:bodyPr>
          <a:lstStyle/>
          <a:p>
            <a:pPr indent="457200" lvl="0" marL="1371600" rtl="0" algn="l">
              <a:spcBef>
                <a:spcPts val="580"/>
              </a:spcBef>
              <a:spcAft>
                <a:spcPts val="0"/>
              </a:spcAft>
              <a:buNone/>
            </a:pPr>
            <a:r>
              <a:rPr lang="en-US" sz="1900"/>
              <a:t>Cart history and billing invoice </a:t>
            </a:r>
            <a:endParaRPr sz="1900"/>
          </a:p>
        </p:txBody>
      </p:sp>
      <p:pic>
        <p:nvPicPr>
          <p:cNvPr id="323" name="Google Shape;323;p28"/>
          <p:cNvPicPr preferRelativeResize="0"/>
          <p:nvPr/>
        </p:nvPicPr>
        <p:blipFill>
          <a:blip r:embed="rId3">
            <a:alphaModFix/>
          </a:blip>
          <a:stretch>
            <a:fillRect/>
          </a:stretch>
        </p:blipFill>
        <p:spPr>
          <a:xfrm>
            <a:off x="1240727" y="1417651"/>
            <a:ext cx="6673513" cy="414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Conclusions </a:t>
            </a:r>
            <a:endParaRPr/>
          </a:p>
        </p:txBody>
      </p:sp>
      <p:sp>
        <p:nvSpPr>
          <p:cNvPr id="330" name="Google Shape;330;p29"/>
          <p:cNvSpPr txBox="1"/>
          <p:nvPr>
            <p:ph idx="11" type="ftr"/>
          </p:nvPr>
        </p:nvSpPr>
        <p:spPr>
          <a:xfrm>
            <a:off x="914400" y="6172200"/>
            <a:ext cx="60807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331" name="Google Shape;331;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32" name="Google Shape;332;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2100"/>
              <a:t>One-Q-Shop aims at facilitating the shopping process while not hampering the customer’s shopping experience. Predictions made by the recommendation system helps customers get similar and related products without having to manually search for them. All-inclusive, One-Q-Shop helps provide a safe, fast, easy yet the same old shopping</a:t>
            </a:r>
            <a:endParaRPr sz="2100"/>
          </a:p>
          <a:p>
            <a:pPr indent="0" lvl="0" marL="0" rtl="0" algn="just">
              <a:spcBef>
                <a:spcPts val="0"/>
              </a:spcBef>
              <a:spcAft>
                <a:spcPts val="0"/>
              </a:spcAft>
              <a:buClr>
                <a:schemeClr val="dk1"/>
              </a:buClr>
              <a:buSzPts val="1100"/>
              <a:buFont typeface="Arial"/>
              <a:buNone/>
            </a:pPr>
            <a:r>
              <a:rPr lang="en-US" sz="2100"/>
              <a:t>experience in a post-pandemic world to each and every customer in their shopping journey</a:t>
            </a:r>
            <a:endParaRPr sz="2100"/>
          </a:p>
          <a:p>
            <a:pPr indent="0" lvl="0" marL="0" rtl="0" algn="just">
              <a:spcBef>
                <a:spcPts val="0"/>
              </a:spcBef>
              <a:spcAft>
                <a:spcPts val="0"/>
              </a:spcAft>
              <a:buSzPts val="2210"/>
              <a:buNone/>
            </a:pPr>
            <a:r>
              <a:t/>
            </a:r>
            <a:endParaRPr sz="2100"/>
          </a:p>
        </p:txBody>
      </p:sp>
      <p:pic>
        <p:nvPicPr>
          <p:cNvPr id="333" name="Google Shape;333;p2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References</a:t>
            </a:r>
            <a:endParaRPr/>
          </a:p>
        </p:txBody>
      </p:sp>
      <p:sp>
        <p:nvSpPr>
          <p:cNvPr id="340" name="Google Shape;340;p30"/>
          <p:cNvSpPr txBox="1"/>
          <p:nvPr>
            <p:ph idx="11" type="ftr"/>
          </p:nvPr>
        </p:nvSpPr>
        <p:spPr>
          <a:xfrm>
            <a:off x="914400" y="6172200"/>
            <a:ext cx="60519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341" name="Google Shape;341;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42" name="Google Shape;342;p3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rtl="0" algn="just">
              <a:spcBef>
                <a:spcPts val="0"/>
              </a:spcBef>
              <a:spcAft>
                <a:spcPts val="0"/>
              </a:spcAft>
              <a:buClr>
                <a:schemeClr val="dk1"/>
              </a:buClr>
              <a:buSzPts val="2000"/>
              <a:buFont typeface="Libre Baskerville"/>
              <a:buAutoNum type="arabicPeriod"/>
            </a:pPr>
            <a:r>
              <a:rPr i="1" lang="en-US" sz="2000"/>
              <a:t>Bogdan Walek, Petra Spackova, “Content-based recommender system for online stores using expert system”, IEEE First International Conference on Artificial Intelligence and Knowledge Engineering (AIKE), 2018</a:t>
            </a:r>
            <a:endParaRPr i="1" sz="2000"/>
          </a:p>
          <a:p>
            <a:pPr indent="0" lvl="0" marL="457200" rtl="0" algn="just">
              <a:spcBef>
                <a:spcPts val="0"/>
              </a:spcBef>
              <a:spcAft>
                <a:spcPts val="0"/>
              </a:spcAft>
              <a:buSzPts val="1100"/>
              <a:buNone/>
            </a:pPr>
            <a:r>
              <a:t/>
            </a:r>
            <a:endParaRPr i="1" sz="2000"/>
          </a:p>
          <a:p>
            <a:pPr indent="-355600" lvl="0" marL="457200" rtl="0" algn="just">
              <a:spcBef>
                <a:spcPts val="0"/>
              </a:spcBef>
              <a:spcAft>
                <a:spcPts val="0"/>
              </a:spcAft>
              <a:buClr>
                <a:schemeClr val="dk1"/>
              </a:buClr>
              <a:buSzPts val="2000"/>
              <a:buFont typeface="Libre Baskerville"/>
              <a:buAutoNum type="arabicPeriod"/>
            </a:pPr>
            <a:r>
              <a:rPr i="1" lang="en-US" sz="2000"/>
              <a:t>T.Sangeetha, Mr.N.Balaganesh, Dr.K.Muneeswaran, “Aspects based Opinion Mining from Online Reviews for Product Recommendation”,  International Conference on Computational Intelligence in Data Science(ICCIDS), 2017</a:t>
            </a:r>
            <a:endParaRPr i="1" sz="2000"/>
          </a:p>
          <a:p>
            <a:pPr indent="0" lvl="0" marL="457200" rtl="0" algn="just">
              <a:spcBef>
                <a:spcPts val="0"/>
              </a:spcBef>
              <a:spcAft>
                <a:spcPts val="0"/>
              </a:spcAft>
              <a:buSzPts val="1100"/>
              <a:buNone/>
            </a:pPr>
            <a:r>
              <a:t/>
            </a:r>
            <a:endParaRPr i="1" sz="2000"/>
          </a:p>
          <a:p>
            <a:pPr indent="-355600" lvl="0" marL="457200" rtl="0" algn="just">
              <a:spcBef>
                <a:spcPts val="0"/>
              </a:spcBef>
              <a:spcAft>
                <a:spcPts val="0"/>
              </a:spcAft>
              <a:buClr>
                <a:schemeClr val="dk1"/>
              </a:buClr>
              <a:buSzPts val="2000"/>
              <a:buFont typeface="Libre Baskerville"/>
              <a:buAutoNum type="arabicPeriod"/>
            </a:pPr>
            <a:r>
              <a:rPr i="1" lang="en-US" sz="2000"/>
              <a:t>Ade Romadhony, Said Al Faraby, Bambang Pudjoatmodjo, “Online Shopping Recommender System Using Hybrid Method”, International Conference of Information and Communication Technology (ICoICT), 2013</a:t>
            </a:r>
            <a:endParaRPr i="1" sz="2000"/>
          </a:p>
          <a:p>
            <a:pPr indent="0" lvl="0" marL="0" rtl="0" algn="just">
              <a:spcBef>
                <a:spcPts val="0"/>
              </a:spcBef>
              <a:spcAft>
                <a:spcPts val="0"/>
              </a:spcAft>
              <a:buSzPts val="1100"/>
              <a:buNone/>
            </a:pPr>
            <a:r>
              <a:t/>
            </a:r>
            <a:endParaRPr b="1" i="1" sz="2000"/>
          </a:p>
        </p:txBody>
      </p:sp>
      <p:pic>
        <p:nvPicPr>
          <p:cNvPr id="343" name="Google Shape;343;p3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Questions??</a:t>
            </a:r>
            <a:endParaRPr/>
          </a:p>
        </p:txBody>
      </p:sp>
      <p:sp>
        <p:nvSpPr>
          <p:cNvPr id="349" name="Google Shape;349;p3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590"/>
              <a:buNone/>
            </a:pPr>
            <a:r>
              <a:rPr b="1" lang="en-US" sz="5400">
                <a:latin typeface="Libre Franklin"/>
                <a:ea typeface="Libre Franklin"/>
                <a:cs typeface="Libre Franklin"/>
                <a:sym typeface="Libre Franklin"/>
              </a:rPr>
              <a:t>Thank You!</a:t>
            </a:r>
            <a:endParaRPr b="1" sz="5400">
              <a:latin typeface="Libre Franklin"/>
              <a:ea typeface="Libre Franklin"/>
              <a:cs typeface="Libre Franklin"/>
              <a:sym typeface="Libre Franklin"/>
            </a:endParaRPr>
          </a:p>
        </p:txBody>
      </p:sp>
      <p:sp>
        <p:nvSpPr>
          <p:cNvPr id="350" name="Google Shape;350;p31"/>
          <p:cNvSpPr txBox="1"/>
          <p:nvPr>
            <p:ph idx="11" type="ftr"/>
          </p:nvPr>
        </p:nvSpPr>
        <p:spPr>
          <a:xfrm>
            <a:off x="800100" y="6172200"/>
            <a:ext cx="6007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351" name="Google Shape;351;p31"/>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Content</a:t>
            </a:r>
            <a:endParaRPr/>
          </a:p>
        </p:txBody>
      </p:sp>
      <p:sp>
        <p:nvSpPr>
          <p:cNvPr id="115" name="Google Shape;115;p14"/>
          <p:cNvSpPr txBox="1"/>
          <p:nvPr>
            <p:ph idx="11" type="ftr"/>
          </p:nvPr>
        </p:nvSpPr>
        <p:spPr>
          <a:xfrm>
            <a:off x="914400" y="6172200"/>
            <a:ext cx="5157600" cy="52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16" name="Google Shape;116;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7" name="Google Shape;117;p14"/>
          <p:cNvSpPr txBox="1"/>
          <p:nvPr>
            <p:ph idx="1" type="body"/>
          </p:nvPr>
        </p:nvSpPr>
        <p:spPr>
          <a:xfrm>
            <a:off x="914400" y="990600"/>
            <a:ext cx="7772400" cy="51816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Introduction </a:t>
            </a:r>
            <a:endParaRPr/>
          </a:p>
          <a:p>
            <a:pPr indent="-274320" lvl="0" marL="274320" rtl="0" algn="l">
              <a:spcBef>
                <a:spcPts val="580"/>
              </a:spcBef>
              <a:spcAft>
                <a:spcPts val="0"/>
              </a:spcAft>
              <a:buSzPts val="2210"/>
              <a:buChar char="⚫"/>
            </a:pPr>
            <a:r>
              <a:rPr lang="en-US"/>
              <a:t>Review of Literature</a:t>
            </a:r>
            <a:endParaRPr/>
          </a:p>
          <a:p>
            <a:pPr indent="-274320" lvl="0" marL="274320" rtl="0" algn="l">
              <a:spcBef>
                <a:spcPts val="580"/>
              </a:spcBef>
              <a:spcAft>
                <a:spcPts val="0"/>
              </a:spcAft>
              <a:buSzPts val="2210"/>
              <a:buChar char="⚫"/>
            </a:pPr>
            <a:r>
              <a:rPr lang="en-US"/>
              <a:t>Problem Definition &amp; Objectives</a:t>
            </a:r>
            <a:endParaRPr/>
          </a:p>
          <a:p>
            <a:pPr indent="-274320" lvl="0" marL="274320" rtl="0" algn="l">
              <a:spcBef>
                <a:spcPts val="580"/>
              </a:spcBef>
              <a:spcAft>
                <a:spcPts val="0"/>
              </a:spcAft>
              <a:buSzPts val="2210"/>
              <a:buChar char="⚫"/>
            </a:pPr>
            <a:r>
              <a:rPr lang="en-US"/>
              <a:t>Proposed Solution</a:t>
            </a:r>
            <a:endParaRPr/>
          </a:p>
          <a:p>
            <a:pPr indent="-274320" lvl="0" marL="274320" rtl="0" algn="l">
              <a:spcBef>
                <a:spcPts val="580"/>
              </a:spcBef>
              <a:spcAft>
                <a:spcPts val="0"/>
              </a:spcAft>
              <a:buSzPts val="2210"/>
              <a:buChar char="⚫"/>
            </a:pPr>
            <a:r>
              <a:rPr lang="en-US"/>
              <a:t>Scope of Project</a:t>
            </a:r>
            <a:endParaRPr/>
          </a:p>
          <a:p>
            <a:pPr indent="-274320" lvl="0" marL="274320" rtl="0" algn="l">
              <a:spcBef>
                <a:spcPts val="580"/>
              </a:spcBef>
              <a:spcAft>
                <a:spcPts val="0"/>
              </a:spcAft>
              <a:buSzPts val="2210"/>
              <a:buChar char="⚫"/>
            </a:pPr>
            <a:r>
              <a:rPr lang="en-US"/>
              <a:t>System Description</a:t>
            </a:r>
            <a:endParaRPr/>
          </a:p>
          <a:p>
            <a:pPr indent="-228600" lvl="1" marL="548640" rtl="0" algn="l">
              <a:spcBef>
                <a:spcPts val="370"/>
              </a:spcBef>
              <a:spcAft>
                <a:spcPts val="0"/>
              </a:spcAft>
              <a:buSzPts val="2040"/>
              <a:buChar char="⚫"/>
            </a:pPr>
            <a:r>
              <a:rPr i="1" lang="en-US"/>
              <a:t>Architecture or block diagram </a:t>
            </a:r>
            <a:endParaRPr i="1"/>
          </a:p>
          <a:p>
            <a:pPr indent="-228600" lvl="1" marL="548640" rtl="0" algn="l">
              <a:spcBef>
                <a:spcPts val="370"/>
              </a:spcBef>
              <a:spcAft>
                <a:spcPts val="0"/>
              </a:spcAft>
              <a:buSzPts val="2040"/>
              <a:buChar char="⚫"/>
            </a:pPr>
            <a:r>
              <a:rPr i="1" lang="en-US"/>
              <a:t>Explanation of individual blocks </a:t>
            </a:r>
            <a:endParaRPr/>
          </a:p>
          <a:p>
            <a:pPr indent="-274320" lvl="0" marL="274320" rtl="0" algn="l">
              <a:spcBef>
                <a:spcPts val="580"/>
              </a:spcBef>
              <a:spcAft>
                <a:spcPts val="0"/>
              </a:spcAft>
              <a:buSzPts val="2210"/>
              <a:buChar char="⚫"/>
            </a:pPr>
            <a:r>
              <a:rPr lang="en-US"/>
              <a:t>Hardware &amp; Software Requirements</a:t>
            </a:r>
            <a:endParaRPr/>
          </a:p>
        </p:txBody>
      </p:sp>
      <p:pic>
        <p:nvPicPr>
          <p:cNvPr id="118" name="Google Shape;118;p1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Introduction </a:t>
            </a:r>
            <a:endParaRPr/>
          </a:p>
        </p:txBody>
      </p:sp>
      <p:sp>
        <p:nvSpPr>
          <p:cNvPr id="125" name="Google Shape;125;p15"/>
          <p:cNvSpPr txBox="1"/>
          <p:nvPr>
            <p:ph idx="11" type="ftr"/>
          </p:nvPr>
        </p:nvSpPr>
        <p:spPr>
          <a:xfrm>
            <a:off x="914400" y="6172200"/>
            <a:ext cx="4922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26" name="Google Shape;126;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7" name="Google Shape;127;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0"/>
              </a:spcBef>
              <a:spcAft>
                <a:spcPts val="0"/>
              </a:spcAft>
              <a:buSzPts val="1700"/>
              <a:buChar char="⚫"/>
            </a:pPr>
            <a:r>
              <a:rPr lang="en-US" sz="1700">
                <a:highlight>
                  <a:srgbClr val="FFFFFF"/>
                </a:highlight>
              </a:rPr>
              <a:t>The conventional shopping process is very time-consuming and cumbersome for the sick, the elderly and families with toddlers.</a:t>
            </a:r>
            <a:endParaRPr sz="1700">
              <a:highlight>
                <a:srgbClr val="FFFFFF"/>
              </a:highlight>
            </a:endParaRPr>
          </a:p>
          <a:p>
            <a:pPr indent="-336550" lvl="0" marL="457200" rtl="0" algn="just">
              <a:lnSpc>
                <a:spcPct val="150000"/>
              </a:lnSpc>
              <a:spcBef>
                <a:spcPts val="0"/>
              </a:spcBef>
              <a:spcAft>
                <a:spcPts val="0"/>
              </a:spcAft>
              <a:buSzPts val="1700"/>
              <a:buChar char="⚫"/>
            </a:pPr>
            <a:r>
              <a:rPr lang="en-US" sz="1700">
                <a:highlight>
                  <a:srgbClr val="FFFFFF"/>
                </a:highlight>
              </a:rPr>
              <a:t>Online shopping businesses easily gather data about user behavior, choices and opinion. Long queues and crowded stores may drive away customers.</a:t>
            </a:r>
            <a:endParaRPr sz="1700">
              <a:highlight>
                <a:srgbClr val="FFFFFF"/>
              </a:highlight>
            </a:endParaRPr>
          </a:p>
          <a:p>
            <a:pPr indent="-336550" lvl="0" marL="457200" rtl="0" algn="just">
              <a:lnSpc>
                <a:spcPct val="150000"/>
              </a:lnSpc>
              <a:spcBef>
                <a:spcPts val="0"/>
              </a:spcBef>
              <a:spcAft>
                <a:spcPts val="0"/>
              </a:spcAft>
              <a:buSzPts val="1700"/>
              <a:buChar char="⚫"/>
            </a:pPr>
            <a:r>
              <a:rPr lang="en-US" sz="1700">
                <a:highlight>
                  <a:srgbClr val="FFFFFF"/>
                </a:highlight>
              </a:rPr>
              <a:t>The proposed solution is cheaper to implement as well as faster than handheld scanners, which have been in use in supermarkets and wholesale stores. </a:t>
            </a:r>
            <a:endParaRPr sz="1700">
              <a:highlight>
                <a:srgbClr val="FFFFFF"/>
              </a:highlight>
            </a:endParaRPr>
          </a:p>
          <a:p>
            <a:pPr indent="-336550" lvl="0" marL="457200" rtl="0" algn="just">
              <a:lnSpc>
                <a:spcPct val="150000"/>
              </a:lnSpc>
              <a:spcBef>
                <a:spcPts val="0"/>
              </a:spcBef>
              <a:spcAft>
                <a:spcPts val="0"/>
              </a:spcAft>
              <a:buSzPts val="1700"/>
              <a:buChar char="⚫"/>
            </a:pPr>
            <a:r>
              <a:rPr lang="en-US" sz="1700">
                <a:highlight>
                  <a:srgbClr val="FFFFFF"/>
                </a:highlight>
              </a:rPr>
              <a:t>An android based M-commerce application that would help improve the conventional shopping experience while helping businesses to increase their customer base and revenue.</a:t>
            </a:r>
            <a:endParaRPr sz="1700">
              <a:highlight>
                <a:srgbClr val="FFFFFF"/>
              </a:highlight>
            </a:endParaRPr>
          </a:p>
          <a:p>
            <a:pPr indent="0" lvl="0" marL="457200" rtl="0" algn="l">
              <a:spcBef>
                <a:spcPts val="0"/>
              </a:spcBef>
              <a:spcAft>
                <a:spcPts val="0"/>
              </a:spcAft>
              <a:buNone/>
            </a:pPr>
            <a:r>
              <a:t/>
            </a:r>
            <a:endParaRPr i="1" sz="1600"/>
          </a:p>
        </p:txBody>
      </p:sp>
      <p:pic>
        <p:nvPicPr>
          <p:cNvPr id="128" name="Google Shape;128;p1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Review of Literature (Algorithms)</a:t>
            </a:r>
            <a:endParaRPr/>
          </a:p>
        </p:txBody>
      </p:sp>
      <p:sp>
        <p:nvSpPr>
          <p:cNvPr id="134" name="Google Shape;134;p16"/>
          <p:cNvSpPr txBox="1"/>
          <p:nvPr>
            <p:ph idx="11" type="ftr"/>
          </p:nvPr>
        </p:nvSpPr>
        <p:spPr>
          <a:xfrm>
            <a:off x="914400" y="6172200"/>
            <a:ext cx="4667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35" name="Google Shape;135;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36" name="Google Shape;136;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36550" lvl="0" marL="457200" rtl="0" algn="just">
              <a:spcBef>
                <a:spcPts val="0"/>
              </a:spcBef>
              <a:spcAft>
                <a:spcPts val="0"/>
              </a:spcAft>
              <a:buSzPts val="1700"/>
              <a:buAutoNum type="arabicPeriod"/>
            </a:pPr>
            <a:r>
              <a:rPr lang="en-US" sz="1700"/>
              <a:t>It adapts the content based on user preferences and the content viewed by the user. It is also built for showing items from similar users </a:t>
            </a:r>
            <a:r>
              <a:rPr lang="en-US" sz="1700"/>
              <a:t>after the</a:t>
            </a:r>
            <a:r>
              <a:rPr lang="en-US" sz="1700"/>
              <a:t> first login to decrease the effect of cold start problem. </a:t>
            </a:r>
            <a:endParaRPr sz="1700"/>
          </a:p>
          <a:p>
            <a:pPr indent="0" lvl="0" marL="457200" rtl="0" algn="just">
              <a:spcBef>
                <a:spcPts val="0"/>
              </a:spcBef>
              <a:spcAft>
                <a:spcPts val="0"/>
              </a:spcAft>
              <a:buNone/>
            </a:pPr>
            <a:r>
              <a:t/>
            </a:r>
            <a:endParaRPr sz="1700"/>
          </a:p>
          <a:p>
            <a:pPr indent="-336550" lvl="0" marL="457200" rtl="0" algn="just">
              <a:spcBef>
                <a:spcPts val="0"/>
              </a:spcBef>
              <a:spcAft>
                <a:spcPts val="0"/>
              </a:spcAft>
              <a:buSzPts val="1700"/>
              <a:buAutoNum type="arabicPeriod"/>
            </a:pPr>
            <a:r>
              <a:rPr lang="en-US" sz="1700">
                <a:solidFill>
                  <a:srgbClr val="000000"/>
                </a:solidFill>
              </a:rPr>
              <a:t>Aspect ranking of products to identify and prioritize the aspects of products based on the online reviews given by the customers. The product aspects are extracted and then the opinions on those aspects are identified via sentiment dictionaries, finally the aspects are ranked based on their sentiment score.</a:t>
            </a:r>
            <a:endParaRPr sz="1700">
              <a:solidFill>
                <a:srgbClr val="000000"/>
              </a:solidFill>
            </a:endParaRPr>
          </a:p>
          <a:p>
            <a:pPr indent="0" lvl="0" marL="457200" rtl="0" algn="just">
              <a:spcBef>
                <a:spcPts val="0"/>
              </a:spcBef>
              <a:spcAft>
                <a:spcPts val="0"/>
              </a:spcAft>
              <a:buNone/>
            </a:pPr>
            <a:r>
              <a:t/>
            </a:r>
            <a:endParaRPr sz="1700">
              <a:solidFill>
                <a:srgbClr val="000000"/>
              </a:solidFill>
            </a:endParaRPr>
          </a:p>
          <a:p>
            <a:pPr indent="-336550" lvl="0" marL="457200" rtl="0" algn="just">
              <a:spcBef>
                <a:spcPts val="0"/>
              </a:spcBef>
              <a:spcAft>
                <a:spcPts val="0"/>
              </a:spcAft>
              <a:buSzPts val="1700"/>
              <a:buAutoNum type="arabicPeriod"/>
            </a:pPr>
            <a:r>
              <a:rPr lang="en-US" sz="1700"/>
              <a:t>Content-based filtering subjectivity covered factor drawback was solved in collaborative-filtering. The users should state whether they like the recommendation or not, to improve the recommendation. Personal recommendation is only preferred by the user who already did some activities like rate or view an item.</a:t>
            </a:r>
            <a:endParaRPr sz="1700"/>
          </a:p>
          <a:p>
            <a:pPr indent="-133985" lvl="0" marL="274320" rtl="0" algn="l">
              <a:spcBef>
                <a:spcPts val="580"/>
              </a:spcBef>
              <a:spcAft>
                <a:spcPts val="0"/>
              </a:spcAft>
              <a:buSzPts val="2210"/>
              <a:buNone/>
            </a:pPr>
            <a:r>
              <a:t/>
            </a:r>
            <a:endParaRPr i="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Problem Definition &amp; Objectives</a:t>
            </a:r>
            <a:endParaRPr/>
          </a:p>
        </p:txBody>
      </p:sp>
      <p:sp>
        <p:nvSpPr>
          <p:cNvPr id="143" name="Google Shape;143;p17"/>
          <p:cNvSpPr txBox="1"/>
          <p:nvPr>
            <p:ph idx="11" type="ftr"/>
          </p:nvPr>
        </p:nvSpPr>
        <p:spPr>
          <a:xfrm>
            <a:off x="914400" y="6172200"/>
            <a:ext cx="56463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44" name="Google Shape;144;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45" name="Google Shape;145;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Char char="⚫"/>
            </a:pPr>
            <a:r>
              <a:rPr lang="en-US" sz="1800"/>
              <a:t>Shopping malls and avenues are popular places for shopping trips. They are becoming </a:t>
            </a:r>
            <a:r>
              <a:rPr lang="en-US" sz="1800">
                <a:highlight>
                  <a:srgbClr val="FFFFFF"/>
                </a:highlight>
              </a:rPr>
              <a:t>increasingly crowded - there are long queues at the checkouts, especially on weekends and during festive seasons.</a:t>
            </a:r>
            <a:endParaRPr sz="1800">
              <a:highlight>
                <a:srgbClr val="FFFFFF"/>
              </a:highlight>
            </a:endParaRPr>
          </a:p>
          <a:p>
            <a:pPr indent="-342900" lvl="0" marL="457200" rtl="0" algn="just">
              <a:lnSpc>
                <a:spcPct val="150000"/>
              </a:lnSpc>
              <a:spcBef>
                <a:spcPts val="0"/>
              </a:spcBef>
              <a:spcAft>
                <a:spcPts val="0"/>
              </a:spcAft>
              <a:buSzPts val="1800"/>
              <a:buChar char="⚫"/>
            </a:pPr>
            <a:r>
              <a:rPr lang="en-US" sz="1800">
                <a:highlight>
                  <a:srgbClr val="FFFFFF"/>
                </a:highlight>
              </a:rPr>
              <a:t>Online shopping businesses easily gather data about user behavior, choices and opinion, hence target audience better. </a:t>
            </a:r>
            <a:endParaRPr sz="1800">
              <a:highlight>
                <a:srgbClr val="FFFFFF"/>
              </a:highlight>
            </a:endParaRPr>
          </a:p>
          <a:p>
            <a:pPr indent="-342900" lvl="0" marL="457200" rtl="0" algn="just">
              <a:lnSpc>
                <a:spcPct val="150000"/>
              </a:lnSpc>
              <a:spcBef>
                <a:spcPts val="0"/>
              </a:spcBef>
              <a:spcAft>
                <a:spcPts val="0"/>
              </a:spcAft>
              <a:buSzPts val="1800"/>
              <a:buChar char="⚫"/>
            </a:pPr>
            <a:r>
              <a:rPr lang="en-US" sz="1800"/>
              <a:t>This project aims to develop an Android Application that provides shopping assistance to customers in a mall by automating the billing process using bar-code as well as give recommendations to users based on their shopping patterns.</a:t>
            </a:r>
            <a:endParaRPr sz="1800">
              <a:highlight>
                <a:srgbClr val="FFFFFF"/>
              </a:highlight>
            </a:endParaRPr>
          </a:p>
        </p:txBody>
      </p:sp>
      <p:pic>
        <p:nvPicPr>
          <p:cNvPr id="146" name="Google Shape;146;p1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Proposed Solution</a:t>
            </a:r>
            <a:endParaRPr/>
          </a:p>
        </p:txBody>
      </p:sp>
      <p:sp>
        <p:nvSpPr>
          <p:cNvPr id="153" name="Google Shape;153;p18"/>
          <p:cNvSpPr txBox="1"/>
          <p:nvPr>
            <p:ph idx="11" type="ftr"/>
          </p:nvPr>
        </p:nvSpPr>
        <p:spPr>
          <a:xfrm>
            <a:off x="914400" y="6172200"/>
            <a:ext cx="55038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54" name="Google Shape;154;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55" name="Google Shape;155;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Char char="⚫"/>
            </a:pPr>
            <a:r>
              <a:rPr lang="en-US" sz="1800"/>
              <a:t>An Android Application that provides shopping assistance to customers in shopping malls by automating the billing process using bar-code as well as give recommendations to users based on their shopping patterns.</a:t>
            </a:r>
            <a:endParaRPr sz="1800"/>
          </a:p>
          <a:p>
            <a:pPr indent="-342900" lvl="0" marL="457200" rtl="0" algn="just">
              <a:lnSpc>
                <a:spcPct val="150000"/>
              </a:lnSpc>
              <a:spcBef>
                <a:spcPts val="0"/>
              </a:spcBef>
              <a:spcAft>
                <a:spcPts val="0"/>
              </a:spcAft>
              <a:buSzPts val="1800"/>
              <a:buChar char="⚫"/>
            </a:pPr>
            <a:r>
              <a:rPr lang="en-US" sz="1800"/>
              <a:t>Users can scan the product barcode to get complete details of the product and add the product to the cart.</a:t>
            </a:r>
            <a:endParaRPr sz="1800"/>
          </a:p>
          <a:p>
            <a:pPr indent="-342900" lvl="0" marL="457200" rtl="0" algn="just">
              <a:lnSpc>
                <a:spcPct val="150000"/>
              </a:lnSpc>
              <a:spcBef>
                <a:spcPts val="0"/>
              </a:spcBef>
              <a:spcAft>
                <a:spcPts val="0"/>
              </a:spcAft>
              <a:buSzPts val="1800"/>
              <a:buChar char="⚫"/>
            </a:pPr>
            <a:r>
              <a:rPr lang="en-US" sz="1800"/>
              <a:t>Recommendations based on user behavior.</a:t>
            </a:r>
            <a:endParaRPr sz="1800"/>
          </a:p>
          <a:p>
            <a:pPr indent="-342900" lvl="0" marL="457200" rtl="0" algn="just">
              <a:lnSpc>
                <a:spcPct val="150000"/>
              </a:lnSpc>
              <a:spcBef>
                <a:spcPts val="0"/>
              </a:spcBef>
              <a:spcAft>
                <a:spcPts val="0"/>
              </a:spcAft>
              <a:buSzPts val="1800"/>
              <a:buChar char="⚫"/>
            </a:pPr>
            <a:r>
              <a:rPr lang="en-US" sz="1800"/>
              <a:t>Instant cashless payments using UPI, Payment gateway without having to wait in the billing queue.</a:t>
            </a:r>
            <a:endParaRPr sz="1800"/>
          </a:p>
          <a:p>
            <a:pPr indent="-342900" lvl="0" marL="457200" rtl="0" algn="just">
              <a:lnSpc>
                <a:spcPct val="150000"/>
              </a:lnSpc>
              <a:spcBef>
                <a:spcPts val="0"/>
              </a:spcBef>
              <a:spcAft>
                <a:spcPts val="0"/>
              </a:spcAft>
              <a:buSzPts val="1800"/>
              <a:buChar char="⚫"/>
            </a:pPr>
            <a:r>
              <a:rPr lang="en-US" sz="1800"/>
              <a:t>Direct home delivery or scheduled pickup.</a:t>
            </a:r>
            <a:endParaRPr sz="1800"/>
          </a:p>
          <a:p>
            <a:pPr indent="0" lvl="0" marL="457200" rtl="0" algn="l">
              <a:spcBef>
                <a:spcPts val="0"/>
              </a:spcBef>
              <a:spcAft>
                <a:spcPts val="0"/>
              </a:spcAft>
              <a:buNone/>
            </a:pPr>
            <a:r>
              <a:t/>
            </a:r>
            <a:endParaRPr i="1" sz="2000"/>
          </a:p>
        </p:txBody>
      </p:sp>
      <p:pic>
        <p:nvPicPr>
          <p:cNvPr id="156" name="Google Shape;156;p1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Scope of Project</a:t>
            </a:r>
            <a:endParaRPr/>
          </a:p>
        </p:txBody>
      </p:sp>
      <p:sp>
        <p:nvSpPr>
          <p:cNvPr id="163" name="Google Shape;163;p19"/>
          <p:cNvSpPr txBox="1"/>
          <p:nvPr>
            <p:ph idx="11" type="ftr"/>
          </p:nvPr>
        </p:nvSpPr>
        <p:spPr>
          <a:xfrm>
            <a:off x="914400" y="6172200"/>
            <a:ext cx="6008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64" name="Google Shape;164;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65" name="Google Shape;165;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Char char="⚫"/>
            </a:pPr>
            <a:r>
              <a:rPr lang="en-US" sz="1800"/>
              <a:t>The proposed technology can be used in shopping malls and can be further customized according to the needs of a shop.</a:t>
            </a:r>
            <a:endParaRPr sz="1800"/>
          </a:p>
          <a:p>
            <a:pPr indent="-342900" lvl="0" marL="457200" rtl="0" algn="just">
              <a:lnSpc>
                <a:spcPct val="150000"/>
              </a:lnSpc>
              <a:spcBef>
                <a:spcPts val="0"/>
              </a:spcBef>
              <a:spcAft>
                <a:spcPts val="0"/>
              </a:spcAft>
              <a:buSzPts val="1800"/>
              <a:buChar char="⚫"/>
            </a:pPr>
            <a:r>
              <a:rPr lang="en-US" sz="1800"/>
              <a:t>The user also has the option to pay through the inbuilt payment gateway so as to not waste time at the checkout queues.</a:t>
            </a:r>
            <a:endParaRPr sz="1800"/>
          </a:p>
          <a:p>
            <a:pPr indent="-342900" lvl="0" marL="457200" rtl="0" algn="just">
              <a:lnSpc>
                <a:spcPct val="150000"/>
              </a:lnSpc>
              <a:spcBef>
                <a:spcPts val="0"/>
              </a:spcBef>
              <a:spcAft>
                <a:spcPts val="0"/>
              </a:spcAft>
              <a:buSzPts val="1800"/>
              <a:buChar char="⚫"/>
            </a:pPr>
            <a:r>
              <a:rPr lang="en-US" sz="1800"/>
              <a:t>We can enhance the application further by adding new products and updating the existing products information depending upon market scenario in the applications database. </a:t>
            </a:r>
            <a:endParaRPr sz="1800"/>
          </a:p>
        </p:txBody>
      </p:sp>
      <p:pic>
        <p:nvPicPr>
          <p:cNvPr id="166" name="Google Shape;166;p1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System Description</a:t>
            </a:r>
            <a:endParaRPr/>
          </a:p>
        </p:txBody>
      </p:sp>
      <p:sp>
        <p:nvSpPr>
          <p:cNvPr id="173" name="Google Shape;173;p20"/>
          <p:cNvSpPr txBox="1"/>
          <p:nvPr>
            <p:ph idx="11" type="ftr"/>
          </p:nvPr>
        </p:nvSpPr>
        <p:spPr>
          <a:xfrm>
            <a:off x="914400" y="6172200"/>
            <a:ext cx="6282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174" name="Google Shape;174;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75" name="Google Shape;175;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a:t>.</a:t>
            </a:r>
            <a:endParaRPr/>
          </a:p>
        </p:txBody>
      </p:sp>
      <p:pic>
        <p:nvPicPr>
          <p:cNvPr id="176" name="Google Shape;176;p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grpSp>
        <p:nvGrpSpPr>
          <p:cNvPr id="177" name="Google Shape;177;p20"/>
          <p:cNvGrpSpPr/>
          <p:nvPr/>
        </p:nvGrpSpPr>
        <p:grpSpPr>
          <a:xfrm>
            <a:off x="1926609" y="1482817"/>
            <a:ext cx="5747996" cy="4501970"/>
            <a:chOff x="3419609" y="5911"/>
            <a:chExt cx="4486766" cy="6334557"/>
          </a:xfrm>
        </p:grpSpPr>
        <p:sp>
          <p:nvSpPr>
            <p:cNvPr id="178" name="Google Shape;178;p20"/>
            <p:cNvSpPr/>
            <p:nvPr/>
          </p:nvSpPr>
          <p:spPr>
            <a:xfrm>
              <a:off x="6848966" y="1771156"/>
              <a:ext cx="138000" cy="10758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79" name="Google Shape;179;p20"/>
            <p:cNvSpPr/>
            <p:nvPr/>
          </p:nvSpPr>
          <p:spPr>
            <a:xfrm>
              <a:off x="6848966" y="1771156"/>
              <a:ext cx="138000" cy="4230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0" name="Google Shape;180;p20"/>
            <p:cNvSpPr/>
            <p:nvPr/>
          </p:nvSpPr>
          <p:spPr>
            <a:xfrm>
              <a:off x="6104253" y="1118383"/>
              <a:ext cx="1112400" cy="193200"/>
            </a:xfrm>
            <a:custGeom>
              <a:rect b="b" l="l" r="r" t="t"/>
              <a:pathLst>
                <a:path extrusionOk="0" h="120000" w="120000">
                  <a:moveTo>
                    <a:pt x="0" y="0"/>
                  </a:moveTo>
                  <a:lnTo>
                    <a:pt x="0" y="60000"/>
                  </a:lnTo>
                  <a:lnTo>
                    <a:pt x="120000" y="60000"/>
                  </a:lnTo>
                  <a:lnTo>
                    <a:pt x="120000" y="120000"/>
                  </a:lnTo>
                </a:path>
              </a:pathLst>
            </a:custGeom>
            <a:noFill/>
            <a:ln cap="flat" cmpd="sng" w="9525">
              <a:solidFill>
                <a:srgbClr val="000000"/>
              </a:solidFill>
              <a:prstDash val="solid"/>
              <a:miter lim="800000"/>
              <a:headEnd len="sm" w="sm" type="none"/>
              <a:tailEnd len="sm" w="sm" type="none"/>
            </a:ln>
          </p:spPr>
        </p:sp>
        <p:sp>
          <p:nvSpPr>
            <p:cNvPr id="181" name="Google Shape;181;p20"/>
            <p:cNvSpPr/>
            <p:nvPr/>
          </p:nvSpPr>
          <p:spPr>
            <a:xfrm>
              <a:off x="5736493" y="2423929"/>
              <a:ext cx="138000" cy="36867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2" name="Google Shape;182;p20"/>
            <p:cNvSpPr/>
            <p:nvPr/>
          </p:nvSpPr>
          <p:spPr>
            <a:xfrm>
              <a:off x="5736493" y="2423929"/>
              <a:ext cx="138000" cy="30339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3" name="Google Shape;183;p20"/>
            <p:cNvSpPr/>
            <p:nvPr/>
          </p:nvSpPr>
          <p:spPr>
            <a:xfrm>
              <a:off x="5736493" y="2423929"/>
              <a:ext cx="138000" cy="23811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4" name="Google Shape;184;p20"/>
            <p:cNvSpPr/>
            <p:nvPr/>
          </p:nvSpPr>
          <p:spPr>
            <a:xfrm>
              <a:off x="5736493" y="2423929"/>
              <a:ext cx="138000" cy="17286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5" name="Google Shape;185;p20"/>
            <p:cNvSpPr/>
            <p:nvPr/>
          </p:nvSpPr>
          <p:spPr>
            <a:xfrm>
              <a:off x="5736493" y="2423929"/>
              <a:ext cx="138000" cy="10758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6" name="Google Shape;186;p20"/>
            <p:cNvSpPr/>
            <p:nvPr/>
          </p:nvSpPr>
          <p:spPr>
            <a:xfrm>
              <a:off x="5736493" y="2423929"/>
              <a:ext cx="138000" cy="4230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7" name="Google Shape;187;p20"/>
            <p:cNvSpPr/>
            <p:nvPr/>
          </p:nvSpPr>
          <p:spPr>
            <a:xfrm>
              <a:off x="4991781" y="1771156"/>
              <a:ext cx="1112400" cy="193200"/>
            </a:xfrm>
            <a:custGeom>
              <a:rect b="b" l="l" r="r" t="t"/>
              <a:pathLst>
                <a:path extrusionOk="0" h="120000" w="120000">
                  <a:moveTo>
                    <a:pt x="0" y="0"/>
                  </a:moveTo>
                  <a:lnTo>
                    <a:pt x="0" y="60000"/>
                  </a:lnTo>
                  <a:lnTo>
                    <a:pt x="120000" y="60000"/>
                  </a:lnTo>
                  <a:lnTo>
                    <a:pt x="120000" y="120000"/>
                  </a:lnTo>
                </a:path>
              </a:pathLst>
            </a:custGeom>
            <a:noFill/>
            <a:ln cap="flat" cmpd="sng" w="9525">
              <a:solidFill>
                <a:srgbClr val="000000"/>
              </a:solidFill>
              <a:prstDash val="solid"/>
              <a:miter lim="800000"/>
              <a:headEnd len="sm" w="sm" type="none"/>
              <a:tailEnd len="sm" w="sm" type="none"/>
            </a:ln>
          </p:spPr>
        </p:sp>
        <p:sp>
          <p:nvSpPr>
            <p:cNvPr id="188" name="Google Shape;188;p20"/>
            <p:cNvSpPr/>
            <p:nvPr/>
          </p:nvSpPr>
          <p:spPr>
            <a:xfrm>
              <a:off x="4624021" y="2423929"/>
              <a:ext cx="138000" cy="4230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89" name="Google Shape;189;p20"/>
            <p:cNvSpPr/>
            <p:nvPr/>
          </p:nvSpPr>
          <p:spPr>
            <a:xfrm>
              <a:off x="4946061" y="1771156"/>
              <a:ext cx="91500" cy="193200"/>
            </a:xfrm>
            <a:custGeom>
              <a:rect b="b" l="l" r="r" t="t"/>
              <a:pathLst>
                <a:path extrusionOk="0" h="120000" w="120000">
                  <a:moveTo>
                    <a:pt x="60000" y="0"/>
                  </a:moveTo>
                  <a:lnTo>
                    <a:pt x="60000" y="120000"/>
                  </a:lnTo>
                </a:path>
              </a:pathLst>
            </a:custGeom>
            <a:noFill/>
            <a:ln cap="flat" cmpd="sng" w="9525">
              <a:solidFill>
                <a:srgbClr val="000000"/>
              </a:solidFill>
              <a:prstDash val="solid"/>
              <a:miter lim="800000"/>
              <a:headEnd len="sm" w="sm" type="none"/>
              <a:tailEnd len="sm" w="sm" type="none"/>
            </a:ln>
          </p:spPr>
        </p:sp>
        <p:sp>
          <p:nvSpPr>
            <p:cNvPr id="190" name="Google Shape;190;p20"/>
            <p:cNvSpPr/>
            <p:nvPr/>
          </p:nvSpPr>
          <p:spPr>
            <a:xfrm>
              <a:off x="3511549" y="2423929"/>
              <a:ext cx="138000" cy="17286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91" name="Google Shape;191;p20"/>
            <p:cNvSpPr/>
            <p:nvPr/>
          </p:nvSpPr>
          <p:spPr>
            <a:xfrm>
              <a:off x="3511549" y="2423929"/>
              <a:ext cx="138000" cy="10758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92" name="Google Shape;192;p20"/>
            <p:cNvSpPr/>
            <p:nvPr/>
          </p:nvSpPr>
          <p:spPr>
            <a:xfrm>
              <a:off x="3511549" y="2423929"/>
              <a:ext cx="138000" cy="423000"/>
            </a:xfrm>
            <a:custGeom>
              <a:rect b="b" l="l" r="r" t="t"/>
              <a:pathLst>
                <a:path extrusionOk="0" h="120000" w="120000">
                  <a:moveTo>
                    <a:pt x="0" y="0"/>
                  </a:moveTo>
                  <a:lnTo>
                    <a:pt x="0" y="120000"/>
                  </a:lnTo>
                  <a:lnTo>
                    <a:pt x="120000" y="120000"/>
                  </a:lnTo>
                </a:path>
              </a:pathLst>
            </a:custGeom>
            <a:noFill/>
            <a:ln cap="flat" cmpd="sng" w="9525">
              <a:solidFill>
                <a:srgbClr val="000000"/>
              </a:solidFill>
              <a:prstDash val="solid"/>
              <a:miter lim="800000"/>
              <a:headEnd len="sm" w="sm" type="none"/>
              <a:tailEnd len="sm" w="sm" type="none"/>
            </a:ln>
          </p:spPr>
        </p:sp>
        <p:sp>
          <p:nvSpPr>
            <p:cNvPr id="193" name="Google Shape;193;p20"/>
            <p:cNvSpPr/>
            <p:nvPr/>
          </p:nvSpPr>
          <p:spPr>
            <a:xfrm>
              <a:off x="3879308" y="1771156"/>
              <a:ext cx="1112400" cy="193200"/>
            </a:xfrm>
            <a:custGeom>
              <a:rect b="b" l="l" r="r" t="t"/>
              <a:pathLst>
                <a:path extrusionOk="0" h="120000" w="120000">
                  <a:moveTo>
                    <a:pt x="120000" y="0"/>
                  </a:moveTo>
                  <a:lnTo>
                    <a:pt x="120000" y="60000"/>
                  </a:lnTo>
                  <a:lnTo>
                    <a:pt x="0" y="60000"/>
                  </a:lnTo>
                  <a:lnTo>
                    <a:pt x="0" y="120000"/>
                  </a:lnTo>
                </a:path>
              </a:pathLst>
            </a:custGeom>
            <a:noFill/>
            <a:ln cap="flat" cmpd="sng" w="9525">
              <a:solidFill>
                <a:srgbClr val="000000"/>
              </a:solidFill>
              <a:prstDash val="solid"/>
              <a:miter lim="800000"/>
              <a:headEnd len="sm" w="sm" type="none"/>
              <a:tailEnd len="sm" w="sm" type="none"/>
            </a:ln>
          </p:spPr>
        </p:sp>
        <p:sp>
          <p:nvSpPr>
            <p:cNvPr id="194" name="Google Shape;194;p20"/>
            <p:cNvSpPr/>
            <p:nvPr/>
          </p:nvSpPr>
          <p:spPr>
            <a:xfrm>
              <a:off x="4991781" y="1118383"/>
              <a:ext cx="1112400" cy="193200"/>
            </a:xfrm>
            <a:custGeom>
              <a:rect b="b" l="l" r="r" t="t"/>
              <a:pathLst>
                <a:path extrusionOk="0" h="120000" w="120000">
                  <a:moveTo>
                    <a:pt x="120000" y="0"/>
                  </a:moveTo>
                  <a:lnTo>
                    <a:pt x="120000" y="60000"/>
                  </a:lnTo>
                  <a:lnTo>
                    <a:pt x="0" y="60000"/>
                  </a:lnTo>
                  <a:lnTo>
                    <a:pt x="0" y="120000"/>
                  </a:lnTo>
                </a:path>
              </a:pathLst>
            </a:custGeom>
            <a:noFill/>
            <a:ln cap="flat" cmpd="sng" w="9525">
              <a:solidFill>
                <a:srgbClr val="000000"/>
              </a:solidFill>
              <a:prstDash val="solid"/>
              <a:miter lim="800000"/>
              <a:headEnd len="sm" w="sm" type="none"/>
              <a:tailEnd len="sm" w="sm" type="none"/>
            </a:ln>
          </p:spPr>
        </p:sp>
        <p:sp>
          <p:nvSpPr>
            <p:cNvPr id="195" name="Google Shape;195;p20"/>
            <p:cNvSpPr/>
            <p:nvPr/>
          </p:nvSpPr>
          <p:spPr>
            <a:xfrm>
              <a:off x="5548017" y="465610"/>
              <a:ext cx="556200" cy="193200"/>
            </a:xfrm>
            <a:custGeom>
              <a:rect b="b" l="l" r="r" t="t"/>
              <a:pathLst>
                <a:path extrusionOk="0" h="120000" w="120000">
                  <a:moveTo>
                    <a:pt x="0" y="0"/>
                  </a:moveTo>
                  <a:lnTo>
                    <a:pt x="0" y="60000"/>
                  </a:lnTo>
                  <a:lnTo>
                    <a:pt x="120000" y="60000"/>
                  </a:lnTo>
                  <a:lnTo>
                    <a:pt x="120000" y="120000"/>
                  </a:lnTo>
                </a:path>
              </a:pathLst>
            </a:custGeom>
            <a:noFill/>
            <a:ln cap="flat" cmpd="sng" w="9525">
              <a:solidFill>
                <a:srgbClr val="000000"/>
              </a:solidFill>
              <a:prstDash val="solid"/>
              <a:miter lim="800000"/>
              <a:headEnd len="sm" w="sm" type="none"/>
              <a:tailEnd len="sm" w="sm" type="none"/>
            </a:ln>
          </p:spPr>
        </p:sp>
        <p:sp>
          <p:nvSpPr>
            <p:cNvPr id="196" name="Google Shape;196;p20"/>
            <p:cNvSpPr/>
            <p:nvPr/>
          </p:nvSpPr>
          <p:spPr>
            <a:xfrm>
              <a:off x="4991781" y="465610"/>
              <a:ext cx="556200" cy="193200"/>
            </a:xfrm>
            <a:custGeom>
              <a:rect b="b" l="l" r="r" t="t"/>
              <a:pathLst>
                <a:path extrusionOk="0" h="120000" w="120000">
                  <a:moveTo>
                    <a:pt x="120000" y="0"/>
                  </a:moveTo>
                  <a:lnTo>
                    <a:pt x="120000" y="60000"/>
                  </a:lnTo>
                  <a:lnTo>
                    <a:pt x="0" y="60000"/>
                  </a:lnTo>
                  <a:lnTo>
                    <a:pt x="0" y="120000"/>
                  </a:lnTo>
                </a:path>
              </a:pathLst>
            </a:custGeom>
            <a:noFill/>
            <a:ln cap="flat" cmpd="sng" w="9525">
              <a:solidFill>
                <a:srgbClr val="000000"/>
              </a:solidFill>
              <a:prstDash val="solid"/>
              <a:miter lim="800000"/>
              <a:headEnd len="sm" w="sm" type="none"/>
              <a:tailEnd len="sm" w="sm" type="none"/>
            </a:ln>
          </p:spPr>
        </p:sp>
        <p:sp>
          <p:nvSpPr>
            <p:cNvPr id="197" name="Google Shape;197;p20"/>
            <p:cNvSpPr/>
            <p:nvPr/>
          </p:nvSpPr>
          <p:spPr>
            <a:xfrm>
              <a:off x="5088317" y="5911"/>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5088317" y="5911"/>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one-Q-shop</a:t>
              </a:r>
              <a:endParaRPr b="0" i="0" sz="1200" u="none" cap="none" strike="noStrike">
                <a:latin typeface="Calibri"/>
                <a:ea typeface="Calibri"/>
                <a:cs typeface="Calibri"/>
                <a:sym typeface="Calibri"/>
              </a:endParaRPr>
            </a:p>
          </p:txBody>
        </p:sp>
        <p:sp>
          <p:nvSpPr>
            <p:cNvPr id="199" name="Google Shape;199;p20"/>
            <p:cNvSpPr/>
            <p:nvPr/>
          </p:nvSpPr>
          <p:spPr>
            <a:xfrm>
              <a:off x="4532081" y="658684"/>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4532081" y="658684"/>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SignUp</a:t>
              </a:r>
              <a:endParaRPr b="0" i="0" sz="1200" u="none" cap="none" strike="noStrike">
                <a:latin typeface="Calibri"/>
                <a:ea typeface="Calibri"/>
                <a:cs typeface="Calibri"/>
                <a:sym typeface="Calibri"/>
              </a:endParaRPr>
            </a:p>
          </p:txBody>
        </p:sp>
        <p:sp>
          <p:nvSpPr>
            <p:cNvPr id="201" name="Google Shape;201;p20"/>
            <p:cNvSpPr/>
            <p:nvPr/>
          </p:nvSpPr>
          <p:spPr>
            <a:xfrm>
              <a:off x="5644554" y="658684"/>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5644554" y="658684"/>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SignIn</a:t>
              </a:r>
              <a:endParaRPr b="0" i="0" sz="1200" u="none" cap="none" strike="noStrike">
                <a:latin typeface="Calibri"/>
                <a:ea typeface="Calibri"/>
                <a:cs typeface="Calibri"/>
                <a:sym typeface="Calibri"/>
              </a:endParaRPr>
            </a:p>
          </p:txBody>
        </p:sp>
        <p:sp>
          <p:nvSpPr>
            <p:cNvPr id="203" name="Google Shape;203;p20"/>
            <p:cNvSpPr/>
            <p:nvPr/>
          </p:nvSpPr>
          <p:spPr>
            <a:xfrm>
              <a:off x="4532081" y="1311457"/>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4532081" y="1311457"/>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Customer</a:t>
              </a:r>
              <a:endParaRPr b="0" i="0" sz="1200" u="none" cap="none" strike="noStrike">
                <a:latin typeface="Calibri"/>
                <a:ea typeface="Calibri"/>
                <a:cs typeface="Calibri"/>
                <a:sym typeface="Calibri"/>
              </a:endParaRPr>
            </a:p>
          </p:txBody>
        </p:sp>
        <p:sp>
          <p:nvSpPr>
            <p:cNvPr id="205" name="Google Shape;205;p20"/>
            <p:cNvSpPr/>
            <p:nvPr/>
          </p:nvSpPr>
          <p:spPr>
            <a:xfrm>
              <a:off x="3419609" y="1964230"/>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3419609" y="1964230"/>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 Homepage</a:t>
              </a:r>
              <a:endParaRPr b="0" i="0" sz="1200" u="none" cap="none" strike="noStrike">
                <a:latin typeface="Calibri"/>
                <a:ea typeface="Calibri"/>
                <a:cs typeface="Calibri"/>
                <a:sym typeface="Calibri"/>
              </a:endParaRPr>
            </a:p>
          </p:txBody>
        </p:sp>
        <p:sp>
          <p:nvSpPr>
            <p:cNvPr id="207" name="Google Shape;207;p20"/>
            <p:cNvSpPr/>
            <p:nvPr/>
          </p:nvSpPr>
          <p:spPr>
            <a:xfrm>
              <a:off x="3649459" y="2617003"/>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txBox="1"/>
            <p:nvPr/>
          </p:nvSpPr>
          <p:spPr>
            <a:xfrm>
              <a:off x="3649459" y="2617003"/>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Browse products</a:t>
              </a:r>
              <a:endParaRPr b="0" i="0" sz="1200" u="none" cap="none" strike="noStrike">
                <a:latin typeface="Calibri"/>
                <a:ea typeface="Calibri"/>
                <a:cs typeface="Calibri"/>
                <a:sym typeface="Calibri"/>
              </a:endParaRPr>
            </a:p>
          </p:txBody>
        </p:sp>
        <p:sp>
          <p:nvSpPr>
            <p:cNvPr id="209" name="Google Shape;209;p20"/>
            <p:cNvSpPr/>
            <p:nvPr/>
          </p:nvSpPr>
          <p:spPr>
            <a:xfrm>
              <a:off x="3649459" y="3269776"/>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txBox="1"/>
            <p:nvPr/>
          </p:nvSpPr>
          <p:spPr>
            <a:xfrm>
              <a:off x="3649459" y="3269776"/>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Recommended products</a:t>
              </a:r>
              <a:endParaRPr b="0" i="0" sz="1200" u="none" cap="none" strike="noStrike">
                <a:latin typeface="Calibri"/>
                <a:ea typeface="Calibri"/>
                <a:cs typeface="Calibri"/>
                <a:sym typeface="Calibri"/>
              </a:endParaRPr>
            </a:p>
          </p:txBody>
        </p:sp>
        <p:sp>
          <p:nvSpPr>
            <p:cNvPr id="211" name="Google Shape;211;p20"/>
            <p:cNvSpPr/>
            <p:nvPr/>
          </p:nvSpPr>
          <p:spPr>
            <a:xfrm>
              <a:off x="3649459" y="3922549"/>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txBox="1"/>
            <p:nvPr/>
          </p:nvSpPr>
          <p:spPr>
            <a:xfrm>
              <a:off x="3649459" y="3922549"/>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New offers,etc</a:t>
              </a:r>
              <a:endParaRPr b="0" i="0" sz="1200" u="none" cap="none" strike="noStrike">
                <a:latin typeface="Calibri"/>
                <a:ea typeface="Calibri"/>
                <a:cs typeface="Calibri"/>
                <a:sym typeface="Calibri"/>
              </a:endParaRPr>
            </a:p>
          </p:txBody>
        </p:sp>
        <p:sp>
          <p:nvSpPr>
            <p:cNvPr id="213" name="Google Shape;213;p20"/>
            <p:cNvSpPr/>
            <p:nvPr/>
          </p:nvSpPr>
          <p:spPr>
            <a:xfrm>
              <a:off x="4532081" y="1964230"/>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txBox="1"/>
            <p:nvPr/>
          </p:nvSpPr>
          <p:spPr>
            <a:xfrm>
              <a:off x="4532081" y="1964230"/>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Scan</a:t>
              </a:r>
              <a:endParaRPr b="0" i="0" sz="1200" u="none" cap="none" strike="noStrike">
                <a:latin typeface="Calibri"/>
                <a:ea typeface="Calibri"/>
                <a:cs typeface="Calibri"/>
                <a:sym typeface="Calibri"/>
              </a:endParaRPr>
            </a:p>
          </p:txBody>
        </p:sp>
        <p:sp>
          <p:nvSpPr>
            <p:cNvPr id="215" name="Google Shape;215;p20"/>
            <p:cNvSpPr/>
            <p:nvPr/>
          </p:nvSpPr>
          <p:spPr>
            <a:xfrm>
              <a:off x="4761931" y="2617003"/>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txBox="1"/>
            <p:nvPr/>
          </p:nvSpPr>
          <p:spPr>
            <a:xfrm>
              <a:off x="4761931" y="2617003"/>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Scan </a:t>
              </a:r>
              <a:r>
                <a:rPr lang="en-US" sz="1200">
                  <a:latin typeface="Calibri"/>
                  <a:ea typeface="Calibri"/>
                  <a:cs typeface="Calibri"/>
                  <a:sym typeface="Calibri"/>
                </a:rPr>
                <a:t>barcode</a:t>
              </a:r>
              <a:endParaRPr b="0" i="0" sz="1200" u="none" cap="none" strike="noStrike">
                <a:latin typeface="Calibri"/>
                <a:ea typeface="Calibri"/>
                <a:cs typeface="Calibri"/>
                <a:sym typeface="Calibri"/>
              </a:endParaRPr>
            </a:p>
          </p:txBody>
        </p:sp>
        <p:sp>
          <p:nvSpPr>
            <p:cNvPr id="217" name="Google Shape;217;p20"/>
            <p:cNvSpPr/>
            <p:nvPr/>
          </p:nvSpPr>
          <p:spPr>
            <a:xfrm>
              <a:off x="4761931" y="3269776"/>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txBox="1"/>
            <p:nvPr/>
          </p:nvSpPr>
          <p:spPr>
            <a:xfrm>
              <a:off x="4761931" y="3269776"/>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Add </a:t>
              </a:r>
              <a:r>
                <a:rPr lang="en-US" sz="1200">
                  <a:latin typeface="Calibri"/>
                  <a:ea typeface="Calibri"/>
                  <a:cs typeface="Calibri"/>
                  <a:sym typeface="Calibri"/>
                </a:rPr>
                <a:t>to cart</a:t>
              </a:r>
              <a:endParaRPr b="0" i="0" sz="1200" u="none" cap="none" strike="noStrike">
                <a:latin typeface="Calibri"/>
                <a:ea typeface="Calibri"/>
                <a:cs typeface="Calibri"/>
                <a:sym typeface="Calibri"/>
              </a:endParaRPr>
            </a:p>
          </p:txBody>
        </p:sp>
        <p:sp>
          <p:nvSpPr>
            <p:cNvPr id="219" name="Google Shape;219;p20"/>
            <p:cNvSpPr/>
            <p:nvPr/>
          </p:nvSpPr>
          <p:spPr>
            <a:xfrm>
              <a:off x="5644554" y="1964230"/>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5644554" y="1964230"/>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Profile</a:t>
              </a:r>
              <a:endParaRPr b="0" i="0" sz="1200" u="none" cap="none" strike="noStrike">
                <a:latin typeface="Calibri"/>
                <a:ea typeface="Calibri"/>
                <a:cs typeface="Calibri"/>
                <a:sym typeface="Calibri"/>
              </a:endParaRPr>
            </a:p>
          </p:txBody>
        </p:sp>
        <p:sp>
          <p:nvSpPr>
            <p:cNvPr id="221" name="Google Shape;221;p20"/>
            <p:cNvSpPr/>
            <p:nvPr/>
          </p:nvSpPr>
          <p:spPr>
            <a:xfrm>
              <a:off x="5874403" y="2617003"/>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a:off x="5874403" y="2617003"/>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Personal Details</a:t>
              </a:r>
              <a:endParaRPr b="0" i="0" sz="1200" u="none" cap="none" strike="noStrike">
                <a:latin typeface="Calibri"/>
                <a:ea typeface="Calibri"/>
                <a:cs typeface="Calibri"/>
                <a:sym typeface="Calibri"/>
              </a:endParaRPr>
            </a:p>
          </p:txBody>
        </p:sp>
        <p:sp>
          <p:nvSpPr>
            <p:cNvPr id="223" name="Google Shape;223;p20"/>
            <p:cNvSpPr/>
            <p:nvPr/>
          </p:nvSpPr>
          <p:spPr>
            <a:xfrm>
              <a:off x="5874403" y="3269776"/>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txBox="1"/>
            <p:nvPr/>
          </p:nvSpPr>
          <p:spPr>
            <a:xfrm>
              <a:off x="5874403" y="3269776"/>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UPI Details</a:t>
              </a:r>
              <a:endParaRPr b="0" i="0" sz="1200" u="none" cap="none" strike="noStrike">
                <a:latin typeface="Calibri"/>
                <a:ea typeface="Calibri"/>
                <a:cs typeface="Calibri"/>
                <a:sym typeface="Calibri"/>
              </a:endParaRPr>
            </a:p>
          </p:txBody>
        </p:sp>
        <p:sp>
          <p:nvSpPr>
            <p:cNvPr id="225" name="Google Shape;225;p20"/>
            <p:cNvSpPr/>
            <p:nvPr/>
          </p:nvSpPr>
          <p:spPr>
            <a:xfrm>
              <a:off x="5874403" y="3922549"/>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txBox="1"/>
            <p:nvPr/>
          </p:nvSpPr>
          <p:spPr>
            <a:xfrm>
              <a:off x="5874403" y="3922549"/>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Change Password</a:t>
              </a:r>
              <a:endParaRPr b="0" i="0" sz="1200" u="none" cap="none" strike="noStrike">
                <a:latin typeface="Calibri"/>
                <a:ea typeface="Calibri"/>
                <a:cs typeface="Calibri"/>
                <a:sym typeface="Calibri"/>
              </a:endParaRPr>
            </a:p>
          </p:txBody>
        </p:sp>
        <p:sp>
          <p:nvSpPr>
            <p:cNvPr id="227" name="Google Shape;227;p20"/>
            <p:cNvSpPr/>
            <p:nvPr/>
          </p:nvSpPr>
          <p:spPr>
            <a:xfrm>
              <a:off x="5874403" y="4575322"/>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txBox="1"/>
            <p:nvPr/>
          </p:nvSpPr>
          <p:spPr>
            <a:xfrm>
              <a:off x="5874403" y="4575322"/>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Notifications</a:t>
              </a:r>
              <a:endParaRPr b="0" i="0" sz="1200" u="none" cap="none" strike="noStrike">
                <a:latin typeface="Calibri"/>
                <a:ea typeface="Calibri"/>
                <a:cs typeface="Calibri"/>
                <a:sym typeface="Calibri"/>
              </a:endParaRPr>
            </a:p>
          </p:txBody>
        </p:sp>
        <p:sp>
          <p:nvSpPr>
            <p:cNvPr id="229" name="Google Shape;229;p20"/>
            <p:cNvSpPr/>
            <p:nvPr/>
          </p:nvSpPr>
          <p:spPr>
            <a:xfrm>
              <a:off x="5874403" y="5228095"/>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txBox="1"/>
            <p:nvPr/>
          </p:nvSpPr>
          <p:spPr>
            <a:xfrm>
              <a:off x="5874403" y="5228095"/>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About App</a:t>
              </a:r>
              <a:endParaRPr b="0" i="0" sz="1200" u="none" cap="none" strike="noStrike">
                <a:latin typeface="Calibri"/>
                <a:ea typeface="Calibri"/>
                <a:cs typeface="Calibri"/>
                <a:sym typeface="Calibri"/>
              </a:endParaRPr>
            </a:p>
          </p:txBody>
        </p:sp>
        <p:sp>
          <p:nvSpPr>
            <p:cNvPr id="231" name="Google Shape;231;p20"/>
            <p:cNvSpPr/>
            <p:nvPr/>
          </p:nvSpPr>
          <p:spPr>
            <a:xfrm>
              <a:off x="5874403" y="5880868"/>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nvSpPr>
          <p:spPr>
            <a:xfrm>
              <a:off x="5874403" y="5880868"/>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Logout</a:t>
              </a:r>
              <a:endParaRPr b="0" i="0" sz="1200" u="none" cap="none" strike="noStrike">
                <a:latin typeface="Calibri"/>
                <a:ea typeface="Calibri"/>
                <a:cs typeface="Calibri"/>
                <a:sym typeface="Calibri"/>
              </a:endParaRPr>
            </a:p>
          </p:txBody>
        </p:sp>
        <p:sp>
          <p:nvSpPr>
            <p:cNvPr id="233" name="Google Shape;233;p20"/>
            <p:cNvSpPr/>
            <p:nvPr/>
          </p:nvSpPr>
          <p:spPr>
            <a:xfrm>
              <a:off x="6757026" y="1311457"/>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txBox="1"/>
            <p:nvPr/>
          </p:nvSpPr>
          <p:spPr>
            <a:xfrm>
              <a:off x="6757026" y="1311457"/>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0" i="0" lang="en-US" sz="1200" u="none" cap="none" strike="noStrike">
                  <a:latin typeface="Calibri"/>
                  <a:ea typeface="Calibri"/>
                  <a:cs typeface="Calibri"/>
                  <a:sym typeface="Calibri"/>
                </a:rPr>
                <a:t>Owner</a:t>
              </a:r>
              <a:endParaRPr b="0" i="0" sz="1200" u="none" cap="none" strike="noStrike">
                <a:latin typeface="Calibri"/>
                <a:ea typeface="Calibri"/>
                <a:cs typeface="Calibri"/>
                <a:sym typeface="Calibri"/>
              </a:endParaRPr>
            </a:p>
          </p:txBody>
        </p:sp>
        <p:sp>
          <p:nvSpPr>
            <p:cNvPr id="235" name="Google Shape;235;p20"/>
            <p:cNvSpPr/>
            <p:nvPr/>
          </p:nvSpPr>
          <p:spPr>
            <a:xfrm>
              <a:off x="6986875" y="1964230"/>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nvSpPr>
          <p:spPr>
            <a:xfrm>
              <a:off x="6986875" y="1964230"/>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latin typeface="Calibri"/>
                  <a:ea typeface="Calibri"/>
                  <a:cs typeface="Calibri"/>
                  <a:sym typeface="Calibri"/>
                </a:rPr>
                <a:t>Add/Delete product</a:t>
              </a:r>
              <a:endParaRPr b="0" i="0" sz="1200" u="none" cap="none" strike="noStrike">
                <a:latin typeface="Calibri"/>
                <a:ea typeface="Calibri"/>
                <a:cs typeface="Calibri"/>
                <a:sym typeface="Calibri"/>
              </a:endParaRPr>
            </a:p>
          </p:txBody>
        </p:sp>
        <p:sp>
          <p:nvSpPr>
            <p:cNvPr id="237" name="Google Shape;237;p20"/>
            <p:cNvSpPr/>
            <p:nvPr/>
          </p:nvSpPr>
          <p:spPr>
            <a:xfrm>
              <a:off x="6986875" y="2617003"/>
              <a:ext cx="919500" cy="459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txBox="1"/>
            <p:nvPr/>
          </p:nvSpPr>
          <p:spPr>
            <a:xfrm>
              <a:off x="6986875" y="2617003"/>
              <a:ext cx="919500" cy="459600"/>
            </a:xfrm>
            <a:prstGeom prst="rect">
              <a:avLst/>
            </a:prstGeom>
            <a:noFill/>
            <a:ln cap="flat" cmpd="sng" w="9525">
              <a:solidFill>
                <a:srgbClr val="000000"/>
              </a:solidFill>
              <a:prstDash val="solid"/>
              <a:round/>
              <a:headEnd len="sm" w="sm" type="none"/>
              <a:tailEnd len="sm" w="sm" type="none"/>
            </a:ln>
          </p:spPr>
          <p:txBody>
            <a:bodyPr anchorCtr="0" anchor="ctr" bIns="7600" lIns="7600" spcFirstLastPara="1" rIns="7600" wrap="square" tIns="7600">
              <a:noAutofit/>
            </a:bodyPr>
            <a:lstStyle/>
            <a:p>
              <a:pPr indent="0" lvl="0" marL="0" marR="0" rtl="0" algn="l">
                <a:lnSpc>
                  <a:spcPct val="90000"/>
                </a:lnSpc>
                <a:spcBef>
                  <a:spcPts val="0"/>
                </a:spcBef>
                <a:spcAft>
                  <a:spcPts val="0"/>
                </a:spcAft>
                <a:buNone/>
              </a:pPr>
              <a:r>
                <a:rPr lang="en-US" sz="1200">
                  <a:latin typeface="Calibri"/>
                  <a:ea typeface="Calibri"/>
                  <a:cs typeface="Calibri"/>
                  <a:sym typeface="Calibri"/>
                </a:rPr>
                <a:t> Open Report/History</a:t>
              </a:r>
              <a:endParaRPr b="0" i="0" sz="1200" u="none" cap="none" strike="noStrike">
                <a:latin typeface="Calibri"/>
                <a:ea typeface="Calibri"/>
                <a:cs typeface="Calibri"/>
                <a:sym typeface="Calibri"/>
              </a:endParaRPr>
            </a:p>
          </p:txBody>
        </p:sp>
      </p:grpSp>
      <p:cxnSp>
        <p:nvCxnSpPr>
          <p:cNvPr id="239" name="Google Shape;239;p20"/>
          <p:cNvCxnSpPr>
            <a:stCxn id="240" idx="0"/>
            <a:endCxn id="241" idx="2"/>
          </p:cNvCxnSpPr>
          <p:nvPr/>
        </p:nvCxnSpPr>
        <p:spPr>
          <a:xfrm flipH="1" rot="5400000">
            <a:off x="4157400" y="5178425"/>
            <a:ext cx="160200" cy="600"/>
          </a:xfrm>
          <a:prstGeom prst="bentConnector3">
            <a:avLst>
              <a:gd fmla="val 50016" name="adj1"/>
            </a:avLst>
          </a:prstGeom>
          <a:noFill/>
          <a:ln cap="flat" cmpd="sng" w="9525">
            <a:solidFill>
              <a:srgbClr val="000000"/>
            </a:solidFill>
            <a:prstDash val="solid"/>
            <a:miter lim="8000"/>
            <a:headEnd len="sm" w="sm" type="none"/>
            <a:tailEnd len="sm" w="sm" type="none"/>
          </a:ln>
        </p:spPr>
      </p:cxnSp>
      <p:cxnSp>
        <p:nvCxnSpPr>
          <p:cNvPr id="242" name="Google Shape;242;p20"/>
          <p:cNvCxnSpPr>
            <a:endCxn id="241" idx="0"/>
          </p:cNvCxnSpPr>
          <p:nvPr/>
        </p:nvCxnSpPr>
        <p:spPr>
          <a:xfrm rot="5400000">
            <a:off x="4188925" y="4649475"/>
            <a:ext cx="131100" cy="34500"/>
          </a:xfrm>
          <a:prstGeom prst="bentConnector3">
            <a:avLst>
              <a:gd fmla="val 50000" name="adj1"/>
            </a:avLst>
          </a:prstGeom>
          <a:noFill/>
          <a:ln cap="flat" cmpd="sng" w="9525">
            <a:solidFill>
              <a:srgbClr val="000000"/>
            </a:solidFill>
            <a:prstDash val="solid"/>
            <a:miter lim="8000"/>
            <a:headEnd len="sm" w="sm" type="none"/>
            <a:tailEnd len="sm" w="sm" type="none"/>
          </a:ln>
        </p:spPr>
      </p:cxnSp>
      <p:cxnSp>
        <p:nvCxnSpPr>
          <p:cNvPr id="243" name="Google Shape;243;p20"/>
          <p:cNvCxnSpPr>
            <a:stCxn id="244" idx="0"/>
          </p:cNvCxnSpPr>
          <p:nvPr/>
        </p:nvCxnSpPr>
        <p:spPr>
          <a:xfrm flipH="1" rot="5400000">
            <a:off x="4116775" y="4142375"/>
            <a:ext cx="157800" cy="83100"/>
          </a:xfrm>
          <a:prstGeom prst="bentConnector3">
            <a:avLst>
              <a:gd fmla="val 50000" name="adj1"/>
            </a:avLst>
          </a:prstGeom>
          <a:noFill/>
          <a:ln cap="flat" cmpd="sng" w="9525">
            <a:solidFill>
              <a:srgbClr val="000000"/>
            </a:solidFill>
            <a:prstDash val="solid"/>
            <a:miter lim="8000"/>
            <a:headEnd len="sm" w="sm" type="none"/>
            <a:tailEnd len="sm" w="sm" type="none"/>
          </a:ln>
        </p:spPr>
      </p:cxnSp>
      <p:cxnSp>
        <p:nvCxnSpPr>
          <p:cNvPr id="245" name="Google Shape;245;p20"/>
          <p:cNvCxnSpPr/>
          <p:nvPr/>
        </p:nvCxnSpPr>
        <p:spPr>
          <a:xfrm flipH="1" rot="-5400000">
            <a:off x="9489050" y="5151550"/>
            <a:ext cx="1540800" cy="6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240" name="Google Shape;240;p20"/>
          <p:cNvSpPr txBox="1"/>
          <p:nvPr/>
        </p:nvSpPr>
        <p:spPr>
          <a:xfrm>
            <a:off x="3649650" y="5258825"/>
            <a:ext cx="1176300" cy="317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Roboto"/>
                <a:ea typeface="Roboto"/>
                <a:cs typeface="Roboto"/>
                <a:sym typeface="Roboto"/>
              </a:rPr>
              <a:t>Open paid Bill</a:t>
            </a:r>
            <a:endParaRPr sz="1000">
              <a:latin typeface="Roboto"/>
              <a:ea typeface="Roboto"/>
              <a:cs typeface="Roboto"/>
              <a:sym typeface="Roboto"/>
            </a:endParaRPr>
          </a:p>
        </p:txBody>
      </p:sp>
      <p:sp>
        <p:nvSpPr>
          <p:cNvPr id="241" name="Google Shape;241;p20"/>
          <p:cNvSpPr txBox="1"/>
          <p:nvPr/>
        </p:nvSpPr>
        <p:spPr>
          <a:xfrm>
            <a:off x="3649075" y="4732275"/>
            <a:ext cx="1176300" cy="36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Roboto"/>
                <a:ea typeface="Roboto"/>
                <a:cs typeface="Roboto"/>
                <a:sym typeface="Roboto"/>
              </a:rPr>
              <a:t>Payment Gateway</a:t>
            </a:r>
            <a:endParaRPr sz="1000">
              <a:latin typeface="Roboto"/>
              <a:ea typeface="Roboto"/>
              <a:cs typeface="Roboto"/>
              <a:sym typeface="Roboto"/>
            </a:endParaRPr>
          </a:p>
        </p:txBody>
      </p:sp>
      <p:sp>
        <p:nvSpPr>
          <p:cNvPr id="244" name="Google Shape;244;p20"/>
          <p:cNvSpPr txBox="1"/>
          <p:nvPr/>
        </p:nvSpPr>
        <p:spPr>
          <a:xfrm>
            <a:off x="3649075" y="4262825"/>
            <a:ext cx="1176300" cy="317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Roboto"/>
                <a:ea typeface="Roboto"/>
                <a:cs typeface="Roboto"/>
                <a:sym typeface="Roboto"/>
              </a:rPr>
              <a:t>Check billing amount</a:t>
            </a:r>
            <a:endParaRPr sz="1000">
              <a:latin typeface="Roboto"/>
              <a:ea typeface="Roboto"/>
              <a:cs typeface="Roboto"/>
              <a:sym typeface="Roboto"/>
            </a:endParaRPr>
          </a:p>
        </p:txBody>
      </p:sp>
      <p:cxnSp>
        <p:nvCxnSpPr>
          <p:cNvPr id="246" name="Google Shape;246;p20"/>
          <p:cNvCxnSpPr/>
          <p:nvPr/>
        </p:nvCxnSpPr>
        <p:spPr>
          <a:xfrm flipH="1" rot="5400000">
            <a:off x="4116775" y="3692250"/>
            <a:ext cx="157800" cy="83100"/>
          </a:xfrm>
          <a:prstGeom prst="bentConnector3">
            <a:avLst>
              <a:gd fmla="val 50000" name="adj1"/>
            </a:avLst>
          </a:prstGeom>
          <a:noFill/>
          <a:ln cap="flat" cmpd="sng" w="9525">
            <a:solidFill>
              <a:srgbClr val="000000"/>
            </a:solidFill>
            <a:prstDash val="solid"/>
            <a:miter lim="8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System Description</a:t>
            </a:r>
            <a:endParaRPr/>
          </a:p>
        </p:txBody>
      </p:sp>
      <p:sp>
        <p:nvSpPr>
          <p:cNvPr id="253" name="Google Shape;253;p21"/>
          <p:cNvSpPr txBox="1"/>
          <p:nvPr>
            <p:ph idx="11" type="ftr"/>
          </p:nvPr>
        </p:nvSpPr>
        <p:spPr>
          <a:xfrm>
            <a:off x="914400" y="6172200"/>
            <a:ext cx="6282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one-Q-shop                                 </a:t>
            </a:r>
            <a:endParaRPr/>
          </a:p>
        </p:txBody>
      </p:sp>
      <p:sp>
        <p:nvSpPr>
          <p:cNvPr id="254" name="Google Shape;254;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5" name="Google Shape;255;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Char char="⚫"/>
            </a:pPr>
            <a:r>
              <a:rPr lang="en-US" sz="1800"/>
              <a:t>Users can scan the product barcode to get complete details of the product clearly without searching for information on the product and add the product to the cart.</a:t>
            </a:r>
            <a:endParaRPr sz="1800"/>
          </a:p>
          <a:p>
            <a:pPr indent="-342900" lvl="0" marL="457200" rtl="0" algn="just">
              <a:lnSpc>
                <a:spcPct val="150000"/>
              </a:lnSpc>
              <a:spcBef>
                <a:spcPts val="0"/>
              </a:spcBef>
              <a:spcAft>
                <a:spcPts val="0"/>
              </a:spcAft>
              <a:buSzPts val="1800"/>
              <a:buChar char="⚫"/>
            </a:pPr>
            <a:r>
              <a:rPr lang="en-US" sz="1800"/>
              <a:t>Users will get recommendations based on the number of buys, ratings, number of views and reviews provided by the current user or other users.</a:t>
            </a:r>
            <a:endParaRPr sz="1800"/>
          </a:p>
          <a:p>
            <a:pPr indent="-342900" lvl="0" marL="457200" rtl="0" algn="just">
              <a:lnSpc>
                <a:spcPct val="150000"/>
              </a:lnSpc>
              <a:spcBef>
                <a:spcPts val="0"/>
              </a:spcBef>
              <a:spcAft>
                <a:spcPts val="0"/>
              </a:spcAft>
              <a:buSzPts val="1800"/>
              <a:buChar char="⚫"/>
            </a:pPr>
            <a:r>
              <a:rPr lang="en-US" sz="1800"/>
              <a:t>Users will be able to checkout and make payment via UPI instead of standing in the queue. After which they can either choose for the product to be home delivered or opt for a scheduled pickup.</a:t>
            </a:r>
            <a:endParaRPr sz="1800"/>
          </a:p>
        </p:txBody>
      </p:sp>
      <p:pic>
        <p:nvPicPr>
          <p:cNvPr id="256" name="Google Shape;256;p2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