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804" r:id="rId2"/>
    <p:sldId id="4829" r:id="rId3"/>
    <p:sldId id="4834" r:id="rId4"/>
    <p:sldId id="4835" r:id="rId5"/>
    <p:sldId id="4846" r:id="rId6"/>
    <p:sldId id="4852" r:id="rId7"/>
    <p:sldId id="4851" r:id="rId8"/>
    <p:sldId id="4850" r:id="rId9"/>
    <p:sldId id="4847" r:id="rId10"/>
    <p:sldId id="4845" r:id="rId11"/>
    <p:sldId id="4854" r:id="rId12"/>
    <p:sldId id="4843" r:id="rId13"/>
    <p:sldId id="4853" r:id="rId14"/>
    <p:sldId id="4855" r:id="rId15"/>
    <p:sldId id="4828" r:id="rId16"/>
  </p:sldIdLst>
  <p:sldSz cx="12858750" cy="7232650"/>
  <p:notesSz cx="6858000" cy="9144000"/>
  <p:embeddedFontLst>
    <p:embeddedFont>
      <p:font typeface="나눔스퀘어라운드 Regular" panose="020B0600000101010101" charset="-127"/>
      <p:regular r:id="rId19"/>
    </p:embeddedFont>
    <p:embeddedFont>
      <p:font typeface="배달의민족 주아" panose="020B0600000101010101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A4A3A4"/>
          </p15:clr>
        </p15:guide>
        <p15:guide id="2" pos="4050">
          <p15:clr>
            <a:srgbClr val="A4A3A4"/>
          </p15:clr>
        </p15:guide>
        <p15:guide id="3" pos="558">
          <p15:clr>
            <a:srgbClr val="A4A3A4"/>
          </p15:clr>
        </p15:guide>
        <p15:guide id="4" orient="horz" pos="4168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80D"/>
    <a:srgbClr val="FF6600"/>
    <a:srgbClr val="FE4C4C"/>
    <a:srgbClr val="73A6A3"/>
    <a:srgbClr val="F5F5F9"/>
    <a:srgbClr val="F8F2EC"/>
    <a:srgbClr val="134B73"/>
    <a:srgbClr val="ED1C24"/>
    <a:srgbClr val="38AABA"/>
    <a:srgbClr val="1E6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74" autoAdjust="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302"/>
        <p:guide pos="4050"/>
        <p:guide pos="558"/>
        <p:guide orient="horz" pos="4168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발표내용 </a:t>
            </a:r>
            <a:r>
              <a:rPr lang="en-US" altLang="ko-KR" dirty="0"/>
              <a:t>: </a:t>
            </a:r>
            <a:r>
              <a:rPr lang="ko-KR" altLang="en-US" dirty="0"/>
              <a:t>설문조사를 진행한 후 엑셀파일로 정리하여 </a:t>
            </a:r>
            <a:r>
              <a:rPr lang="en-US" altLang="ko-KR" dirty="0"/>
              <a:t>CVS</a:t>
            </a:r>
            <a:r>
              <a:rPr lang="ko-KR" altLang="en-US" dirty="0"/>
              <a:t>파일을 만들었다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3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발표내용 </a:t>
            </a:r>
            <a:r>
              <a:rPr lang="en-US" altLang="ko-KR" dirty="0"/>
              <a:t>: </a:t>
            </a:r>
            <a:r>
              <a:rPr lang="ko-KR" altLang="en-US" dirty="0"/>
              <a:t>설문조사를 진행한 후 엑셀파일로 정리하여 </a:t>
            </a:r>
            <a:r>
              <a:rPr lang="en-US" altLang="ko-KR" dirty="0"/>
              <a:t>CVS</a:t>
            </a:r>
            <a:r>
              <a:rPr lang="ko-KR" altLang="en-US" dirty="0"/>
              <a:t>파일을 만들었다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42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81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7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5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sz="1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4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6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발표내용 </a:t>
            </a:r>
            <a:r>
              <a:rPr lang="en-US" altLang="ko-KR" dirty="0"/>
              <a:t>: </a:t>
            </a:r>
            <a:r>
              <a:rPr lang="ko-KR" altLang="en-US" dirty="0"/>
              <a:t>설문조사를 진행한 후 엑셀파일로 정리하여 </a:t>
            </a:r>
            <a:r>
              <a:rPr lang="en-US" altLang="ko-KR" dirty="0"/>
              <a:t>CVS</a:t>
            </a:r>
            <a:r>
              <a:rPr lang="ko-KR" altLang="en-US" dirty="0"/>
              <a:t>파일을 만들었다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37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9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1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6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4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fld id="{32BF82D2-7A68-459D-A996-9BDDA2518FA4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7.jp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311567" y="1831502"/>
            <a:ext cx="5328592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ko-KR" altLang="en-US" sz="4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데이터 </a:t>
            </a:r>
            <a:r>
              <a:rPr lang="ko-KR" altLang="en-US" sz="48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마이닝</a:t>
            </a:r>
            <a:r>
              <a:rPr lang="ko-KR" altLang="en-US" sz="4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 </a:t>
            </a:r>
            <a:endParaRPr lang="en-US" altLang="ko-KR" sz="48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ko-KR" altLang="en-US" sz="48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프로젝트 최종 발표</a:t>
            </a:r>
            <a:endParaRPr lang="en-US" altLang="zh-CN" sz="54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271787"/>
            <a:ext cx="5400600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6000" b="1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 </a:t>
            </a:r>
            <a:endParaRPr lang="en-US" sz="6000" b="1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6257699" y="1744117"/>
            <a:ext cx="6604488" cy="55605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12951" y="3896847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201620727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송민아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201621132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이정은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201621504 </a:t>
            </a: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최윤지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0967AD17-4BE2-4994-907B-1C1179378CC4}"/>
              </a:ext>
            </a:extLst>
          </p:cNvPr>
          <p:cNvSpPr/>
          <p:nvPr/>
        </p:nvSpPr>
        <p:spPr>
          <a:xfrm>
            <a:off x="1937468" y="3800554"/>
            <a:ext cx="4076790" cy="1447665"/>
          </a:xfrm>
          <a:prstGeom prst="snip2DiagRect">
            <a:avLst/>
          </a:prstGeom>
          <a:solidFill>
            <a:schemeClr val="accent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1811A4-8FD8-44CC-A51A-EF95445ACCE7}"/>
              </a:ext>
            </a:extLst>
          </p:cNvPr>
          <p:cNvSpPr txBox="1"/>
          <p:nvPr/>
        </p:nvSpPr>
        <p:spPr>
          <a:xfrm>
            <a:off x="4989215" y="519981"/>
            <a:ext cx="3816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LEARING CURVE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B09489-0489-4742-B660-8B032D63E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83" y="2104156"/>
            <a:ext cx="6534150" cy="3790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C36E7C-37F8-4E69-8D03-8B9FA144D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3342" y="2392189"/>
            <a:ext cx="4162425" cy="3009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77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1811A4-8FD8-44CC-A51A-EF95445ACCE7}"/>
              </a:ext>
            </a:extLst>
          </p:cNvPr>
          <p:cNvSpPr txBox="1"/>
          <p:nvPr/>
        </p:nvSpPr>
        <p:spPr>
          <a:xfrm>
            <a:off x="5385259" y="52220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ANOVA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576569-0553-4FC3-8859-D8BC4C3B2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647" y="1491530"/>
            <a:ext cx="2476500" cy="1638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442E0A-2723-45C8-A243-AE3EE5BB7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32" y="1491530"/>
            <a:ext cx="7861710" cy="3979167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F79791E3-205E-458B-A48D-06FC2491A9BF}"/>
              </a:ext>
            </a:extLst>
          </p:cNvPr>
          <p:cNvSpPr/>
          <p:nvPr/>
        </p:nvSpPr>
        <p:spPr>
          <a:xfrm>
            <a:off x="8877647" y="3329034"/>
            <a:ext cx="3140686" cy="3621570"/>
          </a:xfrm>
          <a:prstGeom prst="snip2DiagRect">
            <a:avLst/>
          </a:prstGeom>
          <a:solidFill>
            <a:schemeClr val="accent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DE7C5-4DD4-4ED2-BF94-2151B1F5F961}"/>
              </a:ext>
            </a:extLst>
          </p:cNvPr>
          <p:cNvSpPr txBox="1"/>
          <p:nvPr/>
        </p:nvSpPr>
        <p:spPr>
          <a:xfrm>
            <a:off x="9259858" y="3616325"/>
            <a:ext cx="2376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372.54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기각치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(90%) = 2.81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기각치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 = 3.89</a:t>
            </a:r>
          </a:p>
          <a:p>
            <a:endParaRPr lang="en-US" altLang="ko-KR" sz="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기각치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(99%) = 6.93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F087D-D57D-43F4-B7D3-E299151B5180}"/>
              </a:ext>
            </a:extLst>
          </p:cNvPr>
          <p:cNvSpPr txBox="1"/>
          <p:nvPr/>
        </p:nvSpPr>
        <p:spPr>
          <a:xfrm>
            <a:off x="840417" y="5884086"/>
            <a:ext cx="7657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BB8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olidFill>
                  <a:srgbClr val="FBB8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유의한 차이 값을 지니고 있으므로 더 높은 정확도를 제공하는  </a:t>
            </a:r>
            <a:r>
              <a:rPr lang="en-US" altLang="ko-KR" sz="2400" dirty="0">
                <a:solidFill>
                  <a:srgbClr val="FBB8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NAÏVE  BAYES</a:t>
            </a:r>
            <a:r>
              <a:rPr lang="ko-KR" altLang="en-US" sz="2400" dirty="0">
                <a:solidFill>
                  <a:srgbClr val="FBB8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 알고리즘을  사용하는 것이 더 유리하다</a:t>
            </a:r>
            <a:r>
              <a:rPr lang="en-US" altLang="ko-KR" sz="2400" dirty="0">
                <a:solidFill>
                  <a:srgbClr val="FBB8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.</a:t>
            </a:r>
            <a:endParaRPr lang="ko-KR" altLang="en-US" sz="2400" dirty="0">
              <a:solidFill>
                <a:srgbClr val="FBB80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61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F6BD57-4EC4-4306-8CB4-403DB6213ED8}"/>
              </a:ext>
            </a:extLst>
          </p:cNvPr>
          <p:cNvGrpSpPr/>
          <p:nvPr/>
        </p:nvGrpSpPr>
        <p:grpSpPr>
          <a:xfrm>
            <a:off x="740743" y="1575896"/>
            <a:ext cx="3828393" cy="4080857"/>
            <a:chOff x="956767" y="1970282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56767" y="1970282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7206" y="2019301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1" name="Freeform 9"/>
              <p:cNvSpPr/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2" name="Freeform 10"/>
              <p:cNvSpPr/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3" name="Freeform 11"/>
              <p:cNvSpPr/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6" name="Freeform 14"/>
              <p:cNvSpPr/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8" name="Freeform 16"/>
              <p:cNvSpPr/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29" name="Freeform 17"/>
              <p:cNvSpPr/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30" name="Freeform 18"/>
              <p:cNvSpPr/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  <p:sp>
            <p:nvSpPr>
              <p:cNvPr id="31" name="Freeform 19"/>
              <p:cNvSpPr/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/>
              <a:lstStyle/>
              <a:p>
                <a:endParaRPr lang="zh-CN" altLang="en-US"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264086" y="2759416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04</a:t>
              </a:r>
              <a:endParaRPr lang="zh-CN" altLang="en-US" sz="1800" dirty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053760" y="4094089"/>
              <a:ext cx="2077256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36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 panose="020F0502020204030204" pitchFamily="34" charset="0"/>
                </a:rPr>
                <a:t>Bernoulli </a:t>
              </a:r>
              <a:r>
                <a:rPr lang="ko-KR" altLang="en-US" sz="36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 panose="020F0502020204030204" pitchFamily="34" charset="0"/>
                </a:rPr>
                <a:t>분산</a:t>
              </a:r>
              <a:endParaRPr lang="en-US" altLang="zh-CN" sz="6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A30869-C049-44AA-B6D3-8A19264F4348}"/>
              </a:ext>
            </a:extLst>
          </p:cNvPr>
          <p:cNvSpPr txBox="1"/>
          <p:nvPr/>
        </p:nvSpPr>
        <p:spPr>
          <a:xfrm>
            <a:off x="6285359" y="1221687"/>
            <a:ext cx="597666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spc="100" dirty="0">
                <a:solidFill>
                  <a:srgbClr val="FBB8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Rule</a:t>
            </a:r>
          </a:p>
          <a:p>
            <a:endParaRPr lang="ko-KR" altLang="en-US" sz="500" spc="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 = 0.554, N = 242</a:t>
            </a:r>
          </a:p>
          <a:p>
            <a:endParaRPr lang="en-US" altLang="ko-KR" sz="800" spc="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C=90% (z=1.65)  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  </a:t>
            </a:r>
            <a:r>
              <a:rPr lang="en-US" altLang="ko-KR" b="1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0.5071 &lt; P &lt; 0.6120</a:t>
            </a:r>
          </a:p>
          <a:p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C=95% (z=1.96)  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  </a:t>
            </a:r>
            <a:r>
              <a:rPr lang="en-US" altLang="ko-KR" b="1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0.4997 &lt; P &lt; 0.6240</a:t>
            </a:r>
          </a:p>
          <a:p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C=99% (z=2.58)  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  </a:t>
            </a:r>
            <a:r>
              <a:rPr lang="en-US" altLang="ko-KR" b="1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0.4864 &lt; P &lt; 0.6490</a:t>
            </a:r>
          </a:p>
          <a:p>
            <a:endParaRPr lang="en-US" altLang="ko-KR" spc="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spc="100" dirty="0">
                <a:solidFill>
                  <a:srgbClr val="FBB8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Decision Tree </a:t>
            </a:r>
          </a:p>
          <a:p>
            <a:endParaRPr lang="ko-KR" altLang="en-US" sz="500" spc="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 = 0.769, N = 242</a:t>
            </a:r>
          </a:p>
          <a:p>
            <a:endParaRPr lang="en-US" altLang="ko-KR" sz="800" spc="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C=90% (z=1.65)  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  </a:t>
            </a:r>
            <a:r>
              <a:rPr lang="en-US" altLang="ko-KR" b="1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0.7300 &lt; P &lt; 0.8191</a:t>
            </a:r>
          </a:p>
          <a:p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C=95% (z=1.96)  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  </a:t>
            </a:r>
            <a:r>
              <a:rPr lang="en-US" altLang="ko-KR" b="1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0.7240 &lt; P &lt; 0.8297</a:t>
            </a:r>
          </a:p>
          <a:p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C=99% (z=2.58)  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  </a:t>
            </a:r>
            <a:r>
              <a:rPr lang="en-US" altLang="ko-KR" b="1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0.7134 &lt; P &lt; 0.8520</a:t>
            </a:r>
          </a:p>
          <a:p>
            <a:endParaRPr lang="en-US" altLang="ko-KR" spc="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NAÏVE BAYES</a:t>
            </a:r>
            <a:endParaRPr lang="en-US" altLang="ko-KR" sz="2400" spc="100" dirty="0"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500" spc="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 = 0.814, N = 242</a:t>
            </a:r>
          </a:p>
          <a:p>
            <a:endParaRPr lang="en-US" altLang="ko-KR" sz="800" spc="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C=90% (z=1.65)  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  </a:t>
            </a:r>
            <a:r>
              <a:rPr lang="en-US" altLang="ko-KR" b="1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0.7784 &lt; P &lt; 0.8608</a:t>
            </a:r>
          </a:p>
          <a:p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C=95% (z=1.96)  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  </a:t>
            </a:r>
            <a:r>
              <a:rPr lang="en-US" altLang="ko-KR" b="1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0.7730 &lt; P &lt; 0.8708</a:t>
            </a:r>
          </a:p>
          <a:p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C=99% (z=2.58)  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pc="100" dirty="0">
                <a:latin typeface="나눔스퀘어라운드 Regular" panose="020B0600000101010101" pitchFamily="50" charset="-127"/>
                <a:ea typeface="배달의민족 주아" panose="02020603020101020101" pitchFamily="18" charset="-127"/>
              </a:rPr>
              <a:t>  </a:t>
            </a:r>
            <a:r>
              <a:rPr lang="en-US" altLang="ko-KR" b="1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0.7635 &lt; P &lt; 0.8919</a:t>
            </a:r>
          </a:p>
        </p:txBody>
      </p:sp>
      <p:cxnSp>
        <p:nvCxnSpPr>
          <p:cNvPr id="33" name="直接连接符 6">
            <a:extLst>
              <a:ext uri="{FF2B5EF4-FFF2-40B4-BE49-F238E27FC236}">
                <a16:creationId xmlns:a16="http://schemas.microsoft.com/office/drawing/2014/main" id="{71BAD8C9-82DF-4145-BDEC-6A95C94216D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637287" y="400553"/>
            <a:ext cx="0" cy="6456322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1D943-640F-411F-9A12-C6B8278F4AF7}"/>
                  </a:ext>
                </a:extLst>
              </p:cNvPr>
              <p:cNvSpPr txBox="1"/>
              <p:nvPr/>
            </p:nvSpPr>
            <p:spPr>
              <a:xfrm>
                <a:off x="7797527" y="519981"/>
                <a:ext cx="438196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공식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 P = ( f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 / ( 1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B1D943-640F-411F-9A12-C6B8278F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527" y="519981"/>
                <a:ext cx="4381969" cy="563680"/>
              </a:xfrm>
              <a:prstGeom prst="rect">
                <a:avLst/>
              </a:prstGeom>
              <a:blipFill>
                <a:blip r:embed="rId5"/>
                <a:stretch>
                  <a:fillRect l="-3199" r="-3060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435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7207" y="51620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73A6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instance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입력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0399EDC-B339-4740-A4A6-A978FBE4F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28839"/>
              </p:ext>
            </p:extLst>
          </p:nvPr>
        </p:nvGraphicFramePr>
        <p:xfrm>
          <a:off x="668735" y="1544915"/>
          <a:ext cx="115932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03603804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7735836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5929830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1980506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9471436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46446760"/>
                    </a:ext>
                  </a:extLst>
                </a:gridCol>
                <a:gridCol w="1647183">
                  <a:extLst>
                    <a:ext uri="{9D8B030D-6E8A-4147-A177-3AD203B41FA5}">
                      <a16:colId xmlns:a16="http://schemas.microsoft.com/office/drawing/2014/main" val="2596104504"/>
                    </a:ext>
                  </a:extLst>
                </a:gridCol>
                <a:gridCol w="1449161">
                  <a:extLst>
                    <a:ext uri="{9D8B030D-6E8A-4147-A177-3AD203B41FA5}">
                      <a16:colId xmlns:a16="http://schemas.microsoft.com/office/drawing/2014/main" val="264577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Gender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Age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Document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Design &amp; Media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High-end Game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Writing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Weight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Budget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6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Female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20 ~ 29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YES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1.1kg ~ 1.3kg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100 ~ 160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6124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66C77C5-4361-4566-A79F-F71918259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71" y="3542576"/>
            <a:ext cx="2381329" cy="28142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DBD3E9-9E0C-4419-BB93-9878A0923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1" y="3542576"/>
            <a:ext cx="3333065" cy="28142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CC4AA6-6A93-4A1B-8183-1621E295EA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41" t="81612" r="24070" b="252"/>
          <a:stretch/>
        </p:blipFill>
        <p:spPr>
          <a:xfrm>
            <a:off x="8157567" y="4277982"/>
            <a:ext cx="4176464" cy="13434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8F072E-731C-4E63-AA59-A36E46629A55}"/>
              </a:ext>
            </a:extLst>
          </p:cNvPr>
          <p:cNvSpPr txBox="1"/>
          <p:nvPr/>
        </p:nvSpPr>
        <p:spPr>
          <a:xfrm>
            <a:off x="1748855" y="2938310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&lt;1 Rule&gt;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C1479-7454-40D9-B55F-6B52C33277DA}"/>
              </a:ext>
            </a:extLst>
          </p:cNvPr>
          <p:cNvSpPr txBox="1"/>
          <p:nvPr/>
        </p:nvSpPr>
        <p:spPr>
          <a:xfrm>
            <a:off x="5111894" y="2938309"/>
            <a:ext cx="263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&lt;Decision Tree&gt;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363F3-6F65-4755-97FD-2830144EC51E}"/>
              </a:ext>
            </a:extLst>
          </p:cNvPr>
          <p:cNvSpPr txBox="1"/>
          <p:nvPr/>
        </p:nvSpPr>
        <p:spPr>
          <a:xfrm>
            <a:off x="9309695" y="2938308"/>
            <a:ext cx="248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&lt;Naïve bayes&gt;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2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7207" y="51620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73A6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instance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입력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F072E-731C-4E63-AA59-A36E46629A55}"/>
              </a:ext>
            </a:extLst>
          </p:cNvPr>
          <p:cNvSpPr txBox="1"/>
          <p:nvPr/>
        </p:nvSpPr>
        <p:spPr>
          <a:xfrm>
            <a:off x="1748855" y="2938310"/>
            <a:ext cx="15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&lt;1 Rule&gt;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C1479-7454-40D9-B55F-6B52C33277DA}"/>
              </a:ext>
            </a:extLst>
          </p:cNvPr>
          <p:cNvSpPr txBox="1"/>
          <p:nvPr/>
        </p:nvSpPr>
        <p:spPr>
          <a:xfrm>
            <a:off x="5111894" y="2938309"/>
            <a:ext cx="263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&lt;Decision Tree&gt;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363F3-6F65-4755-97FD-2830144EC51E}"/>
              </a:ext>
            </a:extLst>
          </p:cNvPr>
          <p:cNvSpPr txBox="1"/>
          <p:nvPr/>
        </p:nvSpPr>
        <p:spPr>
          <a:xfrm>
            <a:off x="9309695" y="2938308"/>
            <a:ext cx="248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&lt;Naïve bayes&gt;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BAEA37-EFFE-4DE2-A29D-D954D2740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1" y="3541900"/>
            <a:ext cx="3313032" cy="28083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F21820-FE05-40CD-B485-E5E08B996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15" y="3551374"/>
            <a:ext cx="2520280" cy="27988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248275-8D8E-47A7-8D76-882F865038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757" r="20588"/>
          <a:stretch/>
        </p:blipFill>
        <p:spPr>
          <a:xfrm>
            <a:off x="8372927" y="4318759"/>
            <a:ext cx="4177128" cy="1232099"/>
          </a:xfrm>
          <a:prstGeom prst="rect">
            <a:avLst/>
          </a:prstGeom>
        </p:spPr>
      </p:pic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84032B28-9745-4BED-A38F-B3E058054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21101"/>
              </p:ext>
            </p:extLst>
          </p:nvPr>
        </p:nvGraphicFramePr>
        <p:xfrm>
          <a:off x="668735" y="1544915"/>
          <a:ext cx="115932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03603804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7735836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25929830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1980506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9471436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146446760"/>
                    </a:ext>
                  </a:extLst>
                </a:gridCol>
                <a:gridCol w="1647183">
                  <a:extLst>
                    <a:ext uri="{9D8B030D-6E8A-4147-A177-3AD203B41FA5}">
                      <a16:colId xmlns:a16="http://schemas.microsoft.com/office/drawing/2014/main" val="2596104504"/>
                    </a:ext>
                  </a:extLst>
                </a:gridCol>
                <a:gridCol w="1449161">
                  <a:extLst>
                    <a:ext uri="{9D8B030D-6E8A-4147-A177-3AD203B41FA5}">
                      <a16:colId xmlns:a16="http://schemas.microsoft.com/office/drawing/2014/main" val="2645779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Gender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Age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Document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Design &amp; Media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High-end Game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Writing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Weight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Budget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6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male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40 ~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YES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YES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YES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1.1kg ~ 1.3kg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Regular" panose="020B0600000101010101" pitchFamily="50" charset="-127"/>
                        </a:rPr>
                        <a:t>100 ~ 160</a:t>
                      </a:r>
                      <a:endParaRPr lang="ko-KR" altLang="en-US" dirty="0">
                        <a:latin typeface="나눔스퀘어라운드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6124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650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728987"/>
            <a:ext cx="612068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>
                <a:solidFill>
                  <a:schemeClr val="accent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Arial" panose="020B0604020202020204" pitchFamily="34" charset="0"/>
              </a:rPr>
              <a:t>THANK YOU</a:t>
            </a:r>
            <a:endParaRPr lang="en-US" altLang="zh-CN" sz="8000" b="1" dirty="0">
              <a:solidFill>
                <a:schemeClr val="accent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1028776" y="4157813"/>
            <a:ext cx="3761621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/>
          <p:nvPr/>
        </p:nvSpPr>
        <p:spPr bwMode="auto">
          <a:xfrm>
            <a:off x="0" y="1840924"/>
            <a:ext cx="5061223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noAutofit/>
          </a:bodyPr>
          <a:lstStyle/>
          <a:p>
            <a:endParaRPr lang="zh-CN" altLang="en-US">
              <a:latin typeface="배달의민족 주아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230388" y="1260780"/>
            <a:ext cx="4505921" cy="805180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5525763" y="126083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230387" y="2305168"/>
            <a:ext cx="581561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5525763" y="2262025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230612" y="3263211"/>
            <a:ext cx="3568002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rgbClr val="FFC000"/>
              </a:solidFill>
              <a:latin typeface="배달의민족 주아" panose="02020603020101020101" pitchFamily="18" charset="-127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5525763" y="326321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MH_SubTitle_4"/>
          <p:cNvSpPr/>
          <p:nvPr>
            <p:custDataLst>
              <p:tags r:id="rId8"/>
            </p:custDataLst>
          </p:nvPr>
        </p:nvSpPr>
        <p:spPr>
          <a:xfrm>
            <a:off x="6230612" y="4264397"/>
            <a:ext cx="4432098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MH_Other_4"/>
          <p:cNvSpPr/>
          <p:nvPr>
            <p:custDataLst>
              <p:tags r:id="rId9"/>
            </p:custDataLst>
          </p:nvPr>
        </p:nvSpPr>
        <p:spPr>
          <a:xfrm>
            <a:off x="5525763" y="4264397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7" name="MH_Others_2"/>
          <p:cNvSpPr txBox="1"/>
          <p:nvPr>
            <p:custDataLst>
              <p:tags r:id="rId10"/>
            </p:custDataLst>
          </p:nvPr>
        </p:nvSpPr>
        <p:spPr>
          <a:xfrm>
            <a:off x="1430147" y="3347818"/>
            <a:ext cx="3132904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8" name="MH_SubTitle_4"/>
          <p:cNvSpPr/>
          <p:nvPr>
            <p:custDataLst>
              <p:tags r:id="rId11"/>
            </p:custDataLst>
          </p:nvPr>
        </p:nvSpPr>
        <p:spPr>
          <a:xfrm>
            <a:off x="6230388" y="5265583"/>
            <a:ext cx="3799387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3A6A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배달의민족 주아" panose="02020603020101020101" pitchFamily="18" charset="-127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MH_Other_4"/>
          <p:cNvSpPr/>
          <p:nvPr>
            <p:custDataLst>
              <p:tags r:id="rId12"/>
            </p:custDataLst>
          </p:nvPr>
        </p:nvSpPr>
        <p:spPr>
          <a:xfrm>
            <a:off x="5525539" y="5265583"/>
            <a:ext cx="803628" cy="805301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rgbClr val="73A6A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3A6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948" y="1406675"/>
            <a:ext cx="418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TITLE &amp; DATA COLLECT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6614" y="2402885"/>
            <a:ext cx="56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1R &amp; NB &amp; DT &amp; Association Rule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8890" y="3428772"/>
            <a:ext cx="3004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LEARNING CURVE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48890" y="4398692"/>
            <a:ext cx="38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ANOVA &amp; Bernoulli 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8592" y="5406623"/>
            <a:ext cx="3308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</a:t>
            </a:r>
            <a:r>
              <a:rPr lang="en-US" altLang="ko-KR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instance</a:t>
            </a:r>
            <a:r>
              <a:rPr lang="ko-KR" altLang="en-US" sz="28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입력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72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5428743" y="1096045"/>
            <a:ext cx="676875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/>
          <p:cNvSpPr txBox="1"/>
          <p:nvPr/>
        </p:nvSpPr>
        <p:spPr>
          <a:xfrm>
            <a:off x="5761459" y="1403293"/>
            <a:ext cx="586410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성별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{ 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남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, 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여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}</a:t>
            </a:r>
          </a:p>
          <a:p>
            <a:pPr marL="0" lvl="1" indent="0"/>
            <a:endParaRPr lang="en-US" altLang="ko-KR" sz="12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연령대</a:t>
            </a:r>
            <a:r>
              <a:rPr lang="ko-KR" altLang="en-US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{ 10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대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, 20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대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, 30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대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, 40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대 이상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 }</a:t>
            </a:r>
          </a:p>
          <a:p>
            <a:pPr marL="0" lvl="1" indent="0"/>
            <a:endParaRPr lang="en-US" altLang="ko-KR" sz="12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문서 작업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{ YES, NO }</a:t>
            </a:r>
          </a:p>
          <a:p>
            <a:pPr marL="0" lvl="1" indent="0"/>
            <a:endParaRPr lang="en-US" altLang="ko-KR" sz="12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디자인 </a:t>
            </a:r>
            <a:r>
              <a:rPr lang="en-US" altLang="ko-KR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&amp; </a:t>
            </a: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영상 작업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{ YES, NO }</a:t>
            </a:r>
          </a:p>
          <a:p>
            <a:pPr marL="0" lvl="1" indent="0"/>
            <a:endParaRPr lang="en-US" altLang="ko-KR" sz="12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dirty="0" err="1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고사양</a:t>
            </a: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 게임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{ YES, NO }</a:t>
            </a:r>
          </a:p>
          <a:p>
            <a:pPr marL="0" lvl="1" indent="0"/>
            <a:endParaRPr lang="en-US" altLang="ko-KR" sz="12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터치스크린</a:t>
            </a:r>
            <a:r>
              <a:rPr lang="en-US" altLang="ko-KR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, </a:t>
            </a: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펜 사용여부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{ YES, NO }</a:t>
            </a:r>
          </a:p>
          <a:p>
            <a:pPr marL="0" lvl="1" indent="0"/>
            <a:endParaRPr lang="en-US" altLang="ko-KR" sz="12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무게</a:t>
            </a:r>
            <a:r>
              <a:rPr lang="ko-KR" altLang="en-US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{ 1kg 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미만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, 1kg ~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1.3kg, 1.3kg 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이상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 }</a:t>
            </a:r>
          </a:p>
          <a:p>
            <a:pPr marL="0" lvl="1" indent="0"/>
            <a:endParaRPr lang="en-US" altLang="ko-KR" sz="12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dirty="0">
                <a:ln w="0"/>
                <a:solidFill>
                  <a:srgbClr val="FE4C4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예산</a:t>
            </a:r>
            <a:r>
              <a:rPr lang="ko-KR" altLang="en-US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{ ~100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만원 미만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, 100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만원 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~ 160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만원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, 160</a:t>
            </a:r>
            <a:r>
              <a:rPr lang="ko-KR" altLang="en-US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만원 이상</a:t>
            </a:r>
            <a:r>
              <a:rPr lang="en-US" altLang="ko-KR" sz="185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 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56767" y="1970282"/>
            <a:ext cx="3828393" cy="4080857"/>
            <a:chOff x="3835400" y="1789113"/>
            <a:chExt cx="1468438" cy="1565275"/>
          </a:xfrm>
        </p:grpSpPr>
        <p:sp>
          <p:nvSpPr>
            <p:cNvPr id="18" name="Freeform 5"/>
            <p:cNvSpPr/>
            <p:nvPr/>
          </p:nvSpPr>
          <p:spPr bwMode="auto">
            <a:xfrm>
              <a:off x="4005263" y="1789113"/>
              <a:ext cx="1298575" cy="1565275"/>
            </a:xfrm>
            <a:custGeom>
              <a:avLst/>
              <a:gdLst>
                <a:gd name="T0" fmla="*/ 304 w 304"/>
                <a:gd name="T1" fmla="*/ 322 h 366"/>
                <a:gd name="T2" fmla="*/ 260 w 304"/>
                <a:gd name="T3" fmla="*/ 366 h 366"/>
                <a:gd name="T4" fmla="*/ 0 w 304"/>
                <a:gd name="T5" fmla="*/ 366 h 366"/>
                <a:gd name="T6" fmla="*/ 0 w 304"/>
                <a:gd name="T7" fmla="*/ 0 h 366"/>
                <a:gd name="T8" fmla="*/ 260 w 304"/>
                <a:gd name="T9" fmla="*/ 0 h 366"/>
                <a:gd name="T10" fmla="*/ 304 w 304"/>
                <a:gd name="T11" fmla="*/ 44 h 366"/>
                <a:gd name="T12" fmla="*/ 304 w 304"/>
                <a:gd name="T13" fmla="*/ 32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66">
                  <a:moveTo>
                    <a:pt x="304" y="322"/>
                  </a:moveTo>
                  <a:cubicBezTo>
                    <a:pt x="304" y="347"/>
                    <a:pt x="285" y="366"/>
                    <a:pt x="260" y="366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85" y="0"/>
                    <a:pt x="304" y="20"/>
                    <a:pt x="304" y="44"/>
                  </a:cubicBezTo>
                  <a:lnTo>
                    <a:pt x="304" y="3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967163" y="1789113"/>
              <a:ext cx="1298575" cy="1565275"/>
            </a:xfrm>
            <a:custGeom>
              <a:avLst/>
              <a:gdLst>
                <a:gd name="T0" fmla="*/ 304 w 304"/>
                <a:gd name="T1" fmla="*/ 322 h 366"/>
                <a:gd name="T2" fmla="*/ 260 w 304"/>
                <a:gd name="T3" fmla="*/ 366 h 366"/>
                <a:gd name="T4" fmla="*/ 0 w 304"/>
                <a:gd name="T5" fmla="*/ 366 h 366"/>
                <a:gd name="T6" fmla="*/ 0 w 304"/>
                <a:gd name="T7" fmla="*/ 0 h 366"/>
                <a:gd name="T8" fmla="*/ 260 w 304"/>
                <a:gd name="T9" fmla="*/ 0 h 366"/>
                <a:gd name="T10" fmla="*/ 304 w 304"/>
                <a:gd name="T11" fmla="*/ 44 h 366"/>
                <a:gd name="T12" fmla="*/ 304 w 304"/>
                <a:gd name="T13" fmla="*/ 32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66">
                  <a:moveTo>
                    <a:pt x="304" y="322"/>
                  </a:moveTo>
                  <a:cubicBezTo>
                    <a:pt x="304" y="347"/>
                    <a:pt x="284" y="366"/>
                    <a:pt x="260" y="366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84" y="0"/>
                    <a:pt x="304" y="20"/>
                    <a:pt x="304" y="44"/>
                  </a:cubicBezTo>
                  <a:lnTo>
                    <a:pt x="304" y="3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317206" y="2019301"/>
              <a:ext cx="674688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3835400" y="1839913"/>
              <a:ext cx="234950" cy="73025"/>
            </a:xfrm>
            <a:custGeom>
              <a:avLst/>
              <a:gdLst>
                <a:gd name="T0" fmla="*/ 55 w 55"/>
                <a:gd name="T1" fmla="*/ 8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8 h 17"/>
                <a:gd name="T8" fmla="*/ 0 w 55"/>
                <a:gd name="T9" fmla="*/ 8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8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3"/>
                    <a:pt x="55" y="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3835400" y="1976438"/>
              <a:ext cx="234950" cy="73025"/>
            </a:xfrm>
            <a:custGeom>
              <a:avLst/>
              <a:gdLst>
                <a:gd name="T0" fmla="*/ 55 w 55"/>
                <a:gd name="T1" fmla="*/ 9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9 h 17"/>
                <a:gd name="T8" fmla="*/ 0 w 55"/>
                <a:gd name="T9" fmla="*/ 9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9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4"/>
                    <a:pt x="55" y="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3835400" y="2117726"/>
              <a:ext cx="234950" cy="73025"/>
            </a:xfrm>
            <a:custGeom>
              <a:avLst/>
              <a:gdLst>
                <a:gd name="T0" fmla="*/ 55 w 55"/>
                <a:gd name="T1" fmla="*/ 8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8 h 17"/>
                <a:gd name="T8" fmla="*/ 0 w 55"/>
                <a:gd name="T9" fmla="*/ 8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8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4"/>
                    <a:pt x="55" y="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3835400" y="2259013"/>
              <a:ext cx="234950" cy="73025"/>
            </a:xfrm>
            <a:custGeom>
              <a:avLst/>
              <a:gdLst>
                <a:gd name="T0" fmla="*/ 55 w 55"/>
                <a:gd name="T1" fmla="*/ 8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8 h 17"/>
                <a:gd name="T8" fmla="*/ 0 w 55"/>
                <a:gd name="T9" fmla="*/ 8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8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3"/>
                    <a:pt x="55" y="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3835400" y="2397126"/>
              <a:ext cx="234950" cy="71438"/>
            </a:xfrm>
            <a:custGeom>
              <a:avLst/>
              <a:gdLst>
                <a:gd name="T0" fmla="*/ 55 w 55"/>
                <a:gd name="T1" fmla="*/ 9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9 h 17"/>
                <a:gd name="T8" fmla="*/ 0 w 55"/>
                <a:gd name="T9" fmla="*/ 9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9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4"/>
                    <a:pt x="55" y="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3835400" y="2536826"/>
              <a:ext cx="234950" cy="73025"/>
            </a:xfrm>
            <a:custGeom>
              <a:avLst/>
              <a:gdLst>
                <a:gd name="T0" fmla="*/ 55 w 55"/>
                <a:gd name="T1" fmla="*/ 8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8 h 17"/>
                <a:gd name="T8" fmla="*/ 0 w 55"/>
                <a:gd name="T9" fmla="*/ 8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8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4"/>
                    <a:pt x="55" y="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7" name="Freeform 15"/>
            <p:cNvSpPr/>
            <p:nvPr/>
          </p:nvSpPr>
          <p:spPr bwMode="auto">
            <a:xfrm>
              <a:off x="3835400" y="2678113"/>
              <a:ext cx="234950" cy="73025"/>
            </a:xfrm>
            <a:custGeom>
              <a:avLst/>
              <a:gdLst>
                <a:gd name="T0" fmla="*/ 55 w 55"/>
                <a:gd name="T1" fmla="*/ 8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8 h 17"/>
                <a:gd name="T8" fmla="*/ 0 w 55"/>
                <a:gd name="T9" fmla="*/ 8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8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3"/>
                    <a:pt x="55" y="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8" name="Freeform 16"/>
            <p:cNvSpPr/>
            <p:nvPr/>
          </p:nvSpPr>
          <p:spPr bwMode="auto">
            <a:xfrm>
              <a:off x="3835400" y="2816226"/>
              <a:ext cx="234950" cy="71438"/>
            </a:xfrm>
            <a:custGeom>
              <a:avLst/>
              <a:gdLst>
                <a:gd name="T0" fmla="*/ 55 w 55"/>
                <a:gd name="T1" fmla="*/ 9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9 h 17"/>
                <a:gd name="T8" fmla="*/ 0 w 55"/>
                <a:gd name="T9" fmla="*/ 9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9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4"/>
                    <a:pt x="55" y="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29" name="Freeform 17"/>
            <p:cNvSpPr/>
            <p:nvPr/>
          </p:nvSpPr>
          <p:spPr bwMode="auto">
            <a:xfrm>
              <a:off x="3835400" y="2955926"/>
              <a:ext cx="234950" cy="73025"/>
            </a:xfrm>
            <a:custGeom>
              <a:avLst/>
              <a:gdLst>
                <a:gd name="T0" fmla="*/ 55 w 55"/>
                <a:gd name="T1" fmla="*/ 8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8 h 17"/>
                <a:gd name="T8" fmla="*/ 0 w 55"/>
                <a:gd name="T9" fmla="*/ 8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8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4"/>
                    <a:pt x="55" y="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30" name="Freeform 18"/>
            <p:cNvSpPr/>
            <p:nvPr/>
          </p:nvSpPr>
          <p:spPr bwMode="auto">
            <a:xfrm>
              <a:off x="3835400" y="3097213"/>
              <a:ext cx="234950" cy="73025"/>
            </a:xfrm>
            <a:custGeom>
              <a:avLst/>
              <a:gdLst>
                <a:gd name="T0" fmla="*/ 55 w 55"/>
                <a:gd name="T1" fmla="*/ 8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8 h 17"/>
                <a:gd name="T8" fmla="*/ 0 w 55"/>
                <a:gd name="T9" fmla="*/ 8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8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3"/>
                    <a:pt x="55" y="8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  <p:sp>
          <p:nvSpPr>
            <p:cNvPr id="31" name="Freeform 19"/>
            <p:cNvSpPr/>
            <p:nvPr/>
          </p:nvSpPr>
          <p:spPr bwMode="auto">
            <a:xfrm>
              <a:off x="3835400" y="3235326"/>
              <a:ext cx="234950" cy="71438"/>
            </a:xfrm>
            <a:custGeom>
              <a:avLst/>
              <a:gdLst>
                <a:gd name="T0" fmla="*/ 55 w 55"/>
                <a:gd name="T1" fmla="*/ 9 h 17"/>
                <a:gd name="T2" fmla="*/ 46 w 55"/>
                <a:gd name="T3" fmla="*/ 17 h 17"/>
                <a:gd name="T4" fmla="*/ 8 w 55"/>
                <a:gd name="T5" fmla="*/ 17 h 17"/>
                <a:gd name="T6" fmla="*/ 0 w 55"/>
                <a:gd name="T7" fmla="*/ 9 h 17"/>
                <a:gd name="T8" fmla="*/ 0 w 55"/>
                <a:gd name="T9" fmla="*/ 9 h 17"/>
                <a:gd name="T10" fmla="*/ 8 w 55"/>
                <a:gd name="T11" fmla="*/ 0 h 17"/>
                <a:gd name="T12" fmla="*/ 46 w 55"/>
                <a:gd name="T13" fmla="*/ 0 h 17"/>
                <a:gd name="T14" fmla="*/ 55 w 55"/>
                <a:gd name="T15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5" y="9"/>
                  </a:moveTo>
                  <a:cubicBezTo>
                    <a:pt x="55" y="13"/>
                    <a:pt x="51" y="17"/>
                    <a:pt x="4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1" y="0"/>
                    <a:pt x="55" y="4"/>
                    <a:pt x="55" y="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>
                <a:cs typeface="Calibri" panose="020F0502020204030204" pitchFamily="34" charset="0"/>
              </a:endParaRPr>
            </a:p>
          </p:txBody>
        </p:sp>
      </p:grp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264086" y="2759416"/>
            <a:ext cx="165660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 dirty="0">
                <a:solidFill>
                  <a:srgbClr val="4D4D4D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01</a:t>
            </a:r>
            <a:endParaRPr lang="zh-CN" altLang="en-US" sz="1800" dirty="0">
              <a:solidFill>
                <a:srgbClr val="4D4D4D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2396109" y="3896733"/>
            <a:ext cx="1392558" cy="167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</a:p>
          <a:p>
            <a:pPr algn="ctr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</a:t>
            </a:r>
          </a:p>
          <a:p>
            <a:pPr algn="ctr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endParaRPr lang="en-US" altLang="zh-CN" sz="5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72960" y="543694"/>
            <a:ext cx="3384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Attributes &amp; Class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459" y="5127389"/>
            <a:ext cx="591364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dirty="0">
                <a:ln w="0"/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[Class] </a:t>
            </a:r>
            <a:r>
              <a:rPr lang="ko-KR" altLang="en-US" dirty="0">
                <a:ln w="0"/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ea"/>
                <a:sym typeface="Arial" panose="020B0604020202020204" pitchFamily="34" charset="0"/>
              </a:rPr>
              <a:t>노트북 추천</a:t>
            </a:r>
            <a:endParaRPr lang="en-US" altLang="ko-KR" dirty="0">
              <a:ln w="0"/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+mn-ea"/>
              <a:sym typeface="Arial" panose="020B0604020202020204" pitchFamily="34" charset="0"/>
            </a:endParaRPr>
          </a:p>
          <a:p>
            <a:pPr marL="0" lvl="1" indent="0"/>
            <a:endParaRPr lang="en-US" altLang="ko-KR" sz="600" dirty="0">
              <a:ln w="0"/>
              <a:solidFill>
                <a:srgbClr val="FFC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lvl="1" indent="0"/>
            <a:r>
              <a:rPr lang="en-US" altLang="ko-KR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    </a:t>
            </a:r>
            <a:r>
              <a:rPr lang="en-US" altLang="ko-KR" spc="10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{ </a:t>
            </a:r>
            <a:r>
              <a:rPr lang="en-US" altLang="ko-KR" sz="1850" spc="10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Samsung Galaxy Book Flex, Samsung Always 9,</a:t>
            </a:r>
          </a:p>
          <a:p>
            <a:pPr marL="0" lvl="1" indent="0"/>
            <a:endParaRPr lang="en-US" altLang="ko-KR" sz="800" spc="1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lvl="1" indent="0"/>
            <a:r>
              <a:rPr lang="en-US" altLang="ko-KR" spc="10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      </a:t>
            </a:r>
            <a:r>
              <a:rPr lang="en-US" altLang="ko-KR" sz="1850" spc="10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Apple MacBook pro, Apple MacBook Air,</a:t>
            </a:r>
          </a:p>
          <a:p>
            <a:pPr marL="0" lvl="1" indent="0"/>
            <a:endParaRPr lang="en-US" altLang="ko-KR" sz="900" spc="1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0" lvl="1" indent="0"/>
            <a:r>
              <a:rPr lang="en-US" altLang="ko-KR" spc="10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      </a:t>
            </a:r>
            <a:r>
              <a:rPr lang="en-US" altLang="ko-KR" sz="1850" spc="10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LG gram 14, LG </a:t>
            </a:r>
            <a:r>
              <a:rPr lang="ko-KR" altLang="en-US" sz="1850" spc="10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울트라 </a:t>
            </a:r>
            <a:r>
              <a:rPr lang="en-US" altLang="ko-KR" sz="1850" spc="10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PC </a:t>
            </a:r>
            <a:r>
              <a:rPr lang="en-US" altLang="ko-KR" spc="100" dirty="0">
                <a:ln w="0"/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 panose="020F0502020204030204" pitchFamily="34" charset="0"/>
                <a:sym typeface="Arial" panose="020B0604020202020204" pitchFamily="34" charset="0"/>
              </a:rPr>
              <a:t>}</a:t>
            </a:r>
            <a:endParaRPr lang="en-US" altLang="ko-KR" spc="100" dirty="0">
              <a:ln w="0"/>
              <a:latin typeface="배달의민족 주아" panose="02020603020101020101" pitchFamily="18" charset="-127"/>
              <a:ea typeface="배달의민족 주아" panose="02020603020101020101" pitchFamily="18" charset="-127"/>
              <a:cs typeface="+mn-ea"/>
              <a:sym typeface="Arial" panose="020B0604020202020204" pitchFamily="34" charset="0"/>
            </a:endParaRPr>
          </a:p>
          <a:p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65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97127" y="527238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TITLE &amp; DATA COLLECT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11585" r="1408" b="14989"/>
          <a:stretch/>
        </p:blipFill>
        <p:spPr>
          <a:xfrm>
            <a:off x="1892871" y="2016424"/>
            <a:ext cx="2910773" cy="46939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034" y="2752229"/>
            <a:ext cx="6427146" cy="27732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5CCB2-D1C7-4787-946F-90570D69FA63}"/>
              </a:ext>
            </a:extLst>
          </p:cNvPr>
          <p:cNvSpPr txBox="1"/>
          <p:nvPr/>
        </p:nvSpPr>
        <p:spPr>
          <a:xfrm>
            <a:off x="2756967" y="152809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7FAA7-397F-4A16-A250-2E40C757DC93}"/>
              </a:ext>
            </a:extLst>
          </p:cNvPr>
          <p:cNvSpPr txBox="1"/>
          <p:nvPr/>
        </p:nvSpPr>
        <p:spPr>
          <a:xfrm>
            <a:off x="7725519" y="232356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엑셀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.csv &gt;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1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63274F5B-4C4B-48D4-8AFD-5AF1387871C3}"/>
              </a:ext>
            </a:extLst>
          </p:cNvPr>
          <p:cNvSpPr/>
          <p:nvPr/>
        </p:nvSpPr>
        <p:spPr>
          <a:xfrm>
            <a:off x="8301583" y="1600105"/>
            <a:ext cx="4076790" cy="5184566"/>
          </a:xfrm>
          <a:prstGeom prst="snip2DiagRect">
            <a:avLst/>
          </a:prstGeom>
          <a:solidFill>
            <a:schemeClr val="accent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53311" y="46100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 Rule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D6C998-8D73-42A1-8483-DF1993EB0B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0"/>
          <a:stretch/>
        </p:blipFill>
        <p:spPr>
          <a:xfrm>
            <a:off x="759695" y="2127217"/>
            <a:ext cx="7173134" cy="405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8C835-B6AC-400E-BD10-70DB4D93669D}"/>
              </a:ext>
            </a:extLst>
          </p:cNvPr>
          <p:cNvSpPr txBox="1"/>
          <p:nvPr/>
        </p:nvSpPr>
        <p:spPr>
          <a:xfrm>
            <a:off x="8966707" y="2257865"/>
            <a:ext cx="313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55.3719%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정밀도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31.083%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재현율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55.4%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BEB22-2233-4D26-A025-7081A875E90F}"/>
              </a:ext>
            </a:extLst>
          </p:cNvPr>
          <p:cNvSpPr txBox="1"/>
          <p:nvPr/>
        </p:nvSpPr>
        <p:spPr>
          <a:xfrm>
            <a:off x="9115842" y="3998048"/>
            <a:ext cx="2600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MIN CORRECTLY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[INSTANCE : 24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[CORRECTLY : 29.2%]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 CORRECTLY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[INSTANCE : 171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[CORRECTLY : 55.6%]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0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잘린 대각선 방향 모서리 15">
            <a:extLst>
              <a:ext uri="{FF2B5EF4-FFF2-40B4-BE49-F238E27FC236}">
                <a16:creationId xmlns:a16="http://schemas.microsoft.com/office/drawing/2014/main" id="{4140D249-029B-4FF8-8601-231E5232D474}"/>
              </a:ext>
            </a:extLst>
          </p:cNvPr>
          <p:cNvSpPr/>
          <p:nvPr/>
        </p:nvSpPr>
        <p:spPr>
          <a:xfrm>
            <a:off x="6357367" y="4120388"/>
            <a:ext cx="5732974" cy="2880309"/>
          </a:xfrm>
          <a:prstGeom prst="snip2DiagRect">
            <a:avLst/>
          </a:prstGeom>
          <a:solidFill>
            <a:schemeClr val="accent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47390" y="501020"/>
            <a:ext cx="3686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DECISION TREE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3EC41C-1C37-4C74-A86A-02D6B38024F4}"/>
              </a:ext>
            </a:extLst>
          </p:cNvPr>
          <p:cNvGrpSpPr/>
          <p:nvPr/>
        </p:nvGrpSpPr>
        <p:grpSpPr>
          <a:xfrm>
            <a:off x="884759" y="1384077"/>
            <a:ext cx="4968552" cy="5616620"/>
            <a:chOff x="1496827" y="1384077"/>
            <a:chExt cx="4968552" cy="56166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E2E30A-9706-4F41-BA6D-ECE68C1CC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481"/>
            <a:stretch/>
          </p:blipFill>
          <p:spPr>
            <a:xfrm>
              <a:off x="1496827" y="1384077"/>
              <a:ext cx="4968552" cy="49002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7950D05-74A9-4787-BAA7-6EA123E2A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5985"/>
            <a:stretch/>
          </p:blipFill>
          <p:spPr>
            <a:xfrm>
              <a:off x="1496827" y="6262114"/>
              <a:ext cx="4968552" cy="73858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774B93-5784-42BF-9540-67FEFE2F52D5}"/>
              </a:ext>
            </a:extLst>
          </p:cNvPr>
          <p:cNvSpPr txBox="1"/>
          <p:nvPr/>
        </p:nvSpPr>
        <p:spPr>
          <a:xfrm>
            <a:off x="6357367" y="4932994"/>
            <a:ext cx="3132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76.8595%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정밀도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76.8%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재현율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76.9%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2B8B8F-8F1B-48AB-B527-367D3B9E53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095" b="-676"/>
          <a:stretch/>
        </p:blipFill>
        <p:spPr>
          <a:xfrm>
            <a:off x="6573391" y="1643387"/>
            <a:ext cx="4968552" cy="22322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316BF-B76A-461E-91ED-7C610CA09C7B}"/>
              </a:ext>
            </a:extLst>
          </p:cNvPr>
          <p:cNvSpPr txBox="1"/>
          <p:nvPr/>
        </p:nvSpPr>
        <p:spPr>
          <a:xfrm>
            <a:off x="9223854" y="4577909"/>
            <a:ext cx="2600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MIN CORRECTLY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[INSTANCE : 24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[CORRECTLY : 58.3%]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 CORRECTLY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[INSTANCE : 122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[CORRECTLY : 77.9%]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3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89215" y="516204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DECISION TREE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6E765-A9AD-4716-8194-3F0C10FB8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91" y="1312069"/>
            <a:ext cx="10272464" cy="5778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52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77247" y="51727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NAÏVE BAYES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C03529-62AB-4A6E-86FF-65D7F25F337E}"/>
              </a:ext>
            </a:extLst>
          </p:cNvPr>
          <p:cNvGrpSpPr/>
          <p:nvPr/>
        </p:nvGrpSpPr>
        <p:grpSpPr>
          <a:xfrm>
            <a:off x="778152" y="1309937"/>
            <a:ext cx="6804670" cy="5737793"/>
            <a:chOff x="1158858" y="1825667"/>
            <a:chExt cx="4485832" cy="37131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59B7D25-7F91-4573-A465-4E4C96291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2791" y="1825667"/>
              <a:ext cx="4471899" cy="17906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1F29BB-3164-4000-9E29-EF7D36BA8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8858" y="3592115"/>
              <a:ext cx="4485832" cy="1946682"/>
            </a:xfrm>
            <a:prstGeom prst="rect">
              <a:avLst/>
            </a:prstGeom>
          </p:spPr>
        </p:pic>
      </p:grpSp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31F3FFF6-DB59-43D2-BAFF-D80B43076F69}"/>
              </a:ext>
            </a:extLst>
          </p:cNvPr>
          <p:cNvSpPr/>
          <p:nvPr/>
        </p:nvSpPr>
        <p:spPr>
          <a:xfrm>
            <a:off x="8301583" y="1600105"/>
            <a:ext cx="4076790" cy="5184566"/>
          </a:xfrm>
          <a:prstGeom prst="snip2DiagRect">
            <a:avLst/>
          </a:prstGeom>
          <a:solidFill>
            <a:schemeClr val="accent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36AAB-D134-45FB-9B34-9551D6F0C84B}"/>
              </a:ext>
            </a:extLst>
          </p:cNvPr>
          <p:cNvSpPr txBox="1"/>
          <p:nvPr/>
        </p:nvSpPr>
        <p:spPr>
          <a:xfrm>
            <a:off x="9039665" y="3940098"/>
            <a:ext cx="2600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MIN CORRECTLY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[INSTANCE : 24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[CORRECTLY : 54.2%]</a:t>
            </a: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 CORRECTLY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[INSTANCE : 146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[CORRECTLY : 82.2%]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31">
            <a:extLst>
              <a:ext uri="{FF2B5EF4-FFF2-40B4-BE49-F238E27FC236}">
                <a16:creationId xmlns:a16="http://schemas.microsoft.com/office/drawing/2014/main" id="{D4E264C0-E491-407D-93A1-8DC24422AC19}"/>
              </a:ext>
            </a:extLst>
          </p:cNvPr>
          <p:cNvSpPr txBox="1"/>
          <p:nvPr/>
        </p:nvSpPr>
        <p:spPr>
          <a:xfrm>
            <a:off x="8949655" y="2192837"/>
            <a:ext cx="2943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40080" indent="-18288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955" indent="-55435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81.405%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정밀도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81.3%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재현율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 81.4%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5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668735" y="1171342"/>
            <a:ext cx="11593288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D2E2D0-89E4-4B6D-A1CE-76B2E19E71B7}"/>
              </a:ext>
            </a:extLst>
          </p:cNvPr>
          <p:cNvSpPr txBox="1"/>
          <p:nvPr/>
        </p:nvSpPr>
        <p:spPr>
          <a:xfrm>
            <a:off x="4773191" y="535761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en-US" altLang="zh-CN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rPr>
              <a:t>ASSOCIATION RULE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1A2BB4-71B8-4C7D-9160-5C3BC3591D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" t="58674"/>
          <a:stretch/>
        </p:blipFill>
        <p:spPr>
          <a:xfrm>
            <a:off x="1097277" y="1528093"/>
            <a:ext cx="10736203" cy="2664296"/>
          </a:xfrm>
          <a:prstGeom prst="rect">
            <a:avLst/>
          </a:prstGeom>
        </p:spPr>
      </p:pic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5B4E3A33-AEFF-4F68-8DE3-BF3BF2CE1C20}"/>
              </a:ext>
            </a:extLst>
          </p:cNvPr>
          <p:cNvSpPr/>
          <p:nvPr/>
        </p:nvSpPr>
        <p:spPr>
          <a:xfrm>
            <a:off x="2540943" y="4478778"/>
            <a:ext cx="8280920" cy="2451558"/>
          </a:xfrm>
          <a:prstGeom prst="snip2DiagRect">
            <a:avLst/>
          </a:prstGeom>
          <a:solidFill>
            <a:schemeClr val="accent2">
              <a:lumMod val="50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2354B-DE59-4211-B9A1-74027EF8C45A}"/>
              </a:ext>
            </a:extLst>
          </p:cNvPr>
          <p:cNvSpPr txBox="1"/>
          <p:nvPr/>
        </p:nvSpPr>
        <p:spPr>
          <a:xfrm>
            <a:off x="2648954" y="4842782"/>
            <a:ext cx="806489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100%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연관규칙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Design &amp; media = NO High-end games = NO 106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Wingdings" panose="05000000000000000000" pitchFamily="2" charset="2"/>
              </a:rPr>
              <a:t> Document = YES 106</a:t>
            </a:r>
          </a:p>
          <a:p>
            <a:endParaRPr lang="en-US" altLang="ko-KR" sz="2000" dirty="0">
              <a:latin typeface="나눔스퀘어라운드 Regular" panose="020B0600000101010101" pitchFamily="50" charset="-127"/>
              <a:ea typeface="배달의민족 한나체 Air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Wingdings" panose="05000000000000000000" pitchFamily="2" charset="2"/>
              </a:rPr>
              <a:t>더 높은 정확도를 제공하는 알고리즘 사용이 더 유리하다</a:t>
            </a:r>
            <a:r>
              <a:rPr lang="ko-KR" altLang="en-US" sz="2800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사용자 지정</PresentationFormat>
  <Paragraphs>184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배달의민족 주아</vt:lpstr>
      <vt:lpstr>Calibri Light</vt:lpstr>
      <vt:lpstr>Arial</vt:lpstr>
      <vt:lpstr>Calibri</vt:lpstr>
      <vt:lpstr>Cambria Math</vt:lpstr>
      <vt:lpstr>나눔스퀘어라운드 Regular</vt:lpstr>
      <vt:lpstr>自定义设计方案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2</cp:revision>
  <dcterms:created xsi:type="dcterms:W3CDTF">2016-11-28T19:55:00Z</dcterms:created>
  <dcterms:modified xsi:type="dcterms:W3CDTF">2020-11-30T13:40:23Z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