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1"/>
  </p:sldMasterIdLst>
  <p:notesMasterIdLst>
    <p:notesMasterId r:id="rId27"/>
  </p:notesMasterIdLst>
  <p:sldIdLst>
    <p:sldId id="314" r:id="rId2"/>
    <p:sldId id="305" r:id="rId3"/>
    <p:sldId id="348" r:id="rId4"/>
    <p:sldId id="349" r:id="rId5"/>
    <p:sldId id="351" r:id="rId6"/>
    <p:sldId id="352" r:id="rId7"/>
    <p:sldId id="353" r:id="rId8"/>
    <p:sldId id="301" r:id="rId9"/>
    <p:sldId id="317" r:id="rId10"/>
    <p:sldId id="318" r:id="rId11"/>
    <p:sldId id="320" r:id="rId12"/>
    <p:sldId id="326" r:id="rId13"/>
    <p:sldId id="312" r:id="rId14"/>
    <p:sldId id="328" r:id="rId15"/>
    <p:sldId id="329" r:id="rId16"/>
    <p:sldId id="345" r:id="rId17"/>
    <p:sldId id="347" r:id="rId18"/>
    <p:sldId id="332" r:id="rId19"/>
    <p:sldId id="333" r:id="rId20"/>
    <p:sldId id="327" r:id="rId21"/>
    <p:sldId id="336" r:id="rId22"/>
    <p:sldId id="335" r:id="rId23"/>
    <p:sldId id="337" r:id="rId24"/>
    <p:sldId id="341" r:id="rId25"/>
    <p:sldId id="34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39F7D96-D2DD-4861-9663-AF5C6A020322}">
          <p14:sldIdLst>
            <p14:sldId id="314"/>
            <p14:sldId id="305"/>
          </p14:sldIdLst>
        </p14:section>
        <p14:section name="제목 없는 구역" id="{CFCE88F8-DE3A-44C0-A812-3C4FF81ABC8B}">
          <p14:sldIdLst>
            <p14:sldId id="348"/>
            <p14:sldId id="349"/>
            <p14:sldId id="351"/>
            <p14:sldId id="352"/>
            <p14:sldId id="353"/>
            <p14:sldId id="301"/>
            <p14:sldId id="317"/>
            <p14:sldId id="318"/>
            <p14:sldId id="320"/>
            <p14:sldId id="326"/>
            <p14:sldId id="312"/>
            <p14:sldId id="328"/>
            <p14:sldId id="329"/>
            <p14:sldId id="345"/>
            <p14:sldId id="347"/>
            <p14:sldId id="332"/>
            <p14:sldId id="333"/>
            <p14:sldId id="327"/>
            <p14:sldId id="336"/>
            <p14:sldId id="335"/>
            <p14:sldId id="337"/>
            <p14:sldId id="341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8AAB"/>
    <a:srgbClr val="C28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103" autoAdjust="0"/>
  </p:normalViewPr>
  <p:slideViewPr>
    <p:cSldViewPr snapToGrid="0">
      <p:cViewPr varScale="1">
        <p:scale>
          <a:sx n="109" d="100"/>
          <a:sy n="109" d="100"/>
        </p:scale>
        <p:origin x="138" y="21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3D06A40-F45E-462C-8051-8638B8FCF009}" type="datetime1">
              <a:rPr lang="ko-KR" altLang="en-US"/>
              <a:pPr lvl="0">
                <a:defRPr/>
              </a:pPr>
              <a:t>2021-11-22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382AD6D-29F1-46E6-BD7F-5EA347D8DE5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na.co.kr/view/AKR2020101105840053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C7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61685" y="2866621"/>
            <a:ext cx="373380" cy="6938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4000" b="1" spc="-300">
              <a:solidFill>
                <a:schemeClr val="accent2"/>
              </a:solidFill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93457" y="5736745"/>
            <a:ext cx="1789932" cy="519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lt1"/>
                </a:solidFill>
              </a:rPr>
              <a:t>2017182044</a:t>
            </a:r>
            <a:r>
              <a:rPr lang="ko-KR" altLang="en-US" sz="1400">
                <a:solidFill>
                  <a:schemeClr val="lt1"/>
                </a:solidFill>
              </a:rPr>
              <a:t> 최은우</a:t>
            </a:r>
          </a:p>
          <a:p>
            <a:pPr lvl="0">
              <a:defRPr/>
            </a:pPr>
            <a:endParaRPr lang="ko-KR" altLang="en-US" sz="1400">
              <a:solidFill>
                <a:srgbClr val="F8B03A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2928" y="2249934"/>
            <a:ext cx="6658252" cy="1535097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 sz="4000">
                <a:solidFill>
                  <a:schemeClr val="lt1"/>
                </a:solidFill>
              </a:rPr>
              <a:t>2021</a:t>
            </a:r>
            <a:r>
              <a:rPr lang="ko-KR" altLang="en-US" sz="4000">
                <a:solidFill>
                  <a:schemeClr val="lt1"/>
                </a:solidFill>
              </a:rPr>
              <a:t>년 졸업작품 초안</a:t>
            </a:r>
          </a:p>
        </p:txBody>
      </p:sp>
      <p:grpSp>
        <p:nvGrpSpPr>
          <p:cNvPr id="37" name="그룹 6"/>
          <p:cNvGrpSpPr/>
          <p:nvPr/>
        </p:nvGrpSpPr>
        <p:grpSpPr>
          <a:xfrm>
            <a:off x="365760" y="3429000"/>
            <a:ext cx="7251940" cy="572533"/>
            <a:chOff x="365760" y="3429000"/>
            <a:chExt cx="7251940" cy="572533"/>
          </a:xfrm>
        </p:grpSpPr>
        <p:cxnSp>
          <p:nvCxnSpPr>
            <p:cNvPr id="39" name="직선 연결선 4"/>
            <p:cNvCxnSpPr/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5"/>
            <p:cNvSpPr txBox="1"/>
            <p:nvPr/>
          </p:nvSpPr>
          <p:spPr>
            <a:xfrm>
              <a:off x="365760" y="3632201"/>
              <a:ext cx="223075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solidFill>
                    <a:schemeClr val="bg1"/>
                  </a:solidFill>
                  <a:latin typeface="나눔스퀘어 Bold"/>
                  <a:ea typeface="나눔스퀘어 Bold"/>
                </a:rPr>
                <a:t>2021 </a:t>
              </a:r>
              <a:r>
                <a:rPr lang="ko-KR" altLang="en-US">
                  <a:solidFill>
                    <a:schemeClr val="bg1"/>
                  </a:solidFill>
                  <a:latin typeface="나눔스퀘어 Bold"/>
                  <a:ea typeface="나눔스퀘어 Bold"/>
                </a:rPr>
                <a:t>졸업작품 초안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게임소개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" name="Rectangle 2"/>
          <p:cNvSpPr>
            <a:spLocks noChangeArrowheads="1"/>
          </p:cNvSpPr>
          <p:nvPr/>
        </p:nvSpPr>
        <p:spPr>
          <a:xfrm>
            <a:off x="-1839508" y="1618860"/>
            <a:ext cx="25547056" cy="9580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947410" y="3381406"/>
            <a:ext cx="278130" cy="4647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ko-KR" sz="2500">
              <a:solidFill>
                <a:srgbClr val="F8B03A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56934" y="4591364"/>
            <a:ext cx="278131" cy="4454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ko-KR" sz="2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-347807" y="-6740"/>
            <a:ext cx="21895160" cy="8210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게임소개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" name="Rectangle 2"/>
          <p:cNvSpPr>
            <a:spLocks noChangeArrowheads="1"/>
          </p:cNvSpPr>
          <p:nvPr/>
        </p:nvSpPr>
        <p:spPr>
          <a:xfrm>
            <a:off x="-1679087" y="1485506"/>
            <a:ext cx="25547056" cy="9580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14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0208" y="2761190"/>
            <a:ext cx="1620957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003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개발환경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03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개발환경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개발환경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30" name="그룹 29"/>
          <p:cNvGrpSpPr/>
          <p:nvPr/>
        </p:nvGrpSpPr>
        <p:grpSpPr>
          <a:xfrm>
            <a:off x="743744" y="2090072"/>
            <a:ext cx="4068360" cy="720080"/>
            <a:chOff x="899592" y="1733956"/>
            <a:chExt cx="4237997" cy="696354"/>
          </a:xfrm>
        </p:grpSpPr>
        <p:sp>
          <p:nvSpPr>
            <p:cNvPr id="31" name="직사각형 30"/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/>
                  <a:ea typeface="맑은 고딕"/>
                </a:rPr>
                <a:t>Microsoft Windows </a:t>
              </a:r>
              <a:r>
                <a:rPr lang="ko-KR" altLang="en-US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/>
                  <a:ea typeface="맑은 고딕"/>
                </a:rPr>
                <a:t>10</a:t>
              </a:r>
              <a:endParaRPr lang="ko-KR" altLang="en-US" sz="2000">
                <a:latin typeface="맑은 고딕"/>
                <a:ea typeface="맑은 고딕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99592" y="1733956"/>
              <a:ext cx="652910" cy="657149"/>
            </a:xfrm>
            <a:prstGeom prst="rect">
              <a:avLst/>
            </a:prstGeom>
          </p:spPr>
        </p:pic>
      </p:grpSp>
      <p:grpSp>
        <p:nvGrpSpPr>
          <p:cNvPr id="53" name="그룹 52"/>
          <p:cNvGrpSpPr/>
          <p:nvPr/>
        </p:nvGrpSpPr>
        <p:grpSpPr>
          <a:xfrm>
            <a:off x="743744" y="3613729"/>
            <a:ext cx="4068451" cy="428006"/>
            <a:chOff x="899592" y="2000083"/>
            <a:chExt cx="4237997" cy="430227"/>
          </a:xfrm>
        </p:grpSpPr>
        <p:sp>
          <p:nvSpPr>
            <p:cNvPr id="54" name="직사각형 53"/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Visual Studio 2019</a:t>
              </a: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686035" y="4353830"/>
            <a:ext cx="4126069" cy="843852"/>
            <a:chOff x="686035" y="3840351"/>
            <a:chExt cx="4126069" cy="843852"/>
          </a:xfrm>
        </p:grpSpPr>
        <p:grpSp>
          <p:nvGrpSpPr>
            <p:cNvPr id="57" name="그룹 56"/>
            <p:cNvGrpSpPr/>
            <p:nvPr/>
          </p:nvGrpSpPr>
          <p:grpSpPr>
            <a:xfrm>
              <a:off x="743745" y="4284093"/>
              <a:ext cx="4068359" cy="400110"/>
              <a:chOff x="899592" y="2000081"/>
              <a:chExt cx="4237997" cy="47525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691674" y="2000081"/>
                <a:ext cx="3351552" cy="475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DirectX 12</a:t>
                </a:r>
                <a:endParaRPr lang="ko-KR" altLang="en-US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50" name="Picture 2" descr="directX 12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/>
            <a:srcRect l="22700" t="8440" r="25120" b="13000"/>
            <a:stretch>
              <a:fillRect/>
            </a:stretch>
          </p:blipFill>
          <p:spPr>
            <a:xfrm>
              <a:off x="686035" y="3840351"/>
              <a:ext cx="752272" cy="757823"/>
            </a:xfrm>
            <a:prstGeom prst="rect">
              <a:avLst/>
            </a:prstGeom>
            <a:noFill/>
          </p:spPr>
        </p:pic>
      </p:grpSp>
      <p:grpSp>
        <p:nvGrpSpPr>
          <p:cNvPr id="61" name="그룹 60"/>
          <p:cNvGrpSpPr/>
          <p:nvPr/>
        </p:nvGrpSpPr>
        <p:grpSpPr>
          <a:xfrm>
            <a:off x="5976593" y="2162080"/>
            <a:ext cx="4068360" cy="648072"/>
            <a:chOff x="899592" y="1755279"/>
            <a:chExt cx="4237997" cy="675031"/>
          </a:xfrm>
        </p:grpSpPr>
        <p:sp>
          <p:nvSpPr>
            <p:cNvPr id="62" name="직사각형 61"/>
            <p:cNvSpPr/>
            <p:nvPr/>
          </p:nvSpPr>
          <p:spPr>
            <a:xfrm>
              <a:off x="1691678" y="2000084"/>
              <a:ext cx="3351552" cy="416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Adobe Photoshop CS5</a:t>
              </a:r>
              <a:endParaRPr lang="ko-KR" altLang="en-US" sz="200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99592" y="1755279"/>
              <a:ext cx="652910" cy="614503"/>
            </a:xfrm>
            <a:prstGeom prst="rect">
              <a:avLst/>
            </a:prstGeom>
          </p:spPr>
        </p:pic>
      </p:grpSp>
      <p:grpSp>
        <p:nvGrpSpPr>
          <p:cNvPr id="71" name="그룹 70"/>
          <p:cNvGrpSpPr/>
          <p:nvPr/>
        </p:nvGrpSpPr>
        <p:grpSpPr>
          <a:xfrm>
            <a:off x="5976593" y="3393301"/>
            <a:ext cx="4068452" cy="648433"/>
            <a:chOff x="899592" y="1724864"/>
            <a:chExt cx="4237997" cy="718661"/>
          </a:xfrm>
        </p:grpSpPr>
        <p:sp>
          <p:nvSpPr>
            <p:cNvPr id="72" name="직사각형 71"/>
            <p:cNvSpPr/>
            <p:nvPr/>
          </p:nvSpPr>
          <p:spPr>
            <a:xfrm>
              <a:off x="1691678" y="2000082"/>
              <a:ext cx="3351554" cy="443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Autodesk 3Ds Max</a:t>
              </a:r>
              <a:endParaRPr lang="ko-KR" altLang="en-US" sz="200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50349" y="1724864"/>
              <a:ext cx="551395" cy="675333"/>
            </a:xfrm>
            <a:prstGeom prst="rect">
              <a:avLst/>
            </a:prstGeom>
          </p:spPr>
        </p:pic>
      </p:grpSp>
      <p:pic>
        <p:nvPicPr>
          <p:cNvPr id="2054" name="Picture 6" descr="ê´ë ¨ ì´ë¯¸ì§"/>
          <p:cNvPicPr>
            <a:picLocks noChangeAspect="1" noChangeArrowheads="1"/>
          </p:cNvPicPr>
          <p:nvPr/>
        </p:nvPicPr>
        <p:blipFill rotWithShape="1">
          <a:blip r:embed="rId7"/>
          <a:srcRect l="3740" t="10100" r="77990" b="27280"/>
          <a:stretch>
            <a:fillRect/>
          </a:stretch>
        </p:blipFill>
        <p:spPr>
          <a:xfrm>
            <a:off x="709770" y="3263788"/>
            <a:ext cx="728537" cy="73871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0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0208" y="2761190"/>
            <a:ext cx="1980029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004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기술적요소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76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04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기술적요소 및 중점 연구분야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72354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기술적요소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7" name="TextBox 36"/>
          <p:cNvSpPr txBox="1"/>
          <p:nvPr/>
        </p:nvSpPr>
        <p:spPr>
          <a:xfrm>
            <a:off x="817993" y="1801829"/>
            <a:ext cx="1778521" cy="37398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algn="just">
              <a:buFontTx/>
              <a:buChar char="-"/>
              <a:defRPr/>
            </a:pPr>
            <a:r>
              <a:rPr lang="ko-KR" altLang="en-US" sz="2400">
                <a:solidFill>
                  <a:srgbClr val="3C3C3C"/>
                </a:solidFill>
              </a:rPr>
              <a:t>인공지능</a:t>
            </a:r>
          </a:p>
          <a:p>
            <a:pPr marL="342900" indent="-342900" algn="just">
              <a:buFontTx/>
              <a:buChar char="-"/>
              <a:defRPr/>
            </a:pPr>
            <a:endParaRPr lang="en-US" altLang="ko-KR" sz="240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  <a:defRPr/>
            </a:pPr>
            <a:endParaRPr lang="en-US" altLang="ko-KR" sz="2400">
              <a:solidFill>
                <a:srgbClr val="F8B03A"/>
              </a:solidFill>
            </a:endParaRPr>
          </a:p>
          <a:p>
            <a:pPr marL="0" indent="0" algn="just">
              <a:buFontTx/>
              <a:buNone/>
              <a:defRPr/>
            </a:pPr>
            <a:endParaRPr lang="ko-KR" altLang="en-US" sz="240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  <a:defRPr/>
            </a:pPr>
            <a:endParaRPr lang="en-US" altLang="ko-KR" sz="2400">
              <a:solidFill>
                <a:srgbClr val="3C3C3C"/>
              </a:solidFill>
            </a:endParaRPr>
          </a:p>
          <a:p>
            <a:pPr marL="0" indent="0" algn="just">
              <a:buFontTx/>
              <a:buNone/>
              <a:defRPr/>
            </a:pPr>
            <a:endParaRPr lang="ko-KR" altLang="en-US" sz="2400">
              <a:solidFill>
                <a:srgbClr val="3C3C3C"/>
              </a:solidFill>
            </a:endParaRPr>
          </a:p>
          <a:p>
            <a:pPr algn="just">
              <a:defRPr/>
            </a:pPr>
            <a:endParaRPr lang="en-US" altLang="ko-KR" sz="2400">
              <a:solidFill>
                <a:srgbClr val="3C3C3C"/>
              </a:solidFill>
            </a:endParaRPr>
          </a:p>
          <a:p>
            <a:pPr marL="0" indent="0" algn="just">
              <a:buFontTx/>
              <a:buNone/>
              <a:defRPr/>
            </a:pPr>
            <a:endParaRPr lang="ko-KR" altLang="en-US" sz="2400">
              <a:solidFill>
                <a:srgbClr val="3C3C3C"/>
              </a:solidFill>
            </a:endParaRPr>
          </a:p>
          <a:p>
            <a:pPr algn="just">
              <a:defRPr/>
            </a:pPr>
            <a:endParaRPr lang="en-US" altLang="ko-KR" sz="2400">
              <a:solidFill>
                <a:srgbClr val="3C3C3C"/>
              </a:solidFill>
            </a:endParaRPr>
          </a:p>
          <a:p>
            <a:pPr marL="0" indent="0" algn="just">
              <a:buFontTx/>
              <a:buNone/>
              <a:defRPr/>
            </a:pPr>
            <a:endParaRPr lang="en-US" altLang="ko-KR" sz="2400">
              <a:solidFill>
                <a:srgbClr val="3C3C3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0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 w="12700" cap="flat" cmpd="sng" algn="ctr">
            <a:solidFill>
              <a:srgbClr val="42C7F1">
                <a:alpha val="50000"/>
              </a:srgbClr>
            </a:solidFill>
            <a:prstDash val="solid"/>
            <a:miter/>
            <a:headEnd w="med" len="med"/>
            <a:tailEnd w="med" len="med"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0208" y="2761190"/>
            <a:ext cx="231584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005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개인별 준비 현황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2493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05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개인별 준비 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42089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개인별 관련 수강 과목 및 개발 능력과 관련된 경력 등을 표기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7" name="TextBox 36"/>
          <p:cNvSpPr txBox="1"/>
          <p:nvPr/>
        </p:nvSpPr>
        <p:spPr>
          <a:xfrm>
            <a:off x="1846322" y="1588764"/>
            <a:ext cx="1216918" cy="4476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2400">
                <a:solidFill>
                  <a:srgbClr val="3C3C3C"/>
                </a:solidFill>
              </a:rPr>
              <a:t>최은우</a:t>
            </a:r>
            <a:r>
              <a:rPr lang="en-US" altLang="ko-KR" sz="2400">
                <a:solidFill>
                  <a:srgbClr val="3C3C3C"/>
                </a:solidFill>
              </a:rPr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6320" y="2806485"/>
            <a:ext cx="1216920" cy="449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2400">
                <a:solidFill>
                  <a:srgbClr val="3C3C3C"/>
                </a:solidFill>
              </a:rPr>
              <a:t>신동원</a:t>
            </a:r>
            <a:r>
              <a:rPr lang="en-US" altLang="ko-KR" sz="2400">
                <a:solidFill>
                  <a:srgbClr val="3C3C3C"/>
                </a:solidFill>
              </a:rPr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46320" y="4138135"/>
            <a:ext cx="273945" cy="4510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endParaRPr lang="en-US" altLang="ko-KR" sz="2400">
              <a:solidFill>
                <a:srgbClr val="3C3C3C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12042" y="1510770"/>
            <a:ext cx="5177013" cy="617361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54" name="TextBox 53"/>
          <p:cNvSpPr txBox="1"/>
          <p:nvPr/>
        </p:nvSpPr>
        <p:spPr>
          <a:xfrm>
            <a:off x="3229680" y="1554868"/>
            <a:ext cx="5891389" cy="573263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/>
              <a:t>인공지능 수업 수강 및 </a:t>
            </a:r>
            <a:r>
              <a:rPr lang="en-US" altLang="ko-KR"/>
              <a:t>3D</a:t>
            </a:r>
            <a:r>
              <a:rPr lang="ko-KR" altLang="en-US"/>
              <a:t>게임프로그래밍</a:t>
            </a:r>
            <a:r>
              <a:rPr lang="en-US" altLang="ko-KR"/>
              <a:t>1,2</a:t>
            </a:r>
            <a:r>
              <a:rPr lang="ko-KR" altLang="en-US"/>
              <a:t> 수강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35979" y="2062108"/>
            <a:ext cx="86754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005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4499" y="2648981"/>
            <a:ext cx="235032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타 게임과의</a:t>
            </a:r>
          </a:p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차별성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0208" y="2761190"/>
            <a:ext cx="21788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005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타 게임과의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차별성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8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60208" y="2347832"/>
            <a:ext cx="21788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006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타 게임과의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차별성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4801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06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타 게임과의 차별성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유사게임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4" name="TextBox 13"/>
          <p:cNvSpPr txBox="1"/>
          <p:nvPr/>
        </p:nvSpPr>
        <p:spPr>
          <a:xfrm>
            <a:off x="4678765" y="1420043"/>
            <a:ext cx="2834467" cy="44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2400"/>
          </a:p>
        </p:txBody>
      </p:sp>
      <p:sp>
        <p:nvSpPr>
          <p:cNvPr id="15" name="TextBox 14"/>
          <p:cNvSpPr txBox="1"/>
          <p:nvPr/>
        </p:nvSpPr>
        <p:spPr>
          <a:xfrm>
            <a:off x="2546587" y="5968778"/>
            <a:ext cx="7098825" cy="449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2400"/>
          </a:p>
        </p:txBody>
      </p:sp>
      <p:sp>
        <p:nvSpPr>
          <p:cNvPr id="10245" name="TextBox 10244"/>
          <p:cNvSpPr txBox="1"/>
          <p:nvPr/>
        </p:nvSpPr>
        <p:spPr>
          <a:xfrm>
            <a:off x="4296833" y="2004660"/>
            <a:ext cx="4101041" cy="820208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10246" name="TextBox 10245"/>
          <p:cNvSpPr txBox="1"/>
          <p:nvPr/>
        </p:nvSpPr>
        <p:spPr>
          <a:xfrm>
            <a:off x="3224628" y="1306681"/>
            <a:ext cx="4327864" cy="499369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 sz="2400"/>
              <a:t>롤토체스</a:t>
            </a:r>
          </a:p>
        </p:txBody>
      </p:sp>
      <p:pic>
        <p:nvPicPr>
          <p:cNvPr id="10247" name="그림 102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51869" y="1833851"/>
            <a:ext cx="8178552" cy="3777788"/>
          </a:xfrm>
          <a:prstGeom prst="rect">
            <a:avLst/>
          </a:prstGeom>
        </p:spPr>
      </p:pic>
      <p:sp>
        <p:nvSpPr>
          <p:cNvPr id="10248" name="TextBox 10247"/>
          <p:cNvSpPr txBox="1"/>
          <p:nvPr/>
        </p:nvSpPr>
        <p:spPr>
          <a:xfrm>
            <a:off x="1458341" y="5801002"/>
            <a:ext cx="8008397" cy="860024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/>
              <a:t>자신만의 조합을 완성하여 다른 플레이어와 겨루는 </a:t>
            </a:r>
          </a:p>
          <a:p>
            <a:pPr algn="ctr">
              <a:defRPr/>
            </a:pPr>
            <a:r>
              <a:rPr lang="ko-KR" altLang="en-US"/>
              <a:t>오토배틀 장르의 </a:t>
            </a:r>
            <a:r>
              <a:rPr lang="en-US" altLang="ko-KR"/>
              <a:t>PVP</a:t>
            </a:r>
            <a:r>
              <a:rPr lang="ko-KR" altLang="en-US"/>
              <a:t>게임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C7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flipH="1">
            <a:off x="11374154" y="0"/>
            <a:ext cx="579447" cy="1227831"/>
            <a:chOff x="1066216" y="-1"/>
            <a:chExt cx="2337872" cy="4953878"/>
          </a:xfrm>
          <a:solidFill>
            <a:schemeClr val="lt1"/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>
              <a:off x="1066216" y="-1"/>
              <a:ext cx="2337872" cy="4953878"/>
              <a:chOff x="662180" y="-1"/>
              <a:chExt cx="1886220" cy="4242180"/>
            </a:xfrm>
            <a:grpFill/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l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710" y="710869"/>
                <a:ext cx="1754690" cy="0"/>
              </a:xfrm>
              <a:prstGeom prst="line">
                <a:avLst/>
              </a:prstGeom>
              <a:grpFill/>
              <a:ln>
                <a:solidFill>
                  <a:schemeClr val="l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solidFill>
                <a:schemeClr val="lt1"/>
              </a:solidFill>
            </a:ln>
          </p:spPr>
        </p:pic>
      </p:grpSp>
      <p:sp>
        <p:nvSpPr>
          <p:cNvPr id="39" name="TextBox 38"/>
          <p:cNvSpPr txBox="1"/>
          <p:nvPr/>
        </p:nvSpPr>
        <p:spPr>
          <a:xfrm>
            <a:off x="817846" y="1227831"/>
            <a:ext cx="1892968" cy="446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lt1"/>
                </a:solidFill>
              </a:rPr>
              <a:t>CONTENTS</a:t>
            </a:r>
            <a:endParaRPr lang="ko-KR" altLang="en-US" sz="2400" b="1">
              <a:solidFill>
                <a:schemeClr val="lt1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14318" y="1196990"/>
            <a:ext cx="588624" cy="493769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lnSpc>
                <a:spcPct val="360000"/>
              </a:lnSpc>
              <a:defRPr/>
            </a:pPr>
            <a:r>
              <a:rPr lang="en-US" altLang="ko-KR" sz="2300" b="1" spc="300">
                <a:solidFill>
                  <a:schemeClr val="bg1"/>
                </a:solidFill>
              </a:rPr>
              <a:t>01</a:t>
            </a:r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>
                <a:solidFill>
                  <a:schemeClr val="bg1"/>
                </a:solidFill>
              </a:rPr>
              <a:t>02</a:t>
            </a:r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>
                <a:solidFill>
                  <a:schemeClr val="bg1"/>
                </a:solidFill>
              </a:rPr>
              <a:t>03</a:t>
            </a:r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>
                <a:solidFill>
                  <a:schemeClr val="bg1"/>
                </a:solidFill>
              </a:rPr>
              <a:t>04</a:t>
            </a:r>
            <a:endParaRPr lang="ko-KR" altLang="en-US" sz="23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38760" y="1803916"/>
            <a:ext cx="1031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  <a:latin typeface="+mj-ea"/>
                <a:ea typeface="+mj-ea"/>
              </a:rPr>
              <a:t>연구목적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8760" y="3072735"/>
            <a:ext cx="17908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  <a:latin typeface="+mj-ea"/>
                <a:ea typeface="+mj-ea"/>
              </a:rPr>
              <a:t>게임소개 및 방법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38760" y="4336329"/>
            <a:ext cx="1031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  <a:latin typeface="+mj-ea"/>
                <a:ea typeface="+mj-ea"/>
              </a:rPr>
              <a:t>개발환경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38760" y="5599923"/>
            <a:ext cx="28392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  <a:latin typeface="+mj-ea"/>
                <a:ea typeface="+mj-ea"/>
              </a:rPr>
              <a:t>기술적요소 및 중점연구분야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14642" y="1102124"/>
            <a:ext cx="588623" cy="518911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lnSpc>
                <a:spcPct val="360000"/>
              </a:lnSpc>
              <a:defRPr/>
            </a:pPr>
            <a:r>
              <a:rPr lang="en-US" altLang="ko-KR" sz="2300" b="1" spc="300">
                <a:solidFill>
                  <a:schemeClr val="bg1"/>
                </a:solidFill>
              </a:rPr>
              <a:t>05</a:t>
            </a:r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>
                <a:solidFill>
                  <a:schemeClr val="bg1"/>
                </a:solidFill>
              </a:rPr>
              <a:t>06</a:t>
            </a:r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>
                <a:solidFill>
                  <a:schemeClr val="bg1"/>
                </a:solidFill>
              </a:rPr>
              <a:t>07</a:t>
            </a:r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>
                <a:solidFill>
                  <a:schemeClr val="bg1"/>
                </a:solidFill>
              </a:rPr>
              <a:t>08</a:t>
            </a:r>
            <a:endParaRPr lang="ko-KR" altLang="en-US" sz="23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39083" y="3077630"/>
            <a:ext cx="20024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  <a:latin typeface="+mj-ea"/>
                <a:ea typeface="+mj-ea"/>
              </a:rPr>
              <a:t>타 게임과의 차별성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39083" y="4346449"/>
            <a:ext cx="17908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  <a:latin typeface="+mj-ea"/>
              </a:rPr>
              <a:t>역할분담 및 일정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39082" y="5615268"/>
            <a:ext cx="1031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  <a:latin typeface="+mj-ea"/>
              </a:rPr>
              <a:t>참고문헌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03265" y="1803916"/>
            <a:ext cx="17812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  <a:latin typeface="+mj-ea"/>
                <a:ea typeface="+mj-ea"/>
              </a:rPr>
              <a:t>개인별 준비 현황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4801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06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타 게임과의 차별성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42406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차별성과 경쟁성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866275" y="1227831"/>
            <a:ext cx="10508293" cy="5429643"/>
            <a:chOff x="642778" y="2143125"/>
            <a:chExt cx="5453222" cy="1704975"/>
          </a:xfrm>
          <a:solidFill>
            <a:srgbClr val="42C7F1">
              <a:alpha val="50000"/>
            </a:srgbClr>
          </a:solidFill>
        </p:grpSpPr>
        <p:grpSp>
          <p:nvGrpSpPr>
            <p:cNvPr id="36" name="그룹 35"/>
            <p:cNvGrpSpPr/>
            <p:nvPr/>
          </p:nvGrpSpPr>
          <p:grpSpPr>
            <a:xfrm>
              <a:off x="642778" y="2143125"/>
              <a:ext cx="2657474" cy="1704975"/>
              <a:chOff x="642778" y="1971675"/>
              <a:chExt cx="2657474" cy="1704975"/>
            </a:xfrm>
            <a:grpFill/>
          </p:grpSpPr>
          <p:sp>
            <p:nvSpPr>
              <p:cNvPr id="67" name="직사각형 66"/>
              <p:cNvSpPr/>
              <p:nvPr/>
            </p:nvSpPr>
            <p:spPr>
              <a:xfrm>
                <a:off x="642778" y="1971675"/>
                <a:ext cx="2657474" cy="17049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000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584413" y="3257550"/>
                <a:ext cx="635038" cy="342900"/>
              </a:xfrm>
              <a:prstGeom prst="rect">
                <a:avLst/>
              </a:prstGeom>
              <a:solidFill>
                <a:srgbClr val="FFD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2000"/>
                  <a:t>차별성</a:t>
                </a: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3429001" y="2143125"/>
              <a:ext cx="2667000" cy="1704975"/>
              <a:chOff x="3429001" y="1971675"/>
              <a:chExt cx="2667000" cy="1704975"/>
            </a:xfrm>
            <a:grpFill/>
          </p:grpSpPr>
          <p:sp>
            <p:nvSpPr>
              <p:cNvPr id="65" name="직사각형 64"/>
              <p:cNvSpPr/>
              <p:nvPr/>
            </p:nvSpPr>
            <p:spPr>
              <a:xfrm>
                <a:off x="3429001" y="1971675"/>
                <a:ext cx="2667000" cy="17049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00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505200" y="3257550"/>
                <a:ext cx="630477" cy="342900"/>
              </a:xfrm>
              <a:prstGeom prst="rect">
                <a:avLst/>
              </a:prstGeom>
              <a:solidFill>
                <a:srgbClr val="FFD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2000"/>
                  <a:t>경쟁성</a:t>
                </a: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  <a:grpFill/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/>
              <a:srcRect l="16150" t="7720" r="14160" b="19440"/>
              <a:stretch>
                <a:fillRect/>
              </a:stretch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grpFill/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/>
              <a:srcRect l="-3190" t="85300" r="14160" b="-2880"/>
              <a:stretch>
                <a:fillRect/>
              </a:stretch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</p:grpSp>
      <p:sp>
        <p:nvSpPr>
          <p:cNvPr id="69" name="TextBox 68"/>
          <p:cNvSpPr txBox="1"/>
          <p:nvPr/>
        </p:nvSpPr>
        <p:spPr>
          <a:xfrm>
            <a:off x="940477" y="1352919"/>
            <a:ext cx="4984442" cy="60109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/>
              <a:t>사람들이 쉽게 이미지 할 수 있는 캐릭을</a:t>
            </a:r>
          </a:p>
          <a:p>
            <a:pPr>
              <a:defRPr/>
            </a:pPr>
            <a:r>
              <a:rPr lang="ko-KR" altLang="en-US"/>
              <a:t>바탕으로 진입장벽을 낮춘다</a:t>
            </a:r>
            <a:r>
              <a:rPr lang="en-US" altLang="ko-KR"/>
              <a:t>.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PVP</a:t>
            </a:r>
            <a:r>
              <a:rPr lang="ko-KR" altLang="en-US"/>
              <a:t>가 아닌 </a:t>
            </a:r>
            <a:r>
              <a:rPr lang="en-US" altLang="ko-KR"/>
              <a:t>PVE</a:t>
            </a:r>
            <a:r>
              <a:rPr lang="ko-KR" altLang="en-US"/>
              <a:t> 형태의 게임으로서 </a:t>
            </a:r>
          </a:p>
          <a:p>
            <a:pPr>
              <a:defRPr/>
            </a:pPr>
            <a:r>
              <a:rPr lang="ko-KR" altLang="en-US"/>
              <a:t>몬스터를 사냥하는 </a:t>
            </a:r>
            <a:r>
              <a:rPr lang="en-US" altLang="ko-KR"/>
              <a:t>RPG</a:t>
            </a:r>
            <a:r>
              <a:rPr lang="ko-KR" altLang="en-US"/>
              <a:t>의 느낌을 준다</a:t>
            </a:r>
            <a:r>
              <a:rPr lang="en-US" altLang="ko-KR"/>
              <a:t>.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다른 사람 눈치보지 않고 자신만의 조합을</a:t>
            </a:r>
          </a:p>
          <a:p>
            <a:pPr>
              <a:defRPr/>
            </a:pPr>
            <a:r>
              <a:rPr lang="ko-KR" altLang="en-US"/>
              <a:t>완성할 수 있다</a:t>
            </a:r>
            <a:r>
              <a:rPr lang="en-US" altLang="ko-KR"/>
              <a:t>.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6378050" y="1408405"/>
            <a:ext cx="4873471" cy="56410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/>
              <a:t>얻을 수 있는 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35979" y="2062108"/>
            <a:ext cx="86754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005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4499" y="2648981"/>
            <a:ext cx="235032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타 게임과의</a:t>
            </a:r>
          </a:p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차별성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0208" y="2761190"/>
            <a:ext cx="21788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005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타 게임과의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차별성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1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0208" y="2347832"/>
            <a:ext cx="2079415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007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역할분담 및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개발일정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07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역할분담 및 개발일정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역할분담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5" name="그룹 14"/>
          <p:cNvGrpSpPr/>
          <p:nvPr/>
        </p:nvGrpSpPr>
        <p:grpSpPr>
          <a:xfrm>
            <a:off x="309232" y="1307294"/>
            <a:ext cx="3714604" cy="5429643"/>
            <a:chOff x="642778" y="1971675"/>
            <a:chExt cx="1927674" cy="1704975"/>
          </a:xfrm>
          <a:solidFill>
            <a:srgbClr val="42C7F1">
              <a:alpha val="50000"/>
            </a:srgbClr>
          </a:solidFill>
        </p:grpSpPr>
        <p:sp>
          <p:nvSpPr>
            <p:cNvPr id="24" name="직사각형 23"/>
            <p:cNvSpPr/>
            <p:nvPr/>
          </p:nvSpPr>
          <p:spPr>
            <a:xfrm>
              <a:off x="642778" y="1971675"/>
              <a:ext cx="1927674" cy="1704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96898" y="3456666"/>
              <a:ext cx="648086" cy="1967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/>
                <a:t>최은우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05607" y="1972749"/>
            <a:ext cx="3610315" cy="195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2000">
                <a:solidFill>
                  <a:schemeClr val="accent4">
                    <a:lumMod val="25000"/>
                  </a:schemeClr>
                </a:solidFill>
                <a:ea typeface="+mj-ea"/>
              </a:rPr>
              <a:t>다이렉트</a:t>
            </a:r>
            <a:r>
              <a:rPr lang="en-US" altLang="ko-KR" sz="2000">
                <a:solidFill>
                  <a:schemeClr val="accent4">
                    <a:lumMod val="25000"/>
                  </a:schemeClr>
                </a:solidFill>
                <a:ea typeface="+mj-ea"/>
              </a:rPr>
              <a:t>X</a:t>
            </a:r>
            <a:r>
              <a:rPr lang="ko-KR" altLang="en-US" sz="2000">
                <a:solidFill>
                  <a:schemeClr val="accent4">
                    <a:lumMod val="25000"/>
                  </a:schemeClr>
                </a:solidFill>
                <a:ea typeface="+mj-ea"/>
              </a:rPr>
              <a:t>로 필드 구현 </a:t>
            </a:r>
          </a:p>
          <a:p>
            <a:pPr marL="285750" indent="-285750">
              <a:buFont typeface="Wingdings"/>
              <a:buChar char="§"/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en-US" altLang="ko-KR" sz="2000">
                <a:solidFill>
                  <a:schemeClr val="accent4">
                    <a:lumMod val="25000"/>
                  </a:schemeClr>
                </a:solidFill>
                <a:ea typeface="+mj-ea"/>
              </a:rPr>
              <a:t>A.I</a:t>
            </a:r>
            <a:r>
              <a:rPr lang="ko-KR" altLang="en-US" sz="2000">
                <a:solidFill>
                  <a:schemeClr val="accent4">
                    <a:lumMod val="25000"/>
                  </a:schemeClr>
                </a:solidFill>
                <a:ea typeface="+mj-ea"/>
              </a:rPr>
              <a:t> 구현</a:t>
            </a:r>
          </a:p>
          <a:p>
            <a:pPr lvl="0"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ko-KR" altLang="en-US" sz="200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 sz="230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208009" y="1307294"/>
            <a:ext cx="3714604" cy="5429643"/>
            <a:chOff x="642778" y="1971675"/>
            <a:chExt cx="1927674" cy="1704975"/>
          </a:xfrm>
          <a:solidFill>
            <a:srgbClr val="42C7F1"/>
          </a:solidFill>
        </p:grpSpPr>
        <p:sp>
          <p:nvSpPr>
            <p:cNvPr id="31" name="직사각형 30"/>
            <p:cNvSpPr/>
            <p:nvPr/>
          </p:nvSpPr>
          <p:spPr>
            <a:xfrm>
              <a:off x="642778" y="1971675"/>
              <a:ext cx="1927674" cy="1704975"/>
            </a:xfrm>
            <a:prstGeom prst="rect">
              <a:avLst/>
            </a:prstGeom>
            <a:solidFill>
              <a:srgbClr val="42C7F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96898" y="3456666"/>
              <a:ext cx="648086" cy="1967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/>
                <a:t>신동원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312298" y="1972749"/>
            <a:ext cx="3610315" cy="2216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endParaRPr lang="ko-KR" altLang="en-US" sz="2000">
              <a:solidFill>
                <a:schemeClr val="accent4">
                  <a:lumMod val="25000"/>
                </a:schemeClr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ko-KR" altLang="en-US" sz="2000">
              <a:solidFill>
                <a:schemeClr val="accent4">
                  <a:lumMod val="25000"/>
                </a:schemeClr>
              </a:solidFill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06785" y="1979016"/>
            <a:ext cx="3714603" cy="390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/>
              <a:buNone/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07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역할분담 및 개발일정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개발일정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35979" y="2062108"/>
            <a:ext cx="86754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005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4499" y="2648981"/>
            <a:ext cx="235032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타 게임과의</a:t>
            </a:r>
          </a:p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차별성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0208" y="2761190"/>
            <a:ext cx="21788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005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타 게임과의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차별성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1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0208" y="2347832"/>
            <a:ext cx="1620957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008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참고문헌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08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참고문헌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참고문헌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190206" y="1227831"/>
            <a:ext cx="11098932" cy="313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50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0A83BA79-42EB-47F0-9426-BA31B3E3D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206" y="1359017"/>
            <a:ext cx="10477794" cy="5016616"/>
          </a:xfrm>
        </p:spPr>
        <p:txBody>
          <a:bodyPr/>
          <a:lstStyle/>
          <a:p>
            <a:pPr algn="l"/>
            <a:r>
              <a:rPr lang="en-US" altLang="ko-KR" sz="1200" dirty="0"/>
              <a:t>3</a:t>
            </a:r>
            <a:r>
              <a:rPr lang="ko-KR" altLang="en-US" sz="1200" dirty="0"/>
              <a:t>페이지</a:t>
            </a:r>
            <a:r>
              <a:rPr lang="en-US" altLang="ko-KR" sz="1200" dirty="0"/>
              <a:t>: https://www.kocca.kr/cop/bbs/view/B0000147/1842858.do?searchCnd=&amp;searchWrd=&amp;cateTp1=&amp;cateTp2=&amp;useAt=&amp;menuNo=201825&amp;categorys=0&amp;subcate=0&amp;cateCode=&amp;type=&amp;instNo=0&amp;questionTp=&amp;uf_Setting=&amp;recovery=&amp;option1=&amp;option2=&amp;year=&amp;categoryCOM062=&amp;categoryCOM063=&amp;categoryCOM208=&amp;categoryInst=&amp;morePage=&amp;delCode=0&amp;qtp=&amp;pageIndex=1 </a:t>
            </a:r>
            <a:r>
              <a:rPr lang="ko-KR" altLang="en-US" sz="1200" dirty="0"/>
              <a:t>한국 콘텐츠 진흥원 </a:t>
            </a:r>
            <a:r>
              <a:rPr lang="en-US" altLang="ko-KR" sz="1200" dirty="0"/>
              <a:t>2020 </a:t>
            </a:r>
            <a:r>
              <a:rPr lang="ko-KR" altLang="en-US" sz="1200" dirty="0"/>
              <a:t>게임 이용자 실태조사</a:t>
            </a:r>
            <a:endParaRPr lang="en-US" altLang="ko-KR" sz="1200" dirty="0"/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4</a:t>
            </a:r>
            <a:r>
              <a:rPr lang="ko-KR" altLang="en-US" sz="1200" dirty="0"/>
              <a:t>페이지</a:t>
            </a:r>
            <a:r>
              <a:rPr lang="en-US" altLang="ko-KR" sz="1200" dirty="0"/>
              <a:t>:</a:t>
            </a:r>
          </a:p>
          <a:p>
            <a:pPr algn="l"/>
            <a:r>
              <a:rPr lang="en-US" altLang="ko-KR" sz="1200" dirty="0">
                <a:hlinkClick r:id="rId3"/>
              </a:rPr>
              <a:t>https://www.yna.co.kr/view/AKR20201011058400530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7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0208" y="2761190"/>
            <a:ext cx="1720343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</a:rPr>
              <a:t>001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</a:rPr>
              <a:t>개발 배경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5FC12-8553-42B4-8B82-83EADE48417E}"/>
              </a:ext>
            </a:extLst>
          </p:cNvPr>
          <p:cNvSpPr txBox="1"/>
          <p:nvPr/>
        </p:nvSpPr>
        <p:spPr>
          <a:xfrm>
            <a:off x="5137886" y="3726199"/>
            <a:ext cx="44712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/>
              <a:t>[</a:t>
            </a:r>
            <a:r>
              <a:rPr lang="ko-KR" altLang="en-US" sz="1000" dirty="0"/>
              <a:t>한국 콘텐츠 진흥원 </a:t>
            </a:r>
            <a:r>
              <a:rPr lang="en-US" altLang="ko-KR" sz="1000" dirty="0"/>
              <a:t>2021 </a:t>
            </a:r>
            <a:r>
              <a:rPr lang="ko-KR" altLang="en-US" sz="1000" dirty="0"/>
              <a:t>게임이용자 실태조사 중 </a:t>
            </a:r>
            <a:r>
              <a:rPr lang="en-US" altLang="ko-KR" sz="1000" dirty="0"/>
              <a:t>13p 1. </a:t>
            </a:r>
            <a:r>
              <a:rPr lang="ko-KR" altLang="en-US" sz="1000" dirty="0"/>
              <a:t>전체 게임 이용률</a:t>
            </a:r>
            <a:r>
              <a:rPr lang="en-US" altLang="ko-KR" sz="1000" dirty="0"/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07EC66-4698-46A2-B037-4746DC2261C4}"/>
              </a:ext>
            </a:extLst>
          </p:cNvPr>
          <p:cNvSpPr txBox="1"/>
          <p:nvPr/>
        </p:nvSpPr>
        <p:spPr>
          <a:xfrm>
            <a:off x="3423474" y="224089"/>
            <a:ext cx="267252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모바일 게임의 인기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C490F90-39BA-43B0-B68B-501BE7A32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2767" y="4219662"/>
            <a:ext cx="8266858" cy="1240294"/>
          </a:xfrm>
        </p:spPr>
        <p:txBody>
          <a:bodyPr/>
          <a:lstStyle/>
          <a:p>
            <a:pPr algn="just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한국 콘텐츠진흥원에서 발표한 통계에 따르면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2019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기준 전체 게임 이용률 중 모바일 게임의 비중에 제일 높으며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모바일류 게임 이용 연령대 중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10, 20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대가 가장 높은 수치를 기록한다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algn="just"/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=&gt; </a:t>
            </a:r>
          </a:p>
          <a:p>
            <a:pPr algn="just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해당 연령대의 구성원들이 미래에 직장을 다녀 돈을 벌게 될 것임을 예측한다면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현재 만들 게임의 주 타겟층을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10, 20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대로 잡는다면 시장에서 유리하다고 결론을 내렸다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305AA6C-5284-4974-8BBB-3E7F1E0C1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150" y="672187"/>
            <a:ext cx="5981700" cy="21240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4A564B6-D6EA-45FF-9432-8B78AF5BB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957" y="2796262"/>
            <a:ext cx="61531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7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0208" y="2761190"/>
            <a:ext cx="1720343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</a:rPr>
              <a:t>001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</a:rPr>
              <a:t>개발 배경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07EC66-4698-46A2-B037-4746DC2261C4}"/>
              </a:ext>
            </a:extLst>
          </p:cNvPr>
          <p:cNvSpPr txBox="1"/>
          <p:nvPr/>
        </p:nvSpPr>
        <p:spPr>
          <a:xfrm>
            <a:off x="3548583" y="460774"/>
            <a:ext cx="267252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코로나 시대의 종결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0B4A0E-A0FF-4754-B10C-60685A29E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718" y="1132164"/>
            <a:ext cx="4762500" cy="30956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80980F-5673-4504-9911-A5FE83F49C80}"/>
              </a:ext>
            </a:extLst>
          </p:cNvPr>
          <p:cNvSpPr txBox="1"/>
          <p:nvPr/>
        </p:nvSpPr>
        <p:spPr>
          <a:xfrm>
            <a:off x="4568385" y="4314403"/>
            <a:ext cx="51411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/>
              <a:t>[</a:t>
            </a:r>
            <a:r>
              <a:rPr lang="ko-KR" altLang="en-US" sz="1000" dirty="0"/>
              <a:t>연합뉴스</a:t>
            </a:r>
            <a:r>
              <a:rPr lang="en-US" altLang="ko-KR" sz="1000" dirty="0"/>
              <a:t>, “</a:t>
            </a:r>
            <a:r>
              <a:rPr lang="ko-KR" altLang="en-US" sz="1000" dirty="0"/>
              <a:t>두 달 만에 내일부터 거리두기 </a:t>
            </a:r>
            <a:r>
              <a:rPr lang="en-US" altLang="ko-KR" sz="1000" dirty="0"/>
              <a:t>1</a:t>
            </a:r>
            <a:r>
              <a:rPr lang="ko-KR" altLang="en-US" sz="1000" dirty="0"/>
              <a:t>단계</a:t>
            </a:r>
            <a:r>
              <a:rPr lang="en-US" altLang="ko-KR" sz="1000" dirty="0"/>
              <a:t>.. </a:t>
            </a:r>
            <a:r>
              <a:rPr lang="ko-KR" altLang="en-US" sz="1000" dirty="0"/>
              <a:t>방역</a:t>
            </a:r>
            <a:r>
              <a:rPr lang="en-US" altLang="ko-KR" sz="1000" dirty="0"/>
              <a:t>/</a:t>
            </a:r>
            <a:r>
              <a:rPr lang="ko-KR" altLang="en-US" sz="1000" dirty="0"/>
              <a:t>교육 어떻게 달라지나</a:t>
            </a:r>
            <a:r>
              <a:rPr lang="en-US" altLang="ko-KR" sz="1000" dirty="0"/>
              <a:t>” </a:t>
            </a:r>
            <a:r>
              <a:rPr lang="ko-KR" altLang="en-US" sz="1000" dirty="0"/>
              <a:t>중 이미지</a:t>
            </a:r>
            <a:r>
              <a:rPr lang="en-US" altLang="ko-KR" sz="1000" dirty="0"/>
              <a:t>]</a:t>
            </a:r>
          </a:p>
        </p:txBody>
      </p:sp>
      <p:sp>
        <p:nvSpPr>
          <p:cNvPr id="20" name="부제목 4">
            <a:extLst>
              <a:ext uri="{FF2B5EF4-FFF2-40B4-BE49-F238E27FC236}">
                <a16:creationId xmlns:a16="http://schemas.microsoft.com/office/drawing/2014/main" id="{D6C934CF-033B-463B-96C1-C53A9B8A7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583" y="4788366"/>
            <a:ext cx="8266858" cy="1335598"/>
          </a:xfrm>
        </p:spPr>
        <p:txBody>
          <a:bodyPr/>
          <a:lstStyle/>
          <a:p>
            <a:pPr algn="just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백신 접종률이 높아짐에 따라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정부에서는 향후 거리두기 지침을 완화시킬 것임을 발표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거리두기 지침이 완화된다면 학생들은 물론이고 직장인들이 재택근무가 아닌 출근을 하게 될 것이다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PC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게임이나 콘솔 게임은 이용에 제약을 받아 이용률이 떨어질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just"/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=&gt; </a:t>
            </a:r>
          </a:p>
          <a:p>
            <a:pPr algn="just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이동이나 출근과 같은 환경에선 제약을 받는 콘솔이나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PC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보다는 보다 환경에 자유로운 모바일 게임들이 다시 인기를 얻게 될 것이다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808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7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3659" y="2330302"/>
            <a:ext cx="1819729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</a:rPr>
              <a:t>002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</a:rPr>
              <a:t>개발 방향 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</a:rPr>
              <a:t>분석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5FC12-8553-42B4-8B82-83EADE48417E}"/>
              </a:ext>
            </a:extLst>
          </p:cNvPr>
          <p:cNvSpPr txBox="1"/>
          <p:nvPr/>
        </p:nvSpPr>
        <p:spPr>
          <a:xfrm>
            <a:off x="3653855" y="6045031"/>
            <a:ext cx="613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/>
              <a:t>2021</a:t>
            </a:r>
            <a:r>
              <a:rPr lang="ko-KR" altLang="en-US" sz="1200" dirty="0"/>
              <a:t>년 한국 콘텐츠진흥원의 조사결과에 따르면</a:t>
            </a:r>
            <a:r>
              <a:rPr lang="en-US" altLang="ko-KR" sz="1200" dirty="0"/>
              <a:t>, </a:t>
            </a:r>
            <a:r>
              <a:rPr lang="ko-KR" altLang="en-US" sz="1200" dirty="0"/>
              <a:t>모바일 게임 장르들 중 가장 인기있는 장르는 퍼즐과 롤플레잉 이다</a:t>
            </a:r>
            <a:r>
              <a:rPr lang="en-US" altLang="ko-KR" sz="1200" dirty="0"/>
              <a:t>.</a:t>
            </a:r>
            <a:r>
              <a:rPr lang="ko-KR" altLang="en-US" sz="1200" dirty="0"/>
              <a:t>  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07EC66-4698-46A2-B037-4746DC2261C4}"/>
              </a:ext>
            </a:extLst>
          </p:cNvPr>
          <p:cNvSpPr txBox="1"/>
          <p:nvPr/>
        </p:nvSpPr>
        <p:spPr>
          <a:xfrm>
            <a:off x="3548583" y="460774"/>
            <a:ext cx="499367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현재 가장 인기있는 장르는 무엇인가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C2E9D5-5E04-405F-8213-221191565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048" y="922439"/>
            <a:ext cx="6134100" cy="23336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9AAD805-5811-4823-84CF-EDDE160C9781}"/>
              </a:ext>
            </a:extLst>
          </p:cNvPr>
          <p:cNvSpPr txBox="1"/>
          <p:nvPr/>
        </p:nvSpPr>
        <p:spPr>
          <a:xfrm>
            <a:off x="4780052" y="5779803"/>
            <a:ext cx="388170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 dirty="0"/>
              <a:t>[</a:t>
            </a:r>
            <a:r>
              <a:rPr lang="ko-KR" altLang="en-US" sz="800" dirty="0"/>
              <a:t>한국 콘텐츠진흥원</a:t>
            </a:r>
            <a:r>
              <a:rPr lang="en-US" altLang="ko-KR" sz="800" dirty="0"/>
              <a:t>, “2021 </a:t>
            </a:r>
            <a:r>
              <a:rPr lang="ko-KR" altLang="en-US" sz="800" dirty="0"/>
              <a:t>게임이용자 실태조사</a:t>
            </a:r>
            <a:r>
              <a:rPr lang="en-US" altLang="ko-KR" sz="800" dirty="0"/>
              <a:t>” </a:t>
            </a:r>
            <a:r>
              <a:rPr lang="ko-KR" altLang="en-US" sz="800" dirty="0"/>
              <a:t>중 </a:t>
            </a:r>
            <a:r>
              <a:rPr lang="en-US" altLang="ko-KR" sz="800" dirty="0"/>
              <a:t>91p </a:t>
            </a:r>
            <a:r>
              <a:rPr lang="ko-KR" altLang="en-US" sz="800" dirty="0"/>
              <a:t>모바일</a:t>
            </a:r>
            <a:r>
              <a:rPr lang="en-US" altLang="ko-KR" sz="800" dirty="0"/>
              <a:t> </a:t>
            </a:r>
            <a:r>
              <a:rPr lang="ko-KR" altLang="en-US" sz="800" dirty="0"/>
              <a:t>게임 주 이용 장르</a:t>
            </a:r>
            <a:r>
              <a:rPr lang="en-US" altLang="ko-KR" sz="800" dirty="0"/>
              <a:t>]</a:t>
            </a:r>
            <a:r>
              <a:rPr lang="ko-KR" altLang="en-US" sz="800" dirty="0"/>
              <a:t> </a:t>
            </a:r>
            <a:endParaRPr lang="en-US" altLang="ko-KR" sz="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1BC88C-807F-4458-B761-22847F880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048" y="3256064"/>
            <a:ext cx="6134100" cy="247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2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7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D5FC12-8553-42B4-8B82-83EADE48417E}"/>
              </a:ext>
            </a:extLst>
          </p:cNvPr>
          <p:cNvSpPr txBox="1"/>
          <p:nvPr/>
        </p:nvSpPr>
        <p:spPr>
          <a:xfrm>
            <a:off x="3548583" y="1014718"/>
            <a:ext cx="80730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이는 모바일 게임을 이용하는 주 사유와 관련이 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07EC66-4698-46A2-B037-4746DC2261C4}"/>
              </a:ext>
            </a:extLst>
          </p:cNvPr>
          <p:cNvSpPr txBox="1"/>
          <p:nvPr/>
        </p:nvSpPr>
        <p:spPr>
          <a:xfrm>
            <a:off x="3548583" y="460774"/>
            <a:ext cx="183896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왜 인기있나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C021B-52FD-433C-A4A4-B35C2D6A4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583" y="1414774"/>
            <a:ext cx="6248400" cy="3038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36B05E8-04B1-41B9-B8CB-58E06DB7A9F5}"/>
              </a:ext>
            </a:extLst>
          </p:cNvPr>
          <p:cNvSpPr txBox="1"/>
          <p:nvPr/>
        </p:nvSpPr>
        <p:spPr>
          <a:xfrm>
            <a:off x="4721725" y="4545528"/>
            <a:ext cx="39021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 dirty="0"/>
              <a:t>[</a:t>
            </a:r>
            <a:r>
              <a:rPr lang="ko-KR" altLang="en-US" sz="800" dirty="0"/>
              <a:t>한국 콘텐츠진흥원</a:t>
            </a:r>
            <a:r>
              <a:rPr lang="en-US" altLang="ko-KR" sz="800" dirty="0"/>
              <a:t>, “2021 </a:t>
            </a:r>
            <a:r>
              <a:rPr lang="ko-KR" altLang="en-US" sz="800" dirty="0"/>
              <a:t>게임이용자 실태조사</a:t>
            </a:r>
            <a:r>
              <a:rPr lang="en-US" altLang="ko-KR" sz="800" dirty="0"/>
              <a:t>” </a:t>
            </a:r>
            <a:r>
              <a:rPr lang="ko-KR" altLang="en-US" sz="800" dirty="0"/>
              <a:t>중 </a:t>
            </a:r>
            <a:r>
              <a:rPr lang="en-US" altLang="ko-KR" sz="800" dirty="0"/>
              <a:t>116p </a:t>
            </a:r>
            <a:r>
              <a:rPr lang="ko-KR" altLang="en-US" sz="800" dirty="0"/>
              <a:t>모바일</a:t>
            </a:r>
            <a:r>
              <a:rPr lang="en-US" altLang="ko-KR" sz="800" dirty="0"/>
              <a:t> </a:t>
            </a:r>
            <a:r>
              <a:rPr lang="ko-KR" altLang="en-US" sz="800" dirty="0"/>
              <a:t>게임을 하는 이유</a:t>
            </a:r>
            <a:r>
              <a:rPr lang="en-US" altLang="ko-KR" sz="800" dirty="0"/>
              <a:t>]</a:t>
            </a:r>
            <a:r>
              <a:rPr lang="ko-KR" altLang="en-US" sz="800" dirty="0"/>
              <a:t> </a:t>
            </a:r>
            <a:endParaRPr lang="en-US" altLang="ko-KR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39920-6DEB-4BD0-8E98-53BD94C02F43}"/>
              </a:ext>
            </a:extLst>
          </p:cNvPr>
          <p:cNvSpPr txBox="1"/>
          <p:nvPr/>
        </p:nvSpPr>
        <p:spPr>
          <a:xfrm>
            <a:off x="943659" y="2330301"/>
            <a:ext cx="1819729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</a:rPr>
              <a:t>002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</a:rPr>
              <a:t>개발 방향 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</a:rPr>
              <a:t>분석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53AF54-0C1E-409E-AB58-6A060EE0407E}"/>
              </a:ext>
            </a:extLst>
          </p:cNvPr>
          <p:cNvSpPr txBox="1"/>
          <p:nvPr/>
        </p:nvSpPr>
        <p:spPr>
          <a:xfrm>
            <a:off x="3548583" y="4981561"/>
            <a:ext cx="613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퍼즐이나 롤플레잉 장르가 가장 인기있는 이유에는 </a:t>
            </a:r>
            <a:r>
              <a:rPr lang="en-US" altLang="ko-KR" sz="1200" dirty="0"/>
              <a:t>‘</a:t>
            </a:r>
            <a:r>
              <a:rPr lang="ko-KR" altLang="en-US" sz="1200" dirty="0"/>
              <a:t>어디서든 편리하게 즐길 수 있다</a:t>
            </a:r>
            <a:r>
              <a:rPr lang="en-US" altLang="ko-KR" sz="1200" dirty="0"/>
              <a:t>’</a:t>
            </a:r>
            <a:r>
              <a:rPr lang="ko-KR" altLang="en-US" sz="1200" dirty="0"/>
              <a:t>와 </a:t>
            </a:r>
            <a:r>
              <a:rPr lang="en-US" altLang="ko-KR" sz="1200" dirty="0"/>
              <a:t>‘</a:t>
            </a:r>
            <a:r>
              <a:rPr lang="ko-KR" altLang="en-US" sz="1200" dirty="0"/>
              <a:t>시간을 때우기 위해</a:t>
            </a:r>
            <a:r>
              <a:rPr lang="en-US" altLang="ko-KR" sz="1200" dirty="0"/>
              <a:t>’ </a:t>
            </a:r>
            <a:r>
              <a:rPr lang="ko-KR" altLang="en-US" sz="1200" dirty="0"/>
              <a:t>의 조건을 가장 잘 지키고 있기 때문이다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938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7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07EC66-4698-46A2-B037-4746DC2261C4}"/>
              </a:ext>
            </a:extLst>
          </p:cNvPr>
          <p:cNvSpPr txBox="1"/>
          <p:nvPr/>
        </p:nvSpPr>
        <p:spPr>
          <a:xfrm>
            <a:off x="3548583" y="460774"/>
            <a:ext cx="212750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그래서 결론은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39920-6DEB-4BD0-8E98-53BD94C02F43}"/>
              </a:ext>
            </a:extLst>
          </p:cNvPr>
          <p:cNvSpPr txBox="1"/>
          <p:nvPr/>
        </p:nvSpPr>
        <p:spPr>
          <a:xfrm>
            <a:off x="943659" y="2330301"/>
            <a:ext cx="1819729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</a:rPr>
              <a:t>003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</a:rPr>
              <a:t>개발 방향 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</a:rPr>
              <a:t>결론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53AF54-0C1E-409E-AB58-6A060EE0407E}"/>
              </a:ext>
            </a:extLst>
          </p:cNvPr>
          <p:cNvSpPr txBox="1"/>
          <p:nvPr/>
        </p:nvSpPr>
        <p:spPr>
          <a:xfrm>
            <a:off x="3548583" y="1271208"/>
            <a:ext cx="769975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dirty="0"/>
              <a:t>앞서 보았듯이</a:t>
            </a:r>
            <a:r>
              <a:rPr lang="en-US" altLang="ko-KR" sz="1200" dirty="0"/>
              <a:t>, </a:t>
            </a:r>
            <a:r>
              <a:rPr lang="ko-KR" altLang="en-US" sz="1200" dirty="0"/>
              <a:t>현세대에서 가장 인기있는 게임 플랫폼은 모바일 게임이고</a:t>
            </a:r>
            <a:r>
              <a:rPr lang="en-US" altLang="ko-KR" sz="1200" dirty="0"/>
              <a:t>, </a:t>
            </a:r>
            <a:r>
              <a:rPr lang="ko-KR" altLang="en-US" sz="1200" dirty="0"/>
              <a:t>모바일 게임 중 가장 인기있는 장르는 </a:t>
            </a:r>
            <a:r>
              <a:rPr lang="en-US" altLang="ko-KR" sz="1200" dirty="0"/>
              <a:t>‘</a:t>
            </a:r>
            <a:r>
              <a:rPr lang="ko-KR" altLang="en-US" sz="1200" dirty="0"/>
              <a:t>퍼즐</a:t>
            </a:r>
            <a:r>
              <a:rPr lang="en-US" altLang="ko-KR" sz="1200" dirty="0"/>
              <a:t>’</a:t>
            </a:r>
            <a:r>
              <a:rPr lang="ko-KR" altLang="en-US" sz="1200" dirty="0"/>
              <a:t>과 </a:t>
            </a:r>
            <a:r>
              <a:rPr lang="en-US" altLang="ko-KR" sz="1200" dirty="0"/>
              <a:t>‘</a:t>
            </a:r>
            <a:r>
              <a:rPr lang="ko-KR" altLang="en-US" sz="1200" dirty="0"/>
              <a:t>롤플레잉</a:t>
            </a:r>
            <a:r>
              <a:rPr lang="en-US" altLang="ko-KR" sz="1200" dirty="0"/>
              <a:t>’</a:t>
            </a:r>
            <a:r>
              <a:rPr lang="ko-KR" altLang="en-US" sz="1200" dirty="0"/>
              <a:t>이다</a:t>
            </a:r>
            <a:r>
              <a:rPr lang="en-US" altLang="ko-KR" sz="1200" dirty="0"/>
              <a:t>. </a:t>
            </a:r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ko-KR" altLang="en-US" sz="1600" b="1" dirty="0"/>
              <a:t>그렇다면</a:t>
            </a:r>
            <a:r>
              <a:rPr lang="en-US" altLang="ko-KR" sz="1600" b="1" dirty="0"/>
              <a:t>?</a:t>
            </a:r>
          </a:p>
          <a:p>
            <a:pPr>
              <a:defRPr/>
            </a:pPr>
            <a:endParaRPr lang="en-US" altLang="ko-KR" sz="1600" b="1" dirty="0"/>
          </a:p>
          <a:p>
            <a:pPr>
              <a:defRPr/>
            </a:pPr>
            <a:r>
              <a:rPr lang="en-US" altLang="ko-KR" sz="1200" dirty="0"/>
              <a:t>‘</a:t>
            </a:r>
            <a:r>
              <a:rPr lang="ko-KR" altLang="en-US" sz="1200" dirty="0"/>
              <a:t>퍼즐</a:t>
            </a:r>
            <a:r>
              <a:rPr lang="en-US" altLang="ko-KR" sz="1200" dirty="0"/>
              <a:t>’</a:t>
            </a:r>
            <a:r>
              <a:rPr lang="ko-KR" altLang="en-US" sz="1200" dirty="0"/>
              <a:t>장르와 </a:t>
            </a:r>
            <a:r>
              <a:rPr lang="en-US" altLang="ko-KR" sz="1200" dirty="0"/>
              <a:t>‘</a:t>
            </a:r>
            <a:r>
              <a:rPr lang="ko-KR" altLang="en-US" sz="1200" dirty="0"/>
              <a:t>롤플레잉</a:t>
            </a:r>
            <a:r>
              <a:rPr lang="en-US" altLang="ko-KR" sz="1200" dirty="0"/>
              <a:t>’</a:t>
            </a:r>
            <a:r>
              <a:rPr lang="ko-KR" altLang="en-US" sz="1200" dirty="0"/>
              <a:t>장르를 합한 게임을 만들면 되지 않을까</a:t>
            </a:r>
            <a:r>
              <a:rPr lang="en-US" altLang="ko-KR" sz="1200" dirty="0"/>
              <a:t>?</a:t>
            </a:r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ko-KR" altLang="en-US" sz="1200" dirty="0"/>
              <a:t>기본적인 장르는 롤플레잉 형식으로 하되</a:t>
            </a:r>
            <a:r>
              <a:rPr lang="en-US" altLang="ko-KR" sz="1200" dirty="0"/>
              <a:t>, </a:t>
            </a:r>
            <a:r>
              <a:rPr lang="ko-KR" altLang="en-US" sz="1200" dirty="0"/>
              <a:t>거기에 퍼즐 요소를 가미하면 더 뛰어난 게임을 만들 수 있다</a:t>
            </a:r>
            <a:r>
              <a:rPr lang="en-US" altLang="ko-KR" sz="1200" dirty="0"/>
              <a:t>.</a:t>
            </a:r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ko-KR" altLang="en-US" sz="1200" dirty="0"/>
              <a:t>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퍼즐을 풂과 동시에 육성을 하는 것은 편하게 플레이를 즐길 이용자에게는 상당한 부담이 될 수 있다</a:t>
            </a:r>
            <a:r>
              <a:rPr lang="en-US" altLang="ko-KR" sz="1200" dirty="0"/>
              <a:t>.</a:t>
            </a:r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ko-KR" altLang="en-US" sz="1200" dirty="0"/>
              <a:t>팀원과의 논의 결과</a:t>
            </a:r>
            <a:r>
              <a:rPr lang="en-US" altLang="ko-KR" sz="1200" dirty="0"/>
              <a:t>, ‘</a:t>
            </a:r>
            <a:r>
              <a:rPr lang="ko-KR" altLang="en-US" sz="1200" dirty="0"/>
              <a:t>플레이 자체는 편하게 자동으로 되게끔 만들고 플레이를 준비하는 과정을 퍼즐 요소를     추가해보자</a:t>
            </a:r>
            <a:r>
              <a:rPr lang="en-US" altLang="ko-KR" sz="1200" dirty="0"/>
              <a:t>’</a:t>
            </a:r>
            <a:r>
              <a:rPr lang="ko-KR" altLang="en-US" sz="1200" dirty="0"/>
              <a:t>라 결론을 내리게 되었다</a:t>
            </a:r>
            <a:r>
              <a:rPr lang="en-US" altLang="ko-KR" sz="1200" dirty="0"/>
              <a:t>.</a:t>
            </a:r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ko-KR" altLang="en-US" sz="1600" b="1" dirty="0"/>
              <a:t>즉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오토 형식의 플레이와 퍼즐 형식의 전투를 결합한 오토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배틀 게임을 기획했다</a:t>
            </a:r>
            <a:r>
              <a:rPr lang="en-US" altLang="ko-KR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509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7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0208" y="2761190"/>
            <a:ext cx="1720343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</a:rPr>
              <a:t>002</a:t>
            </a:r>
            <a:r>
              <a:rPr lang="ko-KR" altLang="en-US" sz="2800" dirty="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</a:rPr>
              <a:t>개발 방향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5FC12-8553-42B4-8B82-83EADE48417E}"/>
              </a:ext>
            </a:extLst>
          </p:cNvPr>
          <p:cNvSpPr txBox="1"/>
          <p:nvPr/>
        </p:nvSpPr>
        <p:spPr>
          <a:xfrm>
            <a:off x="3548583" y="1014718"/>
            <a:ext cx="80730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 sz="2000" dirty="0"/>
              <a:t>Git</a:t>
            </a:r>
            <a:r>
              <a:rPr lang="ko-KR" altLang="en-US" sz="2000" dirty="0"/>
              <a:t>을 활용하여 협업능력을 향상시킨다</a:t>
            </a:r>
            <a:r>
              <a:rPr lang="en-US" altLang="ko-KR" sz="2000" dirty="0"/>
              <a:t>.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 sz="2000" dirty="0"/>
              <a:t>인공지능을 개발할 수 있는 능력을 향상시킨다</a:t>
            </a:r>
            <a:r>
              <a:rPr lang="en-US" altLang="ko-KR" sz="20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07EC66-4698-46A2-B037-4746DC2261C4}"/>
              </a:ext>
            </a:extLst>
          </p:cNvPr>
          <p:cNvSpPr txBox="1"/>
          <p:nvPr/>
        </p:nvSpPr>
        <p:spPr>
          <a:xfrm>
            <a:off x="3548583" y="460774"/>
            <a:ext cx="183896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왜 인기있나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14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0208" y="2347832"/>
            <a:ext cx="21788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002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게임소개 및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게임방법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782</Words>
  <Application>Microsoft Office PowerPoint</Application>
  <PresentationFormat>와이드스크린</PresentationFormat>
  <Paragraphs>197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HY신명조</vt:lpstr>
      <vt:lpstr>나눔바른고딕</vt:lpstr>
      <vt:lpstr>나눔바른고딕 UltraLight</vt:lpstr>
      <vt:lpstr>나눔스퀘어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신 동원</cp:lastModifiedBy>
  <cp:revision>185</cp:revision>
  <dcterms:created xsi:type="dcterms:W3CDTF">2015-04-14T11:49:33Z</dcterms:created>
  <dcterms:modified xsi:type="dcterms:W3CDTF">2021-11-22T15:58:38Z</dcterms:modified>
  <cp:version/>
</cp:coreProperties>
</file>