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0" r:id="rId1"/>
  </p:sldMasterIdLst>
  <p:notesMasterIdLst>
    <p:notesMasterId r:id="rId2"/>
  </p:notesMasterIdLst>
  <p:sldIdLst>
    <p:sldId id="314" r:id="rId3"/>
    <p:sldId id="305" r:id="rId4"/>
    <p:sldId id="301" r:id="rId5"/>
    <p:sldId id="338" r:id="rId6"/>
    <p:sldId id="317" r:id="rId7"/>
    <p:sldId id="318" r:id="rId8"/>
    <p:sldId id="326" r:id="rId9"/>
    <p:sldId id="312" r:id="rId10"/>
    <p:sldId id="328" r:id="rId11"/>
    <p:sldId id="329" r:id="rId12"/>
    <p:sldId id="345" r:id="rId13"/>
    <p:sldId id="347" r:id="rId14"/>
    <p:sldId id="332" r:id="rId15"/>
    <p:sldId id="333" r:id="rId16"/>
    <p:sldId id="327" r:id="rId17"/>
    <p:sldId id="336" r:id="rId18"/>
    <p:sldId id="335" r:id="rId19"/>
    <p:sldId id="337" r:id="rId20"/>
    <p:sldId id="341" r:id="rId21"/>
    <p:sldId id="34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Saebyeol Yu" initials="S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024" autoAdjust="0"/>
    <p:restoredTop sz="94103" autoAdjust="0"/>
  </p:normalViewPr>
  <p:slideViewPr>
    <p:cSldViewPr snapToGrid="0">
      <p:cViewPr varScale="1">
        <p:scale>
          <a:sx n="100" d="100"/>
          <a:sy n="100" d="100"/>
        </p:scale>
        <p:origin x="816" y="11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3D06A40-F45E-462C-8051-8638B8FCF009}" type="datetime1">
              <a:rPr lang="ko-KR" altLang="en-US"/>
              <a:pPr lvl="0">
                <a:defRPr/>
              </a:pPr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382AD6D-29F1-46E6-BD7F-5EA347D8DE5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2c7f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61685" y="2866621"/>
            <a:ext cx="373380" cy="693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4000" b="1" spc="-300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40041" y="5754384"/>
            <a:ext cx="2751959" cy="700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한컴 소망 B"/>
                <a:ea typeface="한컴 소망 B"/>
              </a:rPr>
              <a:t>2017182044</a:t>
            </a:r>
            <a:r>
              <a:rPr lang="ko-KR" altLang="en-US" sz="2000">
                <a:latin typeface="한컴 소망 B"/>
                <a:ea typeface="한컴 소망 B"/>
              </a:rPr>
              <a:t> 최은우</a:t>
            </a:r>
            <a:endParaRPr lang="ko-KR" altLang="en-US" sz="2000">
              <a:latin typeface="한컴 소망 B"/>
              <a:ea typeface="한컴 소망 B"/>
            </a:endParaRPr>
          </a:p>
          <a:p>
            <a:pPr lvl="0">
              <a:defRPr/>
            </a:pPr>
            <a:r>
              <a:rPr lang="en-US" altLang="ko-KR" sz="2000">
                <a:latin typeface="한컴 소망 B"/>
                <a:ea typeface="한컴 소망 B"/>
              </a:rPr>
              <a:t>2016182022 </a:t>
            </a:r>
            <a:r>
              <a:rPr lang="ko-KR" altLang="en-US" sz="2000">
                <a:latin typeface="한컴 소망 B"/>
                <a:ea typeface="한컴 소망 B"/>
              </a:rPr>
              <a:t>신동원</a:t>
            </a:r>
            <a:endParaRPr lang="ko-KR" altLang="en-US" sz="2000">
              <a:latin typeface="한컴 소망 B"/>
              <a:ea typeface="한컴 소망 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928" y="2249934"/>
            <a:ext cx="6658252" cy="153509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4000"/>
              <a:t>2021</a:t>
            </a:r>
            <a:r>
              <a:rPr lang="ko-KR" altLang="en-US" sz="4000"/>
              <a:t>년 졸업작품 초안</a:t>
            </a:r>
            <a:endParaRPr lang="ko-KR" altLang="en-US" sz="4000"/>
          </a:p>
        </p:txBody>
      </p:sp>
      <p:grpSp>
        <p:nvGrpSpPr>
          <p:cNvPr id="37" name="그룹 6"/>
          <p:cNvGrpSpPr/>
          <p:nvPr/>
        </p:nvGrpSpPr>
        <p:grpSpPr>
          <a:xfrm rot="0">
            <a:off x="365760" y="3429000"/>
            <a:ext cx="7251940" cy="572533"/>
            <a:chOff x="365760" y="3429000"/>
            <a:chExt cx="7251940" cy="572533"/>
          </a:xfrm>
        </p:grpSpPr>
        <p:cxnSp>
          <p:nvCxnSpPr>
            <p:cNvPr id="39" name="직선 연결선 4"/>
            <p:cNvCxnSpPr/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"/>
            <p:cNvSpPr txBox="1"/>
            <p:nvPr/>
          </p:nvSpPr>
          <p:spPr>
            <a:xfrm>
              <a:off x="365760" y="3632201"/>
              <a:ext cx="227838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atin typeface="궁서체"/>
                  <a:ea typeface="궁서체"/>
                </a:rPr>
                <a:t>2021 </a:t>
              </a:r>
              <a:r>
                <a:rPr lang="ko-KR" altLang="en-US">
                  <a:latin typeface="궁서체"/>
                  <a:ea typeface="궁서체"/>
                </a:rPr>
                <a:t>졸업작품 초안</a:t>
              </a:r>
              <a:endParaRPr lang="ko-KR" altLang="en-US">
                <a:latin typeface="궁서체"/>
                <a:ea typeface="궁서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34676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04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기술적요소 및 중점 연구분야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7235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기술적요소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036000" y="1836999"/>
            <a:ext cx="1762021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인공지능</a:t>
            </a: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r>
              <a:rPr lang="ko-KR" altLang="en-US" sz="2400" dirty="0">
                <a:solidFill>
                  <a:srgbClr val="3C3C3C"/>
                </a:solidFill>
              </a:rPr>
              <a:t>렌더링</a:t>
            </a:r>
            <a:endParaRPr lang="en-US" altLang="ko-KR" sz="2400" dirty="0">
              <a:solidFill>
                <a:srgbClr val="F8B03A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marL="342900" indent="-342900" algn="just">
              <a:buFontTx/>
              <a:buChar char="-"/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ko-KR" altLang="en-US" sz="2400" dirty="0">
              <a:solidFill>
                <a:srgbClr val="3C3C3C"/>
              </a:solidFill>
            </a:endParaRPr>
          </a:p>
          <a:p>
            <a:pPr algn="just">
              <a:defRPr/>
            </a:pPr>
            <a:endParaRPr lang="en-US" altLang="ko-KR" sz="2400" dirty="0">
              <a:solidFill>
                <a:srgbClr val="3C3C3C"/>
              </a:solidFill>
            </a:endParaRPr>
          </a:p>
          <a:p>
            <a:pPr marL="0" indent="0" algn="just">
              <a:buFontTx/>
              <a:buNone/>
              <a:defRPr/>
            </a:pPr>
            <a:endParaRPr lang="en-US" altLang="ko-KR" sz="24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 w="12700" cap="flat" cmpd="sng" algn="ctr">
            <a:solidFill>
              <a:srgbClr val="42C7F1">
                <a:alpha val="50000"/>
              </a:srgbClr>
            </a:solidFill>
            <a:prstDash val="solid"/>
            <a:miter/>
            <a:headEnd w="med" len="med"/>
            <a:tailEnd w="med" len="med"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321831"/>
            <a:ext cx="2315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/>
              <a:t>005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개인별 </a:t>
            </a:r>
            <a:endParaRPr lang="en-US" altLang="ko-KR" sz="2800" dirty="0"/>
          </a:p>
          <a:p>
            <a:pPr lvl="0">
              <a:defRPr/>
            </a:pPr>
            <a:r>
              <a:rPr lang="ko-KR" altLang="en-US" sz="2800" dirty="0"/>
              <a:t>준비 현황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249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05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개인별 준비 현황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84208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개인별 관련 수강 과목 및 개발 능력과 관련된 경력 등을 표기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7" name="TextBox 36"/>
          <p:cNvSpPr txBox="1"/>
          <p:nvPr/>
        </p:nvSpPr>
        <p:spPr>
          <a:xfrm>
            <a:off x="1846322" y="1588764"/>
            <a:ext cx="1216918" cy="4476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최은우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6320" y="2806485"/>
            <a:ext cx="1216920" cy="449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2400">
                <a:solidFill>
                  <a:srgbClr val="3c3c3c"/>
                </a:solidFill>
              </a:rPr>
              <a:t>신동원</a:t>
            </a:r>
            <a:r>
              <a:rPr lang="en-US" altLang="ko-KR" sz="2400">
                <a:solidFill>
                  <a:srgbClr val="3c3c3c"/>
                </a:solidFill>
              </a:rPr>
              <a:t>:</a:t>
            </a: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6320" y="4138135"/>
            <a:ext cx="273945" cy="4510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endParaRPr lang="en-US" altLang="ko-KR" sz="2400">
              <a:solidFill>
                <a:srgbClr val="3c3c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042" y="1510770"/>
            <a:ext cx="5177013" cy="61736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3063240" y="1637363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인공지능 수업 수강 및 </a:t>
            </a:r>
            <a:r>
              <a:rPr lang="en-US" altLang="ko-KR">
                <a:latin typeface="한컴 소망 B"/>
                <a:ea typeface="한컴 소망 B"/>
              </a:rPr>
              <a:t>3D</a:t>
            </a:r>
            <a:r>
              <a:rPr lang="ko-KR" altLang="en-US">
                <a:latin typeface="한컴 소망 B"/>
                <a:ea typeface="한컴 소망 B"/>
              </a:rPr>
              <a:t>게임프로그래밍</a:t>
            </a:r>
            <a:r>
              <a:rPr lang="en-US" altLang="ko-KR">
                <a:latin typeface="한컴 소망 B"/>
                <a:ea typeface="한컴 소망 B"/>
              </a:rPr>
              <a:t>1,2</a:t>
            </a:r>
            <a:r>
              <a:rPr lang="ko-KR" altLang="en-US">
                <a:latin typeface="한컴 소망 B"/>
                <a:ea typeface="한컴 소망 B"/>
              </a:rPr>
              <a:t> 수강</a:t>
            </a:r>
            <a:endParaRPr lang="ko-KR" altLang="en-US">
              <a:latin typeface="한컴 소망 B"/>
              <a:ea typeface="한컴 소망 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3239" y="2855737"/>
            <a:ext cx="5891389" cy="5732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>
                <a:latin typeface="한컴 소망 B"/>
                <a:ea typeface="한컴 소망 B"/>
              </a:rPr>
              <a:t>3D </a:t>
            </a:r>
            <a:r>
              <a:rPr lang="ko-KR" altLang="en-US">
                <a:latin typeface="한컴 소망 B"/>
                <a:ea typeface="한컴 소망 B"/>
              </a:rPr>
              <a:t>모델링 및 </a:t>
            </a:r>
            <a:r>
              <a:rPr lang="en-US" altLang="ko-KR">
                <a:latin typeface="한컴 소망 B"/>
                <a:ea typeface="한컴 소망 B"/>
              </a:rPr>
              <a:t>3D </a:t>
            </a:r>
            <a:r>
              <a:rPr lang="ko-KR" altLang="en-US">
                <a:latin typeface="한컴 소망 B"/>
                <a:ea typeface="한컴 소망 B"/>
              </a:rPr>
              <a:t>애니메이션 수강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8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006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타 게임과의 </a:t>
            </a:r>
          </a:p>
          <a:p>
            <a:pPr lvl="0">
              <a:defRPr/>
            </a:pPr>
            <a:r>
              <a:rPr lang="ko-KR" altLang="en-US" sz="2800" dirty="0"/>
              <a:t>차별성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유사게임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4678765" y="1420043"/>
            <a:ext cx="2834467" cy="44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15" name="TextBox 14"/>
          <p:cNvSpPr txBox="1"/>
          <p:nvPr/>
        </p:nvSpPr>
        <p:spPr>
          <a:xfrm>
            <a:off x="2546587" y="5968778"/>
            <a:ext cx="7098825" cy="44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/>
          </a:p>
        </p:txBody>
      </p:sp>
      <p:sp>
        <p:nvSpPr>
          <p:cNvPr id="10245" name="TextBox 10244"/>
          <p:cNvSpPr txBox="1"/>
          <p:nvPr/>
        </p:nvSpPr>
        <p:spPr>
          <a:xfrm>
            <a:off x="4296833" y="2004660"/>
            <a:ext cx="4101041" cy="820208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0246" name="TextBox 10245"/>
          <p:cNvSpPr txBox="1"/>
          <p:nvPr/>
        </p:nvSpPr>
        <p:spPr>
          <a:xfrm>
            <a:off x="3224628" y="1306681"/>
            <a:ext cx="4327864" cy="49936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2400"/>
              <a:t>롤토체스</a:t>
            </a:r>
            <a:endParaRPr lang="ko-KR" altLang="en-US" sz="2400"/>
          </a:p>
        </p:txBody>
      </p:sp>
      <p:pic>
        <p:nvPicPr>
          <p:cNvPr id="10247" name="그림 102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1869" y="1833851"/>
            <a:ext cx="8178552" cy="3777788"/>
          </a:xfrm>
          <a:prstGeom prst="rect">
            <a:avLst/>
          </a:prstGeom>
        </p:spPr>
      </p:pic>
      <p:sp>
        <p:nvSpPr>
          <p:cNvPr id="10248" name="TextBox 10247"/>
          <p:cNvSpPr txBox="1"/>
          <p:nvPr/>
        </p:nvSpPr>
        <p:spPr>
          <a:xfrm>
            <a:off x="1458341" y="5801002"/>
            <a:ext cx="8008397" cy="860024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>
                <a:latin typeface="한컴 소망 B"/>
                <a:ea typeface="한컴 소망 B"/>
              </a:rPr>
              <a:t>자신만의 조합을 완성하여 다른 플레이어와 겨루는 </a:t>
            </a:r>
            <a:endParaRPr lang="ko-KR" altLang="en-US">
              <a:latin typeface="한컴 소망 B"/>
              <a:ea typeface="한컴 소망 B"/>
            </a:endParaRPr>
          </a:p>
          <a:p>
            <a:pPr algn="ctr">
              <a:defRPr/>
            </a:pPr>
            <a:r>
              <a:rPr lang="ko-KR" altLang="en-US">
                <a:latin typeface="한컴 소망 B"/>
                <a:ea typeface="한컴 소망 B"/>
              </a:rPr>
              <a:t>오토배틀 장르의 </a:t>
            </a:r>
            <a:r>
              <a:rPr lang="en-US" altLang="ko-KR">
                <a:latin typeface="한컴 소망 B"/>
                <a:ea typeface="한컴 소망 B"/>
              </a:rPr>
              <a:t>PVP</a:t>
            </a:r>
            <a:r>
              <a:rPr lang="ko-KR" altLang="en-US">
                <a:latin typeface="한컴 소망 B"/>
                <a:ea typeface="한컴 소망 B"/>
              </a:rPr>
              <a:t>게임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06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타 게임과의 차별성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242406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차별성과 경쟁성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866274" y="1227831"/>
            <a:ext cx="10508296" cy="5429643"/>
            <a:chOff x="642777" y="2143125"/>
            <a:chExt cx="5453223" cy="1704975"/>
          </a:xfrm>
          <a:solidFill>
            <a:srgbClr val="42c7f1">
              <a:alpha val="50000"/>
            </a:srgbClr>
          </a:solidFill>
        </p:grpSpPr>
        <p:grpSp>
          <p:nvGrpSpPr>
            <p:cNvPr id="36" name="그룹 35"/>
            <p:cNvGrpSpPr/>
            <p:nvPr/>
          </p:nvGrpSpPr>
          <p:grpSpPr>
            <a:xfrm rot="0">
              <a:off x="642777" y="2143125"/>
              <a:ext cx="2657474" cy="1704975"/>
              <a:chOff x="642778" y="1971675"/>
              <a:chExt cx="2657474" cy="1704975"/>
            </a:xfrm>
            <a:grpFill/>
          </p:grpSpPr>
          <p:sp>
            <p:nvSpPr>
              <p:cNvPr id="67" name="직사각형 66"/>
              <p:cNvSpPr/>
              <p:nvPr/>
            </p:nvSpPr>
            <p:spPr>
              <a:xfrm>
                <a:off x="642778" y="1971675"/>
                <a:ext cx="2657474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584413" y="3257550"/>
                <a:ext cx="635038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>
                    <a:solidFill>
                      <a:srgbClr val="6182d6"/>
                    </a:solidFill>
                  </a:rPr>
                  <a:t>차별성</a:t>
                </a:r>
                <a:endParaRPr lang="ko-KR" altLang="en-US" sz="2000">
                  <a:solidFill>
                    <a:srgbClr val="6182d6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 rot="0">
              <a:off x="3429001" y="2143125"/>
              <a:ext cx="2667000" cy="1704975"/>
              <a:chOff x="3429001" y="1971675"/>
              <a:chExt cx="2667000" cy="1704975"/>
            </a:xfrm>
            <a:grpFill/>
          </p:grpSpPr>
          <p:sp>
            <p:nvSpPr>
              <p:cNvPr id="65" name="직사각형 64"/>
              <p:cNvSpPr/>
              <p:nvPr/>
            </p:nvSpPr>
            <p:spPr>
              <a:xfrm>
                <a:off x="3429001" y="1971675"/>
                <a:ext cx="2667000" cy="17049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05200" y="3257550"/>
                <a:ext cx="630477" cy="342900"/>
              </a:xfrm>
              <a:prstGeom prst="rect">
                <a:avLst/>
              </a:prstGeom>
              <a:solidFill>
                <a:srgbClr val="ff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>
                    <a:solidFill>
                      <a:srgbClr val="6182d6"/>
                    </a:solidFill>
                  </a:rPr>
                  <a:t>경쟁성</a:t>
                </a:r>
                <a:endParaRPr lang="ko-KR" altLang="en-US" sz="2000">
                  <a:solidFill>
                    <a:srgbClr val="6182d6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 rot="0">
              <a:off x="1521331" y="1246594"/>
              <a:ext cx="1660292" cy="1960794"/>
              <a:chOff x="5827464" y="1399010"/>
              <a:chExt cx="4436091" cy="5238997"/>
            </a:xfrm>
            <a:grpFill/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/>
              <a:srcRect l="16150" t="7720" r="14160" b="19440"/>
              <a:stretch>
                <a:fillRect/>
              </a:stretch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grpFill/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/>
              <a:srcRect l="-3190" t="85300" r="14160" b="-2880"/>
              <a:stretch>
                <a:fillRect/>
              </a:stretch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69" name="TextBox 68"/>
          <p:cNvSpPr txBox="1"/>
          <p:nvPr/>
        </p:nvSpPr>
        <p:spPr>
          <a:xfrm>
            <a:off x="940477" y="1352919"/>
            <a:ext cx="4984442" cy="60109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사람들이 쉽게 이미지 할 수 있는 캐릭터를</a:t>
            </a: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바탕으로 진입장벽을 낮춘다</a:t>
            </a:r>
            <a:r>
              <a:rPr lang="en-US" altLang="ko-KR">
                <a:latin typeface="한컴 소망 B"/>
                <a:ea typeface="한컴 소망 B"/>
              </a:rPr>
              <a:t>.</a:t>
            </a:r>
            <a:endParaRPr lang="en-US" altLang="ko-KR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en-US" altLang="ko-KR">
                <a:latin typeface="한컴 소망 B"/>
                <a:ea typeface="한컴 소망 B"/>
              </a:rPr>
              <a:t>PVP</a:t>
            </a:r>
            <a:r>
              <a:rPr lang="ko-KR" altLang="en-US">
                <a:latin typeface="한컴 소망 B"/>
                <a:ea typeface="한컴 소망 B"/>
              </a:rPr>
              <a:t>가 아닌 </a:t>
            </a:r>
            <a:r>
              <a:rPr lang="en-US" altLang="ko-KR">
                <a:latin typeface="한컴 소망 B"/>
                <a:ea typeface="한컴 소망 B"/>
              </a:rPr>
              <a:t>PVE</a:t>
            </a:r>
            <a:r>
              <a:rPr lang="ko-KR" altLang="en-US">
                <a:latin typeface="한컴 소망 B"/>
                <a:ea typeface="한컴 소망 B"/>
              </a:rPr>
              <a:t> 형태의 게임으로서 </a:t>
            </a: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몬스터를 사냥하는 </a:t>
            </a:r>
            <a:r>
              <a:rPr lang="en-US" altLang="ko-KR">
                <a:latin typeface="한컴 소망 B"/>
                <a:ea typeface="한컴 소망 B"/>
              </a:rPr>
              <a:t>RPG</a:t>
            </a:r>
            <a:r>
              <a:rPr lang="ko-KR" altLang="en-US">
                <a:latin typeface="한컴 소망 B"/>
                <a:ea typeface="한컴 소망 B"/>
              </a:rPr>
              <a:t>의 느낌을 준다</a:t>
            </a:r>
            <a:r>
              <a:rPr lang="en-US" altLang="ko-KR">
                <a:latin typeface="한컴 소망 B"/>
                <a:ea typeface="한컴 소망 B"/>
              </a:rPr>
              <a:t>.</a:t>
            </a:r>
            <a:endParaRPr lang="en-US" altLang="ko-KR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다른 사람의 조합과 자신의 조합이 겹치지 않을까 고민하지 않아도 된다</a:t>
            </a:r>
            <a:r>
              <a:rPr lang="en-US" altLang="ko-KR">
                <a:latin typeface="한컴 소망 B"/>
                <a:ea typeface="한컴 소망 B"/>
              </a:rPr>
              <a:t>.</a:t>
            </a:r>
            <a:endParaRPr lang="en-US" altLang="ko-KR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378050" y="1408405"/>
            <a:ext cx="4873471" cy="564102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자신만의 조합으로 보스를 잡는 쾌감</a:t>
            </a: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패배한 보스에게 다양한 조합으로 </a:t>
            </a:r>
            <a:endParaRPr lang="ko-KR" altLang="en-US">
              <a:latin typeface="한컴 소망 B"/>
              <a:ea typeface="한컴 소망 B"/>
            </a:endParaRPr>
          </a:p>
          <a:p>
            <a:pPr>
              <a:defRPr/>
            </a:pPr>
            <a:r>
              <a:rPr lang="ko-KR" altLang="en-US">
                <a:latin typeface="한컴 소망 B"/>
                <a:ea typeface="한컴 소망 B"/>
              </a:rPr>
              <a:t>도전하는 전략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207941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007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역할분담 및</a:t>
            </a:r>
          </a:p>
          <a:p>
            <a:pPr lvl="0">
              <a:defRPr/>
            </a:pPr>
            <a:r>
              <a:rPr lang="ko-KR" altLang="en-US" sz="2800" dirty="0"/>
              <a:t>개발일정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역할분담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 rot="0">
            <a:off x="309232" y="1307294"/>
            <a:ext cx="3714604" cy="5429643"/>
            <a:chOff x="642778" y="1971675"/>
            <a:chExt cx="1927674" cy="1704975"/>
          </a:xfrm>
          <a:solidFill>
            <a:srgbClr val="42c7f1">
              <a:alpha val="50000"/>
            </a:srgbClr>
          </a:solidFill>
        </p:grpSpPr>
        <p:sp>
          <p:nvSpPr>
            <p:cNvPr id="24" name="직사각형 23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최은우</a:t>
              </a:r>
              <a:endParaRPr lang="ko-KR" altLang="en-US" sz="2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5607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다이렉트</a:t>
            </a: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X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로 필드 구현 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A.I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 구현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208009" y="1307294"/>
            <a:ext cx="3714604" cy="5429643"/>
            <a:chOff x="642778" y="1971675"/>
            <a:chExt cx="1927674" cy="1704975"/>
          </a:xfrm>
          <a:solidFill>
            <a:srgbClr val="42c7f1"/>
          </a:solidFill>
        </p:grpSpPr>
        <p:sp>
          <p:nvSpPr>
            <p:cNvPr id="31" name="직사각형 30"/>
            <p:cNvSpPr/>
            <p:nvPr/>
          </p:nvSpPr>
          <p:spPr>
            <a:xfrm>
              <a:off x="642778" y="1971675"/>
              <a:ext cx="1927674" cy="1704975"/>
            </a:xfrm>
            <a:prstGeom prst="rect">
              <a:avLst/>
            </a:prstGeom>
            <a:solidFill>
              <a:srgbClr val="42c7f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96898" y="3456666"/>
              <a:ext cx="648086" cy="196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/>
                <a:t>신동원</a:t>
              </a:r>
              <a:endParaRPr lang="ko-KR" altLang="en-US" sz="20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106785" y="1979016"/>
            <a:ext cx="3714603" cy="39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2298" y="1972749"/>
            <a:ext cx="3610315" cy="19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게임 </a:t>
            </a:r>
            <a:r>
              <a:rPr lang="en-US" altLang="ko-KR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UI</a:t>
            </a: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에 쓸 디자인 구현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latin typeface="한컴 소망 B"/>
              <a:ea typeface="한컴 소망 B"/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2000">
                <a:solidFill>
                  <a:schemeClr val="accent4">
                    <a:lumMod val="25000"/>
                  </a:schemeClr>
                </a:solidFill>
                <a:latin typeface="한컴 소망 B"/>
                <a:ea typeface="한컴 소망 B"/>
              </a:rPr>
              <a:t>게임 캐릭터나 배경 제작</a:t>
            </a: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lvl="0">
              <a:defRPr/>
            </a:pPr>
            <a:endParaRPr lang="en-US" altLang="ko-KR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ko-KR" altLang="en-US" sz="200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285750" indent="-285750">
              <a:buFont typeface="Wingdings"/>
              <a:buChar char="§"/>
              <a:defRPr/>
            </a:pPr>
            <a:endParaRPr lang="en-US" altLang="ko-KR" sz="230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07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역할분담 및 개발일정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개발일정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5979" y="2062108"/>
            <a:ext cx="86754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005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4499" y="2648981"/>
            <a:ext cx="235032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타 게임과의</a:t>
            </a:r>
          </a:p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차별성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208" y="2761190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bg1"/>
                </a:solidFill>
              </a:rPr>
              <a:t>005</a:t>
            </a:r>
            <a:r>
              <a:rPr lang="ko-KR" altLang="en-US" sz="2800">
                <a:solidFill>
                  <a:schemeClr val="bg1"/>
                </a:solidFill>
              </a:rPr>
              <a:t> 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타 게임과의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차별성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1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0208" y="2347832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008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참고문헌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2c7f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rot="0" flipH="1">
            <a:off x="11374154" y="0"/>
            <a:ext cx="579447" cy="1227831"/>
            <a:chOff x="1066216" y="-1"/>
            <a:chExt cx="2337872" cy="4953878"/>
          </a:xfrm>
          <a:solidFill>
            <a:schemeClr val="lt1"/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 rot="0">
              <a:off x="1066216" y="-1"/>
              <a:ext cx="2337872" cy="4953878"/>
              <a:chOff x="662180" y="-1"/>
              <a:chExt cx="1886220" cy="4242180"/>
            </a:xfrm>
            <a:grpFill/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10" y="710869"/>
                <a:ext cx="1754690" cy="0"/>
              </a:xfrm>
              <a:prstGeom prst="line">
                <a:avLst/>
              </a:prstGeom>
              <a:grpFill/>
              <a:ln>
                <a:solidFill>
                  <a:schemeClr val="l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solidFill>
                <a:schemeClr val="lt1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CONTENTS</a:t>
            </a:r>
            <a:endParaRPr lang="ko-KR" altLang="en-US" sz="2400" b="1"/>
          </a:p>
        </p:txBody>
      </p:sp>
      <p:cxnSp>
        <p:nvCxnSpPr>
          <p:cNvPr id="44" name="직선 연결선 43"/>
          <p:cNvCxnSpPr/>
          <p:nvPr/>
        </p:nvCxnSpPr>
        <p:spPr>
          <a:xfrm>
            <a:off x="803633" y="1102690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4318" y="1196990"/>
            <a:ext cx="588624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/>
              <a:t>01</a:t>
            </a:r>
            <a:endParaRPr lang="en-US" altLang="ko-KR" sz="2300" b="1" spc="300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02</a:t>
            </a:r>
            <a:endParaRPr lang="en-US" altLang="ko-KR" sz="2300" b="1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03</a:t>
            </a:r>
            <a:endParaRPr lang="en-US" altLang="ko-KR" sz="2300" b="1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04</a:t>
            </a:r>
            <a:endParaRPr lang="ko-KR" altLang="en-US" sz="2300" b="1"/>
          </a:p>
        </p:txBody>
      </p:sp>
      <p:sp>
        <p:nvSpPr>
          <p:cNvPr id="13" name="TextBox 12"/>
          <p:cNvSpPr txBox="1"/>
          <p:nvPr/>
        </p:nvSpPr>
        <p:spPr>
          <a:xfrm>
            <a:off x="3838760" y="1803916"/>
            <a:ext cx="1053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연구목적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8760" y="3072735"/>
            <a:ext cx="18533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게임소개 및 방법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8760" y="4336329"/>
            <a:ext cx="10532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개발환경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8760" y="5599923"/>
            <a:ext cx="29011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기술적요소 및 중점연구분야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4642" y="1227831"/>
            <a:ext cx="588623" cy="493769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lnSpc>
                <a:spcPct val="360000"/>
              </a:lnSpc>
              <a:defRPr/>
            </a:pPr>
            <a:r>
              <a:rPr lang="en-US" altLang="ko-KR" sz="2300" b="1" spc="300"/>
              <a:t>05</a:t>
            </a:r>
            <a:endParaRPr lang="en-US" altLang="ko-KR" sz="2300" b="1" spc="300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06</a:t>
            </a:r>
            <a:endParaRPr lang="en-US" altLang="ko-KR" sz="2300" b="1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07</a:t>
            </a:r>
            <a:endParaRPr lang="en-US" altLang="ko-KR" sz="2300" b="1"/>
          </a:p>
          <a:p>
            <a:pPr algn="r">
              <a:lnSpc>
                <a:spcPct val="360000"/>
              </a:lnSpc>
              <a:defRPr/>
            </a:pPr>
            <a:r>
              <a:rPr lang="en-US" altLang="ko-KR" sz="2300" b="1"/>
              <a:t>08</a:t>
            </a:r>
            <a:endParaRPr lang="ko-KR" altLang="en-US" sz="2300" b="1"/>
          </a:p>
        </p:txBody>
      </p:sp>
      <p:sp>
        <p:nvSpPr>
          <p:cNvPr id="19" name="TextBox 18"/>
          <p:cNvSpPr txBox="1"/>
          <p:nvPr/>
        </p:nvSpPr>
        <p:spPr>
          <a:xfrm>
            <a:off x="8239082" y="3077630"/>
            <a:ext cx="2063158" cy="358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타 게임과의 차별성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9082" y="4346449"/>
            <a:ext cx="18536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역할분담 및 일정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9081" y="5615268"/>
            <a:ext cx="1053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참고문헌</a:t>
            </a:r>
            <a:endParaRPr lang="ko-KR" altLang="en-US" spc="-150">
              <a:latin typeface="한컴 소망 B"/>
              <a:ea typeface="한컴 소망 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3265" y="1803916"/>
            <a:ext cx="18560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>
                <a:latin typeface="한컴 소망 B"/>
                <a:ea typeface="한컴 소망 B"/>
              </a:rPr>
              <a:t>개인별 준비 현황</a:t>
            </a:r>
            <a:endParaRPr lang="ko-KR" altLang="en-US" spc="-150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08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참고문헌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참고문헌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90206" y="1227831"/>
            <a:ext cx="11098932" cy="313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7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001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연구목적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01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연구목적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solidFill>
                <a:srgbClr val="42c7f1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719" y="1643706"/>
            <a:ext cx="10252364" cy="1916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2400">
                <a:latin typeface="한컴 소망 B"/>
                <a:ea typeface="한컴 소망 B"/>
              </a:rPr>
              <a:t>Git</a:t>
            </a:r>
            <a:r>
              <a:rPr lang="ko-KR" altLang="en-US" sz="2400">
                <a:latin typeface="한컴 소망 B"/>
                <a:ea typeface="한컴 소망 B"/>
              </a:rPr>
              <a:t>을 활용하여 협업능력을 향상시킨다</a:t>
            </a:r>
            <a:r>
              <a:rPr lang="en-US" altLang="ko-KR" sz="2400">
                <a:latin typeface="한컴 소망 B"/>
                <a:ea typeface="한컴 소망 B"/>
              </a:rPr>
              <a:t>.</a:t>
            </a:r>
            <a:endParaRPr lang="en-US" altLang="ko-KR" sz="2400">
              <a:latin typeface="한컴 소망 B"/>
              <a:ea typeface="한컴 소망 B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2400">
              <a:latin typeface="한컴 소망 B"/>
              <a:ea typeface="한컴 소망 B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2400">
                <a:latin typeface="한컴 소망 B"/>
                <a:ea typeface="한컴 소망 B"/>
              </a:rPr>
              <a:t>인공지능을 개발할 수 있는 능력을 향상시킨다</a:t>
            </a:r>
            <a:r>
              <a:rPr lang="en-US" altLang="ko-KR" sz="2400">
                <a:latin typeface="한컴 소망 B"/>
                <a:ea typeface="한컴 소망 B"/>
              </a:rPr>
              <a:t>.</a:t>
            </a:r>
            <a:endParaRPr lang="en-US" altLang="ko-KR" sz="2400">
              <a:latin typeface="한컴 소망 B"/>
              <a:ea typeface="한컴 소망 B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2400">
              <a:latin typeface="한컴 소망 B"/>
              <a:ea typeface="한컴 소망 B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2400">
                <a:latin typeface="한컴 소망 B"/>
                <a:ea typeface="한컴 소망 B"/>
              </a:rPr>
              <a:t>모델링 및 애니메이션 제작 능력 향상</a:t>
            </a:r>
            <a:endParaRPr lang="ko-KR" altLang="en-US" sz="2400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347832"/>
            <a:ext cx="21788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002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게임소개 및 </a:t>
            </a:r>
          </a:p>
          <a:p>
            <a:pPr lvl="0">
              <a:defRPr/>
            </a:pPr>
            <a:r>
              <a:rPr lang="ko-KR" altLang="en-US" sz="2800" dirty="0"/>
              <a:t>게임방법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7109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게임소개 및 게임방법</a:t>
            </a:r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게임소개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 rot="0"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3" name="Rectangle 2"/>
          <p:cNvSpPr>
            <a:spLocks noChangeArrowheads="1"/>
          </p:cNvSpPr>
          <p:nvPr/>
        </p:nvSpPr>
        <p:spPr>
          <a:xfrm>
            <a:off x="-1839508" y="1618860"/>
            <a:ext cx="25547056" cy="9580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47410" y="3381406"/>
            <a:ext cx="278130" cy="464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500">
              <a:solidFill>
                <a:srgbClr val="f8b03a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6934" y="4591364"/>
            <a:ext cx="278131" cy="445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-347807" y="-6740"/>
            <a:ext cx="21895160" cy="821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56317" y="1618860"/>
            <a:ext cx="5279366" cy="693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latin typeface="한컴 소망 B"/>
                <a:ea typeface="한컴 소망 B"/>
              </a:rPr>
              <a:t>여러 캐릭터들을 조합해 </a:t>
            </a:r>
            <a:endParaRPr lang="ko-KR" altLang="en-US" sz="2000">
              <a:latin typeface="한컴 소망 B"/>
              <a:ea typeface="한컴 소망 B"/>
            </a:endParaRPr>
          </a:p>
          <a:p>
            <a:pPr lvl="0" algn="ctr">
              <a:defRPr/>
            </a:pPr>
            <a:r>
              <a:rPr lang="ko-KR" altLang="en-US" sz="2000">
                <a:latin typeface="한컴 소망 B"/>
                <a:ea typeface="한컴 소망 B"/>
              </a:rPr>
              <a:t>자신만의 조합을 만들어 플레이</a:t>
            </a:r>
            <a:endParaRPr lang="ko-KR" altLang="en-US" sz="2000">
              <a:latin typeface="한컴 소망 B"/>
              <a:ea typeface="한컴 소망 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715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/>
              <a:t>현재 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소유한 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캐릭터들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 조합</a:t>
            </a:r>
            <a:endParaRPr lang="ko-KR" altLang="en-US" sz="1600"/>
          </a:p>
        </p:txBody>
      </p:sp>
      <p:sp>
        <p:nvSpPr>
          <p:cNvPr id="7" name="화살표: 갈매기형 수장 6"/>
          <p:cNvSpPr/>
          <p:nvPr/>
        </p:nvSpPr>
        <p:spPr>
          <a:xfrm>
            <a:off x="4462891" y="3165697"/>
            <a:ext cx="545123" cy="755693"/>
          </a:xfrm>
          <a:prstGeom prst="chevron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250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/>
              <a:t>조합한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캐릭터들로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플레이</a:t>
            </a:r>
            <a:endParaRPr lang="en-US" altLang="ko-KR" sz="1600"/>
          </a:p>
        </p:txBody>
      </p:sp>
      <p:sp>
        <p:nvSpPr>
          <p:cNvPr id="22" name="화살표: 갈매기형 수장 21"/>
          <p:cNvSpPr/>
          <p:nvPr/>
        </p:nvSpPr>
        <p:spPr>
          <a:xfrm>
            <a:off x="7183986" y="3157450"/>
            <a:ext cx="545123" cy="755693"/>
          </a:xfrm>
          <a:prstGeom prst="chevron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39345" y="2445455"/>
            <a:ext cx="1355500" cy="2118946"/>
          </a:xfrm>
          <a:prstGeom prst="rect">
            <a:avLst/>
          </a:prstGeom>
          <a:solidFill>
            <a:srgbClr val="8bcbde"/>
          </a:solidFill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/>
              <a:t>보상을 얻어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 새 캐릭터</a:t>
            </a:r>
            <a:endParaRPr lang="ko-KR" altLang="en-US" sz="1600"/>
          </a:p>
          <a:p>
            <a:pPr algn="ctr">
              <a:defRPr/>
            </a:pPr>
            <a:r>
              <a:rPr lang="ko-KR" altLang="en-US" sz="1600"/>
              <a:t>획득</a:t>
            </a:r>
            <a:endParaRPr lang="en-US" altLang="ko-KR" sz="1600"/>
          </a:p>
        </p:txBody>
      </p:sp>
      <p:sp>
        <p:nvSpPr>
          <p:cNvPr id="8" name="화살표: U자형 7"/>
          <p:cNvSpPr/>
          <p:nvPr/>
        </p:nvSpPr>
        <p:spPr>
          <a:xfrm rot="10800000">
            <a:off x="3409215" y="4980814"/>
            <a:ext cx="5354515" cy="958016"/>
          </a:xfrm>
          <a:prstGeom prst="uturnArrow">
            <a:avLst>
              <a:gd name="adj1" fmla="val 25000"/>
              <a:gd name="adj2" fmla="val 25000"/>
              <a:gd name="adj3" fmla="val 29839"/>
              <a:gd name="adj4" fmla="val 43750"/>
              <a:gd name="adj5" fmla="val 10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14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0208" y="2761190"/>
            <a:ext cx="16209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003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개발환경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rgbClr val="42C7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14285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</a:rPr>
              <a:t>03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</a:rPr>
              <a:t>개발환경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2">
                    <a:lumMod val="25000"/>
                  </a:schemeClr>
                </a:solidFill>
              </a:rPr>
              <a:t>개발환경</a:t>
            </a:r>
            <a:endParaRPr lang="ko-KR" altLang="en-US" sz="240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solidFill>
            <a:srgbClr val="42C7F1">
              <a:alpha val="50000"/>
            </a:srgbClr>
          </a:solidFill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grpFill/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/>
            <a:srcRect l="-3190" t="85300" r="14160" b="-2880"/>
            <a:stretch>
              <a:fillRect/>
            </a:stretch>
          </p:blipFill>
          <p:spPr>
            <a:xfrm>
              <a:off x="1599642" y="2337236"/>
              <a:ext cx="598243" cy="13349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0" name="그룹 29"/>
          <p:cNvGrpSpPr/>
          <p:nvPr/>
        </p:nvGrpSpPr>
        <p:grpSpPr>
          <a:xfrm>
            <a:off x="743744" y="2090072"/>
            <a:ext cx="4068360" cy="720080"/>
            <a:chOff x="899592" y="1733956"/>
            <a:chExt cx="4237997" cy="696354"/>
          </a:xfrm>
        </p:grpSpPr>
        <p:sp>
          <p:nvSpPr>
            <p:cNvPr id="31" name="직사각형 30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/>
                  <a:ea typeface="맑은 고딕"/>
                </a:rPr>
                <a:t>10</a:t>
              </a:r>
              <a:endParaRPr lang="ko-KR" altLang="en-US" sz="2000">
                <a:latin typeface="맑은 고딕"/>
                <a:ea typeface="맑은 고딕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743744" y="3613729"/>
            <a:ext cx="4068451" cy="428006"/>
            <a:chOff x="899592" y="2000083"/>
            <a:chExt cx="4237997" cy="430227"/>
          </a:xfrm>
        </p:grpSpPr>
        <p:sp>
          <p:nvSpPr>
            <p:cNvPr id="54" name="직사각형 53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2019</a:t>
              </a: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86035" y="4353830"/>
            <a:ext cx="4126069" cy="843852"/>
            <a:chOff x="686035" y="3840351"/>
            <a:chExt cx="4126069" cy="843852"/>
          </a:xfrm>
        </p:grpSpPr>
        <p:grpSp>
          <p:nvGrpSpPr>
            <p:cNvPr id="57" name="그룹 56"/>
            <p:cNvGrpSpPr/>
            <p:nvPr/>
          </p:nvGrpSpPr>
          <p:grpSpPr>
            <a:xfrm>
              <a:off x="743745" y="4284093"/>
              <a:ext cx="4068359" cy="400110"/>
              <a:chOff x="899592" y="2000081"/>
              <a:chExt cx="4237997" cy="47525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 12</a:t>
                </a:r>
                <a:endPara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 descr="directX 12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/>
            <a:srcRect l="22700" t="8440" r="25120" b="13000"/>
            <a:stretch>
              <a:fillRect/>
            </a:stretch>
          </p:blipFill>
          <p:spPr>
            <a:xfrm>
              <a:off x="686035" y="3840351"/>
              <a:ext cx="752272" cy="757823"/>
            </a:xfrm>
            <a:prstGeom prst="rect">
              <a:avLst/>
            </a:prstGeom>
            <a:noFill/>
          </p:spPr>
        </p:pic>
      </p:grpSp>
      <p:grpSp>
        <p:nvGrpSpPr>
          <p:cNvPr id="61" name="그룹 60"/>
          <p:cNvGrpSpPr/>
          <p:nvPr/>
        </p:nvGrpSpPr>
        <p:grpSpPr>
          <a:xfrm>
            <a:off x="5976593" y="2162080"/>
            <a:ext cx="4068360" cy="648072"/>
            <a:chOff x="899592" y="1755279"/>
            <a:chExt cx="4237997" cy="675031"/>
          </a:xfrm>
        </p:grpSpPr>
        <p:sp>
          <p:nvSpPr>
            <p:cNvPr id="62" name="직사각형 61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976593" y="3393301"/>
            <a:ext cx="4068452" cy="648433"/>
            <a:chOff x="899592" y="1724864"/>
            <a:chExt cx="4237997" cy="718661"/>
          </a:xfrm>
        </p:grpSpPr>
        <p:sp>
          <p:nvSpPr>
            <p:cNvPr id="72" name="직사각형 71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pic>
        <p:nvPicPr>
          <p:cNvPr id="205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7"/>
          <a:srcRect l="3740" t="10100" r="77990" b="27280"/>
          <a:stretch>
            <a:fillRect/>
          </a:stretch>
        </p:blipFill>
        <p:spPr>
          <a:xfrm>
            <a:off x="709770" y="3263788"/>
            <a:ext cx="728537" cy="738719"/>
          </a:xfrm>
          <a:prstGeom prst="rect">
            <a:avLst/>
          </a:prstGeom>
          <a:noFill/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1F82E4-06DC-4A02-8F2C-51CF1CC3B4FE}"/>
              </a:ext>
            </a:extLst>
          </p:cNvPr>
          <p:cNvGrpSpPr/>
          <p:nvPr/>
        </p:nvGrpSpPr>
        <p:grpSpPr>
          <a:xfrm>
            <a:off x="5976593" y="3393302"/>
            <a:ext cx="4068452" cy="648433"/>
            <a:chOff x="899592" y="1724864"/>
            <a:chExt cx="4237997" cy="71866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D6135F7-4628-4CC2-8700-7566E64A43D5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6B6E63-C20C-4847-8997-82895F748D70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7CE9570-AF39-4F7A-BCCA-BC549A3A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57A7617-DB4E-42EB-AE77-691BF923092F}"/>
              </a:ext>
            </a:extLst>
          </p:cNvPr>
          <p:cNvGrpSpPr/>
          <p:nvPr/>
        </p:nvGrpSpPr>
        <p:grpSpPr>
          <a:xfrm>
            <a:off x="5976501" y="4797570"/>
            <a:ext cx="4068452" cy="400109"/>
            <a:chOff x="899592" y="2000082"/>
            <a:chExt cx="4237997" cy="44344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6A44A8-E6A2-457A-AE37-71C3E82B4E6A}"/>
                </a:ext>
              </a:extLst>
            </p:cNvPr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Z- brush 2021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6F6430-9B15-47A1-A6B3-DA7666A2B8FE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1BD937-1876-4819-A027-AC6CD4E5D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6501" y="4595521"/>
            <a:ext cx="626776" cy="626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216189" y="372619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16189" y="922439"/>
            <a:ext cx="205986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6189" y="2448004"/>
            <a:ext cx="8274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001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4709" y="303487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연구목적</a:t>
            </a:r>
          </a:p>
        </p:txBody>
      </p:sp>
      <p:sp>
        <p:nvSpPr>
          <p:cNvPr id="20" name="오각형 7"/>
          <p:cNvSpPr/>
          <p:nvPr/>
        </p:nvSpPr>
        <p:spPr>
          <a:xfrm rot="5400000">
            <a:off x="-902571" y="1846229"/>
            <a:ext cx="6028661" cy="2336201"/>
          </a:xfrm>
          <a:prstGeom prst="homePlate">
            <a:avLst>
              <a:gd name="adj" fmla="val 50000"/>
            </a:avLst>
          </a:prstGeom>
          <a:solidFill>
            <a:srgbClr val="42C7F1">
              <a:alpha val="50000"/>
            </a:srgbClr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943659" y="3715297"/>
            <a:ext cx="2332394" cy="10902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43659" y="922439"/>
            <a:ext cx="2332394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0208" y="2761190"/>
            <a:ext cx="1980029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/>
              <a:t>004</a:t>
            </a:r>
            <a:r>
              <a:rPr lang="ko-KR" altLang="en-US" sz="2800" dirty="0"/>
              <a:t>  </a:t>
            </a:r>
          </a:p>
          <a:p>
            <a:pPr lvl="0">
              <a:defRPr/>
            </a:pPr>
            <a:r>
              <a:rPr lang="ko-KR" altLang="en-US" sz="2800" dirty="0"/>
              <a:t>기술적요소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와이드스크린</ep:PresentationFormat>
  <ep:Paragraphs>130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2015-04-14T11:49:33.000</dcterms:created>
  <dc:creator>Saebyeol Yu</dc:creator>
  <cp:lastModifiedBy>op389</cp:lastModifiedBy>
  <dcterms:modified xsi:type="dcterms:W3CDTF">2021-11-17T04:45:53.944</dcterms:modified>
  <cp:revision>188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