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1" r:id="rId1"/>
  </p:sldMasterIdLst>
  <p:notesMasterIdLst>
    <p:notesMasterId r:id="rId2"/>
  </p:notesMasterIdLst>
  <p:sldIdLst>
    <p:sldId id="314" r:id="rId3"/>
    <p:sldId id="305" r:id="rId4"/>
    <p:sldId id="301" r:id="rId5"/>
    <p:sldId id="338" r:id="rId6"/>
    <p:sldId id="317" r:id="rId7"/>
    <p:sldId id="318" r:id="rId8"/>
    <p:sldId id="326" r:id="rId9"/>
    <p:sldId id="312" r:id="rId10"/>
    <p:sldId id="328" r:id="rId11"/>
    <p:sldId id="329" r:id="rId12"/>
    <p:sldId id="345" r:id="rId13"/>
    <p:sldId id="347" r:id="rId14"/>
    <p:sldId id="332" r:id="rId15"/>
    <p:sldId id="333" r:id="rId16"/>
    <p:sldId id="327" r:id="rId17"/>
    <p:sldId id="336" r:id="rId18"/>
    <p:sldId id="335" r:id="rId19"/>
    <p:sldId id="337" r:id="rId20"/>
    <p:sldId id="341" r:id="rId21"/>
    <p:sldId id="34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aebyeol Yu" initials="S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00" d="100"/>
          <a:sy n="100" d="100"/>
        </p:scale>
        <p:origin x="816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3457" y="5736745"/>
            <a:ext cx="1789932" cy="51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/>
              <a:t>2017182044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최은우</a:t>
            </a:r>
            <a:endParaRPr lang="ko-KR" altLang="en-US" sz="1400" dirty="0"/>
          </a:p>
          <a:p>
            <a:pPr lvl="0">
              <a:defRPr/>
            </a:pPr>
            <a:r>
              <a:rPr lang="en-US" altLang="ko-KR" sz="1400" dirty="0"/>
              <a:t>2016182022 </a:t>
            </a:r>
            <a:r>
              <a:rPr lang="ko-KR" altLang="en-US" sz="1400" dirty="0"/>
              <a:t>신동원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4000" dirty="0"/>
              <a:t>2021</a:t>
            </a:r>
            <a:r>
              <a:rPr lang="ko-KR" altLang="en-US" sz="4000" dirty="0"/>
              <a:t>년 졸업작품 초안</a:t>
            </a:r>
          </a:p>
        </p:txBody>
      </p:sp>
      <p:grpSp>
        <p:nvGrpSpPr>
          <p:cNvPr id="37" name="그룹 6"/>
          <p:cNvGrpSpPr/>
          <p:nvPr/>
        </p:nvGrpSpPr>
        <p:grpSpPr>
          <a:xfrm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307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atin typeface="나눔스퀘어 Bold"/>
                  <a:ea typeface="나눔스퀘어 Bold"/>
                </a:rPr>
                <a:t>2021 </a:t>
              </a:r>
              <a:r>
                <a:rPr lang="ko-KR" altLang="en-US" dirty="0">
                  <a:latin typeface="나눔스퀘어 Bold"/>
                  <a:ea typeface="나눔스퀘어 Bold"/>
                </a:rPr>
                <a:t>졸업작품 초안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036000" y="1836999"/>
            <a:ext cx="1762021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인공지능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렌더링</a:t>
            </a:r>
            <a:endParaRPr lang="en-US" altLang="ko-KR" sz="2400" dirty="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321831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/>
              <a:t>005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개인별 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3063240" y="1637363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dirty="0"/>
              <a:t>인공지능 수업 수강 및 </a:t>
            </a:r>
            <a:r>
              <a:rPr lang="en-US" altLang="ko-KR" dirty="0"/>
              <a:t>3D</a:t>
            </a:r>
            <a:r>
              <a:rPr lang="ko-KR" altLang="en-US" dirty="0"/>
              <a:t>게임프로그래밍</a:t>
            </a:r>
            <a:r>
              <a:rPr lang="en-US" altLang="ko-KR" dirty="0"/>
              <a:t>1,2</a:t>
            </a:r>
            <a:r>
              <a:rPr lang="ko-KR" altLang="en-US" dirty="0"/>
              <a:t> 수강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CACF7-5FB9-432A-A8EB-02DF244E14C5}"/>
              </a:ext>
            </a:extLst>
          </p:cNvPr>
          <p:cNvSpPr txBox="1"/>
          <p:nvPr/>
        </p:nvSpPr>
        <p:spPr>
          <a:xfrm>
            <a:off x="3063239" y="2855737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dirty="0"/>
              <a:t>3D </a:t>
            </a:r>
            <a:r>
              <a:rPr lang="ko-KR" altLang="en-US" dirty="0"/>
              <a:t>모델링 및 </a:t>
            </a:r>
            <a:r>
              <a:rPr lang="en-US" altLang="ko-KR" dirty="0"/>
              <a:t>3D </a:t>
            </a:r>
            <a:r>
              <a:rPr lang="ko-KR" altLang="en-US" dirty="0"/>
              <a:t>애니메이션 수강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006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타 게임과의 </a:t>
            </a:r>
          </a:p>
          <a:p>
            <a:pPr lvl="0">
              <a:defRPr/>
            </a:pPr>
            <a:r>
              <a:rPr lang="ko-KR" altLang="en-US" sz="2800" dirty="0"/>
              <a:t>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TextBox 10244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0246" name="TextBox 10245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400"/>
              <a:t>롤토체스</a:t>
            </a:r>
          </a:p>
        </p:txBody>
      </p:sp>
      <p:pic>
        <p:nvPicPr>
          <p:cNvPr id="10247" name="그림 10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TextBox 10247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/>
              <a:t>자신만의 조합을 완성하여 다른 플레이어와 겨루는 </a:t>
            </a:r>
          </a:p>
          <a:p>
            <a:pPr algn="ctr">
              <a:defRPr/>
            </a:pPr>
            <a:r>
              <a:rPr lang="ko-KR" altLang="en-US"/>
              <a:t>오토배틀 장르의 </a:t>
            </a:r>
            <a:r>
              <a:rPr lang="en-US" altLang="ko-KR"/>
              <a:t>PVP</a:t>
            </a:r>
            <a:r>
              <a:rPr lang="ko-KR" altLang="en-US"/>
              <a:t>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866275" y="1227831"/>
            <a:ext cx="10508293" cy="5429643"/>
            <a:chOff x="642778" y="2143125"/>
            <a:chExt cx="5453222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 rot="0"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차별성</a:t>
                </a:r>
                <a:endParaRPr lang="ko-KR" altLang="en-US" sz="20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0"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경쟁성</a:t>
                </a:r>
                <a:endParaRPr lang="ko-KR" altLang="en-US" sz="2000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TextBox 68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사람들이 쉽게 이미지 할 수 있는 캐릭터를</a:t>
            </a:r>
            <a:endParaRPr lang="ko-KR" altLang="en-US"/>
          </a:p>
          <a:p>
            <a:pPr>
              <a:defRPr/>
            </a:pPr>
            <a:r>
              <a:rPr lang="ko-KR" altLang="en-US"/>
              <a:t>바탕으로 진입장벽을 낮춘다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PVP</a:t>
            </a:r>
            <a:r>
              <a:rPr lang="ko-KR" altLang="en-US"/>
              <a:t>가 아닌 </a:t>
            </a:r>
            <a:r>
              <a:rPr lang="en-US" altLang="ko-KR"/>
              <a:t>PVE</a:t>
            </a:r>
            <a:r>
              <a:rPr lang="ko-KR" altLang="en-US"/>
              <a:t> 형태의 게임으로서 </a:t>
            </a:r>
            <a:endParaRPr lang="ko-KR" altLang="en-US"/>
          </a:p>
          <a:p>
            <a:pPr>
              <a:defRPr/>
            </a:pPr>
            <a:r>
              <a:rPr lang="ko-KR" altLang="en-US"/>
              <a:t>몬스터를 사냥하는 </a:t>
            </a:r>
            <a:r>
              <a:rPr lang="en-US" altLang="ko-KR"/>
              <a:t>RPG</a:t>
            </a:r>
            <a:r>
              <a:rPr lang="ko-KR" altLang="en-US"/>
              <a:t>의 느낌을 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사람의 조합과 자신의 조합이 겹치지 않을까 고민하지 않아도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자신만의 조합으로 보스를 잡는 쾌감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패배한 보스에게 다양한 조합으로 도전하는 전략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007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역할분담 및</a:t>
            </a:r>
          </a:p>
          <a:p>
            <a:pPr lvl="0">
              <a:defRPr/>
            </a:pPr>
            <a:r>
              <a:rPr lang="ko-KR" altLang="en-US" sz="2800" dirty="0"/>
              <a:t>개발일정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다이렉트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X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로 필드 구현 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A.I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구현</a:t>
            </a:r>
          </a:p>
          <a:p>
            <a:pPr lvl="0"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F7376-6F21-4118-AA96-9A58DA35E39F}"/>
              </a:ext>
            </a:extLst>
          </p:cNvPr>
          <p:cNvSpPr txBox="1"/>
          <p:nvPr/>
        </p:nvSpPr>
        <p:spPr>
          <a:xfrm>
            <a:off x="4312298" y="1972749"/>
            <a:ext cx="361031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UI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 쓸 디자인 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캐릭터나 배경 제작</a:t>
            </a:r>
          </a:p>
          <a:p>
            <a:pPr lvl="0"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008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CONTENTS</a:t>
            </a:r>
            <a:endParaRPr lang="ko-KR" altLang="en-US" sz="2400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 dirty="0"/>
              <a:t>01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02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03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04</a:t>
            </a:r>
            <a:endParaRPr lang="ko-KR" altLang="en-US" sz="2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연구목적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게임소개 및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개발환경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기술적요소 및 중점연구분야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4642" y="1227831"/>
            <a:ext cx="588623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 dirty="0"/>
              <a:t>05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06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07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08</a:t>
            </a:r>
            <a:endParaRPr lang="ko-KR" altLang="en-US" sz="2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타 게임과의 차별성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</a:rPr>
              <a:t>역할분담 및 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</a:rPr>
              <a:t>참고문헌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001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연구목적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solidFill>
                <a:srgbClr val="42c7f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719" y="1643706"/>
            <a:ext cx="10252364" cy="161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/>
              <a:t>Git</a:t>
            </a:r>
            <a:r>
              <a:rPr lang="ko-KR" altLang="en-US" sz="2000"/>
              <a:t>을 활용하여 협업능력을 향상시킨다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85750" indent="-285750">
              <a:buFontTx/>
              <a:buChar char="-"/>
              <a:defRPr/>
            </a:pPr>
            <a:endParaRPr lang="en-US" altLang="ko-KR" sz="2000"/>
          </a:p>
          <a:p>
            <a:pPr marL="285750" indent="-285750">
              <a:buFontTx/>
              <a:buChar char="-"/>
              <a:defRPr/>
            </a:pPr>
            <a:r>
              <a:rPr lang="ko-KR" altLang="en-US" sz="2000"/>
              <a:t>인공지능을 개발할 수 있는 능력을 향상시킨다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85750" indent="-285750">
              <a:buFontTx/>
              <a:buChar char="-"/>
              <a:defRPr/>
            </a:pPr>
            <a:endParaRPr lang="en-US" altLang="ko-KR" sz="2000"/>
          </a:p>
          <a:p>
            <a:pPr marL="285750" indent="-285750">
              <a:buFontTx/>
              <a:buChar char="-"/>
              <a:defRPr/>
            </a:pPr>
            <a:r>
              <a:rPr lang="ko-KR" altLang="en-US" sz="2000"/>
              <a:t>모델링 및 애니메이션 제작 능력 향상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002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게임소개 및 </a:t>
            </a:r>
          </a:p>
          <a:p>
            <a:pPr lvl="0">
              <a:defRPr/>
            </a:pPr>
            <a:r>
              <a:rPr lang="ko-KR" altLang="en-US" sz="2800" dirty="0"/>
              <a:t>게임방법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D789D-0F8A-4253-9B9D-10CE12AF1D2F}"/>
              </a:ext>
            </a:extLst>
          </p:cNvPr>
          <p:cNvSpPr txBox="1"/>
          <p:nvPr/>
        </p:nvSpPr>
        <p:spPr>
          <a:xfrm>
            <a:off x="3456317" y="1618860"/>
            <a:ext cx="527936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캐릭터들을 조합해 자신만의 조합을 만들어 플레이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5D4FC-1081-441F-98C5-573DA3E53D4B}"/>
              </a:ext>
            </a:extLst>
          </p:cNvPr>
          <p:cNvSpPr txBox="1"/>
          <p:nvPr/>
        </p:nvSpPr>
        <p:spPr>
          <a:xfrm>
            <a:off x="269715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현재 </a:t>
            </a:r>
            <a:endParaRPr lang="en-US" altLang="ko-KR" sz="1600" dirty="0"/>
          </a:p>
          <a:p>
            <a:pPr algn="ctr"/>
            <a:r>
              <a:rPr lang="ko-KR" altLang="en-US" sz="1600" dirty="0"/>
              <a:t>소유한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캐릭터들</a:t>
            </a:r>
            <a:endParaRPr lang="en-US" altLang="ko-KR" sz="1600" dirty="0"/>
          </a:p>
          <a:p>
            <a:pPr algn="ctr"/>
            <a:r>
              <a:rPr lang="ko-KR" altLang="en-US" sz="1600" dirty="0"/>
              <a:t> 조합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9B9623E-9408-411D-B0AD-D8497094049B}"/>
              </a:ext>
            </a:extLst>
          </p:cNvPr>
          <p:cNvSpPr/>
          <p:nvPr/>
        </p:nvSpPr>
        <p:spPr>
          <a:xfrm>
            <a:off x="4462891" y="3165697"/>
            <a:ext cx="545123" cy="755693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273FD-929F-49B8-8190-6D1535FAC213}"/>
              </a:ext>
            </a:extLst>
          </p:cNvPr>
          <p:cNvSpPr txBox="1"/>
          <p:nvPr/>
        </p:nvSpPr>
        <p:spPr>
          <a:xfrm>
            <a:off x="5418250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조합한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캐릭터들로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플레이</a:t>
            </a:r>
            <a:endParaRPr lang="en-US" altLang="ko-KR" sz="1600" dirty="0"/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A4FF51A1-1B99-4E14-86F8-8A5507FE3977}"/>
              </a:ext>
            </a:extLst>
          </p:cNvPr>
          <p:cNvSpPr/>
          <p:nvPr/>
        </p:nvSpPr>
        <p:spPr>
          <a:xfrm>
            <a:off x="7183986" y="3157450"/>
            <a:ext cx="545123" cy="755693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F157E-8485-4CEF-8897-6A9933547169}"/>
              </a:ext>
            </a:extLst>
          </p:cNvPr>
          <p:cNvSpPr txBox="1"/>
          <p:nvPr/>
        </p:nvSpPr>
        <p:spPr>
          <a:xfrm>
            <a:off x="813934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보상을 얻어</a:t>
            </a:r>
            <a:endParaRPr lang="en-US" altLang="ko-KR" sz="1600" dirty="0"/>
          </a:p>
          <a:p>
            <a:pPr algn="ctr"/>
            <a:r>
              <a:rPr lang="ko-KR" altLang="en-US" sz="1600" dirty="0"/>
              <a:t> 새 캐릭터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획득</a:t>
            </a:r>
            <a:endParaRPr lang="en-US" altLang="ko-KR" sz="1600" dirty="0"/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982678EC-CE49-46F4-89BA-79262ACE223C}"/>
              </a:ext>
            </a:extLst>
          </p:cNvPr>
          <p:cNvSpPr/>
          <p:nvPr/>
        </p:nvSpPr>
        <p:spPr>
          <a:xfrm rot="10800000">
            <a:off x="3409215" y="4980814"/>
            <a:ext cx="5354515" cy="958016"/>
          </a:xfrm>
          <a:prstGeom prst="uturnArrow">
            <a:avLst>
              <a:gd name="adj1" fmla="val 25000"/>
              <a:gd name="adj2" fmla="val 25000"/>
              <a:gd name="adj3" fmla="val 29839"/>
              <a:gd name="adj4" fmla="val 43750"/>
              <a:gd name="adj5" fmla="val 10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003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1F82E4-06DC-4A02-8F2C-51CF1CC3B4FE}"/>
              </a:ext>
            </a:extLst>
          </p:cNvPr>
          <p:cNvGrpSpPr/>
          <p:nvPr/>
        </p:nvGrpSpPr>
        <p:grpSpPr>
          <a:xfrm>
            <a:off x="5976593" y="3393302"/>
            <a:ext cx="4068452" cy="648433"/>
            <a:chOff x="899592" y="1724864"/>
            <a:chExt cx="4237997" cy="71866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6135F7-4628-4CC2-8700-7566E64A43D5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6B6E63-C20C-4847-8997-82895F748D70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7CE9570-AF39-4F7A-BCCA-BC549A3A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57A7617-DB4E-42EB-AE77-691BF923092F}"/>
              </a:ext>
            </a:extLst>
          </p:cNvPr>
          <p:cNvGrpSpPr/>
          <p:nvPr/>
        </p:nvGrpSpPr>
        <p:grpSpPr>
          <a:xfrm>
            <a:off x="5976501" y="4797570"/>
            <a:ext cx="4068452" cy="400109"/>
            <a:chOff x="899592" y="2000082"/>
            <a:chExt cx="4237997" cy="44344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6A44A8-E6A2-457A-AE37-71C3E82B4E6A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Z- brush 2021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6F6430-9B15-47A1-A6B3-DA7666A2B8FE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1BD937-1876-4819-A027-AC6CD4E5D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501" y="4595521"/>
            <a:ext cx="626776" cy="62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004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기술적요소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와이드스크린</ep:PresentationFormat>
  <ep:Paragraphs>128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2015-04-14T11:49:33.000</dcterms:created>
  <dc:creator>Saebyeol Yu</dc:creator>
  <cp:lastModifiedBy>op389</cp:lastModifiedBy>
  <dcterms:modified xsi:type="dcterms:W3CDTF">2021-11-17T04:37:39.411</dcterms:modified>
  <cp:revision>187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