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6" r:id="rId1"/>
  </p:sldMasterIdLst>
  <p:notesMasterIdLst>
    <p:notesMasterId r:id="rId2"/>
  </p:notesMasterIdLst>
  <p:sldIdLst>
    <p:sldId id="314" r:id="rId3"/>
    <p:sldId id="305" r:id="rId4"/>
    <p:sldId id="301" r:id="rId5"/>
    <p:sldId id="338" r:id="rId6"/>
    <p:sldId id="317" r:id="rId7"/>
    <p:sldId id="318" r:id="rId8"/>
    <p:sldId id="320" r:id="rId9"/>
    <p:sldId id="326" r:id="rId10"/>
    <p:sldId id="312" r:id="rId11"/>
    <p:sldId id="328" r:id="rId12"/>
    <p:sldId id="329" r:id="rId13"/>
    <p:sldId id="345" r:id="rId14"/>
    <p:sldId id="347" r:id="rId15"/>
    <p:sldId id="332" r:id="rId16"/>
    <p:sldId id="333" r:id="rId17"/>
    <p:sldId id="327" r:id="rId18"/>
    <p:sldId id="336" r:id="rId19"/>
    <p:sldId id="335" r:id="rId20"/>
    <p:sldId id="337" r:id="rId21"/>
    <p:sldId id="341" r:id="rId22"/>
    <p:sldId id="34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aebyeol Yu" initials="SY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024" autoAdjust="0"/>
    <p:restoredTop sz="94103" autoAdjust="0"/>
  </p:normalViewPr>
  <p:slideViewPr>
    <p:cSldViewPr snapToGrid="0">
      <p:cViewPr varScale="1">
        <p:scale>
          <a:sx n="100" d="100"/>
          <a:sy n="100" d="100"/>
        </p:scale>
        <p:origin x="734" y="6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commentAuthors" Target="commentAuthors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3D06A40-F45E-462C-8051-8638B8FCF009}" type="datetime1">
              <a:rPr lang="ko-KR" altLang="en-US"/>
              <a:pPr lvl="0">
                <a:defRPr/>
              </a:pPr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382AD6D-29F1-46E6-BD7F-5EA347D8DE5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7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2c7f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61685" y="2866621"/>
            <a:ext cx="373380" cy="6938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4000" b="1" spc="-300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93457" y="5736745"/>
            <a:ext cx="1789932" cy="519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lt1"/>
                </a:solidFill>
              </a:rPr>
              <a:t>2017182044</a:t>
            </a:r>
            <a:r>
              <a:rPr lang="ko-KR" altLang="en-US" sz="1400">
                <a:solidFill>
                  <a:schemeClr val="lt1"/>
                </a:solidFill>
              </a:rPr>
              <a:t> 최은우</a:t>
            </a:r>
            <a:endParaRPr lang="ko-KR" altLang="en-US" sz="14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1400">
              <a:solidFill>
                <a:srgbClr val="f8b03a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72928" y="2249934"/>
            <a:ext cx="6658252" cy="1535097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en-US" altLang="ko-KR" sz="4000">
                <a:solidFill>
                  <a:schemeClr val="lt1"/>
                </a:solidFill>
              </a:rPr>
              <a:t>2021</a:t>
            </a:r>
            <a:r>
              <a:rPr lang="ko-KR" altLang="en-US" sz="4000">
                <a:solidFill>
                  <a:schemeClr val="lt1"/>
                </a:solidFill>
              </a:rPr>
              <a:t>년 졸업작품 초안</a:t>
            </a:r>
            <a:endParaRPr lang="ko-KR" altLang="en-US" sz="4000">
              <a:solidFill>
                <a:schemeClr val="lt1"/>
              </a:solidFill>
            </a:endParaRPr>
          </a:p>
        </p:txBody>
      </p:sp>
      <p:grpSp>
        <p:nvGrpSpPr>
          <p:cNvPr id="37" name="그룹 6"/>
          <p:cNvGrpSpPr/>
          <p:nvPr/>
        </p:nvGrpSpPr>
        <p:grpSpPr>
          <a:xfrm rot="0">
            <a:off x="365760" y="3429000"/>
            <a:ext cx="7251940" cy="572533"/>
            <a:chOff x="365760" y="3429000"/>
            <a:chExt cx="7251940" cy="572533"/>
          </a:xfrm>
        </p:grpSpPr>
        <p:cxnSp>
          <p:nvCxnSpPr>
            <p:cNvPr id="39" name="직선 연결선 4"/>
            <p:cNvCxnSpPr/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"/>
            <p:cNvSpPr txBox="1"/>
            <p:nvPr/>
          </p:nvSpPr>
          <p:spPr>
            <a:xfrm>
              <a:off x="365760" y="3632201"/>
              <a:ext cx="223075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bg1"/>
                  </a:solidFill>
                  <a:latin typeface="나눔스퀘어 Bold"/>
                  <a:ea typeface="나눔스퀘어 Bold"/>
                </a:rPr>
                <a:t>2021 </a:t>
              </a:r>
              <a:r>
                <a:rPr lang="ko-KR" altLang="en-US">
                  <a:solidFill>
                    <a:schemeClr val="bg1"/>
                  </a:solidFill>
                  <a:latin typeface="나눔스퀘어 Bold"/>
                  <a:ea typeface="나눔스퀘어 Bold"/>
                </a:rPr>
                <a:t>졸업작품 초안</a:t>
              </a:r>
              <a:endParaRPr lang="ko-KR" altLang="en-US">
                <a:solidFill>
                  <a:schemeClr val="bg1"/>
                </a:solidFill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761190"/>
            <a:ext cx="198002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004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기술적요소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76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기술적요소 및 중점 연구분야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기술적요소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817993" y="1801829"/>
            <a:ext cx="1778521" cy="3739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just">
              <a:buFontTx/>
              <a:buChar char="-"/>
              <a:defRPr/>
            </a:pPr>
            <a:r>
              <a:rPr lang="ko-KR" altLang="en-US" sz="2400">
                <a:solidFill>
                  <a:srgbClr val="3c3c3c"/>
                </a:solidFill>
              </a:rPr>
              <a:t>인공지능</a:t>
            </a:r>
            <a:endParaRPr lang="ko-KR" altLang="en-US" sz="240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>
              <a:solidFill>
                <a:srgbClr val="f8b03a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en-US" altLang="ko-KR" sz="2400">
              <a:solidFill>
                <a:srgbClr val="3c3c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 w="12700" cap="flat" cmpd="sng" algn="ctr">
            <a:solidFill>
              <a:srgbClr val="42c7f1">
                <a:alpha val="50000"/>
              </a:srgbClr>
            </a:solidFill>
            <a:prstDash val="solid"/>
            <a:miter/>
            <a:headEnd w="med" len="med"/>
            <a:tailEnd w="med" len="med"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761190"/>
            <a:ext cx="23158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개인별 준비 현황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249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개인별 준비 현황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4208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개인별 관련 수강 과목 및 개발 능력과 관련된 경력 등을 표기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1846322" y="1588764"/>
            <a:ext cx="1216918" cy="4476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최은우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  <a:endParaRPr lang="en-US" altLang="ko-KR" sz="2400">
              <a:solidFill>
                <a:srgbClr val="3c3c3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6320" y="2806485"/>
            <a:ext cx="1216920" cy="449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신동원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  <a:endParaRPr lang="en-US" altLang="ko-KR" sz="2400">
              <a:solidFill>
                <a:srgbClr val="3c3c3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6320" y="4138135"/>
            <a:ext cx="273945" cy="4510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3212042" y="1510770"/>
            <a:ext cx="5177013" cy="617361"/>
          </a:xfrm>
          <a:prstGeom prst="rect">
            <a:avLst/>
          </a:prstGeom>
        </p:spPr>
        <p:txBody>
          <a:bodyPr wrap="square"/>
          <a:p>
            <a:pPr>
              <a:defRPr/>
            </a:pPr>
            <a:endParaRPr/>
          </a:p>
        </p:txBody>
      </p:sp>
      <p:sp>
        <p:nvSpPr>
          <p:cNvPr id="54" name=""/>
          <p:cNvSpPr txBox="1"/>
          <p:nvPr/>
        </p:nvSpPr>
        <p:spPr>
          <a:xfrm>
            <a:off x="3229680" y="1554868"/>
            <a:ext cx="5891389" cy="573263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/>
              <a:t>인공지능 수업 수강 및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1,2</a:t>
            </a:r>
            <a:r>
              <a:rPr lang="ko-KR" altLang="en-US"/>
              <a:t> 수강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  <a:endParaRPr lang="ko-KR" altLang="en-US" sz="32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8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006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유사게임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4678765" y="1420043"/>
            <a:ext cx="2834467" cy="44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15" name="TextBox 14"/>
          <p:cNvSpPr txBox="1"/>
          <p:nvPr/>
        </p:nvSpPr>
        <p:spPr>
          <a:xfrm>
            <a:off x="2546587" y="5968778"/>
            <a:ext cx="7098825" cy="44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/>
          </a:p>
        </p:txBody>
      </p:sp>
      <p:sp>
        <p:nvSpPr>
          <p:cNvPr id="10245" name=""/>
          <p:cNvSpPr txBox="1"/>
          <p:nvPr/>
        </p:nvSpPr>
        <p:spPr>
          <a:xfrm>
            <a:off x="4296833" y="2004660"/>
            <a:ext cx="4101041" cy="820208"/>
          </a:xfrm>
          <a:prstGeom prst="rect">
            <a:avLst/>
          </a:prstGeom>
        </p:spPr>
        <p:txBody>
          <a:bodyPr wrap="square"/>
          <a:p>
            <a:pPr>
              <a:defRPr/>
            </a:pPr>
            <a:endParaRPr/>
          </a:p>
        </p:txBody>
      </p:sp>
      <p:sp>
        <p:nvSpPr>
          <p:cNvPr id="10246" name=""/>
          <p:cNvSpPr txBox="1"/>
          <p:nvPr/>
        </p:nvSpPr>
        <p:spPr>
          <a:xfrm>
            <a:off x="3224628" y="1306681"/>
            <a:ext cx="4327864" cy="499369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2400"/>
              <a:t>롤토체스</a:t>
            </a:r>
            <a:endParaRPr lang="ko-KR" altLang="en-US" sz="2400"/>
          </a:p>
        </p:txBody>
      </p:sp>
      <p:pic>
        <p:nvPicPr>
          <p:cNvPr id="102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1869" y="1833851"/>
            <a:ext cx="8178552" cy="3777788"/>
          </a:xfrm>
          <a:prstGeom prst="rect">
            <a:avLst/>
          </a:prstGeom>
        </p:spPr>
      </p:pic>
      <p:sp>
        <p:nvSpPr>
          <p:cNvPr id="10248" name=""/>
          <p:cNvSpPr txBox="1"/>
          <p:nvPr/>
        </p:nvSpPr>
        <p:spPr>
          <a:xfrm>
            <a:off x="1458341" y="5801002"/>
            <a:ext cx="8008397" cy="860024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/>
              <a:t>자신만의 조합을 완성하여 다른 플레이어와 겨루는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오토배틀 장르의 </a:t>
            </a:r>
            <a:r>
              <a:rPr lang="en-US" altLang="ko-KR"/>
              <a:t>PVP</a:t>
            </a:r>
            <a:r>
              <a:rPr lang="ko-KR" altLang="en-US"/>
              <a:t>게임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240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차별성과 경쟁성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 rot="0">
            <a:off x="866275" y="1227831"/>
            <a:ext cx="10508293" cy="5429643"/>
            <a:chOff x="642778" y="2143125"/>
            <a:chExt cx="5453222" cy="1704975"/>
          </a:xfrm>
          <a:solidFill>
            <a:srgbClr val="42c7f1">
              <a:alpha val="50000"/>
            </a:srgbClr>
          </a:solidFill>
        </p:grpSpPr>
        <p:grpSp>
          <p:nvGrpSpPr>
            <p:cNvPr id="36" name="그룹 35"/>
            <p:cNvGrpSpPr/>
            <p:nvPr/>
          </p:nvGrpSpPr>
          <p:grpSpPr>
            <a:xfrm rot="0">
              <a:off x="642778" y="2143125"/>
              <a:ext cx="2657474" cy="1704975"/>
              <a:chOff x="642778" y="1971675"/>
              <a:chExt cx="2657474" cy="1704975"/>
            </a:xfrm>
            <a:grpFill/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84413" y="3257550"/>
                <a:ext cx="635038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/>
                  <a:t>차별성</a:t>
                </a:r>
                <a:endParaRPr lang="ko-KR" altLang="en-US" sz="200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0">
              <a:off x="3429001" y="2143125"/>
              <a:ext cx="2667000" cy="1704975"/>
              <a:chOff x="3429001" y="1971675"/>
              <a:chExt cx="2667000" cy="1704975"/>
            </a:xfrm>
            <a:grpFill/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630477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/>
                  <a:t>경쟁성</a:t>
                </a:r>
                <a:endParaRPr lang="ko-KR" altLang="en-US" sz="2000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 rot="0">
              <a:off x="1521331" y="1246594"/>
              <a:ext cx="1660292" cy="1960794"/>
              <a:chOff x="5827464" y="1399010"/>
              <a:chExt cx="4436091" cy="5238997"/>
            </a:xfrm>
            <a:grpFill/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grpFill/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sp>
        <p:nvSpPr>
          <p:cNvPr id="69" name=""/>
          <p:cNvSpPr txBox="1"/>
          <p:nvPr/>
        </p:nvSpPr>
        <p:spPr>
          <a:xfrm>
            <a:off x="940477" y="1352919"/>
            <a:ext cx="4984442" cy="60109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/>
              <a:t>사람들이 쉽게 이미지 할 수 있는 캐릭을</a:t>
            </a:r>
            <a:endParaRPr lang="ko-KR" altLang="en-US"/>
          </a:p>
          <a:p>
            <a:pPr>
              <a:defRPr/>
            </a:pPr>
            <a:r>
              <a:rPr lang="ko-KR" altLang="en-US"/>
              <a:t>바탕으로 진입장벽을 낮춘다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PVP</a:t>
            </a:r>
            <a:r>
              <a:rPr lang="ko-KR" altLang="en-US"/>
              <a:t>가 아닌 </a:t>
            </a:r>
            <a:r>
              <a:rPr lang="en-US" altLang="ko-KR"/>
              <a:t>PVE</a:t>
            </a:r>
            <a:r>
              <a:rPr lang="ko-KR" altLang="en-US"/>
              <a:t> 형태의 게임으로서 </a:t>
            </a:r>
            <a:endParaRPr lang="ko-KR" altLang="en-US"/>
          </a:p>
          <a:p>
            <a:pPr>
              <a:defRPr/>
            </a:pPr>
            <a:r>
              <a:rPr lang="ko-KR" altLang="en-US"/>
              <a:t>몬스터를 사냥하는 </a:t>
            </a:r>
            <a:r>
              <a:rPr lang="en-US" altLang="ko-KR"/>
              <a:t>RPG</a:t>
            </a:r>
            <a:r>
              <a:rPr lang="ko-KR" altLang="en-US"/>
              <a:t>의 느낌을 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다른 사람 눈치보지 않고 자신만의 조합을</a:t>
            </a:r>
            <a:endParaRPr lang="ko-KR" altLang="en-US"/>
          </a:p>
          <a:p>
            <a:pPr>
              <a:defRPr/>
            </a:pPr>
            <a:r>
              <a:rPr lang="ko-KR" altLang="en-US"/>
              <a:t>완성할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70" name=""/>
          <p:cNvSpPr txBox="1"/>
          <p:nvPr/>
        </p:nvSpPr>
        <p:spPr>
          <a:xfrm>
            <a:off x="6378050" y="1408405"/>
            <a:ext cx="4873471" cy="56410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/>
              <a:t>얻을 수 있는 것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  <a:endParaRPr lang="ko-KR" altLang="en-US" sz="32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207941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007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역할분담 및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개발일정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역할분담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5" name="그룹 14"/>
          <p:cNvGrpSpPr/>
          <p:nvPr/>
        </p:nvGrpSpPr>
        <p:grpSpPr>
          <a:xfrm rot="0">
            <a:off x="309232" y="1307294"/>
            <a:ext cx="3714604" cy="5429643"/>
            <a:chOff x="642778" y="1971675"/>
            <a:chExt cx="1927674" cy="1704975"/>
          </a:xfrm>
          <a:solidFill>
            <a:srgbClr val="42c7f1">
              <a:alpha val="50000"/>
            </a:srgbClr>
          </a:solidFill>
        </p:grpSpPr>
        <p:sp>
          <p:nvSpPr>
            <p:cNvPr id="24" name="직사각형 23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최은우</a:t>
              </a:r>
              <a:endParaRPr lang="ko-KR" altLang="en-US" sz="20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5607" y="1972749"/>
            <a:ext cx="3610315" cy="195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다이렉트</a:t>
            </a:r>
            <a:r>
              <a:rPr lang="en-US" altLang="ko-KR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X</a:t>
            </a: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로 필드 구현 </a:t>
            </a:r>
            <a:endParaRPr lang="ko-KR" altLang="en-US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A.I</a:t>
            </a: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 구현</a:t>
            </a:r>
            <a:endParaRPr lang="ko-KR" altLang="en-US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lvl="0"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3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grpSp>
        <p:nvGrpSpPr>
          <p:cNvPr id="30" name="그룹 29"/>
          <p:cNvGrpSpPr/>
          <p:nvPr/>
        </p:nvGrpSpPr>
        <p:grpSpPr>
          <a:xfrm rot="0">
            <a:off x="4208009" y="1307294"/>
            <a:ext cx="3714604" cy="5429643"/>
            <a:chOff x="642778" y="1971675"/>
            <a:chExt cx="1927674" cy="1704975"/>
          </a:xfrm>
          <a:solidFill>
            <a:srgbClr val="42c7f1"/>
          </a:solidFill>
        </p:grpSpPr>
        <p:sp>
          <p:nvSpPr>
            <p:cNvPr id="31" name="직사각형 30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rgbClr val="42c7f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신동원</a:t>
              </a:r>
              <a:endParaRPr lang="ko-KR" altLang="en-US" sz="200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312298" y="1972749"/>
            <a:ext cx="3610315" cy="2216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endParaRPr lang="ko-KR" altLang="en-US" sz="2000">
              <a:solidFill>
                <a:schemeClr val="accent4">
                  <a:lumMod val="25000"/>
                </a:schemeClr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>
              <a:solidFill>
                <a:schemeClr val="accent4">
                  <a:lumMod val="25000"/>
                </a:schemeClr>
              </a:solidFill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06785" y="1979016"/>
            <a:ext cx="3714603" cy="39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개발일정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2c7f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0" flipH="1">
            <a:off x="11374154" y="0"/>
            <a:ext cx="579447" cy="1227831"/>
            <a:chOff x="1066216" y="-1"/>
            <a:chExt cx="2337872" cy="4953878"/>
          </a:xfrm>
          <a:solidFill>
            <a:schemeClr val="lt1"/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 rot="0">
              <a:off x="1066216" y="-1"/>
              <a:ext cx="2337872" cy="4953878"/>
              <a:chOff x="662180" y="-1"/>
              <a:chExt cx="1886220" cy="4242180"/>
            </a:xfrm>
            <a:grpFill/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10" y="710869"/>
                <a:ext cx="175469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solidFill>
                <a:schemeClr val="lt1"/>
              </a:solidFill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92968" cy="446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lt1"/>
                </a:solidFill>
              </a:rPr>
              <a:t>CONTENTS</a:t>
            </a:r>
            <a:endParaRPr lang="ko-KR" altLang="en-US" sz="2400" b="1">
              <a:solidFill>
                <a:schemeClr val="lt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4318" y="1196990"/>
            <a:ext cx="588624" cy="49376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>
                <a:solidFill>
                  <a:schemeClr val="bg1"/>
                </a:solidFill>
              </a:rPr>
              <a:t>01</a:t>
            </a:r>
            <a:endParaRPr lang="en-US" altLang="ko-KR" sz="2300" b="1" spc="300">
              <a:solidFill>
                <a:schemeClr val="bg1"/>
              </a:solidFill>
            </a:endParaRP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02</a:t>
            </a:r>
            <a:endParaRPr lang="en-US" altLang="ko-KR" sz="2300" b="1">
              <a:solidFill>
                <a:schemeClr val="bg1"/>
              </a:solidFill>
            </a:endParaRP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03</a:t>
            </a:r>
            <a:endParaRPr lang="en-US" altLang="ko-KR" sz="2300" b="1">
              <a:solidFill>
                <a:schemeClr val="bg1"/>
              </a:solidFill>
            </a:endParaRP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04</a:t>
            </a:r>
            <a:endParaRPr lang="ko-KR" altLang="en-US" sz="23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8760" y="1803916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연구목적</a:t>
            </a:r>
            <a:endParaRPr lang="ko-KR" altLang="en-US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38760" y="3072735"/>
            <a:ext cx="1790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게임소개 및 방법</a:t>
            </a:r>
            <a:endParaRPr lang="ko-KR" altLang="en-US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8760" y="4336329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개발환경</a:t>
            </a:r>
            <a:endParaRPr lang="ko-KR" altLang="en-US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8760" y="5599923"/>
            <a:ext cx="28392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기술적요소 및 중점연구분야</a:t>
            </a:r>
            <a:endParaRPr lang="ko-KR" altLang="en-US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4642" y="1102124"/>
            <a:ext cx="588623" cy="518911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>
                <a:solidFill>
                  <a:schemeClr val="bg1"/>
                </a:solidFill>
              </a:rPr>
              <a:t>05</a:t>
            </a:r>
            <a:endParaRPr lang="en-US" altLang="ko-KR" sz="2300" b="1" spc="300">
              <a:solidFill>
                <a:schemeClr val="bg1"/>
              </a:solidFill>
            </a:endParaRP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06</a:t>
            </a:r>
            <a:endParaRPr lang="en-US" altLang="ko-KR" sz="2300" b="1">
              <a:solidFill>
                <a:schemeClr val="bg1"/>
              </a:solidFill>
            </a:endParaRP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07</a:t>
            </a:r>
            <a:endParaRPr lang="en-US" altLang="ko-KR" sz="2300" b="1">
              <a:solidFill>
                <a:schemeClr val="bg1"/>
              </a:solidFill>
            </a:endParaRP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08</a:t>
            </a:r>
            <a:endParaRPr lang="ko-KR" altLang="en-US" sz="23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39083" y="3077630"/>
            <a:ext cx="20024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타 게임과의 차별성</a:t>
            </a:r>
            <a:endParaRPr lang="ko-KR" altLang="en-US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9083" y="4346449"/>
            <a:ext cx="1790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</a:rPr>
              <a:t>역할분담 및 일정</a:t>
            </a:r>
            <a:endParaRPr lang="ko-KR" altLang="en-US" spc="-15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9082" y="561526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</a:rPr>
              <a:t>참고문헌</a:t>
            </a:r>
            <a:endParaRPr lang="ko-KR" altLang="en-US" spc="-15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03265" y="1803916"/>
            <a:ext cx="17812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개인별 준비 현황</a:t>
            </a:r>
            <a:endParaRPr lang="ko-KR" altLang="en-US" spc="-15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  <a:endParaRPr lang="ko-KR" altLang="en-US" sz="32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008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참고문헌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참고문헌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참고문헌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90206" y="1227831"/>
            <a:ext cx="11098932" cy="31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001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연구목적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연구목적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연구목적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solidFill>
                <a:srgbClr val="42c7f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7236" y="2342135"/>
            <a:ext cx="10252364" cy="694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2000"/>
              <a:t>Git</a:t>
            </a:r>
            <a:r>
              <a:rPr lang="ko-KR" altLang="en-US" sz="2000"/>
              <a:t>을 활용하여 협업능력을 향상시킨다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285750" indent="-285750">
              <a:buFontTx/>
              <a:buChar char="-"/>
              <a:defRPr/>
            </a:pPr>
            <a:r>
              <a:rPr lang="ko-KR" altLang="en-US" sz="2000"/>
              <a:t>인공지능을 개발할 수 있는 능력을 향상시킨다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002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게임소개 및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게임방법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47410" y="3381406"/>
            <a:ext cx="278130" cy="4647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500">
              <a:solidFill>
                <a:srgbClr val="f8b03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6934" y="4591364"/>
            <a:ext cx="278131" cy="445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47807" y="-6740"/>
            <a:ext cx="21895160" cy="821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003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  <a:endParaRPr lang="ko-KR" altLang="en-US" sz="28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개발환경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0" name="그룹 29"/>
          <p:cNvGrpSpPr/>
          <p:nvPr/>
        </p:nvGrpSpPr>
        <p:grpSpPr>
          <a:xfrm rot="0">
            <a:off x="743744" y="2090072"/>
            <a:ext cx="4068360" cy="720080"/>
            <a:chOff x="899592" y="1733956"/>
            <a:chExt cx="4237997" cy="696354"/>
          </a:xfrm>
        </p:grpSpPr>
        <p:sp>
          <p:nvSpPr>
            <p:cNvPr id="31" name="직사각형 30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Microsoft Windows </a:t>
              </a:r>
              <a:r>
                <a: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10</a:t>
              </a:r>
              <a:endParaRPr lang="ko-KR" altLang="en-US" sz="2000">
                <a:latin typeface="맑은 고딕"/>
                <a:ea typeface="맑은 고딕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 rot="0">
            <a:off x="743744" y="3613729"/>
            <a:ext cx="4068451" cy="428006"/>
            <a:chOff x="899592" y="2000083"/>
            <a:chExt cx="4237997" cy="430227"/>
          </a:xfrm>
        </p:grpSpPr>
        <p:sp>
          <p:nvSpPr>
            <p:cNvPr id="54" name="직사각형 53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2019</a:t>
              </a:r>
              <a:endParaRPr lang="en-US" altLang="ko-KR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 rot="0">
            <a:off x="686035" y="4353830"/>
            <a:ext cx="4126069" cy="843852"/>
            <a:chOff x="686035" y="3840351"/>
            <a:chExt cx="4126069" cy="843852"/>
          </a:xfrm>
        </p:grpSpPr>
        <p:grpSp>
          <p:nvGrpSpPr>
            <p:cNvPr id="57" name="그룹 56"/>
            <p:cNvGrpSpPr/>
            <p:nvPr/>
          </p:nvGrpSpPr>
          <p:grpSpPr>
            <a:xfrm rot="0">
              <a:off x="743745" y="4284093"/>
              <a:ext cx="4068359" cy="400110"/>
              <a:chOff x="899592" y="2000081"/>
              <a:chExt cx="4237997" cy="47525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 12</a:t>
                </a:r>
                <a:endPara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directX 12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/>
            <a:srcRect l="22700" t="8440" r="25120" b="13000"/>
            <a:stretch>
              <a:fillRect/>
            </a:stretch>
          </p:blipFill>
          <p:spPr>
            <a:xfrm>
              <a:off x="686035" y="3840351"/>
              <a:ext cx="752272" cy="757823"/>
            </a:xfrm>
            <a:prstGeom prst="rect">
              <a:avLst/>
            </a:prstGeom>
            <a:noFill/>
          </p:spPr>
        </p:pic>
      </p:grpSp>
      <p:grpSp>
        <p:nvGrpSpPr>
          <p:cNvPr id="61" name="그룹 60"/>
          <p:cNvGrpSpPr/>
          <p:nvPr/>
        </p:nvGrpSpPr>
        <p:grpSpPr>
          <a:xfrm rot="0">
            <a:off x="5976593" y="2162080"/>
            <a:ext cx="4068360" cy="648072"/>
            <a:chOff x="899592" y="1755279"/>
            <a:chExt cx="4237997" cy="675031"/>
          </a:xfrm>
        </p:grpSpPr>
        <p:sp>
          <p:nvSpPr>
            <p:cNvPr id="62" name="직사각형 61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 rot="0">
            <a:off x="5976593" y="3393301"/>
            <a:ext cx="4068452" cy="648433"/>
            <a:chOff x="899592" y="1724864"/>
            <a:chExt cx="4237997" cy="718661"/>
          </a:xfrm>
        </p:grpSpPr>
        <p:sp>
          <p:nvSpPr>
            <p:cNvPr id="72" name="직사각형 71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pic>
        <p:nvPicPr>
          <p:cNvPr id="2054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7"/>
          <a:srcRect l="3740" t="10100" r="77990" b="27280"/>
          <a:stretch>
            <a:fillRect/>
          </a:stretch>
        </p:blipFill>
        <p:spPr>
          <a:xfrm>
            <a:off x="709770" y="3263788"/>
            <a:ext cx="728537" cy="7387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231</ep:Words>
  <ep:PresentationFormat>와이드스크린</ep:PresentationFormat>
  <ep:Paragraphs>112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2015-04-14T11:49:33.000</dcterms:created>
  <dc:creator>Saebyeol Yu</dc:creator>
  <cp:lastModifiedBy>op389</cp:lastModifiedBy>
  <dcterms:modified xsi:type="dcterms:W3CDTF">2021-11-16T06:46:49.781</dcterms:modified>
  <cp:revision>184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