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2"/>
  </p:notesMasterIdLst>
  <p:handoutMasterIdLst>
    <p:handoutMasterId r:id="rId33"/>
  </p:handoutMasterIdLst>
  <p:sldIdLst>
    <p:sldId id="667" r:id="rId2"/>
    <p:sldId id="838" r:id="rId3"/>
    <p:sldId id="678" r:id="rId4"/>
    <p:sldId id="799" r:id="rId5"/>
    <p:sldId id="721" r:id="rId6"/>
    <p:sldId id="861" r:id="rId7"/>
    <p:sldId id="863" r:id="rId8"/>
    <p:sldId id="769" r:id="rId9"/>
    <p:sldId id="864" r:id="rId10"/>
    <p:sldId id="770" r:id="rId11"/>
    <p:sldId id="773" r:id="rId12"/>
    <p:sldId id="774" r:id="rId13"/>
    <p:sldId id="777" r:id="rId14"/>
    <p:sldId id="733" r:id="rId15"/>
    <p:sldId id="780" r:id="rId16"/>
    <p:sldId id="781" r:id="rId17"/>
    <p:sldId id="782" r:id="rId18"/>
    <p:sldId id="783" r:id="rId19"/>
    <p:sldId id="784" r:id="rId20"/>
    <p:sldId id="785" r:id="rId21"/>
    <p:sldId id="786" r:id="rId22"/>
    <p:sldId id="787" r:id="rId23"/>
    <p:sldId id="788" r:id="rId24"/>
    <p:sldId id="789" r:id="rId25"/>
    <p:sldId id="790" r:id="rId26"/>
    <p:sldId id="791" r:id="rId27"/>
    <p:sldId id="792" r:id="rId28"/>
    <p:sldId id="839" r:id="rId29"/>
    <p:sldId id="842" r:id="rId30"/>
    <p:sldId id="862" r:id="rId31"/>
  </p:sldIdLst>
  <p:sldSz cx="9906000" cy="6858000" type="A4"/>
  <p:notesSz cx="6858000" cy="9144000"/>
  <p:defaultTextStyle>
    <a:defPPr>
      <a:defRPr lang="ko-KR"/>
    </a:defPPr>
    <a:lvl1pPr marL="0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1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43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13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486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56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28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099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0970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orient="horz" pos="4042" userDrawn="1">
          <p15:clr>
            <a:srgbClr val="A4A3A4"/>
          </p15:clr>
        </p15:guide>
        <p15:guide id="37" pos="285">
          <p15:clr>
            <a:srgbClr val="A4A3A4"/>
          </p15:clr>
        </p15:guide>
        <p15:guide id="41" orient="horz" pos="958" userDrawn="1">
          <p15:clr>
            <a:srgbClr val="A4A3A4"/>
          </p15:clr>
        </p15:guide>
        <p15:guide id="42" orient="horz" pos="278" userDrawn="1">
          <p15:clr>
            <a:srgbClr val="A4A3A4"/>
          </p15:clr>
        </p15:guide>
        <p15:guide id="44" pos="5955" userDrawn="1">
          <p15:clr>
            <a:srgbClr val="A4A3A4"/>
          </p15:clr>
        </p15:guide>
        <p15:guide id="47" pos="3120" userDrawn="1">
          <p15:clr>
            <a:srgbClr val="A4A3A4"/>
          </p15:clr>
        </p15:guide>
        <p15:guide id="48" pos="3052" userDrawn="1">
          <p15:clr>
            <a:srgbClr val="A4A3A4"/>
          </p15:clr>
        </p15:guide>
        <p15:guide id="49" pos="3188" userDrawn="1">
          <p15:clr>
            <a:srgbClr val="A4A3A4"/>
          </p15:clr>
        </p15:guide>
        <p15:guide id="55" pos="1782" userDrawn="1">
          <p15:clr>
            <a:srgbClr val="A4A3A4"/>
          </p15:clr>
        </p15:guide>
        <p15:guide id="59" pos="1669" userDrawn="1">
          <p15:clr>
            <a:srgbClr val="A4A3A4"/>
          </p15:clr>
        </p15:guide>
        <p15:guide id="60" orient="horz" pos="1162" userDrawn="1">
          <p15:clr>
            <a:srgbClr val="A4A3A4"/>
          </p15:clr>
        </p15:guide>
        <p15:guide id="61" orient="horz" pos="1344" userDrawn="1">
          <p15:clr>
            <a:srgbClr val="A4A3A4"/>
          </p15:clr>
        </p15:guide>
        <p15:guide id="62" orient="horz" pos="3906" userDrawn="1">
          <p15:clr>
            <a:srgbClr val="A4A3A4"/>
          </p15:clr>
        </p15:guide>
        <p15:guide id="63" pos="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FFFAF"/>
    <a:srgbClr val="0000FF"/>
    <a:srgbClr val="FF6600"/>
    <a:srgbClr val="BBD2EE"/>
    <a:srgbClr val="C51414"/>
    <a:srgbClr val="F5F5F5"/>
    <a:srgbClr val="F9F9F9"/>
    <a:srgbClr val="5E5E5E"/>
    <a:srgbClr val="268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9" autoAdjust="0"/>
    <p:restoredTop sz="94493" autoAdjust="0"/>
  </p:normalViewPr>
  <p:slideViewPr>
    <p:cSldViewPr snapToObjects="1" showGuides="1">
      <p:cViewPr varScale="1">
        <p:scale>
          <a:sx n="108" d="100"/>
          <a:sy n="108" d="100"/>
        </p:scale>
        <p:origin x="1386" y="102"/>
      </p:cViewPr>
      <p:guideLst>
        <p:guide orient="horz" pos="4042"/>
        <p:guide pos="285"/>
        <p:guide orient="horz" pos="958"/>
        <p:guide orient="horz" pos="278"/>
        <p:guide pos="5955"/>
        <p:guide pos="3120"/>
        <p:guide pos="3052"/>
        <p:guide pos="3188"/>
        <p:guide pos="1782"/>
        <p:guide pos="1669"/>
        <p:guide orient="horz" pos="1162"/>
        <p:guide orient="horz" pos="1344"/>
        <p:guide orient="horz" pos="3906"/>
        <p:guide pos="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6F3C-6BBD-4F59-9093-3BC14E07DDCB}" type="datetimeFigureOut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2021-01-12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98230-D2DE-4DB8-89B2-55D2BF983D18}" type="slidenum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84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5B9622AA-26F9-428B-9515-E0059CB39609}" type="datetimeFigureOut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5C9DC8A5-7387-4EF7-A202-F3909744D9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11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1pPr>
    <a:lvl2pPr marL="419805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2pPr>
    <a:lvl3pPr marL="839610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3pPr>
    <a:lvl4pPr marL="1259414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4pPr>
    <a:lvl5pPr marL="1679219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5pPr>
    <a:lvl6pPr marL="2099024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8829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633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438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8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8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및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31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4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93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93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93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93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5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82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4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" y="-4553"/>
            <a:ext cx="9906001" cy="644083"/>
          </a:xfrm>
          <a:prstGeom prst="rect">
            <a:avLst/>
          </a:prstGeom>
          <a:solidFill>
            <a:srgbClr val="2D2D8A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1" y="6453337"/>
            <a:ext cx="9906000" cy="60853"/>
            <a:chOff x="1141" y="6561209"/>
            <a:chExt cx="9144000" cy="60853"/>
          </a:xfrm>
        </p:grpSpPr>
        <p:sp>
          <p:nvSpPr>
            <p:cNvPr id="19" name="직사각형 18"/>
            <p:cNvSpPr/>
            <p:nvPr/>
          </p:nvSpPr>
          <p:spPr>
            <a:xfrm>
              <a:off x="1141" y="6561209"/>
              <a:ext cx="9144000" cy="60853"/>
            </a:xfrm>
            <a:prstGeom prst="rect">
              <a:avLst/>
            </a:prstGeom>
            <a:solidFill>
              <a:srgbClr val="16164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53999" y="6561209"/>
              <a:ext cx="1990001" cy="608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</a:endParaRPr>
            </a:p>
          </p:txBody>
        </p:sp>
      </p:grp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A0F42E5-10B4-43C3-88EF-B582AD46668E}"/>
              </a:ext>
            </a:extLst>
          </p:cNvPr>
          <p:cNvSpPr>
            <a:spLocks/>
          </p:cNvSpPr>
          <p:nvPr userDrawn="1"/>
        </p:nvSpPr>
        <p:spPr bwMode="auto">
          <a:xfrm>
            <a:off x="4448807" y="6598777"/>
            <a:ext cx="10115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fld id="{F2683DD1-031C-463E-86A1-8F4FFF02237A}" type="slidenum">
              <a:rPr kumimoji="0" lang="en-US" altLang="ko-KR" sz="800" b="1" smtClean="0">
                <a:solidFill>
                  <a:srgbClr val="7777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ko-KR" sz="800" b="1" dirty="0">
              <a:solidFill>
                <a:srgbClr val="77777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FAF8EA-C230-45F8-A4F6-96632049D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51" b="65224"/>
          <a:stretch/>
        </p:blipFill>
        <p:spPr>
          <a:xfrm>
            <a:off x="98826" y="93"/>
            <a:ext cx="684076" cy="6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2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993" r:id="rId2"/>
  </p:sldLayoutIdLst>
  <p:txStyles>
    <p:titleStyle>
      <a:lvl1pPr algn="ctr" defTabSz="9140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3" indent="-342763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70379" y="1880828"/>
            <a:ext cx="9363141" cy="924288"/>
            <a:chOff x="-1890378" y="1901010"/>
            <a:chExt cx="9363141" cy="924288"/>
          </a:xfrm>
        </p:grpSpPr>
        <p:sp>
          <p:nvSpPr>
            <p:cNvPr id="12" name="TextBox 11"/>
            <p:cNvSpPr txBox="1"/>
            <p:nvPr/>
          </p:nvSpPr>
          <p:spPr>
            <a:xfrm>
              <a:off x="-1890378" y="1901010"/>
              <a:ext cx="9363141" cy="4503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ko-KR" altLang="en-US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빅데이터 플랫폼 및 센터의 데이터 연계</a:t>
              </a:r>
              <a:r>
                <a:rPr lang="en-US" altLang="ko-KR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‧</a:t>
              </a:r>
              <a:r>
                <a:rPr lang="ko-KR" altLang="en-US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활용 기반을 마련하기 위한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422943" y="2332855"/>
              <a:ext cx="845391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latinLnBrk="0"/>
              <a:r>
                <a:rPr lang="ko-KR" altLang="en-US" sz="3200" b="1" spc="-30" dirty="0" err="1">
                  <a:ln>
                    <a:solidFill>
                      <a:srgbClr val="7030A0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빅데이터</a:t>
              </a:r>
              <a:r>
                <a:rPr lang="ko-KR" altLang="en-US" sz="3200" b="1" spc="-30" dirty="0">
                  <a:ln>
                    <a:solidFill>
                      <a:srgbClr val="7030A0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플랫폼 및 센터 데이터 표준화 및 품질관리</a:t>
              </a:r>
              <a:endParaRPr lang="en-US" altLang="ko-KR" sz="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08784" y="3468441"/>
            <a:ext cx="3888432" cy="720000"/>
            <a:chOff x="956556" y="3402305"/>
            <a:chExt cx="3600000" cy="720000"/>
          </a:xfrm>
        </p:grpSpPr>
        <p:sp>
          <p:nvSpPr>
            <p:cNvPr id="18" name="직사각형 17"/>
            <p:cNvSpPr/>
            <p:nvPr/>
          </p:nvSpPr>
          <p:spPr>
            <a:xfrm>
              <a:off x="956556" y="3402305"/>
              <a:ext cx="3600000" cy="7200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solidFill>
                <a:srgbClr val="FFCC6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56526" y="3436793"/>
              <a:ext cx="60" cy="2428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endParaRPr lang="ko-KR" altLang="en-US" sz="15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87833" y="3578888"/>
              <a:ext cx="2337453" cy="3886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ko-KR" altLang="en-US" sz="2400" spc="1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품질오류결과분석서</a:t>
              </a:r>
              <a:endParaRPr lang="ko-KR" altLang="en-US" sz="2400" spc="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CC6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B4C0FAA-966E-4473-BCF7-FA836A8C7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419399" y="518039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1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0292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교통플랫폼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79881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교통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한국도로공사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IRIS DB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Ver2.1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백인철 대리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한국도로공사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9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15205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교통플랫폼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88673"/>
              </p:ext>
            </p:extLst>
          </p:nvPr>
        </p:nvGraphicFramePr>
        <p:xfrm>
          <a:off x="273807" y="689747"/>
          <a:ext cx="9358387" cy="34640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18383577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5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6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8EF0B0-1CAF-4B6C-BB5E-26D75D87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89195"/>
              </p:ext>
            </p:extLst>
          </p:nvPr>
        </p:nvGraphicFramePr>
        <p:xfrm>
          <a:off x="273807" y="4153774"/>
          <a:ext cx="9358385" cy="2040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10841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428379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197062970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3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87.62%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미존재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미존재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미제출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5.43%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0.01%</a:t>
                      </a: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미제출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41.21%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10.99%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미존재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1.16%</a:t>
                      </a: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미존재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45.00%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미존재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6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0292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금융플랫폼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57952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비씨카드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Ver_11.5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이경현 이사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알엔비소프트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0292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85B7DA-358B-48A9-BA2B-764F8DD32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06055"/>
              </p:ext>
            </p:extLst>
          </p:nvPr>
        </p:nvGraphicFramePr>
        <p:xfrm>
          <a:off x="273807" y="689747"/>
          <a:ext cx="9358387" cy="34640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18383577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5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6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70.83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47945A-159B-4E72-B68D-5AF3639BD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24228"/>
              </p:ext>
            </p:extLst>
          </p:nvPr>
        </p:nvGraphicFramePr>
        <p:xfrm>
          <a:off x="273807" y="4153774"/>
          <a:ext cx="9358385" cy="2040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508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96077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197062970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3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3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0292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93264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문화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한국문화정보원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Ver_11.8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장대익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책임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한국문화정보원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0292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0928EC-655E-4428-A866-3CDAFFB2D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33873"/>
              </p:ext>
            </p:extLst>
          </p:nvPr>
        </p:nvGraphicFramePr>
        <p:xfrm>
          <a:off x="273807" y="689747"/>
          <a:ext cx="9358387" cy="34640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18383577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5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6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87.5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89A46C3-5373-4A75-9D36-D218F6451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01114"/>
              </p:ext>
            </p:extLst>
          </p:nvPr>
        </p:nvGraphicFramePr>
        <p:xfrm>
          <a:off x="273807" y="4153774"/>
          <a:ext cx="9358385" cy="2040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508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96077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197062970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3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50.89%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2.075%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43.46%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34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0292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산림플랫폼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60">
            <a:extLst>
              <a:ext uri="{FF2B5EF4-FFF2-40B4-BE49-F238E27FC236}">
                <a16:creationId xmlns:a16="http://schemas.microsoft.com/office/drawing/2014/main" id="{44415754-35FD-45F1-9790-197B69854E3A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산림 플랫폼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57054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산림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한국임업진흥원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Ver_9.2.24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박상구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이사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데이터스트림즈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7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0292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산림플랫폼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E9AA1A-B563-463B-9040-4785B4600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32167"/>
              </p:ext>
            </p:extLst>
          </p:nvPr>
        </p:nvGraphicFramePr>
        <p:xfrm>
          <a:off x="273807" y="689747"/>
          <a:ext cx="9358387" cy="34640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18383577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5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6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83.3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79.17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91.7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D302F19-ED9E-40D2-9DAE-93CF26BD4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52004"/>
              </p:ext>
            </p:extLst>
          </p:nvPr>
        </p:nvGraphicFramePr>
        <p:xfrm>
          <a:off x="273807" y="4153774"/>
          <a:ext cx="9358385" cy="2040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508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96077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197062970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3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44.44%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5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유통소비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79826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유통소비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MBN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Ver_5.7.19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박진희 팀장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씨이랩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29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유통소비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13B64B-EDAA-409A-8BB6-02E3B508D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26260"/>
              </p:ext>
            </p:extLst>
          </p:nvPr>
        </p:nvGraphicFramePr>
        <p:xfrm>
          <a:off x="273807" y="689747"/>
          <a:ext cx="9358387" cy="34640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18383577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5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6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91.7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87.5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91.7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0240BA-8FE2-48C3-B81A-E5F6A810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09729"/>
              </p:ext>
            </p:extLst>
          </p:nvPr>
        </p:nvGraphicFramePr>
        <p:xfrm>
          <a:off x="273807" y="4153774"/>
          <a:ext cx="9358385" cy="2040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508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96077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197062970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3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7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20423" y="2095602"/>
            <a:ext cx="113364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8800" spc="-4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Ⅰ</a:t>
            </a:r>
            <a:endParaRPr lang="ko-KR" altLang="en-US" sz="8800" spc="-45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white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12840" y="2387990"/>
            <a:ext cx="54448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ko-KR" altLang="en-US" sz="5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E2F5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품질진단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E2619-B464-40CD-8AC9-782B5A685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6501172" y="1218603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4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7831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중소기업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더존비즈온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HIVE / Impala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HIVE 2.1.1 / Impala 3.2.0 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이서용 주임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더존비즈온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09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4FA097-82A0-49B4-9BB3-29FE06F46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32198"/>
              </p:ext>
            </p:extLst>
          </p:nvPr>
        </p:nvGraphicFramePr>
        <p:xfrm>
          <a:off x="273807" y="689747"/>
          <a:ext cx="9358387" cy="34640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18383577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5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6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A58BEC-B1CC-4A6C-A1E0-3AD50A850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7883"/>
              </p:ext>
            </p:extLst>
          </p:nvPr>
        </p:nvGraphicFramePr>
        <p:xfrm>
          <a:off x="273807" y="4153774"/>
          <a:ext cx="9358385" cy="2040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508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96077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197062970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3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61.118%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7.878%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98.625%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96.763%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32.975%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4.580%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3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21448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지역경제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경기도청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HIVE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Ver_1.2.1000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김문경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과장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아임클라우드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34CC38-44F1-4093-B85E-451B6FCAC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39159"/>
              </p:ext>
            </p:extLst>
          </p:nvPr>
        </p:nvGraphicFramePr>
        <p:xfrm>
          <a:off x="273807" y="689747"/>
          <a:ext cx="9358387" cy="34640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18383577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5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6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83.3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83.3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87.5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25D151-77D2-4A95-B30C-7BFCFBB47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92890"/>
              </p:ext>
            </p:extLst>
          </p:nvPr>
        </p:nvGraphicFramePr>
        <p:xfrm>
          <a:off x="273807" y="4153774"/>
          <a:ext cx="9358385" cy="2040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508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96077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197062970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3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52.89%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63.03%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15205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28813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KT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Hadoop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ndap.4.10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서동희 차장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KT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67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15205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D8B5773-CBEE-4F69-9A54-8BE86F98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45339"/>
              </p:ext>
            </p:extLst>
          </p:nvPr>
        </p:nvGraphicFramePr>
        <p:xfrm>
          <a:off x="273807" y="689747"/>
          <a:ext cx="9358387" cy="34640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18383577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5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6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66.67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83.3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83.3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16B6E3-8661-49E0-88A4-1B544486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67192"/>
              </p:ext>
            </p:extLst>
          </p:nvPr>
        </p:nvGraphicFramePr>
        <p:xfrm>
          <a:off x="273807" y="4153774"/>
          <a:ext cx="9358385" cy="2040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508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96077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197062970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3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3.890%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1.139%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99.82%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4.000%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10.42%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91.13%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147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94757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헬스케어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국립암센터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MariaDB / HDFS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MariaDB 10.4.6. / HDFS 3.1.1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김재호 연구원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국립암센터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97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DFD980-9EDB-43B8-A9A8-D4108E63D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42940"/>
              </p:ext>
            </p:extLst>
          </p:nvPr>
        </p:nvGraphicFramePr>
        <p:xfrm>
          <a:off x="273807" y="689747"/>
          <a:ext cx="9358387" cy="34640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18383577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5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6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91.7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54.2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62.5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87.5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F2F1CD-5DFD-4F1A-AB04-50D943BBC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27787"/>
              </p:ext>
            </p:extLst>
          </p:nvPr>
        </p:nvGraphicFramePr>
        <p:xfrm>
          <a:off x="273807" y="4153774"/>
          <a:ext cx="9358385" cy="2040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508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96077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197062970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3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자료미제출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15.97%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2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15205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98133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환경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수자원공사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Ver_9.6.15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오지훈 연구원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수자원공사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605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15205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116DDC-8743-4A0B-B65C-9248308E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29178"/>
              </p:ext>
            </p:extLst>
          </p:nvPr>
        </p:nvGraphicFramePr>
        <p:xfrm>
          <a:off x="273807" y="689747"/>
          <a:ext cx="9358387" cy="34640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18383577"/>
                    </a:ext>
                  </a:extLst>
                </a:gridCol>
                <a:gridCol w="1195368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5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6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점검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미참여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점검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미참여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점검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미참여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6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점검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미참여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CF9E226-35B1-48EB-A1BB-726A10E6F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31374"/>
              </p:ext>
            </p:extLst>
          </p:nvPr>
        </p:nvGraphicFramePr>
        <p:xfrm>
          <a:off x="273807" y="4153774"/>
          <a:ext cx="9358385" cy="20401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508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96077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197062970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254327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93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오류율</a:t>
                      </a:r>
                      <a:r>
                        <a:rPr lang="en-US" altLang="ko-KR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자료 통일성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점검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미참여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코드형 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점검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미참여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점검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미참여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유일성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점검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미참여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날짜자료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점검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미참여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1832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9699465" y="1"/>
            <a:ext cx="18473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 defTabSz="914400">
              <a:defRPr/>
            </a:pPr>
            <a:endParaRPr lang="ko-KR" altLang="en-US" sz="12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7122" y="712960"/>
            <a:ext cx="9593147" cy="52322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품질진단 대상 플랫폼 별 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86" y="47202"/>
            <a:ext cx="317362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별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76E97E-A0D6-4D62-BFA7-E0F89974A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48101"/>
              </p:ext>
            </p:extLst>
          </p:nvPr>
        </p:nvGraphicFramePr>
        <p:xfrm>
          <a:off x="308483" y="1236858"/>
          <a:ext cx="9390982" cy="5036455"/>
        </p:xfrm>
        <a:graphic>
          <a:graphicData uri="http://schemas.openxmlformats.org/drawingml/2006/table">
            <a:tbl>
              <a:tblPr/>
              <a:tblGrid>
                <a:gridCol w="11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플랫폼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데이터베이스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상세버전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①교통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IRIS DB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2.1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②금융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11.5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③문화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V11.8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2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④산림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9.2.24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2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⑥유통소비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MYSQL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5.7.19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⑦중소기업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HIVE / Impala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HIVE 2.1.1 / Impala 3.2.0 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366491"/>
                  </a:ext>
                </a:extLst>
              </a:tr>
              <a:tr h="433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⑧지역경제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HIVE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1.2.1000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86283"/>
                  </a:ext>
                </a:extLst>
              </a:tr>
              <a:tr h="4723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⑧통신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Hadoop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ndap.4.10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77344"/>
                  </a:ext>
                </a:extLst>
              </a:tr>
              <a:tr h="4433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⑨헬스케어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MariaDB / HDFS(</a:t>
                      </a:r>
                      <a:r>
                        <a:rPr lang="en-US" altLang="ko-KR" sz="1500" dirty="0" err="1"/>
                        <a:t>hadoop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MariaDB 10.4.6. / HDFS 3.1.1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666782"/>
                  </a:ext>
                </a:extLst>
              </a:tr>
              <a:tr h="432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⑩환경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9.6.15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28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408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B7B3A-F99A-4BBD-B2A8-FCD79B0E5CE7}"/>
              </a:ext>
            </a:extLst>
          </p:cNvPr>
          <p:cNvSpPr txBox="1"/>
          <p:nvPr/>
        </p:nvSpPr>
        <p:spPr>
          <a:xfrm>
            <a:off x="621586" y="47202"/>
            <a:ext cx="35208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붙임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오류현황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8488977A-CFC4-4943-93C8-8100453CF935}"/>
              </a:ext>
            </a:extLst>
          </p:cNvPr>
          <p:cNvSpPr/>
          <p:nvPr/>
        </p:nvSpPr>
        <p:spPr>
          <a:xfrm>
            <a:off x="167122" y="712960"/>
            <a:ext cx="9717073" cy="52322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세부 오류현황은 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“(</a:t>
            </a: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붙임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pc="-2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품질오류결과분석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_</a:t>
            </a:r>
            <a:r>
              <a:rPr lang="ko-KR" altLang="en-US" spc="-2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세부오류현황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.xlsx” </a:t>
            </a: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참조</a:t>
            </a:r>
            <a:endParaRPr lang="en-US" altLang="ko-KR" spc="-20" dirty="0">
              <a:ln>
                <a:solidFill>
                  <a:prstClr val="white">
                    <a:alpha val="0"/>
                  </a:prst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39F1C-312F-4667-B648-4E95A074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04" y="1236180"/>
            <a:ext cx="5120764" cy="50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6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375006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전수 데이터 확인 방안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240571D-E39A-4765-867F-6EEB4E296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07743"/>
              </p:ext>
            </p:extLst>
          </p:nvPr>
        </p:nvGraphicFramePr>
        <p:xfrm>
          <a:off x="2126449" y="953254"/>
          <a:ext cx="7404483" cy="1071590"/>
        </p:xfrm>
        <a:graphic>
          <a:graphicData uri="http://schemas.openxmlformats.org/drawingml/2006/table">
            <a:tbl>
              <a:tblPr/>
              <a:tblGrid>
                <a:gridCol w="758858">
                  <a:extLst>
                    <a:ext uri="{9D8B030D-6E8A-4147-A177-3AD203B41FA5}">
                      <a16:colId xmlns:a16="http://schemas.microsoft.com/office/drawing/2014/main" val="785113891"/>
                    </a:ext>
                  </a:extLst>
                </a:gridCol>
                <a:gridCol w="1702191">
                  <a:extLst>
                    <a:ext uri="{9D8B030D-6E8A-4147-A177-3AD203B41FA5}">
                      <a16:colId xmlns:a16="http://schemas.microsoft.com/office/drawing/2014/main" val="3121565331"/>
                    </a:ext>
                  </a:extLst>
                </a:gridCol>
                <a:gridCol w="950013">
                  <a:extLst>
                    <a:ext uri="{9D8B030D-6E8A-4147-A177-3AD203B41FA5}">
                      <a16:colId xmlns:a16="http://schemas.microsoft.com/office/drawing/2014/main" val="3163945777"/>
                    </a:ext>
                  </a:extLst>
                </a:gridCol>
                <a:gridCol w="374430">
                  <a:extLst>
                    <a:ext uri="{9D8B030D-6E8A-4147-A177-3AD203B41FA5}">
                      <a16:colId xmlns:a16="http://schemas.microsoft.com/office/drawing/2014/main" val="759230128"/>
                    </a:ext>
                  </a:extLst>
                </a:gridCol>
                <a:gridCol w="218416">
                  <a:extLst>
                    <a:ext uri="{9D8B030D-6E8A-4147-A177-3AD203B41FA5}">
                      <a16:colId xmlns:a16="http://schemas.microsoft.com/office/drawing/2014/main" val="3927945321"/>
                    </a:ext>
                  </a:extLst>
                </a:gridCol>
                <a:gridCol w="967274">
                  <a:extLst>
                    <a:ext uri="{9D8B030D-6E8A-4147-A177-3AD203B41FA5}">
                      <a16:colId xmlns:a16="http://schemas.microsoft.com/office/drawing/2014/main" val="2634266838"/>
                    </a:ext>
                  </a:extLst>
                </a:gridCol>
                <a:gridCol w="1104470">
                  <a:extLst>
                    <a:ext uri="{9D8B030D-6E8A-4147-A177-3AD203B41FA5}">
                      <a16:colId xmlns:a16="http://schemas.microsoft.com/office/drawing/2014/main" val="2277405986"/>
                    </a:ext>
                  </a:extLst>
                </a:gridCol>
                <a:gridCol w="389935">
                  <a:extLst>
                    <a:ext uri="{9D8B030D-6E8A-4147-A177-3AD203B41FA5}">
                      <a16:colId xmlns:a16="http://schemas.microsoft.com/office/drawing/2014/main" val="2957383199"/>
                    </a:ext>
                  </a:extLst>
                </a:gridCol>
                <a:gridCol w="561915">
                  <a:extLst>
                    <a:ext uri="{9D8B030D-6E8A-4147-A177-3AD203B41FA5}">
                      <a16:colId xmlns:a16="http://schemas.microsoft.com/office/drawing/2014/main" val="729140122"/>
                    </a:ext>
                  </a:extLst>
                </a:gridCol>
                <a:gridCol w="376981">
                  <a:extLst>
                    <a:ext uri="{9D8B030D-6E8A-4147-A177-3AD203B41FA5}">
                      <a16:colId xmlns:a16="http://schemas.microsoft.com/office/drawing/2014/main" val="1318139192"/>
                    </a:ext>
                  </a:extLst>
                </a:gridCol>
              </a:tblGrid>
              <a:tr h="30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user/schema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ID(</a:t>
                      </a:r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Name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ID(</a:t>
                      </a:r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Name(</a:t>
                      </a:r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한글명</a:t>
                      </a:r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91224"/>
                  </a:ext>
                </a:extLst>
              </a:tr>
              <a:tr h="153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BO_BEST_LOAN_BOOK_HISTORY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인기대출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일련번호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110741"/>
                  </a:ext>
                </a:extLst>
              </a:tr>
              <a:tr h="153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BO_BEST_LOAN_BOOK_HISTORY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인기대출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891337"/>
                  </a:ext>
                </a:extLst>
              </a:tr>
              <a:tr h="153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BO_BEST_LOAN_BOOK_HISTORY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인기대출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input_date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입력일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912475"/>
                  </a:ext>
                </a:extLst>
              </a:tr>
              <a:tr h="153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BO_BEST_LOAN_BOOK_HISTORY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인기대출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isbn13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isbn13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385251"/>
                  </a:ext>
                </a:extLst>
              </a:tr>
              <a:tr h="153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BO_BEST_LOAN_BOOK_HISTORY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인기대출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도서제목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2462" marR="2462" marT="24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1472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C9B9D4F-00B0-4BFA-A24E-AAD27FB82EAB}"/>
              </a:ext>
            </a:extLst>
          </p:cNvPr>
          <p:cNvSpPr/>
          <p:nvPr/>
        </p:nvSpPr>
        <p:spPr>
          <a:xfrm>
            <a:off x="218237" y="947079"/>
            <a:ext cx="1908212" cy="1077765"/>
          </a:xfrm>
          <a:prstGeom prst="rect">
            <a:avLst/>
          </a:prstGeom>
          <a:solidFill>
            <a:srgbClr val="003764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</a:pPr>
            <a:r>
              <a:rPr lang="en-US" altLang="ko-KR" sz="1300" b="1" dirty="0">
                <a:solidFill>
                  <a:schemeClr val="bg1"/>
                </a:solidFill>
                <a:ea typeface="KoPub돋움체 Bold" panose="02020603020101020101"/>
              </a:rPr>
              <a:t>DB </a:t>
            </a: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테이블 정보</a:t>
            </a:r>
            <a:endParaRPr lang="en-US" altLang="ko-KR" sz="1300" b="1" dirty="0">
              <a:solidFill>
                <a:schemeClr val="bg1"/>
              </a:solidFill>
              <a:ea typeface="KoPub돋움체 Bold" panose="02020603020101020101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1300" b="1" dirty="0">
                <a:solidFill>
                  <a:schemeClr val="bg1"/>
                </a:solidFill>
                <a:ea typeface="KoPub돋움체 Bold" panose="02020603020101020101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테이블명</a:t>
            </a:r>
            <a:r>
              <a:rPr lang="en-US" altLang="ko-KR" sz="1300" b="1" dirty="0">
                <a:solidFill>
                  <a:schemeClr val="bg1"/>
                </a:solidFill>
                <a:ea typeface="KoPub돋움체 Bold" panose="02020603020101020101"/>
              </a:rPr>
              <a:t>-</a:t>
            </a: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칼럼용어명</a:t>
            </a:r>
            <a:r>
              <a:rPr lang="en-US" altLang="ko-KR" sz="1300" b="1" dirty="0">
                <a:solidFill>
                  <a:schemeClr val="bg1"/>
                </a:solidFill>
                <a:ea typeface="KoPub돋움체 Bold" panose="02020603020101020101"/>
              </a:rPr>
              <a:t>) </a:t>
            </a:r>
          </a:p>
          <a:p>
            <a:pPr algn="ctr" latinLnBrk="1">
              <a:lnSpc>
                <a:spcPct val="150000"/>
              </a:lnSpc>
            </a:pPr>
            <a:r>
              <a:rPr lang="ko-KR" altLang="en-US" sz="1300" b="1" dirty="0" err="1">
                <a:solidFill>
                  <a:schemeClr val="bg1"/>
                </a:solidFill>
                <a:ea typeface="KoPub돋움체 Bold" panose="02020603020101020101"/>
              </a:rPr>
              <a:t>차수별</a:t>
            </a: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 업데이트</a:t>
            </a:r>
            <a:endParaRPr lang="en-US" altLang="ko-KR" sz="1300" b="1" dirty="0">
              <a:solidFill>
                <a:schemeClr val="bg1"/>
              </a:solidFill>
              <a:ea typeface="KoPub돋움체 Bold" panose="02020603020101020101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CE148-E5A8-4B17-B732-D93C0C1B0E42}"/>
              </a:ext>
            </a:extLst>
          </p:cNvPr>
          <p:cNvSpPr/>
          <p:nvPr/>
        </p:nvSpPr>
        <p:spPr>
          <a:xfrm>
            <a:off x="218237" y="2412264"/>
            <a:ext cx="1908212" cy="854252"/>
          </a:xfrm>
          <a:prstGeom prst="rect">
            <a:avLst/>
          </a:prstGeom>
          <a:solidFill>
            <a:srgbClr val="003764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</a:pPr>
            <a:r>
              <a:rPr lang="ko-KR" altLang="en-US" sz="1300" b="1" dirty="0" err="1">
                <a:solidFill>
                  <a:schemeClr val="bg1"/>
                </a:solidFill>
                <a:ea typeface="KoPub돋움체 Bold" panose="02020603020101020101"/>
              </a:rPr>
              <a:t>차수별</a:t>
            </a: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 테이블 정보 </a:t>
            </a:r>
            <a:endParaRPr lang="en-US" altLang="ko-KR" sz="1300" b="1" dirty="0">
              <a:solidFill>
                <a:schemeClr val="bg1"/>
              </a:solidFill>
              <a:ea typeface="KoPub돋움체 Bold" panose="02020603020101020101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변경 시 테이블 정의서</a:t>
            </a:r>
            <a:endParaRPr lang="en-US" altLang="ko-KR" sz="1300" b="1" dirty="0">
              <a:solidFill>
                <a:schemeClr val="bg1"/>
              </a:solidFill>
              <a:ea typeface="KoPub돋움체 Bold" panose="02020603020101020101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전송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87224B-20C6-473E-A5EE-88FB1CB8256F}"/>
              </a:ext>
            </a:extLst>
          </p:cNvPr>
          <p:cNvSpPr/>
          <p:nvPr/>
        </p:nvSpPr>
        <p:spPr>
          <a:xfrm>
            <a:off x="164231" y="3639269"/>
            <a:ext cx="2016224" cy="854252"/>
          </a:xfrm>
          <a:prstGeom prst="rect">
            <a:avLst/>
          </a:prstGeom>
          <a:solidFill>
            <a:srgbClr val="003764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품질 진단 시 적용 쿼리 </a:t>
            </a:r>
            <a:r>
              <a:rPr lang="en-US" altLang="ko-KR" sz="1300" b="1" dirty="0">
                <a:solidFill>
                  <a:schemeClr val="bg1"/>
                </a:solidFill>
                <a:ea typeface="KoPub돋움체 Bold" panose="02020603020101020101"/>
              </a:rPr>
              <a:t>vs. </a:t>
            </a: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테이블 정보 매칭 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45C8DC-2BE2-4243-8D35-C922B44818FD}"/>
              </a:ext>
            </a:extLst>
          </p:cNvPr>
          <p:cNvSpPr/>
          <p:nvPr/>
        </p:nvSpPr>
        <p:spPr>
          <a:xfrm>
            <a:off x="161250" y="4887051"/>
            <a:ext cx="2016223" cy="854252"/>
          </a:xfrm>
          <a:prstGeom prst="rect">
            <a:avLst/>
          </a:prstGeom>
          <a:solidFill>
            <a:srgbClr val="003764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</a:pPr>
            <a:r>
              <a:rPr lang="en-US" altLang="ko-KR" sz="1300" b="1" dirty="0">
                <a:solidFill>
                  <a:schemeClr val="bg1"/>
                </a:solidFill>
                <a:ea typeface="KoPub돋움체 Bold" panose="02020603020101020101"/>
              </a:rPr>
              <a:t>3</a:t>
            </a: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차 </a:t>
            </a:r>
            <a:r>
              <a:rPr lang="en-US" altLang="ko-KR" sz="1300" b="1" dirty="0">
                <a:solidFill>
                  <a:schemeClr val="bg1"/>
                </a:solidFill>
                <a:ea typeface="KoPub돋움체 Bold" panose="02020603020101020101"/>
              </a:rPr>
              <a:t>or 4</a:t>
            </a:r>
            <a:r>
              <a:rPr lang="ko-KR" altLang="en-US" sz="1300" b="1" dirty="0">
                <a:solidFill>
                  <a:schemeClr val="bg1"/>
                </a:solidFill>
                <a:ea typeface="KoPub돋움체 Bold" panose="02020603020101020101"/>
              </a:rPr>
              <a:t>차 품질 진단 시 실제 테이블 현황 검증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92142EC-03AE-4B00-8C10-AA8F4EA2C543}"/>
              </a:ext>
            </a:extLst>
          </p:cNvPr>
          <p:cNvSpPr/>
          <p:nvPr/>
        </p:nvSpPr>
        <p:spPr>
          <a:xfrm rot="5400000">
            <a:off x="1011299" y="2094977"/>
            <a:ext cx="324036" cy="216024"/>
          </a:xfrm>
          <a:prstGeom prst="rightArrow">
            <a:avLst>
              <a:gd name="adj1" fmla="val 50000"/>
              <a:gd name="adj2" fmla="val 78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B901CB1-D383-4B12-A58F-5AF60414969B}"/>
              </a:ext>
            </a:extLst>
          </p:cNvPr>
          <p:cNvSpPr/>
          <p:nvPr/>
        </p:nvSpPr>
        <p:spPr>
          <a:xfrm rot="5400000">
            <a:off x="1005369" y="3344880"/>
            <a:ext cx="324036" cy="216024"/>
          </a:xfrm>
          <a:prstGeom prst="rightArrow">
            <a:avLst>
              <a:gd name="adj1" fmla="val 50000"/>
              <a:gd name="adj2" fmla="val 78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C07191C-A9F6-4EC7-B8F4-7F1EE2644C87}"/>
              </a:ext>
            </a:extLst>
          </p:cNvPr>
          <p:cNvSpPr/>
          <p:nvPr/>
        </p:nvSpPr>
        <p:spPr>
          <a:xfrm rot="5400000">
            <a:off x="995764" y="4575171"/>
            <a:ext cx="324036" cy="216024"/>
          </a:xfrm>
          <a:prstGeom prst="rightArrow">
            <a:avLst>
              <a:gd name="adj1" fmla="val 50000"/>
              <a:gd name="adj2" fmla="val 78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9BB790-54C3-462D-82AB-92B7E27F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91" y="3639624"/>
            <a:ext cx="6352288" cy="853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B82797-E779-4BA0-A505-71C41365C3AF}"/>
              </a:ext>
            </a:extLst>
          </p:cNvPr>
          <p:cNvSpPr txBox="1"/>
          <p:nvPr/>
        </p:nvSpPr>
        <p:spPr>
          <a:xfrm>
            <a:off x="2126449" y="2443813"/>
            <a:ext cx="75613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DB</a:t>
            </a:r>
            <a:r>
              <a:rPr lang="ko-KR" altLang="en-US" sz="1300" dirty="0"/>
              <a:t>에 신규 데이터 적재과정에서 테이블 정의서 변동이 있을 수 있으므로 진단 차수마다 플랫폼 별 테이블 정의서 전송 요청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테이블 정의서 </a:t>
            </a:r>
            <a:r>
              <a:rPr lang="ko-KR" altLang="en-US" sz="1300" dirty="0" err="1"/>
              <a:t>미전송</a:t>
            </a:r>
            <a:r>
              <a:rPr lang="ko-KR" altLang="en-US" sz="1300" dirty="0"/>
              <a:t> 시 이전 차수에 전송한 테이블정의서로 분석 실시</a:t>
            </a:r>
            <a:endParaRPr lang="en-US" altLang="ko-KR" sz="1300" dirty="0"/>
          </a:p>
          <a:p>
            <a:endParaRPr lang="ko-KR" altLang="en-US" sz="13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54B88C-06A6-4494-B077-D3A65505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" y="4831760"/>
            <a:ext cx="3222472" cy="9095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67B816-1C62-427E-BC4C-F1438C516829}"/>
              </a:ext>
            </a:extLst>
          </p:cNvPr>
          <p:cNvSpPr txBox="1"/>
          <p:nvPr/>
        </p:nvSpPr>
        <p:spPr>
          <a:xfrm>
            <a:off x="5422420" y="4831760"/>
            <a:ext cx="41085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각 플랫폼 별 현장방문을 실시하여 </a:t>
            </a:r>
            <a:r>
              <a:rPr lang="en-US" altLang="ko-KR" sz="1300" dirty="0"/>
              <a:t>DB</a:t>
            </a:r>
            <a:r>
              <a:rPr lang="ko-KR" altLang="en-US" sz="1300" dirty="0"/>
              <a:t>에 접속 후 실제 테이블 현황 확인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제출 테이블정의서 </a:t>
            </a:r>
            <a:r>
              <a:rPr lang="en-US" altLang="ko-KR" sz="1300" dirty="0"/>
              <a:t>vs. </a:t>
            </a:r>
            <a:r>
              <a:rPr lang="ko-KR" altLang="en-US" sz="1300" dirty="0" err="1"/>
              <a:t>적용쿼리</a:t>
            </a:r>
            <a:r>
              <a:rPr lang="en-US" altLang="ko-KR" sz="1300" dirty="0"/>
              <a:t> vs.</a:t>
            </a:r>
            <a:r>
              <a:rPr lang="ko-KR" altLang="en-US" sz="1300" dirty="0"/>
              <a:t> 실제 테이블 확인을 통해 </a:t>
            </a:r>
            <a:r>
              <a:rPr lang="en-US" altLang="ko-KR" sz="1300" dirty="0"/>
              <a:t>3</a:t>
            </a:r>
            <a:r>
              <a:rPr lang="ko-KR" altLang="en-US" sz="1300" dirty="0"/>
              <a:t>중으로 전수검증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78021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606704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전수데이터 진단 개괄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전수데이터 품질 진단은 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</a:t>
            </a: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플랫폼 대상 테이블과 칼럼 단위로 진행되었습니다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E613AB-7F79-4206-B80C-D9BD02C7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76200"/>
              </p:ext>
            </p:extLst>
          </p:nvPr>
        </p:nvGraphicFramePr>
        <p:xfrm>
          <a:off x="308483" y="1520789"/>
          <a:ext cx="9145017" cy="4464493"/>
        </p:xfrm>
        <a:graphic>
          <a:graphicData uri="http://schemas.openxmlformats.org/drawingml/2006/table">
            <a:tbl>
              <a:tblPr/>
              <a:tblGrid>
                <a:gridCol w="12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플랫폼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Column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①교통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824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②금융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534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713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③문화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1,057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1,954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8404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④산림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1,050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3265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⑥유통소비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273086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⑦중소기업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308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633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4328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⑧지역경제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276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1,495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04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⑧통신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</a:t>
                      </a:r>
                      <a:endParaRPr lang="ko-KR" altLang="en-US" sz="15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77344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⑨헬스케어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728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48171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⑩환경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215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2BFBCA-603C-4C47-BA72-671333EB5C8F}"/>
              </a:ext>
            </a:extLst>
          </p:cNvPr>
          <p:cNvSpPr txBox="1"/>
          <p:nvPr/>
        </p:nvSpPr>
        <p:spPr>
          <a:xfrm>
            <a:off x="268204" y="6093296"/>
            <a:ext cx="9390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* 환경플랫폼의 경우 운영</a:t>
            </a:r>
            <a:r>
              <a:rPr lang="en-US" altLang="ko-KR" sz="1500" dirty="0"/>
              <a:t>DB </a:t>
            </a:r>
            <a:r>
              <a:rPr lang="ko-KR" altLang="en-US" sz="1500" dirty="0"/>
              <a:t>재구성 중으로 </a:t>
            </a:r>
            <a:r>
              <a:rPr lang="en-US" altLang="ko-KR" sz="1500" dirty="0"/>
              <a:t>2</a:t>
            </a:r>
            <a:r>
              <a:rPr lang="ko-KR" altLang="en-US" sz="1500" dirty="0"/>
              <a:t>차 진단때부터 전수데이터 진단 참가</a:t>
            </a:r>
          </a:p>
        </p:txBody>
      </p:sp>
    </p:spTree>
    <p:extLst>
      <p:ext uri="{BB962C8B-B14F-4D97-AF65-F5344CB8AC3E}">
        <p14:creationId xmlns:p14="http://schemas.microsoft.com/office/powerpoint/2010/main" val="142267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606704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전수데이터 진단 개괄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전수데이터 품질 진단은 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플랫폼 대상 테이블과 레코드 단위로 진행되었습니다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E613AB-7F79-4206-B80C-D9BD02C7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66068"/>
              </p:ext>
            </p:extLst>
          </p:nvPr>
        </p:nvGraphicFramePr>
        <p:xfrm>
          <a:off x="308483" y="1376772"/>
          <a:ext cx="9145020" cy="4716429"/>
        </p:xfrm>
        <a:graphic>
          <a:graphicData uri="http://schemas.openxmlformats.org/drawingml/2006/table">
            <a:tbl>
              <a:tblPr/>
              <a:tblGrid>
                <a:gridCol w="12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1724753628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551564701"/>
                    </a:ext>
                  </a:extLst>
                </a:gridCol>
              </a:tblGrid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플랫폼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정의서 상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Record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①교통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154,166,808,043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②금융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297,567,649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713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③문화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231,103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8404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④산림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1,097,557,090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3265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⑥유통소비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273086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⑦중소기업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3,021,810,367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4328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⑧지역경제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208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8,036,912,194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04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⑧통신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174</a:t>
                      </a:r>
                      <a:endParaRPr lang="ko-KR" altLang="en-US" sz="14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328</a:t>
                      </a:r>
                      <a:endParaRPr lang="ko-KR" altLang="en-US" sz="14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측정불가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DB </a:t>
                      </a:r>
                      <a:r>
                        <a:rPr lang="ko-KR" altLang="en-US" sz="1100" dirty="0"/>
                        <a:t>적재과정에서 </a:t>
                      </a:r>
                      <a:r>
                        <a:rPr lang="en-US" altLang="ko-KR" sz="1100" dirty="0"/>
                        <a:t>overflow </a:t>
                      </a:r>
                      <a:r>
                        <a:rPr lang="ko-KR" altLang="en-US" sz="1100" dirty="0"/>
                        <a:t>현상으로 인해 진단 </a:t>
                      </a:r>
                      <a:r>
                        <a:rPr lang="en-US" altLang="ko-KR" sz="1100" dirty="0"/>
                        <a:t>Record </a:t>
                      </a:r>
                      <a:r>
                        <a:rPr lang="ko-KR" altLang="en-US" sz="1100" dirty="0"/>
                        <a:t>수 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측정불가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77344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⑨헬스케어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135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78,344,238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48171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⑩환경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462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3,665,136,690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2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9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606704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전수데이터 진단 개괄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전수데이터 품질 진단은 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플랫폼 대상 테이블과 레코드 단위로 진행되었습니다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E613AB-7F79-4206-B80C-D9BD02C7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6172"/>
              </p:ext>
            </p:extLst>
          </p:nvPr>
        </p:nvGraphicFramePr>
        <p:xfrm>
          <a:off x="308483" y="1376772"/>
          <a:ext cx="9145020" cy="4613321"/>
        </p:xfrm>
        <a:graphic>
          <a:graphicData uri="http://schemas.openxmlformats.org/drawingml/2006/table">
            <a:tbl>
              <a:tblPr/>
              <a:tblGrid>
                <a:gridCol w="12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1724753628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551564701"/>
                    </a:ext>
                  </a:extLst>
                </a:gridCol>
              </a:tblGrid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플랫폼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정의서 상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Record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①교통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36,400,726,787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②금융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3,746,108,586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713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③문화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2,756,352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8404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④산림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880,525,497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3265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⑥유통소비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1,267,026,032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273086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⑦중소기업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3,283,121,477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4328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⑧지역경제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265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8,124,372,621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04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⑧통신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125,804,526,642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77344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⑨헬스케어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135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117,111,676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48171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⑩환경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466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3,665,042,262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2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0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606704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전수데이터 진단 개괄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전수데이터 품질 진단은 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플랫폼 대상 테이블과 레코드 단위로 진행되었습니다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E613AB-7F79-4206-B80C-D9BD02C7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34366"/>
              </p:ext>
            </p:extLst>
          </p:nvPr>
        </p:nvGraphicFramePr>
        <p:xfrm>
          <a:off x="308483" y="1376772"/>
          <a:ext cx="9145020" cy="4613321"/>
        </p:xfrm>
        <a:graphic>
          <a:graphicData uri="http://schemas.openxmlformats.org/drawingml/2006/table">
            <a:tbl>
              <a:tblPr/>
              <a:tblGrid>
                <a:gridCol w="12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1724753628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551564701"/>
                    </a:ext>
                  </a:extLst>
                </a:gridCol>
              </a:tblGrid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플랫폼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정의서 상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Record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①교통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4,006,015,236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②금융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3,998,793,293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713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③문화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37,131,947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8404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④산림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238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886,855,617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3265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⑥유통소비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1,267,026,032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273086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⑦중소기업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3,549,646,834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4328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⑧지역경제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13,114,742,382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04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⑧통신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193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137,690,702,517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77344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⑨헬스케어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135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147,208,171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48171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⑩환경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1,830,979,990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2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10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37061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품질진단 개괄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(1~4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E613AB-7F79-4206-B80C-D9BD02C7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82094"/>
              </p:ext>
            </p:extLst>
          </p:nvPr>
        </p:nvGraphicFramePr>
        <p:xfrm>
          <a:off x="308482" y="872716"/>
          <a:ext cx="9217028" cy="5245347"/>
        </p:xfrm>
        <a:graphic>
          <a:graphicData uri="http://schemas.openxmlformats.org/drawingml/2006/table">
            <a:tbl>
              <a:tblPr/>
              <a:tblGrid>
                <a:gridCol w="121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857">
                  <a:extLst>
                    <a:ext uri="{9D8B030D-6E8A-4147-A177-3AD203B41FA5}">
                      <a16:colId xmlns:a16="http://schemas.microsoft.com/office/drawing/2014/main" val="3977118949"/>
                    </a:ext>
                  </a:extLst>
                </a:gridCol>
                <a:gridCol w="999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857">
                  <a:extLst>
                    <a:ext uri="{9D8B030D-6E8A-4147-A177-3AD203B41FA5}">
                      <a16:colId xmlns:a16="http://schemas.microsoft.com/office/drawing/2014/main" val="3784749124"/>
                    </a:ext>
                  </a:extLst>
                </a:gridCol>
                <a:gridCol w="999857">
                  <a:extLst>
                    <a:ext uri="{9D8B030D-6E8A-4147-A177-3AD203B41FA5}">
                      <a16:colId xmlns:a16="http://schemas.microsoft.com/office/drawing/2014/main" val="1724753628"/>
                    </a:ext>
                  </a:extLst>
                </a:gridCol>
                <a:gridCol w="999857">
                  <a:extLst>
                    <a:ext uri="{9D8B030D-6E8A-4147-A177-3AD203B41FA5}">
                      <a16:colId xmlns:a16="http://schemas.microsoft.com/office/drawing/2014/main" val="2734807364"/>
                    </a:ext>
                  </a:extLst>
                </a:gridCol>
                <a:gridCol w="999857">
                  <a:extLst>
                    <a:ext uri="{9D8B030D-6E8A-4147-A177-3AD203B41FA5}">
                      <a16:colId xmlns:a16="http://schemas.microsoft.com/office/drawing/2014/main" val="2551564701"/>
                    </a:ext>
                  </a:extLst>
                </a:gridCol>
                <a:gridCol w="999857">
                  <a:extLst>
                    <a:ext uri="{9D8B030D-6E8A-4147-A177-3AD203B41FA5}">
                      <a16:colId xmlns:a16="http://schemas.microsoft.com/office/drawing/2014/main" val="799103752"/>
                    </a:ext>
                  </a:extLst>
                </a:gridCol>
              </a:tblGrid>
              <a:tr h="3101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플랫폼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차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차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차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차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전수점검 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평균 </a:t>
                      </a:r>
                      <a:r>
                        <a:rPr lang="ko-KR" alt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오류율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산출물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평균점수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전수점검 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평균 </a:t>
                      </a:r>
                      <a:r>
                        <a:rPr lang="ko-KR" alt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오류율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산출물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평균점수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전수점검 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평균 </a:t>
                      </a:r>
                      <a:r>
                        <a:rPr lang="ko-KR" alt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오류율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산출물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평균점수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전수점검 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평균 </a:t>
                      </a:r>
                      <a:r>
                        <a:rPr lang="ko-KR" alt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오류율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산출물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평균점수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33564"/>
                  </a:ext>
                </a:extLst>
              </a:tr>
              <a:tr h="449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①교통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86.56%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97.92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25.79%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②금융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26.73%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83.96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71351"/>
                  </a:ext>
                </a:extLst>
              </a:tr>
              <a:tr h="449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③문화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33.83%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88.54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84040"/>
                  </a:ext>
                </a:extLst>
              </a:tr>
              <a:tr h="449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④산림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15.39%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82.29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3265"/>
                  </a:ext>
                </a:extLst>
              </a:tr>
              <a:tr h="449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⑥유통소비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77.25%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273086"/>
                  </a:ext>
                </a:extLst>
              </a:tr>
              <a:tr h="449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⑦중소기업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31.32%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38.27%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4328"/>
                  </a:ext>
                </a:extLst>
              </a:tr>
              <a:tr h="449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⑧지역경제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49.62%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0451"/>
                  </a:ext>
                </a:extLst>
              </a:tr>
              <a:tr h="449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⑧통신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62.86%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61.67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15.25%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77344"/>
                  </a:ext>
                </a:extLst>
              </a:tr>
              <a:tr h="449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⑨헬스케어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65.35%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481710"/>
                  </a:ext>
                </a:extLst>
              </a:tr>
              <a:tr h="449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⑩환경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진단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미참여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진단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미참여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2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564655"/>
      </p:ext>
    </p:extLst>
  </p:cSld>
  <p:clrMapOvr>
    <a:masterClrMapping/>
  </p:clrMapOvr>
</p:sld>
</file>

<file path=ppt/theme/theme1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28884</TotalTime>
  <Words>4068</Words>
  <Application>Microsoft Office PowerPoint</Application>
  <PresentationFormat>A4 용지(210x297mm)</PresentationFormat>
  <Paragraphs>1828</Paragraphs>
  <Slides>30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KoPub돋움체 Bold</vt:lpstr>
      <vt:lpstr>KoPub돋움체 Medium</vt:lpstr>
      <vt:lpstr>Rix모던고딕 B</vt:lpstr>
      <vt:lpstr>Rix모던고딕 L</vt:lpstr>
      <vt:lpstr>Rix모던고딕 M</vt:lpstr>
      <vt:lpstr>굴림</vt:lpstr>
      <vt:lpstr>나눔고딕</vt:lpstr>
      <vt:lpstr>나눔바른고딕</vt:lpstr>
      <vt:lpstr>나눔스퀘어</vt:lpstr>
      <vt:lpstr>나눔스퀘어 Bold</vt:lpstr>
      <vt:lpstr>맑은 고딕</vt:lpstr>
      <vt:lpstr>Arial</vt:lpstr>
      <vt:lpstr>Times New Roman</vt:lpstr>
      <vt:lpstr>Wingdings</vt:lpstr>
      <vt:lpstr>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owlnest</cp:lastModifiedBy>
  <cp:revision>1982</cp:revision>
  <dcterms:created xsi:type="dcterms:W3CDTF">2017-03-17T06:47:35Z</dcterms:created>
  <dcterms:modified xsi:type="dcterms:W3CDTF">2021-01-12T02:18:32Z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C:\Users\SDS\Desktop\★TEM.pptx</vt:lpwstr>
  </property>
  <property fmtid="{D5CDD505-2E9C-101B-9397-08002B2CF9AE}" pid="4" name="FLCMData">
    <vt:lpwstr>64DD66176E6B8B7054D3671D719AABA49ECD120E313EEF120CF75388FE6832D7DCC3BDEFAC63986717CE7377C6CA4653BA4D654CDC423E1998F7EFFEE885A308</vt:lpwstr>
  </property>
  <property fmtid="{5C58129F-E5B8-477A-9B38-B3E54BFA04C8}" pid="2">
    <vt:lpwstr>B4F2923072D48C80CD865ABEBE4B8536323EC33738AFB5E4B13534D5BA58CC35</vt:lpwstr>
  </property>
</Properties>
</file>