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667" r:id="rId2"/>
    <p:sldId id="669" r:id="rId3"/>
    <p:sldId id="854" r:id="rId4"/>
    <p:sldId id="878" r:id="rId5"/>
    <p:sldId id="879" r:id="rId6"/>
    <p:sldId id="880" r:id="rId7"/>
    <p:sldId id="881" r:id="rId8"/>
    <p:sldId id="838" r:id="rId9"/>
    <p:sldId id="882" r:id="rId10"/>
    <p:sldId id="856" r:id="rId11"/>
  </p:sldIdLst>
  <p:sldSz cx="9906000" cy="6858000" type="A4"/>
  <p:notesSz cx="6858000" cy="9144000"/>
  <p:defaultTextStyle>
    <a:defPPr>
      <a:defRPr lang="ko-KR"/>
    </a:defPPr>
    <a:lvl1pPr marL="0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1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43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13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486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56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28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099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0970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orient="horz" pos="4042" userDrawn="1">
          <p15:clr>
            <a:srgbClr val="A4A3A4"/>
          </p15:clr>
        </p15:guide>
        <p15:guide id="37" pos="285">
          <p15:clr>
            <a:srgbClr val="A4A3A4"/>
          </p15:clr>
        </p15:guide>
        <p15:guide id="41" orient="horz" pos="958" userDrawn="1">
          <p15:clr>
            <a:srgbClr val="A4A3A4"/>
          </p15:clr>
        </p15:guide>
        <p15:guide id="42" orient="horz" pos="278" userDrawn="1">
          <p15:clr>
            <a:srgbClr val="A4A3A4"/>
          </p15:clr>
        </p15:guide>
        <p15:guide id="44" pos="5955" userDrawn="1">
          <p15:clr>
            <a:srgbClr val="A4A3A4"/>
          </p15:clr>
        </p15:guide>
        <p15:guide id="47" pos="3120" userDrawn="1">
          <p15:clr>
            <a:srgbClr val="A4A3A4"/>
          </p15:clr>
        </p15:guide>
        <p15:guide id="48" pos="3052" userDrawn="1">
          <p15:clr>
            <a:srgbClr val="A4A3A4"/>
          </p15:clr>
        </p15:guide>
        <p15:guide id="49" pos="3188" userDrawn="1">
          <p15:clr>
            <a:srgbClr val="A4A3A4"/>
          </p15:clr>
        </p15:guide>
        <p15:guide id="55" pos="1782" userDrawn="1">
          <p15:clr>
            <a:srgbClr val="A4A3A4"/>
          </p15:clr>
        </p15:guide>
        <p15:guide id="59" pos="1669" userDrawn="1">
          <p15:clr>
            <a:srgbClr val="A4A3A4"/>
          </p15:clr>
        </p15:guide>
        <p15:guide id="60" orient="horz" pos="1162" userDrawn="1">
          <p15:clr>
            <a:srgbClr val="A4A3A4"/>
          </p15:clr>
        </p15:guide>
        <p15:guide id="61" orient="horz" pos="1344" userDrawn="1">
          <p15:clr>
            <a:srgbClr val="A4A3A4"/>
          </p15:clr>
        </p15:guide>
        <p15:guide id="62" orient="horz" pos="3906" userDrawn="1">
          <p15:clr>
            <a:srgbClr val="A4A3A4"/>
          </p15:clr>
        </p15:guide>
        <p15:guide id="63" pos="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FFFAF"/>
    <a:srgbClr val="0000FF"/>
    <a:srgbClr val="FF6600"/>
    <a:srgbClr val="BBD2EE"/>
    <a:srgbClr val="C51414"/>
    <a:srgbClr val="F5F5F5"/>
    <a:srgbClr val="F9F9F9"/>
    <a:srgbClr val="5E5E5E"/>
    <a:srgbClr val="268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9" autoAdjust="0"/>
    <p:restoredTop sz="94493" autoAdjust="0"/>
  </p:normalViewPr>
  <p:slideViewPr>
    <p:cSldViewPr snapToObjects="1" showGuides="1">
      <p:cViewPr varScale="1">
        <p:scale>
          <a:sx n="113" d="100"/>
          <a:sy n="113" d="100"/>
        </p:scale>
        <p:origin x="1224" y="102"/>
      </p:cViewPr>
      <p:guideLst>
        <p:guide orient="horz" pos="4042"/>
        <p:guide pos="285"/>
        <p:guide orient="horz" pos="958"/>
        <p:guide orient="horz" pos="278"/>
        <p:guide pos="5955"/>
        <p:guide pos="3120"/>
        <p:guide pos="3052"/>
        <p:guide pos="3188"/>
        <p:guide pos="1782"/>
        <p:guide pos="1669"/>
        <p:guide orient="horz" pos="1162"/>
        <p:guide orient="horz" pos="1344"/>
        <p:guide orient="horz" pos="3906"/>
        <p:guide pos="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6F3C-6BBD-4F59-9093-3BC14E07DDCB}" type="datetimeFigureOut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2021-01-05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98230-D2DE-4DB8-89B2-55D2BF983D18}" type="slidenum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‹#›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84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5B9622AA-26F9-428B-9515-E0059CB39609}" type="datetimeFigureOut">
              <a:rPr lang="ko-KR" altLang="en-US" smtClean="0"/>
              <a:pPr/>
              <a:t>2021-01-05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5C9DC8A5-7387-4EF7-A202-F3909744D9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11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1pPr>
    <a:lvl2pPr marL="419805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2pPr>
    <a:lvl3pPr marL="839610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3pPr>
    <a:lvl4pPr marL="1259414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4pPr>
    <a:lvl5pPr marL="1679219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5pPr>
    <a:lvl6pPr marL="2099024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8829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633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438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8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및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88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및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31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4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" y="-4553"/>
            <a:ext cx="9906001" cy="644083"/>
          </a:xfrm>
          <a:prstGeom prst="rect">
            <a:avLst/>
          </a:prstGeom>
          <a:solidFill>
            <a:srgbClr val="2D2D8A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1" y="6453337"/>
            <a:ext cx="9906000" cy="60853"/>
            <a:chOff x="1141" y="6561209"/>
            <a:chExt cx="9144000" cy="60853"/>
          </a:xfrm>
        </p:grpSpPr>
        <p:sp>
          <p:nvSpPr>
            <p:cNvPr id="19" name="직사각형 18"/>
            <p:cNvSpPr/>
            <p:nvPr/>
          </p:nvSpPr>
          <p:spPr>
            <a:xfrm>
              <a:off x="1141" y="6561209"/>
              <a:ext cx="9144000" cy="60853"/>
            </a:xfrm>
            <a:prstGeom prst="rect">
              <a:avLst/>
            </a:prstGeom>
            <a:solidFill>
              <a:srgbClr val="16164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53999" y="6561209"/>
              <a:ext cx="1990001" cy="608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</a:endParaRPr>
            </a:p>
          </p:txBody>
        </p:sp>
      </p:grp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A0F42E5-10B4-43C3-88EF-B582AD46668E}"/>
              </a:ext>
            </a:extLst>
          </p:cNvPr>
          <p:cNvSpPr>
            <a:spLocks/>
          </p:cNvSpPr>
          <p:nvPr userDrawn="1"/>
        </p:nvSpPr>
        <p:spPr bwMode="auto">
          <a:xfrm>
            <a:off x="4448807" y="6598777"/>
            <a:ext cx="10115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fld id="{F2683DD1-031C-463E-86A1-8F4FFF02237A}" type="slidenum">
              <a:rPr kumimoji="0" lang="en-US" altLang="ko-KR" sz="800" b="1" smtClean="0">
                <a:solidFill>
                  <a:srgbClr val="7777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ko-KR" sz="800" b="1" dirty="0">
              <a:solidFill>
                <a:srgbClr val="77777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FAF8EA-C230-45F8-A4F6-96632049D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751" b="65224"/>
          <a:stretch/>
        </p:blipFill>
        <p:spPr>
          <a:xfrm>
            <a:off x="98826" y="93"/>
            <a:ext cx="684076" cy="6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8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ysClr val="window" lastClr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</p:sldLayoutIdLst>
  <p:txStyles>
    <p:titleStyle>
      <a:lvl1pPr algn="ctr" defTabSz="91403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3" indent="-342763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3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70379" y="1880828"/>
            <a:ext cx="9363141" cy="924288"/>
            <a:chOff x="-1890378" y="1901010"/>
            <a:chExt cx="9363141" cy="924288"/>
          </a:xfrm>
        </p:grpSpPr>
        <p:sp>
          <p:nvSpPr>
            <p:cNvPr id="12" name="TextBox 11"/>
            <p:cNvSpPr txBox="1"/>
            <p:nvPr/>
          </p:nvSpPr>
          <p:spPr>
            <a:xfrm>
              <a:off x="-1890378" y="1901010"/>
              <a:ext cx="9363141" cy="4503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r>
                <a:rPr lang="ko-KR" altLang="en-US" sz="28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빅데이터 플랫폼 및 센터의 데이터 연계</a:t>
              </a:r>
              <a:r>
                <a:rPr lang="en-US" altLang="ko-KR" sz="28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‧</a:t>
              </a:r>
              <a:r>
                <a:rPr lang="ko-KR" altLang="en-US" sz="28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활용 기반을 마련하기 위한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422943" y="2332855"/>
              <a:ext cx="845391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latinLnBrk="0"/>
              <a:r>
                <a:rPr lang="ko-KR" altLang="en-US" sz="3200" b="1" spc="-30" dirty="0" err="1">
                  <a:ln>
                    <a:solidFill>
                      <a:srgbClr val="7030A0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빅데이터</a:t>
              </a:r>
              <a:r>
                <a:rPr lang="ko-KR" altLang="en-US" sz="3200" b="1" spc="-30" dirty="0">
                  <a:ln>
                    <a:solidFill>
                      <a:srgbClr val="7030A0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플랫폼 및 센터 데이터 표준화 및 품질관리</a:t>
              </a:r>
              <a:endParaRPr lang="en-US" altLang="ko-KR" sz="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428283" y="3512540"/>
            <a:ext cx="5009663" cy="924572"/>
            <a:chOff x="806963" y="3394676"/>
            <a:chExt cx="3920982" cy="794898"/>
          </a:xfrm>
        </p:grpSpPr>
        <p:sp>
          <p:nvSpPr>
            <p:cNvPr id="18" name="직사각형 17"/>
            <p:cNvSpPr/>
            <p:nvPr/>
          </p:nvSpPr>
          <p:spPr>
            <a:xfrm>
              <a:off x="956556" y="3402305"/>
              <a:ext cx="3600000" cy="7200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solidFill>
                <a:srgbClr val="FFCC6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56526" y="3436793"/>
              <a:ext cx="60" cy="24288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endParaRPr lang="ko-KR" altLang="en-US" sz="15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6963" y="3394676"/>
              <a:ext cx="3920982" cy="7948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r>
                <a:rPr lang="ko-KR" altLang="en-US" sz="2400" spc="1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품질점검 및 개선조치 계획보고서</a:t>
              </a:r>
              <a:endParaRPr lang="en-US" altLang="ko-KR" sz="2400" spc="1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CC66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 defTabSz="914400">
                <a:lnSpc>
                  <a:spcPct val="110000"/>
                </a:lnSpc>
              </a:pPr>
              <a:r>
                <a:rPr lang="en-US" altLang="ko-KR" sz="2400" spc="1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2020.12.31</a:t>
              </a:r>
              <a:endParaRPr lang="ko-KR" altLang="en-US" sz="2400" spc="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CC6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B4C0FAA-966E-4473-BCF7-FA836A8C7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32"/>
          <a:stretch/>
        </p:blipFill>
        <p:spPr>
          <a:xfrm>
            <a:off x="419399" y="518039"/>
            <a:ext cx="2593077" cy="8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1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82550-7656-401D-A619-C538AF60FF02}"/>
              </a:ext>
            </a:extLst>
          </p:cNvPr>
          <p:cNvSpPr txBox="1"/>
          <p:nvPr/>
        </p:nvSpPr>
        <p:spPr>
          <a:xfrm>
            <a:off x="671216" y="30726"/>
            <a:ext cx="398250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점검결과 시정조치 확인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0551398A-E6A8-4D69-8ABF-3B8F330540D5}"/>
              </a:ext>
            </a:extLst>
          </p:cNvPr>
          <p:cNvSpPr txBox="1">
            <a:spLocks/>
          </p:cNvSpPr>
          <p:nvPr/>
        </p:nvSpPr>
        <p:spPr>
          <a:xfrm>
            <a:off x="272480" y="797173"/>
            <a:ext cx="9360470" cy="831627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함초롬바탕" panose="02030604000101010101" pitchFamily="18" charset="-127"/>
              </a:rPr>
              <a:t>빅데이터 플랫폼 및 품질관리 수행팀에서 품질 진단을 수행 하고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함초롬바탕" panose="02030604000101010101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  <a:cs typeface="함초롬바탕" panose="02030604000101010101" pitchFamily="18" charset="-127"/>
              </a:rPr>
              <a:t>품질 진단 결과 평가 및 개선방안에 따른 시정조치를 확인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함초롬바탕" panose="0203060400010101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CC43D0-EEA0-45AB-A716-B6077B7CCEE3}"/>
              </a:ext>
            </a:extLst>
          </p:cNvPr>
          <p:cNvGrpSpPr/>
          <p:nvPr/>
        </p:nvGrpSpPr>
        <p:grpSpPr>
          <a:xfrm>
            <a:off x="273050" y="3038108"/>
            <a:ext cx="4075015" cy="3343640"/>
            <a:chOff x="659440" y="5229225"/>
            <a:chExt cx="2880000" cy="1800000"/>
          </a:xfrm>
        </p:grpSpPr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3285780D-D382-4BCA-AF91-1EBE00E6C0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59440" y="5229225"/>
              <a:ext cx="2880000" cy="180000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rgbClr val="00B0F0"/>
              </a:solidFill>
              <a:miter lim="800000"/>
              <a:headEnd/>
              <a:tailEnd/>
            </a:ln>
            <a:effectLst>
              <a:outerShdw blurRad="25400" sx="101000" sy="101000" algn="ctr" rotWithShape="0">
                <a:prstClr val="black">
                  <a:alpha val="5000"/>
                </a:prstClr>
              </a:outerShdw>
            </a:effectLst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solidFill>
                    <a:srgbClr val="5B954C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굴림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66232A2-6C58-48B3-94E3-904AF11928B2}"/>
                </a:ext>
              </a:extLst>
            </p:cNvPr>
            <p:cNvSpPr/>
            <p:nvPr/>
          </p:nvSpPr>
          <p:spPr>
            <a:xfrm>
              <a:off x="708940" y="5681918"/>
              <a:ext cx="2781001" cy="1301328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t"/>
            <a:lstStyle/>
            <a:p>
              <a:pPr marL="92075" marR="0" lvl="0" indent="-92075" defTabSz="91440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품질진단결과를 바탕으로 평가보고서 작성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- </a:t>
              </a:r>
              <a:r>
                <a:rPr kumimoji="0" lang="ko-KR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지표별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 종합평가 작성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-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각 영역별 세부 평가 결과 작성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604000101010101" pitchFamily="18" charset="-127"/>
              </a:endParaRPr>
            </a:p>
            <a:p>
              <a:pPr marL="92075" marR="0" lvl="0" indent="-92075" defTabSz="91440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604000101010101" pitchFamily="18" charset="-127"/>
              </a:endParaRPr>
            </a:p>
            <a:p>
              <a:pPr marL="92075" marR="0" lvl="0" indent="-92075" defTabSz="91440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작성 산출물 및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품질진단 방법 적정성 평가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함초롬바탕" panose="02030504000101010101" pitchFamily="18" charset="-127"/>
              </a:endParaRPr>
            </a:p>
            <a:p>
              <a:pPr marL="92075" marR="0" lvl="0" indent="-92075" defTabSz="91440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604000101010101" pitchFamily="18" charset="-127"/>
              </a:endParaRPr>
            </a:p>
            <a:p>
              <a:pPr marL="92075" marR="0" lvl="0" indent="-92075" defTabSz="91440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오류 데이터 분석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-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데이터 값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구조 측면 오류 식별 및 유형 분류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-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오류 유형별 개선방안 도출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604000101010101" pitchFamily="18" charset="-127"/>
              </a:endParaRPr>
            </a:p>
          </p:txBody>
        </p:sp>
        <p:sp>
          <p:nvSpPr>
            <p:cNvPr id="46" name="AutoShape 274">
              <a:extLst>
                <a:ext uri="{FF2B5EF4-FFF2-40B4-BE49-F238E27FC236}">
                  <a16:creationId xmlns:a16="http://schemas.microsoft.com/office/drawing/2014/main" id="{A7B69707-66C4-4BF5-B9B2-A233A71FF7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00840" y="5284060"/>
              <a:ext cx="2797200" cy="2880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5400000" scaled="0"/>
            </a:gradFill>
            <a:ln w="63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-180975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endParaRPr kumimoji="1" lang="ko-KR" altLang="ko-KR" sz="1100" b="0" i="0" u="none" strike="noStrike" kern="0" cap="none" spc="0" normalizeH="0" baseline="0" noProof="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굴림" pitchFamily="50" charset="-127"/>
              </a:endParaRPr>
            </a:p>
          </p:txBody>
        </p:sp>
        <p:sp>
          <p:nvSpPr>
            <p:cNvPr id="47" name="Rectangle 91">
              <a:extLst>
                <a:ext uri="{FF2B5EF4-FFF2-40B4-BE49-F238E27FC236}">
                  <a16:creationId xmlns:a16="http://schemas.microsoft.com/office/drawing/2014/main" id="{800FCDF4-0731-4F6C-85D3-D3DDC7CB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04" y="5361661"/>
              <a:ext cx="2772000" cy="115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-180975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진단 결과 평가 및 개선사항 도출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2448FDD-ED40-4DB5-9E36-DA3A54C0D384}"/>
              </a:ext>
            </a:extLst>
          </p:cNvPr>
          <p:cNvGrpSpPr/>
          <p:nvPr/>
        </p:nvGrpSpPr>
        <p:grpSpPr>
          <a:xfrm>
            <a:off x="5505061" y="3038109"/>
            <a:ext cx="4127889" cy="3343640"/>
            <a:chOff x="5244968" y="4788114"/>
            <a:chExt cx="2880000" cy="1800000"/>
          </a:xfrm>
        </p:grpSpPr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3FAA3DAD-D3DD-40F0-A683-2C02F606A9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44968" y="4788114"/>
              <a:ext cx="2880000" cy="1800000"/>
            </a:xfrm>
            <a:prstGeom prst="rect">
              <a:avLst/>
            </a:prstGeom>
            <a:solidFill>
              <a:sysClr val="window" lastClr="FFFFFF"/>
            </a:solidFill>
            <a:ln w="6350" algn="ctr">
              <a:solidFill>
                <a:srgbClr val="00B0F0"/>
              </a:solidFill>
              <a:miter lim="800000"/>
              <a:headEnd/>
              <a:tailEnd/>
            </a:ln>
            <a:effectLst>
              <a:outerShdw blurRad="25400" sx="101000" sy="101000" algn="ctr" rotWithShape="0">
                <a:prstClr val="black">
                  <a:alpha val="5000"/>
                </a:prstClr>
              </a:outerShdw>
            </a:effectLst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solidFill>
                    <a:srgbClr val="5B954C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굴림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3463C42-192A-43D5-BBA0-B0F7E088C361}"/>
                </a:ext>
              </a:extLst>
            </p:cNvPr>
            <p:cNvSpPr/>
            <p:nvPr/>
          </p:nvSpPr>
          <p:spPr>
            <a:xfrm>
              <a:off x="5298279" y="5240807"/>
              <a:ext cx="2589741" cy="1257103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t"/>
            <a:lstStyle/>
            <a:p>
              <a:pPr marL="92075" marR="0" lvl="0" indent="-92075" defTabSz="91440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품질진단 관련 산출 작성 여부 점검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604000101010101" pitchFamily="18" charset="-127"/>
              </a:endParaRPr>
            </a:p>
            <a:p>
              <a:pPr marL="92075" marR="0" lvl="0" indent="-92075" defTabSz="91440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데이터 품질진단 확인점검 결과에 대한 개선 </a:t>
              </a:r>
              <a:r>
                <a:rPr kumimoji="0" lang="ko-KR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컨설팅</a:t>
              </a:r>
              <a:r>
                <a:rPr kumimoji="0" lang="ko-KR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완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 사항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 -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진단대상 선정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,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진단방법 보완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함초롬바탕" panose="02030504000101010101" pitchFamily="18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69696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   -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산출물 보완 사항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함초롬바탕" panose="02030504000101010101" pitchFamily="18" charset="-127"/>
              </a:endParaRPr>
            </a:p>
            <a:p>
              <a:pPr marL="36000" marR="0" lvl="0" indent="0" defTabSz="914400" eaLnBrk="1" fontAlgn="ctr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  - 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함초롬바탕" panose="02030504000101010101" pitchFamily="18" charset="-127"/>
                </a:rPr>
                <a:t>품질 개선 방안 검토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함초롬바탕" panose="02030504000101010101" pitchFamily="18" charset="-127"/>
              </a:endParaRPr>
            </a:p>
            <a:p>
              <a:pPr marL="92075" marR="0" lvl="0" indent="-92075" defTabSz="914400" eaLnBrk="1" fontAlgn="auto" latinLnBrk="0" hangingPunct="1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각 영역별 개선방안에 따른 개선 결과 확인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- </a:t>
              </a:r>
              <a:r>
                <a:rPr kumimoji="0" lang="ko-KR" alt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차수별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함초롬바탕" panose="02030604000101010101" pitchFamily="18" charset="-127"/>
                </a:rPr>
                <a:t> 품질진단을 통하여 개선 내역 확인</a:t>
              </a:r>
            </a:p>
          </p:txBody>
        </p:sp>
        <p:sp>
          <p:nvSpPr>
            <p:cNvPr id="51" name="AutoShape 274">
              <a:extLst>
                <a:ext uri="{FF2B5EF4-FFF2-40B4-BE49-F238E27FC236}">
                  <a16:creationId xmlns:a16="http://schemas.microsoft.com/office/drawing/2014/main" id="{4431F2A6-35D8-4C4B-9537-522E0725B1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286368" y="4842949"/>
              <a:ext cx="2797200" cy="2880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5400000" scaled="0"/>
            </a:gradFill>
            <a:ln w="63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-180975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endParaRPr kumimoji="1" lang="ko-KR" altLang="ko-KR" sz="1100" b="0" i="0" u="none" strike="noStrike" kern="0" cap="none" spc="0" normalizeH="0" baseline="0" noProof="0" dirty="0">
                <a:ln>
                  <a:solidFill>
                    <a:srgbClr val="969696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굴림" pitchFamily="50" charset="-127"/>
              </a:endParaRPr>
            </a:p>
          </p:txBody>
        </p:sp>
        <p:sp>
          <p:nvSpPr>
            <p:cNvPr id="52" name="Rectangle 91">
              <a:extLst>
                <a:ext uri="{FF2B5EF4-FFF2-40B4-BE49-F238E27FC236}">
                  <a16:creationId xmlns:a16="http://schemas.microsoft.com/office/drawing/2014/main" id="{B1A4C816-1C5D-477A-AA43-E1E532884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432" y="4920550"/>
              <a:ext cx="2772000" cy="115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-180975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0" cap="none" spc="0" normalizeH="0" baseline="0" noProof="0" dirty="0">
                  <a:ln>
                    <a:solidFill>
                      <a:srgbClr val="969696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굴림" pitchFamily="50" charset="-127"/>
                </a:rPr>
                <a:t>개선사항 확인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FC818EA-81E3-45D1-95BC-D28DBD62E008}"/>
              </a:ext>
            </a:extLst>
          </p:cNvPr>
          <p:cNvGrpSpPr/>
          <p:nvPr/>
        </p:nvGrpSpPr>
        <p:grpSpPr>
          <a:xfrm>
            <a:off x="272480" y="1568760"/>
            <a:ext cx="9360470" cy="1326632"/>
            <a:chOff x="663768" y="1270181"/>
            <a:chExt cx="5868157" cy="1138947"/>
          </a:xfrm>
        </p:grpSpPr>
        <p:sp>
          <p:nvSpPr>
            <p:cNvPr id="54" name="TextBox 73">
              <a:extLst>
                <a:ext uri="{FF2B5EF4-FFF2-40B4-BE49-F238E27FC236}">
                  <a16:creationId xmlns:a16="http://schemas.microsoft.com/office/drawing/2014/main" id="{B1DF6E96-2ADF-4F92-AF6E-73571DBD0D7A}"/>
                </a:ext>
              </a:extLst>
            </p:cNvPr>
            <p:cNvSpPr txBox="1"/>
            <p:nvPr/>
          </p:nvSpPr>
          <p:spPr bwMode="gray">
            <a:xfrm>
              <a:off x="1467253" y="2039201"/>
              <a:ext cx="1062418" cy="369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defTabSz="914400"/>
              <a:r>
                <a:rPr lang="ko-KR" altLang="en-US" sz="1100" dirty="0" err="1">
                  <a:solidFill>
                    <a:srgbClr val="000000"/>
                  </a:solidFill>
                  <a:latin typeface="+mn-ea"/>
                  <a:ea typeface="+mn-ea"/>
                </a:rPr>
                <a:t>빅데이터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>
                  <a:solidFill>
                    <a:srgbClr val="000000"/>
                  </a:solidFill>
                  <a:latin typeface="+mn-ea"/>
                  <a:ea typeface="+mn-ea"/>
                </a:rPr>
                <a:t>플랫폼 사업단</a:t>
              </a:r>
              <a:endParaRPr lang="en-US" altLang="ko-KR" sz="110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defTabSz="914400"/>
              <a:r>
                <a:rPr lang="en-US" altLang="ko-KR" sz="1100">
                  <a:solidFill>
                    <a:srgbClr val="000000"/>
                  </a:solidFill>
                  <a:latin typeface="+mn-ea"/>
                  <a:ea typeface="+mn-ea"/>
                </a:rPr>
                <a:t>+ </a:t>
              </a:r>
              <a:r>
                <a:rPr lang="ko-KR" altLang="en-US" sz="1100">
                  <a:solidFill>
                    <a:srgbClr val="000000"/>
                  </a:solidFill>
                  <a:latin typeface="+mn-ea"/>
                  <a:ea typeface="+mn-ea"/>
                </a:rPr>
                <a:t>품질관리 수행팀</a:t>
              </a: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5" name="왼쪽 중괄호 54">
              <a:extLst>
                <a:ext uri="{FF2B5EF4-FFF2-40B4-BE49-F238E27FC236}">
                  <a16:creationId xmlns:a16="http://schemas.microsoft.com/office/drawing/2014/main" id="{A93CE088-DEA5-4C74-ADBE-0917D62A6C4D}"/>
                </a:ext>
              </a:extLst>
            </p:cNvPr>
            <p:cNvSpPr/>
            <p:nvPr/>
          </p:nvSpPr>
          <p:spPr bwMode="auto">
            <a:xfrm rot="16200000">
              <a:off x="5012020" y="543742"/>
              <a:ext cx="274458" cy="2716460"/>
            </a:xfrm>
            <a:prstGeom prst="leftBrace">
              <a:avLst>
                <a:gd name="adj1" fmla="val 88499"/>
                <a:gd name="adj2" fmla="val 67667"/>
              </a:avLst>
            </a:prstGeom>
            <a:solidFill>
              <a:srgbClr val="006DBB">
                <a:lumMod val="20000"/>
                <a:lumOff val="80000"/>
                <a:alpha val="63000"/>
              </a:srgbClr>
            </a:solidFill>
            <a:ln w="9525" cap="flat" cmpd="sng" algn="ctr">
              <a:solidFill>
                <a:srgbClr val="006DBB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800" ker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6" name="TextBox 73">
              <a:extLst>
                <a:ext uri="{FF2B5EF4-FFF2-40B4-BE49-F238E27FC236}">
                  <a16:creationId xmlns:a16="http://schemas.microsoft.com/office/drawing/2014/main" id="{6DD06DD6-5A85-4195-BD6C-69651393810E}"/>
                </a:ext>
              </a:extLst>
            </p:cNvPr>
            <p:cNvSpPr txBox="1"/>
            <p:nvPr/>
          </p:nvSpPr>
          <p:spPr bwMode="gray">
            <a:xfrm>
              <a:off x="4867005" y="2039201"/>
              <a:ext cx="1093571" cy="224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defTabSz="914400"/>
              <a:r>
                <a:rPr lang="ko-KR" altLang="en-US" sz="1100">
                  <a:solidFill>
                    <a:srgbClr val="000000"/>
                  </a:solidFill>
                  <a:latin typeface="+mn-ea"/>
                  <a:ea typeface="+mn-ea"/>
                </a:rPr>
                <a:t>품질관리 수행팀 컨설팅 </a:t>
              </a:r>
              <a:endParaRPr lang="ko-KR" altLang="en-US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7A47E71-9B71-4D07-AD63-39039499BE62}"/>
                </a:ext>
              </a:extLst>
            </p:cNvPr>
            <p:cNvGrpSpPr/>
            <p:nvPr/>
          </p:nvGrpSpPr>
          <p:grpSpPr>
            <a:xfrm>
              <a:off x="685866" y="1270181"/>
              <a:ext cx="5846059" cy="449099"/>
              <a:chOff x="515567" y="3370029"/>
              <a:chExt cx="5846059" cy="449099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9F13605-82FE-40C7-9277-CEBD09B19E58}"/>
                  </a:ext>
                </a:extLst>
              </p:cNvPr>
              <p:cNvGrpSpPr/>
              <p:nvPr/>
            </p:nvGrpSpPr>
            <p:grpSpPr>
              <a:xfrm>
                <a:off x="515567" y="3370029"/>
                <a:ext cx="1188334" cy="449099"/>
                <a:chOff x="429132" y="3310578"/>
                <a:chExt cx="954444" cy="408272"/>
              </a:xfrm>
            </p:grpSpPr>
            <p:sp>
              <p:nvSpPr>
                <p:cNvPr id="75" name="Rectangle 123" descr="채우기1-01">
                  <a:extLst>
                    <a:ext uri="{FF2B5EF4-FFF2-40B4-BE49-F238E27FC236}">
                      <a16:creationId xmlns:a16="http://schemas.microsoft.com/office/drawing/2014/main" id="{EFF3EBE0-9F69-4044-8E9A-76F0E8EE75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29132" y="3310578"/>
                  <a:ext cx="954444" cy="408272"/>
                </a:xfrm>
                <a:prstGeom prst="rect">
                  <a:avLst/>
                </a:prstGeom>
                <a:blipFill dpi="0" rotWithShape="1">
                  <a:blip r:embed="rId2" cstate="print">
                    <a:lum bright="10000"/>
                  </a:blip>
                  <a:srcRect/>
                  <a:stretch>
                    <a:fillRect/>
                  </a:stretch>
                </a:blipFill>
                <a:ln w="19050" algn="ctr">
                  <a:solidFill>
                    <a:srgbClr val="007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EAEAEA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1080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ko-KR" sz="28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  <a:cs typeface="굴림" pitchFamily="50" charset="-127"/>
                  </a:endParaRPr>
                </a:p>
              </p:txBody>
            </p:sp>
            <p:sp>
              <p:nvSpPr>
                <p:cNvPr id="76" name="AutoShape 124">
                  <a:extLst>
                    <a:ext uri="{FF2B5EF4-FFF2-40B4-BE49-F238E27FC236}">
                      <a16:creationId xmlns:a16="http://schemas.microsoft.com/office/drawing/2014/main" id="{40CCE042-1969-431C-A02E-6E391F01C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400000">
                  <a:off x="418063" y="3321651"/>
                  <a:ext cx="110718" cy="88579"/>
                </a:xfrm>
                <a:prstGeom prst="rtTriangle">
                  <a:avLst/>
                </a:prstGeom>
                <a:solidFill>
                  <a:srgbClr val="0070C0"/>
                </a:solidFill>
                <a:ln w="19050" algn="ctr">
                  <a:solidFill>
                    <a:srgbClr val="0070C0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none" lIns="0" tIns="1080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lang="ko-KR" altLang="en-US" sz="32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77" name="Rectangle 128">
                  <a:extLst>
                    <a:ext uri="{FF2B5EF4-FFF2-40B4-BE49-F238E27FC236}">
                      <a16:creationId xmlns:a16="http://schemas.microsoft.com/office/drawing/2014/main" id="{AEDBD8F7-3FAA-4D92-A165-AE18148DA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646456" y="3442653"/>
                  <a:ext cx="519800" cy="1441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9DC5E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indent="-180975" algn="ctr" defTabSz="820308" fontAlgn="base" latinLnBrk="0">
                    <a:spcBef>
                      <a:spcPct val="0"/>
                    </a:spcBef>
                    <a:spcAft>
                      <a:spcPct val="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  <a:defRPr/>
                  </a:pPr>
                  <a:r>
                    <a:rPr lang="ko-KR" altLang="en-US" sz="1200" dirty="0">
                      <a:ln>
                        <a:solidFill>
                          <a:prstClr val="white">
                            <a:lumMod val="85000"/>
                            <a:alpha val="0"/>
                          </a:prstClr>
                        </a:solidFill>
                      </a:ln>
                      <a:solidFill>
                        <a:prstClr val="black"/>
                      </a:solidFill>
                      <a:latin typeface="+mn-ea"/>
                      <a:cs typeface="굴림" pitchFamily="50" charset="-127"/>
                    </a:rPr>
                    <a:t>평가 지표 반영</a:t>
                  </a:r>
                </a:p>
              </p:txBody>
            </p:sp>
          </p:grpSp>
          <p:sp>
            <p:nvSpPr>
              <p:cNvPr id="60" name="오른쪽 화살표 26">
                <a:extLst>
                  <a:ext uri="{FF2B5EF4-FFF2-40B4-BE49-F238E27FC236}">
                    <a16:creationId xmlns:a16="http://schemas.microsoft.com/office/drawing/2014/main" id="{2642F7C5-D72C-40EC-8F48-2592443D79DF}"/>
                  </a:ext>
                </a:extLst>
              </p:cNvPr>
              <p:cNvSpPr/>
              <p:nvPr/>
            </p:nvSpPr>
            <p:spPr bwMode="auto">
              <a:xfrm>
                <a:off x="1703601" y="3494404"/>
                <a:ext cx="364842" cy="200349"/>
              </a:xfrm>
              <a:prstGeom prst="rightArrow">
                <a:avLst/>
              </a:prstGeom>
              <a:gradFill>
                <a:gsLst>
                  <a:gs pos="0">
                    <a:srgbClr val="6AAA5A"/>
                  </a:gs>
                  <a:gs pos="100000">
                    <a:srgbClr val="679FC5">
                      <a:alpha val="0"/>
                    </a:srgbClr>
                  </a:gs>
                </a:gsLst>
                <a:lin ang="10800000" scaled="0"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lIns="82031" tIns="41015" rIns="82031" bIns="41015" rtlCol="0" anchor="ctr"/>
              <a:lstStyle/>
              <a:p>
                <a:pPr algn="ctr" defTabSz="914400" latinLnBrk="0">
                  <a:defRPr/>
                </a:pPr>
                <a:endParaRPr lang="ko-KR" altLang="en-US" sz="14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sysClr val="window" lastClr="FFFFFF"/>
                  </a:solidFill>
                  <a:latin typeface="+mn-ea"/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F476B70-2FCA-4413-B205-ECD453225C4E}"/>
                  </a:ext>
                </a:extLst>
              </p:cNvPr>
              <p:cNvGrpSpPr/>
              <p:nvPr/>
            </p:nvGrpSpPr>
            <p:grpSpPr>
              <a:xfrm>
                <a:off x="2068143" y="3370029"/>
                <a:ext cx="1188334" cy="449099"/>
                <a:chOff x="429132" y="3310578"/>
                <a:chExt cx="954444" cy="408272"/>
              </a:xfrm>
            </p:grpSpPr>
            <p:sp>
              <p:nvSpPr>
                <p:cNvPr id="72" name="Rectangle 123" descr="채우기1-01">
                  <a:extLst>
                    <a:ext uri="{FF2B5EF4-FFF2-40B4-BE49-F238E27FC236}">
                      <a16:creationId xmlns:a16="http://schemas.microsoft.com/office/drawing/2014/main" id="{C0CBCA83-4A80-4161-BC6D-D275A56A0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29132" y="3310578"/>
                  <a:ext cx="954444" cy="408272"/>
                </a:xfrm>
                <a:prstGeom prst="rect">
                  <a:avLst/>
                </a:prstGeom>
                <a:blipFill dpi="0" rotWithShape="1">
                  <a:blip r:embed="rId2" cstate="print">
                    <a:lum bright="10000"/>
                  </a:blip>
                  <a:srcRect/>
                  <a:stretch>
                    <a:fillRect/>
                  </a:stretch>
                </a:blipFill>
                <a:ln w="19050" algn="ctr">
                  <a:solidFill>
                    <a:srgbClr val="007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EAEAEA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1080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ko-KR" sz="28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  <a:cs typeface="굴림" pitchFamily="50" charset="-127"/>
                  </a:endParaRPr>
                </a:p>
              </p:txBody>
            </p:sp>
            <p:sp>
              <p:nvSpPr>
                <p:cNvPr id="73" name="AutoShape 124">
                  <a:extLst>
                    <a:ext uri="{FF2B5EF4-FFF2-40B4-BE49-F238E27FC236}">
                      <a16:creationId xmlns:a16="http://schemas.microsoft.com/office/drawing/2014/main" id="{DCEF5286-803E-4E9B-AA06-FAB486210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400000">
                  <a:off x="418063" y="3321651"/>
                  <a:ext cx="110718" cy="88579"/>
                </a:xfrm>
                <a:prstGeom prst="rtTriangle">
                  <a:avLst/>
                </a:prstGeom>
                <a:solidFill>
                  <a:srgbClr val="0070C0"/>
                </a:solidFill>
                <a:ln w="19050" algn="ctr">
                  <a:solidFill>
                    <a:srgbClr val="0070C0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none" lIns="0" tIns="1080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lang="ko-KR" altLang="en-US" sz="32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74" name="Rectangle 128">
                  <a:extLst>
                    <a:ext uri="{FF2B5EF4-FFF2-40B4-BE49-F238E27FC236}">
                      <a16:creationId xmlns:a16="http://schemas.microsoft.com/office/drawing/2014/main" id="{12A36423-839F-42E4-9F4D-3368EB083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646456" y="3442653"/>
                  <a:ext cx="519800" cy="1441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9DC5E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indent="-180975" algn="ctr" defTabSz="820308" fontAlgn="base" latinLnBrk="0">
                    <a:spcBef>
                      <a:spcPct val="0"/>
                    </a:spcBef>
                    <a:spcAft>
                      <a:spcPct val="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  <a:defRPr/>
                  </a:pPr>
                  <a:r>
                    <a:rPr lang="ko-KR" altLang="en-US" sz="1200" dirty="0">
                      <a:ln>
                        <a:solidFill>
                          <a:prstClr val="white">
                            <a:lumMod val="85000"/>
                            <a:alpha val="0"/>
                          </a:prstClr>
                        </a:solidFill>
                      </a:ln>
                      <a:solidFill>
                        <a:prstClr val="black"/>
                      </a:solidFill>
                      <a:latin typeface="+mn-ea"/>
                      <a:cs typeface="굴림" pitchFamily="50" charset="-127"/>
                    </a:rPr>
                    <a:t>품질 진단 수행</a:t>
                  </a:r>
                </a:p>
              </p:txBody>
            </p:sp>
          </p:grpSp>
          <p:sp>
            <p:nvSpPr>
              <p:cNvPr id="62" name="오른쪽 화살표 28">
                <a:extLst>
                  <a:ext uri="{FF2B5EF4-FFF2-40B4-BE49-F238E27FC236}">
                    <a16:creationId xmlns:a16="http://schemas.microsoft.com/office/drawing/2014/main" id="{B81BBBEC-C8BF-45D7-96C9-58028E17F03C}"/>
                  </a:ext>
                </a:extLst>
              </p:cNvPr>
              <p:cNvSpPr/>
              <p:nvPr/>
            </p:nvSpPr>
            <p:spPr bwMode="auto">
              <a:xfrm>
                <a:off x="3256177" y="3494404"/>
                <a:ext cx="364842" cy="200349"/>
              </a:xfrm>
              <a:prstGeom prst="rightArrow">
                <a:avLst/>
              </a:prstGeom>
              <a:gradFill>
                <a:gsLst>
                  <a:gs pos="0">
                    <a:srgbClr val="6AAA5A"/>
                  </a:gs>
                  <a:gs pos="100000">
                    <a:srgbClr val="679FC5">
                      <a:alpha val="0"/>
                    </a:srgbClr>
                  </a:gs>
                </a:gsLst>
                <a:lin ang="10800000" scaled="0"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lIns="82031" tIns="41015" rIns="82031" bIns="41015" rtlCol="0" anchor="ctr"/>
              <a:lstStyle/>
              <a:p>
                <a:pPr algn="ctr" defTabSz="914400" latinLnBrk="0">
                  <a:defRPr/>
                </a:pPr>
                <a:endParaRPr lang="ko-KR" altLang="en-US" sz="14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sysClr val="window" lastClr="FFFFFF"/>
                  </a:solidFill>
                  <a:latin typeface="+mn-ea"/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44A2D2F6-D2EA-43CE-9215-F1512C70F5D5}"/>
                  </a:ext>
                </a:extLst>
              </p:cNvPr>
              <p:cNvGrpSpPr/>
              <p:nvPr/>
            </p:nvGrpSpPr>
            <p:grpSpPr>
              <a:xfrm>
                <a:off x="3620719" y="3370029"/>
                <a:ext cx="1188334" cy="449099"/>
                <a:chOff x="429132" y="3310578"/>
                <a:chExt cx="954444" cy="408272"/>
              </a:xfrm>
            </p:grpSpPr>
            <p:sp>
              <p:nvSpPr>
                <p:cNvPr id="69" name="Rectangle 123" descr="채우기1-01">
                  <a:extLst>
                    <a:ext uri="{FF2B5EF4-FFF2-40B4-BE49-F238E27FC236}">
                      <a16:creationId xmlns:a16="http://schemas.microsoft.com/office/drawing/2014/main" id="{C495F73D-6A55-40E4-B295-195B4FEAF8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29132" y="3310578"/>
                  <a:ext cx="954444" cy="408272"/>
                </a:xfrm>
                <a:prstGeom prst="rect">
                  <a:avLst/>
                </a:prstGeom>
                <a:blipFill dpi="0" rotWithShape="1">
                  <a:blip r:embed="rId2" cstate="print">
                    <a:lum bright="10000"/>
                  </a:blip>
                  <a:srcRect/>
                  <a:stretch>
                    <a:fillRect/>
                  </a:stretch>
                </a:blipFill>
                <a:ln w="19050" algn="ctr">
                  <a:solidFill>
                    <a:srgbClr val="007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EAEAEA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1080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ko-KR" sz="28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  <a:cs typeface="굴림" pitchFamily="50" charset="-127"/>
                  </a:endParaRPr>
                </a:p>
              </p:txBody>
            </p:sp>
            <p:sp>
              <p:nvSpPr>
                <p:cNvPr id="70" name="AutoShape 124">
                  <a:extLst>
                    <a:ext uri="{FF2B5EF4-FFF2-40B4-BE49-F238E27FC236}">
                      <a16:creationId xmlns:a16="http://schemas.microsoft.com/office/drawing/2014/main" id="{98132300-CEA5-4B4B-B13E-1F4730A5F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400000">
                  <a:off x="418063" y="3321651"/>
                  <a:ext cx="110718" cy="88579"/>
                </a:xfrm>
                <a:prstGeom prst="rtTriangle">
                  <a:avLst/>
                </a:prstGeom>
                <a:solidFill>
                  <a:srgbClr val="0070C0"/>
                </a:solidFill>
                <a:ln w="19050" algn="ctr">
                  <a:solidFill>
                    <a:srgbClr val="0070C0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none" lIns="0" tIns="1080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lang="ko-KR" altLang="en-US" sz="32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71" name="Rectangle 128">
                  <a:extLst>
                    <a:ext uri="{FF2B5EF4-FFF2-40B4-BE49-F238E27FC236}">
                      <a16:creationId xmlns:a16="http://schemas.microsoft.com/office/drawing/2014/main" id="{9A4EC7C6-25AD-4411-8C0C-3445C951A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646452" y="3442653"/>
                  <a:ext cx="519800" cy="1441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9DC5E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indent="-180975" algn="ctr" defTabSz="820308" fontAlgn="base" latinLnBrk="0">
                    <a:spcBef>
                      <a:spcPct val="0"/>
                    </a:spcBef>
                    <a:spcAft>
                      <a:spcPct val="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  <a:defRPr/>
                  </a:pPr>
                  <a:r>
                    <a:rPr lang="ko-KR" altLang="en-US" sz="1200" dirty="0">
                      <a:ln>
                        <a:solidFill>
                          <a:prstClr val="white">
                            <a:lumMod val="85000"/>
                            <a:alpha val="0"/>
                          </a:prstClr>
                        </a:solidFill>
                      </a:ln>
                      <a:solidFill>
                        <a:prstClr val="black"/>
                      </a:solidFill>
                      <a:latin typeface="+mn-ea"/>
                      <a:cs typeface="굴림" pitchFamily="50" charset="-127"/>
                    </a:rPr>
                    <a:t>진단 결과 평가</a:t>
                  </a:r>
                </a:p>
              </p:txBody>
            </p:sp>
          </p:grpSp>
          <p:sp>
            <p:nvSpPr>
              <p:cNvPr id="64" name="오른쪽 화살표 30">
                <a:extLst>
                  <a:ext uri="{FF2B5EF4-FFF2-40B4-BE49-F238E27FC236}">
                    <a16:creationId xmlns:a16="http://schemas.microsoft.com/office/drawing/2014/main" id="{66412016-FE7A-43C0-BE37-C66E588CA2F9}"/>
                  </a:ext>
                </a:extLst>
              </p:cNvPr>
              <p:cNvSpPr/>
              <p:nvPr/>
            </p:nvSpPr>
            <p:spPr bwMode="auto">
              <a:xfrm>
                <a:off x="4808753" y="3494404"/>
                <a:ext cx="364842" cy="200349"/>
              </a:xfrm>
              <a:prstGeom prst="rightArrow">
                <a:avLst/>
              </a:prstGeom>
              <a:gradFill>
                <a:gsLst>
                  <a:gs pos="0">
                    <a:srgbClr val="6AAA5A"/>
                  </a:gs>
                  <a:gs pos="100000">
                    <a:srgbClr val="679FC5">
                      <a:alpha val="0"/>
                    </a:srgbClr>
                  </a:gs>
                </a:gsLst>
                <a:lin ang="10800000" scaled="0"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lIns="82031" tIns="41015" rIns="82031" bIns="41015" rtlCol="0" anchor="ctr"/>
              <a:lstStyle/>
              <a:p>
                <a:pPr algn="ctr" defTabSz="914400" latinLnBrk="0">
                  <a:defRPr/>
                </a:pPr>
                <a:endParaRPr lang="ko-KR" altLang="en-US" sz="14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sysClr val="window" lastClr="FFFFFF"/>
                  </a:solidFill>
                  <a:latin typeface="+mn-ea"/>
                </a:endParaRPr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5CADC55C-A5C3-4CA5-AD97-D8A4032AE13C}"/>
                  </a:ext>
                </a:extLst>
              </p:cNvPr>
              <p:cNvGrpSpPr/>
              <p:nvPr/>
            </p:nvGrpSpPr>
            <p:grpSpPr>
              <a:xfrm>
                <a:off x="5173292" y="3370029"/>
                <a:ext cx="1188334" cy="449099"/>
                <a:chOff x="429132" y="3310578"/>
                <a:chExt cx="954444" cy="408272"/>
              </a:xfrm>
            </p:grpSpPr>
            <p:sp>
              <p:nvSpPr>
                <p:cNvPr id="66" name="Rectangle 123" descr="채우기1-01">
                  <a:extLst>
                    <a:ext uri="{FF2B5EF4-FFF2-40B4-BE49-F238E27FC236}">
                      <a16:creationId xmlns:a16="http://schemas.microsoft.com/office/drawing/2014/main" id="{70E9E4C7-13C4-4519-97FD-46DEFE0C3A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429132" y="3310578"/>
                  <a:ext cx="954444" cy="408272"/>
                </a:xfrm>
                <a:prstGeom prst="rect">
                  <a:avLst/>
                </a:prstGeom>
                <a:blipFill dpi="0" rotWithShape="1">
                  <a:blip r:embed="rId2" cstate="print">
                    <a:lum bright="10000"/>
                  </a:blip>
                  <a:srcRect/>
                  <a:stretch>
                    <a:fillRect/>
                  </a:stretch>
                </a:blipFill>
                <a:ln w="19050" algn="ctr">
                  <a:solidFill>
                    <a:srgbClr val="0070C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EAEAEA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1080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ko-KR" altLang="ko-KR" sz="28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  <a:cs typeface="굴림" pitchFamily="50" charset="-127"/>
                  </a:endParaRPr>
                </a:p>
              </p:txBody>
            </p:sp>
            <p:sp>
              <p:nvSpPr>
                <p:cNvPr id="67" name="AutoShape 124">
                  <a:extLst>
                    <a:ext uri="{FF2B5EF4-FFF2-40B4-BE49-F238E27FC236}">
                      <a16:creationId xmlns:a16="http://schemas.microsoft.com/office/drawing/2014/main" id="{FE324EE3-D94C-4DFC-B18C-8489D159DE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 rot="5400000">
                  <a:off x="418063" y="3321651"/>
                  <a:ext cx="110718" cy="88579"/>
                </a:xfrm>
                <a:prstGeom prst="rtTriangle">
                  <a:avLst/>
                </a:prstGeom>
                <a:solidFill>
                  <a:srgbClr val="0070C0"/>
                </a:solidFill>
                <a:ln w="19050" algn="ctr">
                  <a:solidFill>
                    <a:srgbClr val="0070C0"/>
                  </a:solidFill>
                  <a:miter lim="800000"/>
                  <a:headEnd/>
                  <a:tailEnd/>
                </a:ln>
                <a:effectLst/>
              </p:spPr>
              <p:txBody>
                <a:bodyPr vert="horz" wrap="none" lIns="0" tIns="1080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defTabSz="914400"/>
                  <a:endParaRPr lang="ko-KR" altLang="en-US" sz="3200" dirty="0">
                    <a:ln>
                      <a:solidFill>
                        <a:prstClr val="white">
                          <a:lumMod val="85000"/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68" name="Rectangle 128">
                  <a:extLst>
                    <a:ext uri="{FF2B5EF4-FFF2-40B4-BE49-F238E27FC236}">
                      <a16:creationId xmlns:a16="http://schemas.microsoft.com/office/drawing/2014/main" id="{4EF41E39-CE6E-435E-A308-FC198EBB9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646456" y="3442653"/>
                  <a:ext cx="519800" cy="1441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9DC5E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indent="-180975" algn="ctr" defTabSz="820308" fontAlgn="base" latinLnBrk="0">
                    <a:spcBef>
                      <a:spcPct val="0"/>
                    </a:spcBef>
                    <a:spcAft>
                      <a:spcPct val="0"/>
                    </a:spcAft>
                    <a:buClr>
                      <a:prstClr val="white">
                        <a:lumMod val="65000"/>
                      </a:prstClr>
                    </a:buClr>
                    <a:buSzPct val="80000"/>
                    <a:defRPr/>
                  </a:pPr>
                  <a:r>
                    <a:rPr lang="ko-KR" altLang="en-US" sz="1200" dirty="0">
                      <a:ln>
                        <a:solidFill>
                          <a:prstClr val="white">
                            <a:lumMod val="85000"/>
                            <a:alpha val="0"/>
                          </a:prstClr>
                        </a:solidFill>
                      </a:ln>
                      <a:solidFill>
                        <a:prstClr val="black"/>
                      </a:solidFill>
                      <a:latin typeface="+mn-ea"/>
                      <a:cs typeface="굴림" pitchFamily="50" charset="-127"/>
                    </a:rPr>
                    <a:t>개선 사항 확인</a:t>
                  </a:r>
                </a:p>
              </p:txBody>
            </p:sp>
          </p:grpSp>
        </p:grpSp>
        <p:sp>
          <p:nvSpPr>
            <p:cNvPr id="58" name="왼쪽 중괄호 57">
              <a:extLst>
                <a:ext uri="{FF2B5EF4-FFF2-40B4-BE49-F238E27FC236}">
                  <a16:creationId xmlns:a16="http://schemas.microsoft.com/office/drawing/2014/main" id="{AFEE7307-7CB6-4C91-B717-D0C29FC3C361}"/>
                </a:ext>
              </a:extLst>
            </p:cNvPr>
            <p:cNvSpPr/>
            <p:nvPr/>
          </p:nvSpPr>
          <p:spPr bwMode="auto">
            <a:xfrm rot="16200000">
              <a:off x="2671155" y="-242644"/>
              <a:ext cx="274458" cy="4289232"/>
            </a:xfrm>
            <a:prstGeom prst="leftBrace">
              <a:avLst>
                <a:gd name="adj1" fmla="val 88499"/>
                <a:gd name="adj2" fmla="val 31700"/>
              </a:avLst>
            </a:prstGeom>
            <a:solidFill>
              <a:srgbClr val="006DBB">
                <a:lumMod val="20000"/>
                <a:lumOff val="80000"/>
                <a:alpha val="63000"/>
              </a:srgbClr>
            </a:solidFill>
            <a:ln w="9525" cap="flat" cmpd="sng" algn="ctr">
              <a:solidFill>
                <a:srgbClr val="006DBB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800" kern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78" name="오른쪽 화살표 46">
            <a:extLst>
              <a:ext uri="{FF2B5EF4-FFF2-40B4-BE49-F238E27FC236}">
                <a16:creationId xmlns:a16="http://schemas.microsoft.com/office/drawing/2014/main" id="{2408F3C1-8C3D-4665-ACA7-8F433804274E}"/>
              </a:ext>
            </a:extLst>
          </p:cNvPr>
          <p:cNvSpPr/>
          <p:nvPr/>
        </p:nvSpPr>
        <p:spPr bwMode="auto">
          <a:xfrm>
            <a:off x="4514516" y="3427981"/>
            <a:ext cx="746332" cy="2562272"/>
          </a:xfrm>
          <a:prstGeom prst="rightArrow">
            <a:avLst/>
          </a:pr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rgbClr val="679FC5">
                  <a:alpha val="0"/>
                </a:srgbClr>
              </a:gs>
            </a:gsLst>
            <a:lin ang="10800000" scaled="0"/>
          </a:gradFill>
          <a:ln w="6350" cap="flat" cmpd="sng" algn="ctr">
            <a:noFill/>
            <a:prstDash val="solid"/>
          </a:ln>
          <a:effectLst/>
        </p:spPr>
        <p:txBody>
          <a:bodyPr lIns="82031" tIns="41015" rIns="82031" bIns="410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solidFill>
                  <a:prstClr val="white">
                    <a:alpha val="4000"/>
                  </a:prstClr>
                </a:solidFill>
              </a:ln>
              <a:solidFill>
                <a:sysClr val="window" lastClr="FFFFFF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9" name="모서리가 둥근 직사각형 47">
            <a:extLst>
              <a:ext uri="{FF2B5EF4-FFF2-40B4-BE49-F238E27FC236}">
                <a16:creationId xmlns:a16="http://schemas.microsoft.com/office/drawing/2014/main" id="{E15B5199-7E6B-4737-B40A-5FDD7678E1AA}"/>
              </a:ext>
            </a:extLst>
          </p:cNvPr>
          <p:cNvSpPr/>
          <p:nvPr/>
        </p:nvSpPr>
        <p:spPr>
          <a:xfrm>
            <a:off x="5206076" y="1497143"/>
            <a:ext cx="4464198" cy="686598"/>
          </a:xfrm>
          <a:prstGeom prst="roundRect">
            <a:avLst>
              <a:gd name="adj" fmla="val 9835"/>
            </a:avLst>
          </a:prstGeom>
          <a:solidFill>
            <a:srgbClr val="C0504D">
              <a:alpha val="20000"/>
            </a:srgbClr>
          </a:solidFill>
          <a:ln w="19050">
            <a:solidFill>
              <a:srgbClr val="FF0000"/>
            </a:solidFill>
            <a:prstDash val="sysDash"/>
          </a:ln>
        </p:spPr>
        <p:txBody>
          <a:bodyPr wrap="squar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-50" normalizeH="0" baseline="0" noProof="0" dirty="0">
              <a:ln w="3175">
                <a:solidFill>
                  <a:srgbClr val="000000">
                    <a:alpha val="20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051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26597" y="2095602"/>
            <a:ext cx="52129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8800" spc="-4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white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I</a:t>
            </a:r>
            <a:endParaRPr lang="ko-KR" altLang="en-US" sz="8800" spc="-45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white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40832" y="2503406"/>
            <a:ext cx="544489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ko-KR" altLang="en-US" sz="350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2E2F5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품질 점검 계획</a:t>
            </a:r>
            <a:endParaRPr lang="ko-KR" altLang="en-US" sz="350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E2F5D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2BB9FC-CB75-4C7F-BBE1-5265F27B5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32"/>
          <a:stretch/>
        </p:blipFill>
        <p:spPr>
          <a:xfrm>
            <a:off x="6429164" y="1226732"/>
            <a:ext cx="2593077" cy="8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388DD-B7BE-42ED-9633-C3468F078EC0}"/>
              </a:ext>
            </a:extLst>
          </p:cNvPr>
          <p:cNvSpPr txBox="1"/>
          <p:nvPr/>
        </p:nvSpPr>
        <p:spPr>
          <a:xfrm>
            <a:off x="671216" y="30726"/>
            <a:ext cx="362727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</a:rPr>
              <a:t>데이터 품질진단 개요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EA8F1-CC81-44C7-8D23-A57365F53147}"/>
              </a:ext>
            </a:extLst>
          </p:cNvPr>
          <p:cNvSpPr txBox="1"/>
          <p:nvPr/>
        </p:nvSpPr>
        <p:spPr>
          <a:xfrm>
            <a:off x="292181" y="1750103"/>
            <a:ext cx="3645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spcAft>
                <a:spcPts val="300"/>
              </a:spcAft>
              <a:buFont typeface="함초롬바탕" panose="02030504000101010101" pitchFamily="18" charset="-127"/>
              <a:buChar char="■"/>
            </a:pPr>
            <a:r>
              <a:rPr lang="ko-KR" altLang="en-US" sz="16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데이터 품질진단 수행 절차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6E69B6-D3E8-4B6A-827F-9B4EFAE4B150}"/>
              </a:ext>
            </a:extLst>
          </p:cNvPr>
          <p:cNvSpPr/>
          <p:nvPr/>
        </p:nvSpPr>
        <p:spPr>
          <a:xfrm>
            <a:off x="419315" y="2329625"/>
            <a:ext cx="2160000" cy="47474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504000101010101" pitchFamily="18" charset="-127"/>
              </a:rPr>
              <a:t>M1.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504000101010101" pitchFamily="18" charset="-127"/>
              </a:rPr>
              <a:t>품질진단 수행 계획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FF94C3-525D-491A-BB8F-AF967082A138}"/>
              </a:ext>
            </a:extLst>
          </p:cNvPr>
          <p:cNvSpPr/>
          <p:nvPr/>
        </p:nvSpPr>
        <p:spPr>
          <a:xfrm>
            <a:off x="419315" y="4206954"/>
            <a:ext cx="2160000" cy="47474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504000101010101" pitchFamily="18" charset="-127"/>
              </a:rPr>
              <a:t>M3.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504000101010101" pitchFamily="18" charset="-127"/>
              </a:rPr>
              <a:t>품질진단 실시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05D974-6AF5-4356-B839-B41605CCB6F4}"/>
              </a:ext>
            </a:extLst>
          </p:cNvPr>
          <p:cNvSpPr/>
          <p:nvPr/>
        </p:nvSpPr>
        <p:spPr>
          <a:xfrm>
            <a:off x="419315" y="5209145"/>
            <a:ext cx="2160000" cy="47474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504000101010101" pitchFamily="18" charset="-127"/>
              </a:rPr>
              <a:t>M4.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504000101010101" pitchFamily="18" charset="-127"/>
              </a:rPr>
              <a:t>품질진단 결과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B1D707-EB1E-47D1-BB66-E7CBFF1B0C1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499315" y="4681702"/>
            <a:ext cx="0" cy="527443"/>
          </a:xfrm>
          <a:prstGeom prst="straightConnector1">
            <a:avLst/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5A6FA5-5A0F-4D22-B117-49C9CF545BF2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>
            <a:off x="1499315" y="2804373"/>
            <a:ext cx="0" cy="382843"/>
          </a:xfrm>
          <a:prstGeom prst="straightConnector1">
            <a:avLst/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F0FADD-BF01-430F-B77C-6D6FAA695B68}"/>
              </a:ext>
            </a:extLst>
          </p:cNvPr>
          <p:cNvSpPr txBox="1"/>
          <p:nvPr/>
        </p:nvSpPr>
        <p:spPr>
          <a:xfrm>
            <a:off x="2651566" y="2240738"/>
            <a:ext cx="6693916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품질진단 목적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품질진단 범위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및 일정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품질진단 환경구성 등을 고려하여 품질진단 </a:t>
            </a:r>
            <a:r>
              <a:rPr lang="ko-KR" altLang="en-US" sz="120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계획을 수립</a:t>
            </a:r>
            <a:endParaRPr lang="en-US" altLang="ko-KR" sz="1200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marL="171450" indent="-171450" defTabSz="9144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2060"/>
                </a:solidFill>
                <a:latin typeface="+mn-ea"/>
                <a:cs typeface="함초롬바탕" panose="02030504000101010101" pitchFamily="18" charset="-127"/>
              </a:rPr>
              <a:t>산출물 </a:t>
            </a:r>
            <a:r>
              <a:rPr lang="en-US" altLang="ko-KR" sz="1200">
                <a:solidFill>
                  <a:srgbClr val="002060"/>
                </a:solidFill>
                <a:latin typeface="+mn-ea"/>
                <a:cs typeface="함초롬바탕" panose="02030504000101010101" pitchFamily="18" charset="-127"/>
              </a:rPr>
              <a:t>: </a:t>
            </a:r>
            <a:r>
              <a:rPr lang="ko-KR" altLang="en-US" sz="1200">
                <a:solidFill>
                  <a:srgbClr val="002060"/>
                </a:solidFill>
                <a:latin typeface="+mn-ea"/>
                <a:cs typeface="함초롬바탕" panose="02030504000101010101" pitchFamily="18" charset="-127"/>
              </a:rPr>
              <a:t>품질진단 계획서</a:t>
            </a:r>
            <a:endParaRPr lang="ko-KR" altLang="en-US" sz="1200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3CB5D-F48E-4F90-8E6C-315635B95494}"/>
              </a:ext>
            </a:extLst>
          </p:cNvPr>
          <p:cNvSpPr txBox="1"/>
          <p:nvPr/>
        </p:nvSpPr>
        <p:spPr>
          <a:xfrm>
            <a:off x="2651566" y="4133378"/>
            <a:ext cx="68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정의 된 품질진단 규칙으로 품질진단을 실시하며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진단결과 검토 과정을 통해 오류데이터 확정 및 품질진단 규칙 재정의 여부를 판단한다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. 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이 과정은 최종 오류데이터 확정시 까지 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“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품질진단 규칙정의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” 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품질진단 실시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/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검토 과정을 </a:t>
            </a:r>
            <a:r>
              <a:rPr lang="ko-KR" altLang="en-US" sz="120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반복 수행</a:t>
            </a:r>
            <a:endParaRPr lang="en-US" altLang="ko-KR" sz="120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FFF7C6-C0AE-4CE7-B29F-ABEDCE77EBB2}"/>
              </a:ext>
            </a:extLst>
          </p:cNvPr>
          <p:cNvSpPr txBox="1"/>
          <p:nvPr/>
        </p:nvSpPr>
        <p:spPr>
          <a:xfrm>
            <a:off x="2651566" y="5101388"/>
            <a:ext cx="6840000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최종 오류 확정 내역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데이터셋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테이블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항목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컬럼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전체건수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오류건수 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오류율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등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을  값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구조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표준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관리체계 관점에서 품질진단 </a:t>
            </a:r>
            <a:r>
              <a:rPr lang="ko-KR" altLang="en-US" sz="1200" err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결과서를</a:t>
            </a:r>
            <a:r>
              <a:rPr lang="ko-KR" altLang="en-US" sz="120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작성</a:t>
            </a:r>
            <a:endParaRPr lang="en-US" altLang="ko-KR" sz="1200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marL="171450" indent="-171450" defTabSz="9144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2060"/>
                </a:solidFill>
                <a:latin typeface="+mn-ea"/>
                <a:cs typeface="함초롬바탕" panose="02030504000101010101" pitchFamily="18" charset="-127"/>
              </a:rPr>
              <a:t>산출물 </a:t>
            </a:r>
            <a:r>
              <a:rPr lang="en-US" altLang="ko-KR" sz="1200">
                <a:solidFill>
                  <a:srgbClr val="002060"/>
                </a:solidFill>
                <a:latin typeface="+mn-ea"/>
                <a:cs typeface="함초롬바탕" panose="02030504000101010101" pitchFamily="18" charset="-127"/>
              </a:rPr>
              <a:t>: </a:t>
            </a:r>
            <a:r>
              <a:rPr lang="en-US" altLang="ko-KR" sz="120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1~4</a:t>
            </a:r>
            <a:r>
              <a:rPr lang="ko-KR" altLang="en-US" sz="120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차 데이터 품질진단 결과 보고서</a:t>
            </a:r>
            <a:endParaRPr lang="ko-KR" altLang="en-US" sz="1200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E92EFE-289F-4808-993E-88AFE18BCEC3}"/>
              </a:ext>
            </a:extLst>
          </p:cNvPr>
          <p:cNvSpPr/>
          <p:nvPr/>
        </p:nvSpPr>
        <p:spPr>
          <a:xfrm>
            <a:off x="419315" y="3187216"/>
            <a:ext cx="2160000" cy="47474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504000101010101" pitchFamily="18" charset="-127"/>
              </a:rPr>
              <a:t>M2.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함초롬바탕" panose="02030504000101010101" pitchFamily="18" charset="-127"/>
              </a:rPr>
              <a:t>품질진단 규칙 정의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3DD384-1247-48C5-B552-AAFA3AF56E5F}"/>
              </a:ext>
            </a:extLst>
          </p:cNvPr>
          <p:cNvSpPr txBox="1"/>
          <p:nvPr/>
        </p:nvSpPr>
        <p:spPr>
          <a:xfrm>
            <a:off x="2651565" y="3186976"/>
            <a:ext cx="6840000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프로파일 분석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메타표준정보</a:t>
            </a:r>
            <a:r>
              <a:rPr lang="en-US" altLang="ko-KR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업무규칙 등으로 품질진단 </a:t>
            </a:r>
            <a:r>
              <a:rPr lang="ko-KR" altLang="en-US" sz="120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규칙을 정의</a:t>
            </a:r>
            <a:endParaRPr lang="en-US" altLang="ko-KR" sz="1200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marL="171450" indent="-171450" defTabSz="9144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2060"/>
                </a:solidFill>
                <a:latin typeface="+mn-ea"/>
                <a:cs typeface="함초롬바탕" panose="02030504000101010101" pitchFamily="18" charset="-127"/>
              </a:rPr>
              <a:t>산출물 </a:t>
            </a:r>
            <a:r>
              <a:rPr lang="en-US" altLang="ko-KR" sz="1200">
                <a:solidFill>
                  <a:srgbClr val="002060"/>
                </a:solidFill>
                <a:latin typeface="+mn-ea"/>
                <a:cs typeface="함초롬바탕" panose="02030504000101010101" pitchFamily="18" charset="-127"/>
              </a:rPr>
              <a:t>: </a:t>
            </a:r>
            <a:r>
              <a:rPr lang="ko-KR" altLang="en-US" sz="1200">
                <a:solidFill>
                  <a:srgbClr val="002060"/>
                </a:solidFill>
                <a:latin typeface="+mn-ea"/>
                <a:cs typeface="함초롬바탕" panose="02030504000101010101" pitchFamily="18" charset="-127"/>
              </a:rPr>
              <a:t>품질관리수준진단 계획서</a:t>
            </a:r>
            <a:r>
              <a:rPr lang="en-US" altLang="ko-KR" sz="1200">
                <a:solidFill>
                  <a:srgbClr val="002060"/>
                </a:solidFill>
                <a:latin typeface="+mn-ea"/>
                <a:cs typeface="함초롬바탕" panose="02030504000101010101" pitchFamily="18" charset="-127"/>
              </a:rPr>
              <a:t>, </a:t>
            </a:r>
            <a:r>
              <a:rPr lang="ko-KR" altLang="en-US" sz="1200">
                <a:solidFill>
                  <a:srgbClr val="002060"/>
                </a:solidFill>
                <a:latin typeface="+mn-ea"/>
                <a:cs typeface="함초롬바탕" panose="02030504000101010101" pitchFamily="18" charset="-127"/>
              </a:rPr>
              <a:t>프로파일 보고서</a:t>
            </a:r>
            <a:endParaRPr lang="ko-KR" altLang="en-US" sz="1200" dirty="0">
              <a:solidFill>
                <a:srgbClr val="002060"/>
              </a:solidFill>
              <a:latin typeface="+mn-ea"/>
              <a:cs typeface="함초롬바탕" panose="02030504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742520-3544-4C6B-B001-771D2275545E}"/>
              </a:ext>
            </a:extLst>
          </p:cNvPr>
          <p:cNvCxnSpPr>
            <a:stCxn id="25" idx="2"/>
            <a:endCxn id="18" idx="0"/>
          </p:cNvCxnSpPr>
          <p:nvPr/>
        </p:nvCxnSpPr>
        <p:spPr>
          <a:xfrm>
            <a:off x="1499315" y="3661964"/>
            <a:ext cx="0" cy="544990"/>
          </a:xfrm>
          <a:prstGeom prst="straightConnector1">
            <a:avLst/>
          </a:prstGeom>
          <a:noFill/>
          <a:ln w="3810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28" name="제목 1">
            <a:extLst>
              <a:ext uri="{FF2B5EF4-FFF2-40B4-BE49-F238E27FC236}">
                <a16:creationId xmlns:a16="http://schemas.microsoft.com/office/drawing/2014/main" id="{15147AF8-C452-4858-BE50-EAC2FC09A318}"/>
              </a:ext>
            </a:extLst>
          </p:cNvPr>
          <p:cNvSpPr txBox="1">
            <a:spLocks/>
          </p:cNvSpPr>
          <p:nvPr/>
        </p:nvSpPr>
        <p:spPr>
          <a:xfrm>
            <a:off x="272480" y="797173"/>
            <a:ext cx="9360470" cy="831627"/>
          </a:xfrm>
          <a:prstGeom prst="rect">
            <a:avLst/>
          </a:prstGeom>
        </p:spPr>
        <p:txBody>
          <a:bodyPr/>
          <a:lstStyle>
            <a:lvl1pPr algn="ctr" defTabSz="914035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>
                <a:latin typeface="+mn-ea"/>
                <a:cs typeface="함초롬바탕" panose="02030504000101010101" pitchFamily="18" charset="-127"/>
              </a:rPr>
              <a:t>데이터 품질진단은 시스템에서 발생 되는 잠정 오류를 도출 및 확정하여 데이터 품질 수준 파악 목적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87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388DD-B7BE-42ED-9633-C3468F078EC0}"/>
              </a:ext>
            </a:extLst>
          </p:cNvPr>
          <p:cNvSpPr txBox="1"/>
          <p:nvPr/>
        </p:nvSpPr>
        <p:spPr>
          <a:xfrm>
            <a:off x="671216" y="30726"/>
            <a:ext cx="398250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</a:rPr>
              <a:t>품질진단 지원조직 구성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EA8F1-CC81-44C7-8D23-A57365F53147}"/>
              </a:ext>
            </a:extLst>
          </p:cNvPr>
          <p:cNvSpPr txBox="1"/>
          <p:nvPr/>
        </p:nvSpPr>
        <p:spPr>
          <a:xfrm>
            <a:off x="271066" y="767512"/>
            <a:ext cx="3645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spcAft>
                <a:spcPts val="300"/>
              </a:spcAft>
              <a:buFont typeface="함초롬바탕" panose="02030504000101010101" pitchFamily="18" charset="-127"/>
              <a:buChar char="■"/>
            </a:pPr>
            <a:r>
              <a:rPr lang="ko-KR" altLang="en-US" sz="1600" b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플랫폼별 지원인력</a:t>
            </a:r>
            <a:endParaRPr lang="ko-KR" altLang="en-US" sz="16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3FB1AD-08F8-45FE-B9BE-49C715225D43}"/>
              </a:ext>
            </a:extLst>
          </p:cNvPr>
          <p:cNvSpPr txBox="1"/>
          <p:nvPr/>
        </p:nvSpPr>
        <p:spPr>
          <a:xfrm>
            <a:off x="273026" y="4005064"/>
            <a:ext cx="3645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spcAft>
                <a:spcPts val="300"/>
              </a:spcAft>
              <a:buFont typeface="함초롬바탕" panose="02030504000101010101" pitchFamily="18" charset="-127"/>
              <a:buChar char="■"/>
            </a:pPr>
            <a:r>
              <a:rPr lang="ko-KR" altLang="en-US" sz="1600" b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담당자별 주요 역할</a:t>
            </a:r>
            <a:endParaRPr lang="ko-KR" altLang="en-US" sz="16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D248ECD-273F-4250-94E2-BDDF1F94C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22855"/>
              </p:ext>
            </p:extLst>
          </p:nvPr>
        </p:nvGraphicFramePr>
        <p:xfrm>
          <a:off x="424214" y="4452680"/>
          <a:ext cx="9141016" cy="1912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5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3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담당자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역할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23" rtl="0" eaLnBrk="1" fontAlgn="ctr" latinLnBrk="1" hangingPunct="1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비고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일정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54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이종영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방법론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0" algn="l" defTabSz="914423" rtl="0" eaLnBrk="1" fontAlgn="ctr" latinLnBrk="1" hangingPunct="1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진단방법론 변경관리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~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사업 완료 시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(12/31)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54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고민수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비정형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공간정보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품질지표 및 진단규칙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0" algn="l" defTabSz="914423" rtl="0" eaLnBrk="1" fontAlgn="ctr" latinLnBrk="1" hangingPunct="1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비정형 데이터 지표 및 진단규칙 지원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비정형 데이터 관련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54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김태연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김정욱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활동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점검 보고서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0" algn="l" defTabSz="914423" rtl="0" eaLnBrk="1" fontAlgn="ctr" latinLnBrk="1" hangingPunct="1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활동점검 및 성과보고 템플릿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보고서 통합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0" algn="ctr" defTabSz="914423" rtl="0" eaLnBrk="1" fontAlgn="ctr" latinLnBrk="1" hangingPunct="1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점검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결과보고서 템플릿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544"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이민성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박수현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산출물 템플릿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산출물 템플릿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산출물 작성 템플릿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544"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김잔디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/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백하연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커뮤니티포털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0" algn="l" defTabSz="914423" rtl="0" eaLnBrk="1" fontAlgn="ctr" latinLnBrk="1" hangingPunct="1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개발자 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2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명</a:t>
                      </a:r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비상주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지원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0" algn="ctr" defTabSz="914423" rtl="0" eaLnBrk="1" fontAlgn="ctr" latinLnBrk="1" hangingPunct="1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10.1</a:t>
                      </a:r>
                      <a:r>
                        <a:rPr lang="en-US" altLang="ko-KR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en-US" altLang="ko-KR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~ 12.31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F0785CB-F97F-4347-AD2B-D4E5B0949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72254"/>
              </p:ext>
            </p:extLst>
          </p:nvPr>
        </p:nvGraphicFramePr>
        <p:xfrm>
          <a:off x="388466" y="1126066"/>
          <a:ext cx="9141015" cy="2748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6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4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주관기관명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지원인력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40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지역경제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경기도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김정욱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김잔디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환경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수자원공사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고민수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김태연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문화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문화정보원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이종영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고민수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산림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임업진흥원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이종영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이민성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금융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비씨카드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이종영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이민성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유통소비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메일방송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이종영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이민성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통신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케이티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김정욱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김태연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교통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교통연구원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이종영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백하연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중소기업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더존비즈온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김정욱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백하연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77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헬스케어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국립암센터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고민수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이민성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28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388DD-B7BE-42ED-9633-C3468F078EC0}"/>
              </a:ext>
            </a:extLst>
          </p:cNvPr>
          <p:cNvSpPr txBox="1"/>
          <p:nvPr/>
        </p:nvSpPr>
        <p:spPr>
          <a:xfrm>
            <a:off x="671216" y="30726"/>
            <a:ext cx="517096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</a:rPr>
              <a:t>품질진단 현장지원 컨설팅 일정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A7D35D-C287-4773-B6F0-1C55AD32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13400"/>
              </p:ext>
            </p:extLst>
          </p:nvPr>
        </p:nvGraphicFramePr>
        <p:xfrm>
          <a:off x="273051" y="1096434"/>
          <a:ext cx="9356982" cy="4933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6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6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활동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일정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활동 설명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비고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현장컨설팅 수요조사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10.05 ~ 10.08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데이터 품질진단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일정 공지 및 컨설팅 요청 사항 수집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컨설팅 일정 수립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10.12 ~ 10.23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품질진단 지원 컨설팅 일정 수립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현장컨설팅 안내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10.26 ~ 11.06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품질진단 현장컨설팅 실시 안내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사전 점검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11.09 ~ 11.20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품질진단 준비 등 진행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상황 점검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차 표준화 및 품질점검 시 관련 사항 협의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 정보 현행화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</a:p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진단일정 등 협의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6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 컨설팅 실시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11.30 ~ 12.11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현장지원 컨설팅 실시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※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 품질관리교육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기술지원 컨설팅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6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결과 확인점검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12.14 ~ 12.24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품질관리 커뮤니티를 통한 진단결과 확인점검 및 개선 방안 컨설팅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유무선 채널 및 커뮤니티 포털을 통한</a:t>
                      </a:r>
                      <a:r>
                        <a:rPr lang="en-US" altLang="ko-KR" sz="1200" b="0" u="none" strike="noStrike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200" b="0" u="none" strike="noStrike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점검 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및 개선 컨설팅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27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388DD-B7BE-42ED-9633-C3468F078EC0}"/>
              </a:ext>
            </a:extLst>
          </p:cNvPr>
          <p:cNvSpPr txBox="1"/>
          <p:nvPr/>
        </p:nvSpPr>
        <p:spPr>
          <a:xfrm>
            <a:off x="671216" y="30726"/>
            <a:ext cx="517096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</a:rPr>
              <a:t>품질진단 현장지원 컨설팅 유형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C8958B-5991-4F0D-926F-DD3F79558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67072"/>
              </p:ext>
            </p:extLst>
          </p:nvPr>
        </p:nvGraphicFramePr>
        <p:xfrm>
          <a:off x="281941" y="800100"/>
          <a:ext cx="9321655" cy="5581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08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(1) 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사전점검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(2) 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현장교육 및 기술지원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(3) 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확인점검 및 개선 컨설팅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(4) 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시정조치 확인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8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시기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품질진단 준비 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품질진단 수행 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완료 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대상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데이터 품질진단 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23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623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ko-KR" altLang="en-US" sz="1100" dirty="0"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주요내용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72000" algn="l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</a:t>
                      </a:r>
                      <a:r>
                        <a:rPr lang="en-US" altLang="ko-KR" sz="1100" baseline="0" dirty="0"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진행 준비 상황 확인</a:t>
                      </a:r>
                      <a:endParaRPr lang="en-US" altLang="ko-KR" sz="1100" baseline="0" dirty="0"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72000" algn="l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컨설팅 요청사항 수집</a:t>
                      </a:r>
                      <a:endParaRPr lang="en-US" altLang="ko-KR" sz="1100" baseline="0" dirty="0"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72000" algn="l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 품질관리 현황정보 파악</a:t>
                      </a:r>
                      <a:endParaRPr lang="ko-KR" altLang="en-US" sz="1100" dirty="0"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방법론 및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사례 교육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marR="0" lvl="0" indent="72000" algn="l" defTabSz="914423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품질점검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 지원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작성 산출물 및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방법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적정성 평가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점검결과에 대한 개선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방안 컨설팅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확인점검 결과 </a:t>
                      </a:r>
                      <a:b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개선사항에 대한 시정조치 확인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4385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상세내용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진행상황 확인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환경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품질관리조직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진단일정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 대상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시스템 현황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개발 단계 산출물 현황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연계 데이터 현황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비정형 데이터 현황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컨설팅 요청 사항 수집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지원요청 우선순위 및 일정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품질관리 현황정보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방법론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가이드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교육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단계별 진단기준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및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절차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※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데이터 분류체계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진단대상 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  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선정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진단규칙 도출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개선계획 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  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수립 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단계별 산출물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작성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방법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데이터 품질진단 현장 지원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각 단계별 품질진단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방법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※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진단대상 선정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진단규칙 정의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   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진단결과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개선기회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도출 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   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지표별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품질진단 방법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값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구조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 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표준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관리체계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데이터 품질진단 사례 교육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관련 산출 작성 여부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점검</a:t>
                      </a:r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유무선 채널 및 커뮤니티 포털</a:t>
                      </a:r>
                      <a:r>
                        <a:rPr lang="en-US" altLang="ko-KR" sz="1100" b="1" i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)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207450" marR="0" lvl="0" indent="-171450" algn="l" defTabSz="914423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spc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데이터 품질 데이터전수진단 결과 확인점검 실시</a:t>
                      </a:r>
                      <a:endParaRPr lang="en-US" altLang="ko-KR" sz="1100" spc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207450" marR="0" lvl="0" indent="-171450" algn="l" defTabSz="914423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spc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데이터 품질진단 확인점검 결과</a:t>
                      </a:r>
                      <a:b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에 대한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개선 컨설팅</a:t>
                      </a:r>
                      <a:endParaRPr lang="en-US" altLang="ko-KR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산출물 보완 사항</a:t>
                      </a:r>
                      <a:b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진단대상 선정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진단방법 보완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 개선 방안 관련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결과 확인점검 결과 </a:t>
                      </a:r>
                      <a:br>
                        <a:rPr lang="en-US" altLang="ko-KR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개선방안에 대한 조치 여부 점검</a:t>
                      </a:r>
                      <a:endParaRPr lang="en-US" altLang="ko-KR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100" spc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 * </a:t>
                      </a:r>
                      <a:r>
                        <a:rPr lang="ko-KR" altLang="en-US" sz="1100" spc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포털을</a:t>
                      </a:r>
                      <a:r>
                        <a:rPr lang="ko-KR" altLang="en-US" sz="1100" spc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통한 진단결과 </a:t>
                      </a:r>
                      <a:r>
                        <a:rPr lang="ko-KR" altLang="en-US" sz="1100" spc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점검 </a:t>
                      </a:r>
                      <a:endParaRPr lang="en-US" altLang="ko-KR" sz="1100" spc="0">
                        <a:solidFill>
                          <a:srgbClr val="FF0000"/>
                        </a:solidFill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1100" spc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    </a:t>
                      </a:r>
                      <a:r>
                        <a:rPr lang="ko-KR" altLang="en-US" sz="1100" spc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시정조치 </a:t>
                      </a:r>
                      <a:r>
                        <a:rPr lang="ko-KR" altLang="en-US" sz="1100" spc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사항에 </a:t>
                      </a:r>
                      <a:r>
                        <a:rPr lang="ko-KR" altLang="en-US" sz="1100" spc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대한 확인</a:t>
                      </a:r>
                      <a:endParaRPr lang="ko-KR" altLang="en-US" sz="1100" b="0" i="0" u="none" strike="noStrike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marL="36000" indent="7200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1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34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388DD-B7BE-42ED-9633-C3468F078EC0}"/>
              </a:ext>
            </a:extLst>
          </p:cNvPr>
          <p:cNvSpPr txBox="1"/>
          <p:nvPr/>
        </p:nvSpPr>
        <p:spPr>
          <a:xfrm>
            <a:off x="671216" y="30726"/>
            <a:ext cx="517096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</a:rPr>
              <a:t>품질진단 현장지원 컨설팅 활동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551EA-0EE3-443C-8030-B99CB8B3E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75735"/>
              </p:ext>
            </p:extLst>
          </p:nvPr>
        </p:nvGraphicFramePr>
        <p:xfrm>
          <a:off x="273050" y="800097"/>
          <a:ext cx="9359899" cy="5581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단계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활동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수행 내용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비고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3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사전준비</a:t>
                      </a:r>
                      <a:endParaRPr lang="en-US" altLang="ko-KR" sz="1200" b="0" u="none" strike="noStrike" dirty="0"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algn="ctr" fontAlgn="ctr"/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(~ </a:t>
                      </a:r>
                      <a:r>
                        <a:rPr 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D-1)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 요청사항 분석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플랫폼의 품질진단 컨설팅 요청사항을 구체적으로 분석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 </a:t>
                      </a:r>
                      <a:r>
                        <a:rPr lang="ko-KR" altLang="en-US" sz="900" b="0" u="none" strike="noStrike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컨설팅 요청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 현황 검토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역량</a:t>
                      </a:r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일정</a:t>
                      </a:r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자체진단 결과</a:t>
                      </a:r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기타 데이터 </a:t>
                      </a:r>
                      <a:b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품질이슈를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현장컨설팅 수행계획 수립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컨설팅 대상 및 범위 등 컨설팅 수행계획서 작성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 컨설팅 수행계획서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자료준비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방법론</a:t>
                      </a:r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가이드</a:t>
                      </a:r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), 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템플릿</a:t>
                      </a:r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전문기술지원 관련 </a:t>
                      </a:r>
                      <a:endParaRPr lang="en-US" altLang="ko-KR" sz="1200" b="0" u="none" strike="noStrike" dirty="0"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참고자료 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3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수행일</a:t>
                      </a:r>
                      <a:b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</a:br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D day)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방법론</a:t>
                      </a:r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가이드</a:t>
                      </a:r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교육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데이터 분류체계</a:t>
                      </a:r>
                      <a:r>
                        <a:rPr lang="en-US" altLang="ko-KR" sz="1200" b="0" u="none" strike="noStrike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전수데이터 진단 대상 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선정</a:t>
                      </a:r>
                      <a:r>
                        <a:rPr lang="en-US" altLang="ko-KR" sz="1200" b="0" u="none" strike="noStrike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진단기법 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등 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산출물 작성방법 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관련 산출물 작성 방법 설명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기법 기술지원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 err="1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프로파일링</a:t>
                      </a:r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진단규칙 도출</a:t>
                      </a:r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진단결과 분석 등 기술지원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관련 자료제공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품질진단 도구 적용 및 활용 사례</a:t>
                      </a:r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각종 진단쿼리 사례 제공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 품질진단 관련 문의 응대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현장에서 플랫폼 담당자의 문의에 대한 응대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43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결과보고 및 </a:t>
                      </a:r>
                      <a:endParaRPr lang="en-US" altLang="ko-KR" sz="1200" b="0" u="none" strike="noStrike" dirty="0"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후속조치</a:t>
                      </a:r>
                      <a:endParaRPr lang="en-US" altLang="ko-KR" sz="1200" b="0" u="none" strike="noStrike" dirty="0"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  <a:p>
                      <a:pPr algn="ctr" fontAlgn="ctr"/>
                      <a:r>
                        <a:rPr lang="en-US" altLang="ko-KR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(~ D+1)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현장컨설팅 수행결과 보고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 컨설팅수행 결과서 작성 및 제출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현장 컨설팅 수행결과서</a:t>
                      </a:r>
                      <a:endParaRPr lang="ko-KR" alt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4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 후속지원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플랫폼 요청사항 추가 지원 및 확인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effectLst/>
                          <a:latin typeface="+mn-ea"/>
                          <a:ea typeface="+mn-ea"/>
                          <a:cs typeface="함초롬바탕" panose="02030504000101010101" pitchFamily="18" charset="-127"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90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59083" y="2095602"/>
            <a:ext cx="8563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8800" spc="-4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white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Ⅱ</a:t>
            </a:r>
            <a:endParaRPr lang="ko-KR" altLang="en-US" sz="8800" spc="-45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white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66908" y="2503406"/>
            <a:ext cx="572463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ko-KR" altLang="en-US" sz="350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2E2F5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개선 조치 계획</a:t>
            </a:r>
            <a:endParaRPr lang="ko-KR" altLang="en-US" sz="350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E2F5D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0E2619-B464-40CD-8AC9-782B5A685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32"/>
          <a:stretch/>
        </p:blipFill>
        <p:spPr>
          <a:xfrm>
            <a:off x="6501172" y="1218603"/>
            <a:ext cx="2593077" cy="8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4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388DD-B7BE-42ED-9633-C3468F078EC0}"/>
              </a:ext>
            </a:extLst>
          </p:cNvPr>
          <p:cNvSpPr txBox="1"/>
          <p:nvPr/>
        </p:nvSpPr>
        <p:spPr>
          <a:xfrm>
            <a:off x="671216" y="30726"/>
            <a:ext cx="314926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</a:rPr>
              <a:t>품질진단 확인점검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A94122-3A91-4982-81FD-7D7B729EB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36981"/>
              </p:ext>
            </p:extLst>
          </p:nvPr>
        </p:nvGraphicFramePr>
        <p:xfrm>
          <a:off x="273050" y="800101"/>
          <a:ext cx="9359900" cy="5581650"/>
        </p:xfrm>
        <a:graphic>
          <a:graphicData uri="http://schemas.openxmlformats.org/drawingml/2006/table">
            <a:tbl>
              <a:tblPr/>
              <a:tblGrid>
                <a:gridCol w="482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2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2214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함초롬바탕" panose="02030504000101010101" pitchFamily="18" charset="-127"/>
                        </a:rPr>
                        <a:t>빅데이터</a:t>
                      </a:r>
                      <a:r>
                        <a:rPr lang="ko-KR" alt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함초롬바탕" panose="02030504000101010101" pitchFamily="18" charset="-127"/>
                        </a:rPr>
                        <a:t> 플랫폼</a:t>
                      </a: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D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함초롬바탕" panose="02030504000101010101" pitchFamily="18" charset="-127"/>
                        </a:rPr>
                        <a:t>수행업체</a:t>
                      </a:r>
                      <a:endParaRPr lang="ko-KR" alt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436"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01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035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052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068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5086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2103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199120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6137" algn="l" defTabSz="9140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36000" marR="7419" marT="0" marB="0" anchor="ctr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E6A956F-6E6F-4BD1-A8BD-2D1EE376EB4B}"/>
              </a:ext>
            </a:extLst>
          </p:cNvPr>
          <p:cNvSpPr/>
          <p:nvPr/>
        </p:nvSpPr>
        <p:spPr>
          <a:xfrm>
            <a:off x="1234949" y="1848859"/>
            <a:ext cx="1980000" cy="39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품질진단 일정 및 컨설팅 요청서 제출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CF1E1E-700A-46E0-A27A-E828BCAE7886}"/>
              </a:ext>
            </a:extLst>
          </p:cNvPr>
          <p:cNvSpPr/>
          <p:nvPr/>
        </p:nvSpPr>
        <p:spPr>
          <a:xfrm>
            <a:off x="6973217" y="1483064"/>
            <a:ext cx="1980000" cy="39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컨설팅 수요조사</a:t>
            </a:r>
          </a:p>
        </p:txBody>
      </p:sp>
      <p:cxnSp>
        <p:nvCxnSpPr>
          <p:cNvPr id="8" name="꺾인 연결선 8">
            <a:extLst>
              <a:ext uri="{FF2B5EF4-FFF2-40B4-BE49-F238E27FC236}">
                <a16:creationId xmlns:a16="http://schemas.microsoft.com/office/drawing/2014/main" id="{07D6601B-4E20-45D2-B9EC-DFA452BEE467}"/>
              </a:ext>
            </a:extLst>
          </p:cNvPr>
          <p:cNvCxnSpPr>
            <a:stCxn id="7" idx="1"/>
            <a:endCxn id="6" idx="0"/>
          </p:cNvCxnSpPr>
          <p:nvPr/>
        </p:nvCxnSpPr>
        <p:spPr>
          <a:xfrm rot="10800000" flipV="1">
            <a:off x="2224949" y="1681063"/>
            <a:ext cx="4748268" cy="167795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FF68CE-4EAC-485A-A543-24A7BB7CEA1B}"/>
              </a:ext>
            </a:extLst>
          </p:cNvPr>
          <p:cNvSpPr/>
          <p:nvPr/>
        </p:nvSpPr>
        <p:spPr>
          <a:xfrm>
            <a:off x="1234949" y="3028575"/>
            <a:ext cx="1980000" cy="39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데이터품질 진단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6618D9-9A41-4F38-9122-41162F8E96DC}"/>
              </a:ext>
            </a:extLst>
          </p:cNvPr>
          <p:cNvSpPr/>
          <p:nvPr/>
        </p:nvSpPr>
        <p:spPr>
          <a:xfrm>
            <a:off x="6973217" y="2250069"/>
            <a:ext cx="1980000" cy="39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컨설팅 일정 수립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BC80A2-14AD-4E75-8846-DFB5B484FC80}"/>
              </a:ext>
            </a:extLst>
          </p:cNvPr>
          <p:cNvSpPr/>
          <p:nvPr/>
        </p:nvSpPr>
        <p:spPr>
          <a:xfrm>
            <a:off x="6973217" y="3785645"/>
            <a:ext cx="1980000" cy="3960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품질진단 결과 확인 점검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556F7C-8118-4783-9953-8DE0115864AF}"/>
              </a:ext>
            </a:extLst>
          </p:cNvPr>
          <p:cNvSpPr/>
          <p:nvPr/>
        </p:nvSpPr>
        <p:spPr>
          <a:xfrm>
            <a:off x="1234949" y="3785645"/>
            <a:ext cx="1980000" cy="3960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품질진단 결과 등록</a:t>
            </a:r>
          </a:p>
        </p:txBody>
      </p:sp>
      <p:cxnSp>
        <p:nvCxnSpPr>
          <p:cNvPr id="13" name="꺾인 연결선 12">
            <a:extLst>
              <a:ext uri="{FF2B5EF4-FFF2-40B4-BE49-F238E27FC236}">
                <a16:creationId xmlns:a16="http://schemas.microsoft.com/office/drawing/2014/main" id="{80EB4020-2093-4369-9AFE-5BC9B931E1ED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4497478" y="-27670"/>
            <a:ext cx="203210" cy="4748268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4" name="꺾인 연결선 12">
            <a:extLst>
              <a:ext uri="{FF2B5EF4-FFF2-40B4-BE49-F238E27FC236}">
                <a16:creationId xmlns:a16="http://schemas.microsoft.com/office/drawing/2014/main" id="{BE273866-3768-4E07-AD88-D788DA184E60}"/>
              </a:ext>
            </a:extLst>
          </p:cNvPr>
          <p:cNvCxnSpPr>
            <a:stCxn id="17" idx="1"/>
          </p:cNvCxnSpPr>
          <p:nvPr/>
        </p:nvCxnSpPr>
        <p:spPr>
          <a:xfrm rot="10800000">
            <a:off x="5670497" y="3224205"/>
            <a:ext cx="1302720" cy="237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5" name="꺾인 연결선 12">
            <a:extLst>
              <a:ext uri="{FF2B5EF4-FFF2-40B4-BE49-F238E27FC236}">
                <a16:creationId xmlns:a16="http://schemas.microsoft.com/office/drawing/2014/main" id="{434F3C81-0254-4A28-9E82-695462F4827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224949" y="3424575"/>
            <a:ext cx="0" cy="36107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6" name="꺾인 연결선 12">
            <a:extLst>
              <a:ext uri="{FF2B5EF4-FFF2-40B4-BE49-F238E27FC236}">
                <a16:creationId xmlns:a16="http://schemas.microsoft.com/office/drawing/2014/main" id="{782FC4F6-8365-4C69-8B6F-5261120C2C52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3214949" y="3983645"/>
            <a:ext cx="1220526" cy="146004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6FE8FC-B1D7-49C7-9BEC-01481E271B0C}"/>
              </a:ext>
            </a:extLst>
          </p:cNvPr>
          <p:cNvSpPr/>
          <p:nvPr/>
        </p:nvSpPr>
        <p:spPr>
          <a:xfrm>
            <a:off x="6973217" y="3028575"/>
            <a:ext cx="1980000" cy="396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현장지원 컨설팅 실시</a:t>
            </a:r>
          </a:p>
        </p:txBody>
      </p:sp>
      <p:cxnSp>
        <p:nvCxnSpPr>
          <p:cNvPr id="18" name="꺾인 연결선 12">
            <a:extLst>
              <a:ext uri="{FF2B5EF4-FFF2-40B4-BE49-F238E27FC236}">
                <a16:creationId xmlns:a16="http://schemas.microsoft.com/office/drawing/2014/main" id="{470669E1-F1FC-4B77-9208-C832FE3721A9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7963217" y="2646069"/>
            <a:ext cx="0" cy="38250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9" name="모서리가 둥근 직사각형 19">
            <a:extLst>
              <a:ext uri="{FF2B5EF4-FFF2-40B4-BE49-F238E27FC236}">
                <a16:creationId xmlns:a16="http://schemas.microsoft.com/office/drawing/2014/main" id="{49212687-6B14-442A-85A9-76A95A184DD8}"/>
              </a:ext>
            </a:extLst>
          </p:cNvPr>
          <p:cNvSpPr/>
          <p:nvPr/>
        </p:nvSpPr>
        <p:spPr>
          <a:xfrm>
            <a:off x="4435475" y="5210174"/>
            <a:ext cx="2908300" cy="467021"/>
          </a:xfrm>
          <a:prstGeom prst="roundRect">
            <a:avLst/>
          </a:prstGeom>
          <a:solidFill>
            <a:srgbClr val="8064A2">
              <a:lumMod val="20000"/>
              <a:lumOff val="80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ysDash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유무선 채널 및 </a:t>
            </a:r>
            <a:endParaRPr kumimoji="0" lang="en-US" altLang="ko-KR" sz="1300" b="1" i="0" u="none" strike="noStrike" kern="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빅데이터 </a:t>
            </a:r>
            <a:r>
              <a:rPr kumimoji="0" lang="ko-KR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품질관리 </a:t>
            </a:r>
            <a:r>
              <a:rPr kumimoji="0" lang="ko-KR" altLang="en-US" sz="1300" b="1" i="0" u="none" strike="noStrike" kern="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커뮤니티 포털</a:t>
            </a:r>
            <a:endParaRPr kumimoji="0" lang="ko-KR" altLang="en-US" sz="1300" b="1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0" name="꺾인 연결선 12">
            <a:extLst>
              <a:ext uri="{FF2B5EF4-FFF2-40B4-BE49-F238E27FC236}">
                <a16:creationId xmlns:a16="http://schemas.microsoft.com/office/drawing/2014/main" id="{448DB525-8CD2-48E8-BE97-BDC50D8BDA8C}"/>
              </a:ext>
            </a:extLst>
          </p:cNvPr>
          <p:cNvCxnSpPr>
            <a:stCxn id="19" idx="0"/>
            <a:endCxn id="11" idx="1"/>
          </p:cNvCxnSpPr>
          <p:nvPr/>
        </p:nvCxnSpPr>
        <p:spPr>
          <a:xfrm rot="5400000" flipH="1" flipV="1">
            <a:off x="5818157" y="4055114"/>
            <a:ext cx="1226529" cy="1083592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C6001B-320E-4B01-8EEC-797A11E02D92}"/>
              </a:ext>
            </a:extLst>
          </p:cNvPr>
          <p:cNvSpPr/>
          <p:nvPr/>
        </p:nvSpPr>
        <p:spPr>
          <a:xfrm>
            <a:off x="4319869" y="2674969"/>
            <a:ext cx="1350628" cy="2079036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987508-83F7-46B1-AA7C-EA1DCF3F0AF1}"/>
              </a:ext>
            </a:extLst>
          </p:cNvPr>
          <p:cNvGrpSpPr/>
          <p:nvPr/>
        </p:nvGrpSpPr>
        <p:grpSpPr>
          <a:xfrm>
            <a:off x="4417994" y="2747646"/>
            <a:ext cx="1162976" cy="1923449"/>
            <a:chOff x="4398714" y="2539494"/>
            <a:chExt cx="1162976" cy="192344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655B7E0-827D-439A-98CB-FCBC5178BE25}"/>
                </a:ext>
              </a:extLst>
            </p:cNvPr>
            <p:cNvSpPr/>
            <p:nvPr/>
          </p:nvSpPr>
          <p:spPr>
            <a:xfrm>
              <a:off x="4398714" y="2539494"/>
              <a:ext cx="1162976" cy="33467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품질진단 방법론 교육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69E1CAB-F78A-45EC-A247-084B4B338107}"/>
                </a:ext>
              </a:extLst>
            </p:cNvPr>
            <p:cNvSpPr/>
            <p:nvPr/>
          </p:nvSpPr>
          <p:spPr>
            <a:xfrm>
              <a:off x="4398714" y="2936688"/>
              <a:ext cx="1162976" cy="33467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산출물 작성방법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교육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6B51583-B199-4312-93E9-CF9832DCC761}"/>
                </a:ext>
              </a:extLst>
            </p:cNvPr>
            <p:cNvSpPr/>
            <p:nvPr/>
          </p:nvSpPr>
          <p:spPr>
            <a:xfrm>
              <a:off x="4398714" y="3333882"/>
              <a:ext cx="1162976" cy="33467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품질진단 기법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현장지원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E829853-D9B4-41F4-975A-703DA1B2E27F}"/>
                </a:ext>
              </a:extLst>
            </p:cNvPr>
            <p:cNvSpPr/>
            <p:nvPr/>
          </p:nvSpPr>
          <p:spPr>
            <a:xfrm>
              <a:off x="4398714" y="3731076"/>
              <a:ext cx="1162976" cy="33467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품질진단 관련 </a:t>
              </a:r>
              <a:endPara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자료 제공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082150-567A-486C-B1ED-0114C96F8EAA}"/>
                </a:ext>
              </a:extLst>
            </p:cNvPr>
            <p:cNvSpPr/>
            <p:nvPr/>
          </p:nvSpPr>
          <p:spPr>
            <a:xfrm>
              <a:off x="4398714" y="4128270"/>
              <a:ext cx="1162976" cy="33467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문의</a:t>
              </a: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/</a:t>
              </a: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응대</a:t>
              </a:r>
            </a:p>
          </p:txBody>
        </p:sp>
      </p:grpSp>
      <p:cxnSp>
        <p:nvCxnSpPr>
          <p:cNvPr id="28" name="꺾인 연결선 12">
            <a:extLst>
              <a:ext uri="{FF2B5EF4-FFF2-40B4-BE49-F238E27FC236}">
                <a16:creationId xmlns:a16="http://schemas.microsoft.com/office/drawing/2014/main" id="{E0AF316F-1AA1-43D0-9E4C-CEBFFF70AFB4}"/>
              </a:ext>
            </a:extLst>
          </p:cNvPr>
          <p:cNvCxnSpPr>
            <a:endCxn id="9" idx="3"/>
          </p:cNvCxnSpPr>
          <p:nvPr/>
        </p:nvCxnSpPr>
        <p:spPr>
          <a:xfrm rot="10800000" flipV="1">
            <a:off x="3214949" y="3224203"/>
            <a:ext cx="1104920" cy="237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677BBB-9955-4259-BB9B-F1D138E5A8B3}"/>
              </a:ext>
            </a:extLst>
          </p:cNvPr>
          <p:cNvSpPr/>
          <p:nvPr/>
        </p:nvSpPr>
        <p:spPr>
          <a:xfrm>
            <a:off x="1234949" y="5796472"/>
            <a:ext cx="1980000" cy="3960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점검 결과 확인</a:t>
            </a:r>
          </a:p>
        </p:txBody>
      </p:sp>
      <p:cxnSp>
        <p:nvCxnSpPr>
          <p:cNvPr id="30" name="꺾인 연결선 12">
            <a:extLst>
              <a:ext uri="{FF2B5EF4-FFF2-40B4-BE49-F238E27FC236}">
                <a16:creationId xmlns:a16="http://schemas.microsoft.com/office/drawing/2014/main" id="{D393940B-D55F-4D11-B692-3391D855D5C3}"/>
              </a:ext>
            </a:extLst>
          </p:cNvPr>
          <p:cNvCxnSpPr>
            <a:stCxn id="11" idx="2"/>
            <a:endCxn id="19" idx="3"/>
          </p:cNvCxnSpPr>
          <p:nvPr/>
        </p:nvCxnSpPr>
        <p:spPr>
          <a:xfrm rot="5400000">
            <a:off x="7022476" y="4502944"/>
            <a:ext cx="1262040" cy="619442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09D9C669-700A-4DE5-B441-DF6B813EF458}"/>
              </a:ext>
            </a:extLst>
          </p:cNvPr>
          <p:cNvSpPr/>
          <p:nvPr/>
        </p:nvSpPr>
        <p:spPr>
          <a:xfrm>
            <a:off x="3340529" y="2051288"/>
            <a:ext cx="762904" cy="360000"/>
          </a:xfrm>
          <a:prstGeom prst="flowChartDocumen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-15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품질진단 일정</a:t>
            </a:r>
            <a:endParaRPr kumimoji="0" lang="en-US" altLang="ko-KR" sz="900" b="1" i="0" u="none" strike="noStrike" kern="0" cap="none" spc="-15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0" cap="none" spc="-15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6DAB3854-85C3-426C-9102-3C749C8F8E4E}"/>
              </a:ext>
            </a:extLst>
          </p:cNvPr>
          <p:cNvSpPr/>
          <p:nvPr/>
        </p:nvSpPr>
        <p:spPr>
          <a:xfrm>
            <a:off x="3453470" y="2293475"/>
            <a:ext cx="762904" cy="360000"/>
          </a:xfrm>
          <a:prstGeom prst="flowChartDocumen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-15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컨설팅 요청서</a:t>
            </a:r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E6ED0604-C833-4625-961D-2DC212192B16}"/>
              </a:ext>
            </a:extLst>
          </p:cNvPr>
          <p:cNvSpPr/>
          <p:nvPr/>
        </p:nvSpPr>
        <p:spPr>
          <a:xfrm>
            <a:off x="3139420" y="4542715"/>
            <a:ext cx="762904" cy="360000"/>
          </a:xfrm>
          <a:prstGeom prst="flowChartDocumen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-15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품질진단 결과</a:t>
            </a:r>
            <a:endParaRPr kumimoji="0" lang="en-US" altLang="ko-KR" sz="900" b="1" i="0" u="none" strike="noStrike" kern="0" cap="none" spc="-15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-15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산출물</a:t>
            </a: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EA019F7C-5E32-4C8D-9BA7-247095F46071}"/>
              </a:ext>
            </a:extLst>
          </p:cNvPr>
          <p:cNvSpPr/>
          <p:nvPr/>
        </p:nvSpPr>
        <p:spPr>
          <a:xfrm>
            <a:off x="7878561" y="4597000"/>
            <a:ext cx="762904" cy="360000"/>
          </a:xfrm>
          <a:prstGeom prst="flowChartDocumen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-15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확인점검 결과</a:t>
            </a:r>
          </a:p>
        </p:txBody>
      </p:sp>
      <p:cxnSp>
        <p:nvCxnSpPr>
          <p:cNvPr id="35" name="꺾인 연결선 12">
            <a:extLst>
              <a:ext uri="{FF2B5EF4-FFF2-40B4-BE49-F238E27FC236}">
                <a16:creationId xmlns:a16="http://schemas.microsoft.com/office/drawing/2014/main" id="{3AD32965-4366-4241-80CC-09F6BAEEEC17}"/>
              </a:ext>
            </a:extLst>
          </p:cNvPr>
          <p:cNvCxnSpPr>
            <a:stCxn id="19" idx="2"/>
            <a:endCxn id="29" idx="3"/>
          </p:cNvCxnSpPr>
          <p:nvPr/>
        </p:nvCxnSpPr>
        <p:spPr>
          <a:xfrm rot="5400000">
            <a:off x="4393649" y="4498495"/>
            <a:ext cx="317277" cy="2674676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4A090008-ABFA-4DF0-9E04-7674B790581A}"/>
              </a:ext>
            </a:extLst>
          </p:cNvPr>
          <p:cNvSpPr/>
          <p:nvPr/>
        </p:nvSpPr>
        <p:spPr>
          <a:xfrm>
            <a:off x="3994370" y="5933924"/>
            <a:ext cx="762904" cy="360000"/>
          </a:xfrm>
          <a:prstGeom prst="flowChartDocumen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-15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확인점검 결과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1E5DB0-8E6D-451B-A61B-893EC2FEF221}"/>
              </a:ext>
            </a:extLst>
          </p:cNvPr>
          <p:cNvSpPr txBox="1"/>
          <p:nvPr/>
        </p:nvSpPr>
        <p:spPr>
          <a:xfrm>
            <a:off x="4514103" y="244260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컨설팅 유형</a:t>
            </a: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602EEC98-1ED0-4B42-89A3-4FD2728D703F}"/>
              </a:ext>
            </a:extLst>
          </p:cNvPr>
          <p:cNvSpPr/>
          <p:nvPr/>
        </p:nvSpPr>
        <p:spPr>
          <a:xfrm>
            <a:off x="3139420" y="4903686"/>
            <a:ext cx="762904" cy="360000"/>
          </a:xfrm>
          <a:prstGeom prst="flowChartDocument">
            <a:avLst/>
          </a:prstGeom>
          <a:solidFill>
            <a:sysClr val="window" lastClr="FFFFFF">
              <a:lumMod val="95000"/>
            </a:sys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-15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관련  데이터 </a:t>
            </a:r>
            <a:endParaRPr kumimoji="0" lang="en-US" altLang="ko-KR" sz="900" b="1" i="0" u="none" strike="noStrike" kern="0" cap="none" spc="-15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-15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산출물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42E1EE2-CD97-44CB-B7D2-5314D5C2D90E}"/>
              </a:ext>
            </a:extLst>
          </p:cNvPr>
          <p:cNvSpPr/>
          <p:nvPr/>
        </p:nvSpPr>
        <p:spPr>
          <a:xfrm>
            <a:off x="7003273" y="1560971"/>
            <a:ext cx="251494" cy="240181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7500D4A-0730-455B-9676-3414566E6B97}"/>
              </a:ext>
            </a:extLst>
          </p:cNvPr>
          <p:cNvSpPr/>
          <p:nvPr/>
        </p:nvSpPr>
        <p:spPr>
          <a:xfrm>
            <a:off x="1079364" y="1889991"/>
            <a:ext cx="251494" cy="240181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F7C59EF-69D9-47BD-A90A-67E33EFAD797}"/>
              </a:ext>
            </a:extLst>
          </p:cNvPr>
          <p:cNvSpPr/>
          <p:nvPr/>
        </p:nvSpPr>
        <p:spPr>
          <a:xfrm>
            <a:off x="7003273" y="2303892"/>
            <a:ext cx="251494" cy="240181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40E190-CB44-45AA-84A9-A4DDBADC147E}"/>
              </a:ext>
            </a:extLst>
          </p:cNvPr>
          <p:cNvSpPr/>
          <p:nvPr/>
        </p:nvSpPr>
        <p:spPr>
          <a:xfrm>
            <a:off x="7003273" y="2925797"/>
            <a:ext cx="251494" cy="240181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2026CDC-BC28-4E11-81BB-AD0EE5B2BA9C}"/>
              </a:ext>
            </a:extLst>
          </p:cNvPr>
          <p:cNvSpPr/>
          <p:nvPr/>
        </p:nvSpPr>
        <p:spPr>
          <a:xfrm>
            <a:off x="7003273" y="3635679"/>
            <a:ext cx="251494" cy="24018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650F479-BBB0-4D3F-8B33-0702E5773BB0}"/>
              </a:ext>
            </a:extLst>
          </p:cNvPr>
          <p:cNvSpPr/>
          <p:nvPr/>
        </p:nvSpPr>
        <p:spPr>
          <a:xfrm>
            <a:off x="1079364" y="3092715"/>
            <a:ext cx="251494" cy="240181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A467E16-71DB-4B76-87A1-FCDDA8CAD318}"/>
              </a:ext>
            </a:extLst>
          </p:cNvPr>
          <p:cNvSpPr/>
          <p:nvPr/>
        </p:nvSpPr>
        <p:spPr>
          <a:xfrm>
            <a:off x="1079364" y="3866383"/>
            <a:ext cx="251494" cy="24018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503BD43-FB25-45EE-B716-99977EF32D95}"/>
              </a:ext>
            </a:extLst>
          </p:cNvPr>
          <p:cNvSpPr/>
          <p:nvPr/>
        </p:nvSpPr>
        <p:spPr>
          <a:xfrm>
            <a:off x="1079364" y="5874381"/>
            <a:ext cx="251494" cy="240181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189116"/>
      </p:ext>
    </p:extLst>
  </p:cSld>
  <p:clrMapOvr>
    <a:masterClrMapping/>
  </p:clrMapOvr>
</p:sld>
</file>

<file path=ppt/theme/theme1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28724</TotalTime>
  <Words>1140</Words>
  <Application>Microsoft Office PowerPoint</Application>
  <PresentationFormat>A4 용지(210x297mm)</PresentationFormat>
  <Paragraphs>282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KoPub돋움체 Bold</vt:lpstr>
      <vt:lpstr>KoPub돋움체 Medium</vt:lpstr>
      <vt:lpstr>Rix모던고딕 B</vt:lpstr>
      <vt:lpstr>굴림</vt:lpstr>
      <vt:lpstr>나눔고딕</vt:lpstr>
      <vt:lpstr>나눔스퀘어 Bold</vt:lpstr>
      <vt:lpstr>맑은 고딕</vt:lpstr>
      <vt:lpstr>함초롬바탕</vt:lpstr>
      <vt:lpstr>Arial</vt:lpstr>
      <vt:lpstr>Times New Roman</vt:lpstr>
      <vt:lpstr>Wingdings</vt:lpstr>
      <vt:lpstr>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jylee@owl-nest.com</cp:lastModifiedBy>
  <cp:revision>1944</cp:revision>
  <dcterms:created xsi:type="dcterms:W3CDTF">2017-03-17T06:47:35Z</dcterms:created>
  <dcterms:modified xsi:type="dcterms:W3CDTF">2021-01-05T08:49:08Z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C:\Users\SDS\Desktop\★TEM.pptx</vt:lpwstr>
  </property>
  <property fmtid="{D5CDD505-2E9C-101B-9397-08002B2CF9AE}" pid="4" name="FLCMData">
    <vt:lpwstr>64DD66176E6B8B7054D3671D719AABA49ECD120E313EEF120CF75388FE6832D7DCC3BDEFAC63986717CE7377C6CA4653BA4D654CDC423E1998F7EFFEE885A308</vt:lpwstr>
  </property>
  <property fmtid="{5C58129F-E5B8-477A-9B38-B3E54BFA04C8}" pid="2">
    <vt:lpwstr>B4F2923072D48C80CD865ABEBE4B8536323EC33738AFB5E4B13534D5BA58CC35</vt:lpwstr>
  </property>
</Properties>
</file>