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986" r:id="rId2"/>
  </p:sldMasterIdLst>
  <p:notesMasterIdLst>
    <p:notesMasterId r:id="rId51"/>
  </p:notesMasterIdLst>
  <p:handoutMasterIdLst>
    <p:handoutMasterId r:id="rId52"/>
  </p:handoutMasterIdLst>
  <p:sldIdLst>
    <p:sldId id="667" r:id="rId3"/>
    <p:sldId id="668" r:id="rId4"/>
    <p:sldId id="671" r:id="rId5"/>
    <p:sldId id="678" r:id="rId6"/>
    <p:sldId id="719" r:id="rId7"/>
    <p:sldId id="722" r:id="rId8"/>
    <p:sldId id="720" r:id="rId9"/>
    <p:sldId id="767" r:id="rId10"/>
    <p:sldId id="768" r:id="rId11"/>
    <p:sldId id="721" r:id="rId12"/>
    <p:sldId id="731" r:id="rId13"/>
    <p:sldId id="749" r:id="rId14"/>
    <p:sldId id="750" r:id="rId15"/>
    <p:sldId id="771" r:id="rId16"/>
    <p:sldId id="732" r:id="rId17"/>
    <p:sldId id="751" r:id="rId18"/>
    <p:sldId id="752" r:id="rId19"/>
    <p:sldId id="772" r:id="rId20"/>
    <p:sldId id="733" r:id="rId21"/>
    <p:sldId id="753" r:id="rId22"/>
    <p:sldId id="754" r:id="rId23"/>
    <p:sldId id="773" r:id="rId24"/>
    <p:sldId id="735" r:id="rId25"/>
    <p:sldId id="755" r:id="rId26"/>
    <p:sldId id="756" r:id="rId27"/>
    <p:sldId id="774" r:id="rId28"/>
    <p:sldId id="737" r:id="rId29"/>
    <p:sldId id="757" r:id="rId30"/>
    <p:sldId id="758" r:id="rId31"/>
    <p:sldId id="775" r:id="rId32"/>
    <p:sldId id="739" r:id="rId33"/>
    <p:sldId id="759" r:id="rId34"/>
    <p:sldId id="760" r:id="rId35"/>
    <p:sldId id="776" r:id="rId36"/>
    <p:sldId id="741" r:id="rId37"/>
    <p:sldId id="761" r:id="rId38"/>
    <p:sldId id="762" r:id="rId39"/>
    <p:sldId id="777" r:id="rId40"/>
    <p:sldId id="743" r:id="rId41"/>
    <p:sldId id="763" r:id="rId42"/>
    <p:sldId id="764" r:id="rId43"/>
    <p:sldId id="779" r:id="rId44"/>
    <p:sldId id="745" r:id="rId45"/>
    <p:sldId id="765" r:id="rId46"/>
    <p:sldId id="766" r:id="rId47"/>
    <p:sldId id="780" r:id="rId48"/>
    <p:sldId id="781" r:id="rId49"/>
    <p:sldId id="665" r:id="rId50"/>
  </p:sldIdLst>
  <p:sldSz cx="9906000" cy="6858000" type="A4"/>
  <p:notesSz cx="6858000" cy="9144000"/>
  <p:defaultTextStyle>
    <a:defPPr>
      <a:defRPr lang="ko-KR"/>
    </a:defPPr>
    <a:lvl1pPr marL="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1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4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1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48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5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28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099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97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orient="horz" pos="4042" userDrawn="1">
          <p15:clr>
            <a:srgbClr val="A4A3A4"/>
          </p15:clr>
        </p15:guide>
        <p15:guide id="37" pos="285">
          <p15:clr>
            <a:srgbClr val="A4A3A4"/>
          </p15:clr>
        </p15:guide>
        <p15:guide id="41" orient="horz" pos="958" userDrawn="1">
          <p15:clr>
            <a:srgbClr val="A4A3A4"/>
          </p15:clr>
        </p15:guide>
        <p15:guide id="42" orient="horz" pos="278" userDrawn="1">
          <p15:clr>
            <a:srgbClr val="A4A3A4"/>
          </p15:clr>
        </p15:guide>
        <p15:guide id="44" pos="5955" userDrawn="1">
          <p15:clr>
            <a:srgbClr val="A4A3A4"/>
          </p15:clr>
        </p15:guide>
        <p15:guide id="47" pos="3120" userDrawn="1">
          <p15:clr>
            <a:srgbClr val="A4A3A4"/>
          </p15:clr>
        </p15:guide>
        <p15:guide id="48" pos="3052" userDrawn="1">
          <p15:clr>
            <a:srgbClr val="A4A3A4"/>
          </p15:clr>
        </p15:guide>
        <p15:guide id="49" pos="3188" userDrawn="1">
          <p15:clr>
            <a:srgbClr val="A4A3A4"/>
          </p15:clr>
        </p15:guide>
        <p15:guide id="55" pos="1782" userDrawn="1">
          <p15:clr>
            <a:srgbClr val="A4A3A4"/>
          </p15:clr>
        </p15:guide>
        <p15:guide id="59" pos="1669" userDrawn="1">
          <p15:clr>
            <a:srgbClr val="A4A3A4"/>
          </p15:clr>
        </p15:guide>
        <p15:guide id="60" orient="horz" pos="1162" userDrawn="1">
          <p15:clr>
            <a:srgbClr val="A4A3A4"/>
          </p15:clr>
        </p15:guide>
        <p15:guide id="61" orient="horz" pos="1344" userDrawn="1">
          <p15:clr>
            <a:srgbClr val="A4A3A4"/>
          </p15:clr>
        </p15:guide>
        <p15:guide id="62" orient="horz" pos="3906" userDrawn="1">
          <p15:clr>
            <a:srgbClr val="A4A3A4"/>
          </p15:clr>
        </p15:guide>
        <p15:guide id="63" pos="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BBD2EE"/>
    <a:srgbClr val="C51414"/>
    <a:srgbClr val="F5F5F5"/>
    <a:srgbClr val="FEFEFE"/>
    <a:srgbClr val="F9F9F9"/>
    <a:srgbClr val="5E5E5E"/>
    <a:srgbClr val="2687A7"/>
    <a:srgbClr val="D4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95813" autoAdjust="0"/>
  </p:normalViewPr>
  <p:slideViewPr>
    <p:cSldViewPr snapToObjects="1" showGuides="1">
      <p:cViewPr varScale="1">
        <p:scale>
          <a:sx n="109" d="100"/>
          <a:sy n="109" d="100"/>
        </p:scale>
        <p:origin x="1398" y="150"/>
      </p:cViewPr>
      <p:guideLst>
        <p:guide orient="horz" pos="4042"/>
        <p:guide pos="285"/>
        <p:guide orient="horz" pos="958"/>
        <p:guide orient="horz" pos="278"/>
        <p:guide pos="5955"/>
        <p:guide pos="3120"/>
        <p:guide pos="3052"/>
        <p:guide pos="3188"/>
        <p:guide pos="1782"/>
        <p:guide pos="1669"/>
        <p:guide orient="horz" pos="1162"/>
        <p:guide orient="horz" pos="1344"/>
        <p:guide orient="horz" pos="3906"/>
        <p:guide pos="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3134" y="31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ylee\Downloads\Telegram%20Desktop\&#49692;&#50948;&#44228;&#49328;_&#49688;&#5122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Sheet1!$O$4:$O$12</c:f>
              <c:numCache>
                <c:formatCode>General</c:formatCode>
                <c:ptCount val="9"/>
                <c:pt idx="0">
                  <c:v>-1.6945420992682858</c:v>
                </c:pt>
                <c:pt idx="1">
                  <c:v>0.93198776350023527</c:v>
                </c:pt>
                <c:pt idx="2">
                  <c:v>0.62047437408332529</c:v>
                </c:pt>
                <c:pt idx="3">
                  <c:v>1.430277468432233</c:v>
                </c:pt>
                <c:pt idx="4">
                  <c:v>-0.52854682409011411</c:v>
                </c:pt>
                <c:pt idx="5">
                  <c:v>0.73067854708352864</c:v>
                </c:pt>
                <c:pt idx="6">
                  <c:v>-7.2802076782498421E-2</c:v>
                </c:pt>
                <c:pt idx="7">
                  <c:v>-0.65399517592126233</c:v>
                </c:pt>
                <c:pt idx="8">
                  <c:v>-0.76353197703716202</c:v>
                </c:pt>
              </c:numCache>
            </c:numRef>
          </c:xVal>
          <c:yVal>
            <c:numRef>
              <c:f>Sheet1!$P$4:$P$12</c:f>
              <c:numCache>
                <c:formatCode>General</c:formatCode>
                <c:ptCount val="9"/>
                <c:pt idx="0">
                  <c:v>0.79101823277883854</c:v>
                </c:pt>
                <c:pt idx="1">
                  <c:v>-9.3645550630985577E-3</c:v>
                </c:pt>
                <c:pt idx="2">
                  <c:v>0.25351188349387033</c:v>
                </c:pt>
                <c:pt idx="3">
                  <c:v>-0.10482568269610845</c:v>
                </c:pt>
                <c:pt idx="4">
                  <c:v>0.73124752673834981</c:v>
                </c:pt>
                <c:pt idx="5">
                  <c:v>0.91041630983333921</c:v>
                </c:pt>
                <c:pt idx="6">
                  <c:v>0.67162015572433786</c:v>
                </c:pt>
                <c:pt idx="7">
                  <c:v>-1.2873396511230384</c:v>
                </c:pt>
                <c:pt idx="8">
                  <c:v>-1.9562842196864911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6A-4F6F-8B80-B8687154D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387151"/>
        <c:axId val="1821869567"/>
      </c:scatterChart>
      <c:valAx>
        <c:axId val="192738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1869567"/>
        <c:crosses val="autoZero"/>
        <c:crossBetween val="midCat"/>
      </c:valAx>
      <c:valAx>
        <c:axId val="182186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3871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6F3C-6BBD-4F59-9093-3BC14E07DDCB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2020-10-15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8230-D2DE-4DB8-89B2-55D2BF983D18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84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B9622AA-26F9-428B-9515-E0059CB39609}" type="datetimeFigureOut">
              <a:rPr lang="ko-KR" altLang="en-US" smtClean="0"/>
              <a:pPr/>
              <a:t>2020-10-15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C9DC8A5-7387-4EF7-A202-F3909744D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11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19805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83961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259414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679219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099024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8829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633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438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8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42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79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24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19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727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3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6C8F4-9ED8-4250-892A-07EA6219B5FB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" y="-4553"/>
            <a:ext cx="9906001" cy="644083"/>
          </a:xfrm>
          <a:prstGeom prst="rect">
            <a:avLst/>
          </a:prstGeom>
          <a:solidFill>
            <a:srgbClr val="2D2D8A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1" y="6453337"/>
            <a:ext cx="9906000" cy="60853"/>
            <a:chOff x="1141" y="6561209"/>
            <a:chExt cx="9144000" cy="60853"/>
          </a:xfrm>
        </p:grpSpPr>
        <p:sp>
          <p:nvSpPr>
            <p:cNvPr id="19" name="직사각형 18"/>
            <p:cNvSpPr/>
            <p:nvPr/>
          </p:nvSpPr>
          <p:spPr>
            <a:xfrm>
              <a:off x="1141" y="6561209"/>
              <a:ext cx="9144000" cy="60853"/>
            </a:xfrm>
            <a:prstGeom prst="rect">
              <a:avLst/>
            </a:prstGeom>
            <a:solidFill>
              <a:srgbClr val="16164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53999" y="6561209"/>
              <a:ext cx="1990001" cy="608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</p:grp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A0F42E5-10B4-43C3-88EF-B582AD46668E}"/>
              </a:ext>
            </a:extLst>
          </p:cNvPr>
          <p:cNvSpPr>
            <a:spLocks/>
          </p:cNvSpPr>
          <p:nvPr userDrawn="1"/>
        </p:nvSpPr>
        <p:spPr bwMode="auto">
          <a:xfrm>
            <a:off x="4448807" y="6598777"/>
            <a:ext cx="10115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fld id="{F2683DD1-031C-463E-86A1-8F4FFF02237A}" type="slidenum">
              <a:rPr kumimoji="0" lang="en-US" altLang="ko-KR" sz="800" b="1" smtClean="0">
                <a:solidFill>
                  <a:srgbClr val="7777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800" b="1" dirty="0">
              <a:solidFill>
                <a:srgbClr val="7777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FAB40-398B-41BF-BD5D-6EC49FF1FE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" y="-105475"/>
            <a:ext cx="587405" cy="8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530530" y="6545515"/>
            <a:ext cx="841570" cy="1985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57474"/>
            <a:fld id="{567E9EC0-8CF6-4578-9DC6-EEFE9EDFA1F8}" type="slidenum">
              <a:rPr lang="ko-KR" altLang="en-US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pPr defTabSz="957474"/>
              <a:t>‹#›</a:t>
            </a:fld>
            <a:r>
              <a:rPr lang="ko-KR" altLang="en-US" sz="8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전체페이지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764" y="6561348"/>
            <a:ext cx="1418868" cy="151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7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66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 txBox="1">
            <a:spLocks/>
          </p:cNvSpPr>
          <p:nvPr userDrawn="1"/>
        </p:nvSpPr>
        <p:spPr>
          <a:xfrm>
            <a:off x="4530530" y="6545515"/>
            <a:ext cx="841570" cy="1985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57474"/>
            <a:fld id="{567E9EC0-8CF6-4578-9DC6-EEFE9EDFA1F8}" type="slidenum">
              <a:rPr lang="ko-KR" altLang="en-US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defTabSz="957474"/>
              <a:t>‹#›</a:t>
            </a:fld>
            <a:r>
              <a:rPr lang="ko-KR" altLang="en-US" sz="8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5CCF5A-4D13-4490-A22E-7D4B7493E5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989" t="45224" r="41660" b="45300"/>
          <a:stretch/>
        </p:blipFill>
        <p:spPr>
          <a:xfrm>
            <a:off x="139110" y="6470967"/>
            <a:ext cx="1069474" cy="3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42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  <p15:guide id="3" orient="horz" pos="40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993" r:id="rId2"/>
  </p:sldLayoutIdLst>
  <p:txStyles>
    <p:titleStyle>
      <a:lvl1pPr algn="ctr" defTabSz="9140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6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1" r:id="rId2"/>
    <p:sldLayoutId id="2147483992" r:id="rId3"/>
  </p:sldLayoutIdLst>
  <p:txStyles>
    <p:titleStyle>
      <a:lvl1pPr algn="ctr" defTabSz="9140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347079" y="1880828"/>
            <a:ext cx="5209761" cy="924288"/>
            <a:chOff x="186322" y="1901010"/>
            <a:chExt cx="5209761" cy="924288"/>
          </a:xfrm>
        </p:grpSpPr>
        <p:sp>
          <p:nvSpPr>
            <p:cNvPr id="12" name="TextBox 11"/>
            <p:cNvSpPr txBox="1"/>
            <p:nvPr/>
          </p:nvSpPr>
          <p:spPr>
            <a:xfrm>
              <a:off x="186322" y="1901010"/>
              <a:ext cx="5209761" cy="4533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28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빅데이터 플랫폼 표준화 및 품질 점검</a:t>
              </a:r>
              <a:endParaRPr lang="ko-KR" altLang="en-US" sz="2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9005" y="2332855"/>
              <a:ext cx="313002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latinLnBrk="0"/>
              <a:r>
                <a:rPr lang="en-US" altLang="ko-KR" sz="3200" b="1" spc="-30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3200" b="1" spc="-30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품질 측정 결과</a:t>
              </a:r>
              <a:endParaRPr lang="en-US" altLang="ko-KR" sz="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08784" y="3468441"/>
            <a:ext cx="3888432" cy="720000"/>
            <a:chOff x="956556" y="3402305"/>
            <a:chExt cx="3600000" cy="720000"/>
          </a:xfrm>
        </p:grpSpPr>
        <p:sp>
          <p:nvSpPr>
            <p:cNvPr id="18" name="직사각형 17"/>
            <p:cNvSpPr/>
            <p:nvPr/>
          </p:nvSpPr>
          <p:spPr>
            <a:xfrm>
              <a:off x="956556" y="3402305"/>
              <a:ext cx="3600000" cy="7200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solidFill>
                <a:srgbClr val="FFCC6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6526" y="3436793"/>
              <a:ext cx="60" cy="242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endParaRPr lang="ko-KR" altLang="en-US" sz="15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9987" y="3578888"/>
              <a:ext cx="1573143" cy="3886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en-US" altLang="ko-KR" sz="2400" spc="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2020.10.12</a:t>
              </a:r>
              <a:endParaRPr lang="ko-KR" altLang="en-US" sz="2400" spc="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41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773352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품질측정 결과 보고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전수데이터 측정 개괄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전수데이터 품질 측정은 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플랫폼 대상 테이블과 칼럼 단위로 진행되었습니다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B3CC5-40FE-4DCB-ACD2-5E44B8E4EC1F}"/>
              </a:ext>
            </a:extLst>
          </p:cNvPr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E613AB-7F79-4206-B80C-D9BD02C7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26992"/>
              </p:ext>
            </p:extLst>
          </p:nvPr>
        </p:nvGraphicFramePr>
        <p:xfrm>
          <a:off x="308483" y="1520789"/>
          <a:ext cx="9145017" cy="4464493"/>
        </p:xfrm>
        <a:graphic>
          <a:graphicData uri="http://schemas.openxmlformats.org/drawingml/2006/table">
            <a:tbl>
              <a:tblPr/>
              <a:tblGrid>
                <a:gridCol w="12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Column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교통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713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문화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1954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8404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산림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2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유통소비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7308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중소기업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633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4328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지역경제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1495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04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헬스케어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728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8171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환경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15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2BFBCA-603C-4C47-BA72-671333EB5C8F}"/>
              </a:ext>
            </a:extLst>
          </p:cNvPr>
          <p:cNvSpPr txBox="1"/>
          <p:nvPr/>
        </p:nvSpPr>
        <p:spPr>
          <a:xfrm>
            <a:off x="268204" y="6093296"/>
            <a:ext cx="9390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* 환경플랫폼의 경우 운영</a:t>
            </a:r>
            <a:r>
              <a:rPr lang="en-US" altLang="ko-KR" sz="1500"/>
              <a:t>DB </a:t>
            </a:r>
            <a:r>
              <a:rPr lang="ko-KR" altLang="en-US" sz="1500"/>
              <a:t>재구성 중으로 </a:t>
            </a:r>
            <a:r>
              <a:rPr lang="en-US" altLang="ko-KR" sz="1500"/>
              <a:t>2</a:t>
            </a:r>
            <a:r>
              <a:rPr lang="ko-KR" altLang="en-US" sz="1500"/>
              <a:t>차 점검때부터 전수데이터 측정 참가예정</a:t>
            </a:r>
          </a:p>
        </p:txBody>
      </p:sp>
    </p:spTree>
    <p:extLst>
      <p:ext uri="{BB962C8B-B14F-4D97-AF65-F5344CB8AC3E}">
        <p14:creationId xmlns:p14="http://schemas.microsoft.com/office/powerpoint/2010/main" val="317510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교통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IRIS DB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백인철 대리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9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358385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TB_COL_EX_C_COMD_VDS_ZONE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C_COMD_VDS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TB_COL_EX_C_COMD_ROUTE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노선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TB_COL_EX_T_BSFA_AVC_EQUIP_LOC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T_BSFA_AVC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장비위치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TB_COL_EX_C_COCD_CMCD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C_COCD_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공통코드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TB_COL_EX_C_COMD_AREA_HDQRTRS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지역본부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TB_COL_EX_C_COMD_AREA_BRFFC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지사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TB_COL_EX_T_BSFA_FACLT_LOC_POINT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T_BSFA_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시설물좌표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TB_COL_EX_T_BSFA_NEW_NODE_POINT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T_BSFA_</a:t>
                      </a: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신노드좌표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TB_COL_EX_C_COMD_BUZPLC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영업소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TB_COL_EX_C_COMD_RSE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C_COMD_RSE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TB_COL_EX_T_MTDM_OBRK_STATE_CMCD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T_MTDM_</a:t>
                      </a: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돌발진행상태구분코드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TB_COL_EX_C_COMD_LCS_IN_GRP_VDS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C_COMD_LCS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그룹내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...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11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BHF_MILG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지점이정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VDS_ZONE_START_MILG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존시작이정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VDS_ZONE_END_MILG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존종료이정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ROUTE_NUMBER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노선번호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VDS_ZONE_TYPE_SE_CD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존유형구분코드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ROUTE_COMPOSITION_SN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노선구성순번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CDPNT_TMNL_DRC_TP_CD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기점종점방향구분코드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존길이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ROAD_GRAD_SE_CD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도로등급구분코드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EQPMN_PSITN_SE_CD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장비소속구분코드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UPSTRM_SPOT_VDS_ID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상류지점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DWSTRM_SPOT_VDS_ID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하류지점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CON_ZONE_ID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콘존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LAST_CHANGER_NAME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최종변경자명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LAST_CHANGE_TIME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최종변경시각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ROAD_NAME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도로명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START_NODE_ID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시작노드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END_NODE_ID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종료노드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0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68001"/>
              </p:ext>
            </p:extLst>
          </p:nvPr>
        </p:nvGraphicFramePr>
        <p:xfrm>
          <a:off x="344488" y="872716"/>
          <a:ext cx="9358385" cy="344743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448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4484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44848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448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44848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4484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8EF0B0-1CAF-4B6C-BB5E-26D75D87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37551"/>
              </p:ext>
            </p:extLst>
          </p:nvPr>
        </p:nvGraphicFramePr>
        <p:xfrm>
          <a:off x="347872" y="4509120"/>
          <a:ext cx="9358386" cy="154817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580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62.963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미제출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 미제출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 미제출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5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69.82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6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이경현 이사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알엔비소프트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6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bbp_prd_tabown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계약데이터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뇌혈관보험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허혈성심장보험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현지인인기식당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여행객인기식당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배달탑리스트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bbp_prd_tabown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카페베이커리탑리스트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STRD_YYMM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CSTMR_ID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CSTMR_BTHD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고객생년월일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INSU_CONT_NO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보험계약번호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보험회사값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보험회사명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INSU_PDCT_VAL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보험상품값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INSU_PDCT_NM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보험상품명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CONT_STAT_NM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계약상태명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CONT_STRT_DATE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CONT_END_DATE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계약종료일자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PRUM_AMT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보험료금액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PYMT_CYCL_NM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납입주기명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PYMT_TRM_VAL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납입기간값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GNT_SN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보장순번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GNT_ITM_VAL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보장항목값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GNT_ITM_NM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보장항목명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INTN_GNT_ITM_NM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내부보장항목병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8801"/>
              </p:ext>
            </p:extLst>
          </p:nvPr>
        </p:nvGraphicFramePr>
        <p:xfrm>
          <a:off x="177687" y="764704"/>
          <a:ext cx="9358385" cy="356889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2052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20525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70.83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20525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610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2052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61CCE4-B828-4323-B285-28B357E7C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4275"/>
              </p:ext>
            </p:extLst>
          </p:nvPr>
        </p:nvGraphicFramePr>
        <p:xfrm>
          <a:off x="177687" y="4487386"/>
          <a:ext cx="9358386" cy="16059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50227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676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676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676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676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676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검증 불가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676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70.10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3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문화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장대익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책임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한국문화정보원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956563" y="1892300"/>
            <a:ext cx="3552437" cy="3725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30396" y="3933056"/>
            <a:ext cx="65" cy="511016"/>
            <a:chOff x="1261164" y="3767832"/>
            <a:chExt cx="65" cy="511016"/>
          </a:xfrm>
        </p:grpSpPr>
        <p:sp>
          <p:nvSpPr>
            <p:cNvPr id="2" name="TextBox 1"/>
            <p:cNvSpPr txBox="1"/>
            <p:nvPr/>
          </p:nvSpPr>
          <p:spPr>
            <a:xfrm>
              <a:off x="1261164" y="3767832"/>
              <a:ext cx="65" cy="194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lnSpc>
                  <a:spcPct val="110000"/>
                </a:lnSpc>
              </a:pPr>
              <a:endPara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61164" y="3986396"/>
              <a:ext cx="65" cy="292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lnSpc>
                  <a:spcPct val="110000"/>
                </a:lnSpc>
              </a:pPr>
              <a:endPara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058194" y="2246862"/>
            <a:ext cx="3435556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000"/>
              </a:spcAft>
              <a:defRPr/>
            </a:pPr>
            <a:r>
              <a:rPr lang="en-US" altLang="ko-KR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차 품질진단 개요</a:t>
            </a:r>
            <a:endParaRPr lang="en-US" altLang="ko-KR" sz="350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  <a:p>
            <a:pPr>
              <a:spcAft>
                <a:spcPts val="2000"/>
              </a:spcAft>
              <a:defRPr/>
            </a:pPr>
            <a:r>
              <a:rPr lang="ko-KR" altLang="en-US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대상 및 항목</a:t>
            </a:r>
            <a:endParaRPr lang="en-US" altLang="ko-KR" sz="350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  <a:p>
            <a:pPr>
              <a:spcAft>
                <a:spcPts val="2000"/>
              </a:spcAft>
              <a:defRPr/>
            </a:pPr>
            <a:r>
              <a:rPr lang="ko-KR" altLang="en-US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품질진단 방법</a:t>
            </a:r>
            <a:endParaRPr lang="en-US" altLang="ko-KR" sz="350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  <a:p>
            <a:pPr>
              <a:spcAft>
                <a:spcPts val="2000"/>
              </a:spcAft>
              <a:defRPr/>
            </a:pPr>
            <a:r>
              <a:rPr lang="en-US" altLang="ko-KR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차 품질진단 결과</a:t>
            </a:r>
            <a:endParaRPr lang="ko-KR" altLang="en-US" sz="350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25139" y="2081168"/>
            <a:ext cx="3593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5000" spc="-3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F3CAF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I</a:t>
            </a:r>
            <a:endParaRPr lang="ko-KR" altLang="en-US" sz="5000" spc="-3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F3CAF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37776" y="2881723"/>
            <a:ext cx="53412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5000" spc="-3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F3CAF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II</a:t>
            </a:r>
            <a:endParaRPr lang="ko-KR" altLang="en-US" sz="5000" spc="-3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F3CAF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50413" y="3682278"/>
            <a:ext cx="7088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5000" spc="-3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F3CAF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III</a:t>
            </a:r>
            <a:endParaRPr lang="ko-KR" altLang="en-US" sz="5000" spc="-3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F3CAF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12742" y="4482832"/>
            <a:ext cx="78419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5000" spc="-3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F3CAF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IV</a:t>
            </a:r>
            <a:endParaRPr lang="ko-KR" altLang="en-US" sz="5000" spc="-3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F3CAF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037714" y="2926080"/>
            <a:ext cx="920418" cy="1600200"/>
            <a:chOff x="3880653" y="2926080"/>
            <a:chExt cx="731520" cy="160020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80653" y="2926080"/>
              <a:ext cx="73152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880653" y="3726180"/>
              <a:ext cx="73152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880653" y="4526280"/>
              <a:ext cx="73152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958131" y="2926080"/>
            <a:ext cx="3420000" cy="1600200"/>
            <a:chOff x="4605761" y="2926080"/>
            <a:chExt cx="4504732" cy="160020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4605761" y="2926080"/>
              <a:ext cx="45047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605761" y="3726180"/>
              <a:ext cx="45047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605761" y="4526280"/>
              <a:ext cx="45047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57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BO_BEST_LOAN_BOOK_HISTORY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인기대출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BO_NEW_BOOK_HISTORY_ARCHIVE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신착도서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BO_BEST_BOOK_HISTORY_ARCHIVE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 셀러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BO_SUGGEST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BO_BOOK_PUB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 도서관 소장도서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BO_BOOK_LITTLE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도서관 소장도서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CO_LOAN_PUB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 도서관 대출정보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CO_LOAN_LITTLE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도서관 대출정보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BO_SPECIES_MASTER_NEW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도서별 상세정보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CD_LIBRARY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BL_HOTTREND_ARCHIVE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대출상승 도서목록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ON_DATASET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데이터 목록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8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도서제목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책소개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img_url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도서표지이미지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master_seq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종 정보 제이번호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kdc_class_no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loan_cnt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건수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period_type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분석기간코드명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분석타입코드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분석타입코드명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7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4435"/>
              </p:ext>
            </p:extLst>
          </p:nvPr>
        </p:nvGraphicFramePr>
        <p:xfrm>
          <a:off x="167122" y="872716"/>
          <a:ext cx="9358385" cy="344743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395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3951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39516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87.50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395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3951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3951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9C651-2529-45BE-B0E8-10C3C4491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64445"/>
              </p:ext>
            </p:extLst>
          </p:nvPr>
        </p:nvGraphicFramePr>
        <p:xfrm>
          <a:off x="167122" y="4545124"/>
          <a:ext cx="9358386" cy="183620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394266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53.15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검증 불가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4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44415754-35FD-45F1-9790-197B69854E3A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산림 플랫폼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산림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박상구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데이터스트림즈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7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TB_TRKG_COURSE_DATA_SET_M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TB_TRKG_COURSE_DATA_SET_RLTN_R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TB_TRKG_COURSE_INFO_M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TB_TRKG_COURSE_TRK_CONN_RLTN_R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코스트랙연결관계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TB_TRKG_POI_CTGRY_C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TB_TRKG_POI_DATA_SET_M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TB_TRKG_POI_DATA_SET_RLTN_R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TB_TRKG_POI_INFO_M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TB_TRKG_RWV_DATA_SET_M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전파정보데이터셋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TB_TRKG_RWV_DATA_SET_RLTN_R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전파정보데이터셋관계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TB_TRKG_RWV_INFO_NO1_I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TB_TRKG_RWV_INFO_NO2_I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7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COURS_DATA_SET_IDNO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COURS_DATA_SET_DSCRT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코스데이터셋설명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COURS_DATA_SET_TPCD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코스데이터셋구분코드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DATA_STCD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데이터상태코드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DATA_RGSTN_DTM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데이터등록일시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DATA_UPDT_DTM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데이터수정일시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DATA_CONNO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데이터일련번호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OPERT_TPCD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작업구분코드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OCCRR_DTM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CNTCT_BGN_DTM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연계시작일시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CNTCT_PRCES_DTM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연계처리일시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CNTCT_PRCES_STCD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연계처리상태코드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TRNSA_ID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트랜젝션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COURS_DATA_SET_RLTN_IDNO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코스데이터셋관계고유번호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COURS_IDNO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COURS_SNNM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코스이명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COURS_DSCRT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코스설명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0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75453"/>
              </p:ext>
            </p:extLst>
          </p:nvPr>
        </p:nvGraphicFramePr>
        <p:xfrm>
          <a:off x="167122" y="872716"/>
          <a:ext cx="9358385" cy="344743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507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5076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5076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79.17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507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5076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507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135D9E-7528-4387-82AF-0007DFDC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30239"/>
              </p:ext>
            </p:extLst>
          </p:nvPr>
        </p:nvGraphicFramePr>
        <p:xfrm>
          <a:off x="170222" y="4473116"/>
          <a:ext cx="9358386" cy="18001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44.44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54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유통소비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박진희 팀장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씨이랩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9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8185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 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CJO00021A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식자재고객대분류매출점유율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CJO00019A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식자재고객소분류매출점유율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CJO00020A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식자재고객중분류매출점유율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CJO00018A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CJO00014A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CJO00015A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CJO00011A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CJO00016A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CJO00012A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CJO00017A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CJO00013A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CJO00023A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식자재표준분류매출점유율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92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STD_YM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고객경로대분류코드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식자재유형대분류코드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CUST_CRS_LCLS_NM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고객경로대분류명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INGR_TY_LCLS_NM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식자재유형대분류명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SALES_AMT_RAT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매출금액비율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SALES_RANK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매출순위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CUST_CRS_SCLS_CD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고객경로소분류코드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CUST_CRS_MCLS_NM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고객경로중분류명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CUST_CRS_MCLS_CD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고객경로중분류코드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CUST_CRS_SCLS_NM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고객경로소분류명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CTGG_CD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CTPV_NM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CTPV_CD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CTGG_NM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INGR_TY_DCLS_CD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식자재유형세분류코드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STD_YM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고객경로대분류코드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식자재유형대분류코드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3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43098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데이터 품질측정 개요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플랫폼 대상으로 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현황을 파악하고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정의된 품질측정 유형에 따라 전수 데이터 대상 품질 측정 수행 → 식별된 오류추정 데이터를 바탕으로 오류율을 도출하였습니다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just" latinLnBrk="0">
              <a:lnSpc>
                <a:spcPct val="110000"/>
              </a:lnSpc>
              <a:defRPr/>
            </a:pP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pc="-2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9" name="AutoShape 192">
            <a:extLst>
              <a:ext uri="{FF2B5EF4-FFF2-40B4-BE49-F238E27FC236}">
                <a16:creationId xmlns:a16="http://schemas.microsoft.com/office/drawing/2014/main" id="{FF99A638-CBD5-4ACD-9232-86E7B3CD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654175"/>
            <a:ext cx="4392613" cy="442913"/>
          </a:xfrm>
          <a:prstGeom prst="roundRect">
            <a:avLst>
              <a:gd name="adj" fmla="val 6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latinLnBrk="0">
              <a:lnSpc>
                <a:spcPct val="110000"/>
              </a:lnSpc>
              <a:buNone/>
            </a:pPr>
            <a:r>
              <a:rPr kumimoji="0" lang="ko-KR" altLang="en-US" sz="1400" b="1">
                <a:solidFill>
                  <a:srgbClr val="FFFFFF"/>
                </a:solidFill>
                <a:latin typeface="+mn-ea"/>
                <a:ea typeface="+mn-ea"/>
              </a:rPr>
              <a:t>데이터 품질 측정</a:t>
            </a:r>
            <a:endParaRPr kumimoji="0" lang="en-US" altLang="ko-KR" sz="14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0" name="직사각형 96">
            <a:extLst>
              <a:ext uri="{FF2B5EF4-FFF2-40B4-BE49-F238E27FC236}">
                <a16:creationId xmlns:a16="http://schemas.microsoft.com/office/drawing/2014/main" id="{837FAC55-3B64-4040-9D78-E7696B2E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2097088"/>
            <a:ext cx="4392613" cy="4068762"/>
          </a:xfrm>
          <a:prstGeom prst="rect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1" name="AutoShape 192">
            <a:extLst>
              <a:ext uri="{FF2B5EF4-FFF2-40B4-BE49-F238E27FC236}">
                <a16:creationId xmlns:a16="http://schemas.microsoft.com/office/drawing/2014/main" id="{EAC0CDB2-BF73-44EC-900C-7B080769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1657350"/>
            <a:ext cx="4322763" cy="442913"/>
          </a:xfrm>
          <a:prstGeom prst="roundRect">
            <a:avLst>
              <a:gd name="adj" fmla="val 6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latinLnBrk="0">
              <a:lnSpc>
                <a:spcPct val="110000"/>
              </a:lnSpc>
              <a:buNone/>
            </a:pPr>
            <a:r>
              <a:rPr kumimoji="0" lang="ko-KR" altLang="en-US" sz="1400" b="1">
                <a:solidFill>
                  <a:srgbClr val="FFFFFF"/>
                </a:solidFill>
                <a:latin typeface="+mn-ea"/>
                <a:ea typeface="+mn-ea"/>
              </a:rPr>
              <a:t>데이터 품질 결과 분석</a:t>
            </a:r>
            <a:endParaRPr kumimoji="0" lang="en-US" altLang="ko-KR" sz="14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2" name="직사각형 96">
            <a:extLst>
              <a:ext uri="{FF2B5EF4-FFF2-40B4-BE49-F238E27FC236}">
                <a16:creationId xmlns:a16="http://schemas.microsoft.com/office/drawing/2014/main" id="{C60FEEAB-5F51-4351-BCA7-6CED32C7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2100263"/>
            <a:ext cx="4322763" cy="4067175"/>
          </a:xfrm>
          <a:prstGeom prst="rect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1000">
              <a:latin typeface="+mn-ea"/>
              <a:ea typeface="+mn-ea"/>
            </a:endParaRPr>
          </a:p>
        </p:txBody>
      </p:sp>
      <p:grpSp>
        <p:nvGrpSpPr>
          <p:cNvPr id="113" name="그룹 184">
            <a:extLst>
              <a:ext uri="{FF2B5EF4-FFF2-40B4-BE49-F238E27FC236}">
                <a16:creationId xmlns:a16="http://schemas.microsoft.com/office/drawing/2014/main" id="{9E4C8D39-B1C3-4F4B-BFA5-6AECDF2CB35F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3933825"/>
            <a:ext cx="2054225" cy="1700213"/>
            <a:chOff x="2289045" y="4236719"/>
            <a:chExt cx="2447925" cy="1700317"/>
          </a:xfrm>
        </p:grpSpPr>
        <p:sp>
          <p:nvSpPr>
            <p:cNvPr id="114" name="Rectangle 144">
              <a:extLst>
                <a:ext uri="{FF2B5EF4-FFF2-40B4-BE49-F238E27FC236}">
                  <a16:creationId xmlns:a16="http://schemas.microsoft.com/office/drawing/2014/main" id="{1020B5E2-49F9-4098-A249-224C361C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045" y="4387541"/>
              <a:ext cx="2447925" cy="154949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wrap="none" lIns="92075" tIns="46038" rIns="92075" bIns="46038" anchor="ctr"/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115" name="Text Box 145">
              <a:extLst>
                <a:ext uri="{FF2B5EF4-FFF2-40B4-BE49-F238E27FC236}">
                  <a16:creationId xmlns:a16="http://schemas.microsoft.com/office/drawing/2014/main" id="{8FD07DB1-B769-4DE1-9B1F-14A984E6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97" y="4236719"/>
              <a:ext cx="1886657" cy="333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1pPr>
              <a:lvl2pPr marL="742950" indent="-285750" defTabSz="762000" eaLnBrk="0" hangingPunct="0"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2pPr>
              <a:lvl3pPr marL="1143000" indent="-228600" defTabSz="762000" eaLnBrk="0" hangingPunct="0"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3pPr>
              <a:lvl4pPr marL="1600200" indent="-228600" defTabSz="762000" eaLnBrk="0" hangingPunct="0"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4pPr>
              <a:lvl5pPr marL="2057400" indent="-228600" defTabSz="762000" eaLnBrk="0" hangingPunct="0"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HY울릉도M" pitchFamily="18" charset="-127"/>
                  <a:ea typeface="HY울릉도M" pitchFamily="18" charset="-127"/>
                </a:defRPr>
              </a:lvl9pPr>
            </a:lstStyle>
            <a:p>
              <a:pPr algn="ctr" eaLnBrk="1" latinLnBrk="0" hangingPunct="1">
                <a:buNone/>
              </a:pPr>
              <a:r>
                <a:rPr lang="ko-KR" altLang="en-US" sz="1300" b="1">
                  <a:latin typeface="+mn-ea"/>
                  <a:ea typeface="+mn-ea"/>
                </a:rPr>
                <a:t>품질 유형별 측정</a:t>
              </a:r>
            </a:p>
          </p:txBody>
        </p:sp>
        <p:grpSp>
          <p:nvGrpSpPr>
            <p:cNvPr id="116" name="그룹 165">
              <a:extLst>
                <a:ext uri="{FF2B5EF4-FFF2-40B4-BE49-F238E27FC236}">
                  <a16:creationId xmlns:a16="http://schemas.microsoft.com/office/drawing/2014/main" id="{529561B4-5C0A-46B7-84F2-F60D8F49FC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1920" y="4695374"/>
              <a:ext cx="2197100" cy="996831"/>
              <a:chOff x="2431920" y="4736489"/>
              <a:chExt cx="2197100" cy="881749"/>
            </a:xfrm>
          </p:grpSpPr>
          <p:sp>
            <p:nvSpPr>
              <p:cNvPr id="117" name="Rectangle 80">
                <a:extLst>
                  <a:ext uri="{FF2B5EF4-FFF2-40B4-BE49-F238E27FC236}">
                    <a16:creationId xmlns:a16="http://schemas.microsoft.com/office/drawing/2014/main" id="{B2EE41D5-F170-420E-8E4D-4C870CF4F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819" y="4736631"/>
                <a:ext cx="1044246" cy="234520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lIns="46800" tIns="45704" rIns="46800" bIns="45704" anchor="ctr"/>
              <a:lstStyle/>
              <a:p>
                <a:pPr marL="7938" algn="ctr" fontAlgn="auto"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kern="0" dirty="0">
                    <a:latin typeface="+mn-ea"/>
                    <a:ea typeface="+mn-ea"/>
                  </a:rPr>
                  <a:t>코드유효성</a:t>
                </a:r>
              </a:p>
            </p:txBody>
          </p:sp>
          <p:sp>
            <p:nvSpPr>
              <p:cNvPr id="118" name="Rectangle 80">
                <a:extLst>
                  <a:ext uri="{FF2B5EF4-FFF2-40B4-BE49-F238E27FC236}">
                    <a16:creationId xmlns:a16="http://schemas.microsoft.com/office/drawing/2014/main" id="{57742342-C193-4AC3-954B-2BE7A5AB0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819" y="5062432"/>
                <a:ext cx="1044246" cy="233116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lIns="46800" tIns="45704" rIns="46800" bIns="45704" anchor="ctr"/>
              <a:lstStyle/>
              <a:p>
                <a:pPr marL="7938" algn="ctr" fontAlgn="auto"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kern="0" dirty="0">
                    <a:latin typeface="+mn-ea"/>
                    <a:ea typeface="+mn-ea"/>
                  </a:rPr>
                  <a:t>날짜유효성</a:t>
                </a:r>
              </a:p>
            </p:txBody>
          </p:sp>
          <p:sp>
            <p:nvSpPr>
              <p:cNvPr id="119" name="Rectangle 80">
                <a:extLst>
                  <a:ext uri="{FF2B5EF4-FFF2-40B4-BE49-F238E27FC236}">
                    <a16:creationId xmlns:a16="http://schemas.microsoft.com/office/drawing/2014/main" id="{AA91D515-6487-4D20-8F40-E31EB6719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819" y="5384019"/>
                <a:ext cx="1044246" cy="234521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lIns="46800" tIns="45704" rIns="46800" bIns="45704" anchor="ctr"/>
              <a:lstStyle/>
              <a:p>
                <a:pPr marL="7938" algn="ctr" fontAlgn="auto"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kern="0" dirty="0">
                    <a:latin typeface="+mn-ea"/>
                    <a:ea typeface="+mn-ea"/>
                  </a:rPr>
                  <a:t>단독완전성</a:t>
                </a:r>
              </a:p>
            </p:txBody>
          </p:sp>
          <p:sp>
            <p:nvSpPr>
              <p:cNvPr id="120" name="Rectangle 80">
                <a:extLst>
                  <a:ext uri="{FF2B5EF4-FFF2-40B4-BE49-F238E27FC236}">
                    <a16:creationId xmlns:a16="http://schemas.microsoft.com/office/drawing/2014/main" id="{994F1935-E441-4522-A944-A07369CD9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895" y="4736631"/>
                <a:ext cx="1044246" cy="234520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lIns="46800" tIns="45704" rIns="46800" bIns="45704" anchor="ctr"/>
              <a:lstStyle/>
              <a:p>
                <a:pPr marL="7938" algn="ctr" fontAlgn="auto"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kern="0">
                    <a:latin typeface="+mn-ea"/>
                    <a:ea typeface="+mn-ea"/>
                  </a:rPr>
                  <a:t>자료통일성</a:t>
                </a:r>
                <a:endParaRPr kumimoji="0" lang="ko-KR" altLang="en-US" sz="1000" kern="0" dirty="0">
                  <a:latin typeface="+mn-ea"/>
                  <a:ea typeface="+mn-ea"/>
                </a:endParaRPr>
              </a:p>
            </p:txBody>
          </p:sp>
          <p:sp>
            <p:nvSpPr>
              <p:cNvPr id="121" name="Rectangle 80">
                <a:extLst>
                  <a:ext uri="{FF2B5EF4-FFF2-40B4-BE49-F238E27FC236}">
                    <a16:creationId xmlns:a16="http://schemas.microsoft.com/office/drawing/2014/main" id="{59CC7D98-372B-4332-8F6F-2888CC42E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895" y="5062432"/>
                <a:ext cx="1044246" cy="233116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lIns="46800" tIns="45704" rIns="46800" bIns="45704" anchor="ctr"/>
              <a:lstStyle/>
              <a:p>
                <a:pPr marL="7938" algn="ctr" fontAlgn="auto">
                  <a:spcAft>
                    <a:spcPts val="0"/>
                  </a:spcAft>
                  <a:buNone/>
                  <a:defRPr/>
                </a:pPr>
                <a:r>
                  <a:rPr lang="ko-KR" altLang="en-US" sz="1000" kern="0">
                    <a:latin typeface="+mn-ea"/>
                    <a:ea typeface="+mn-ea"/>
                  </a:rPr>
                  <a:t>자료 형식</a:t>
                </a:r>
                <a:endParaRPr kumimoji="0" lang="ko-KR" altLang="en-US" sz="1000" kern="0" dirty="0">
                  <a:latin typeface="+mn-ea"/>
                  <a:ea typeface="+mn-ea"/>
                </a:endParaRPr>
              </a:p>
            </p:txBody>
          </p:sp>
          <p:sp>
            <p:nvSpPr>
              <p:cNvPr id="122" name="Rectangle 80">
                <a:extLst>
                  <a:ext uri="{FF2B5EF4-FFF2-40B4-BE49-F238E27FC236}">
                    <a16:creationId xmlns:a16="http://schemas.microsoft.com/office/drawing/2014/main" id="{E6F3E165-9BCA-4721-B4C5-48525184B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895" y="5384019"/>
                <a:ext cx="1044246" cy="234521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lIns="46800" tIns="45704" rIns="46800" bIns="45704" anchor="ctr"/>
              <a:lstStyle/>
              <a:p>
                <a:pPr marL="7938" algn="ctr" fontAlgn="auto"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kern="0">
                    <a:latin typeface="+mn-ea"/>
                    <a:ea typeface="+mn-ea"/>
                  </a:rPr>
                  <a:t>…</a:t>
                </a:r>
                <a:endParaRPr kumimoji="0" lang="ko-KR" altLang="en-US" sz="1000" kern="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3" name="Rectangle 144">
            <a:extLst>
              <a:ext uri="{FF2B5EF4-FFF2-40B4-BE49-F238E27FC236}">
                <a16:creationId xmlns:a16="http://schemas.microsoft.com/office/drawing/2014/main" id="{EEADCCDF-3C24-44BB-AEB8-9C136CE4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4095750"/>
            <a:ext cx="1944688" cy="184785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lIns="92075" tIns="46038" rIns="92075" bIns="46038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24" name="Text Box 145">
            <a:extLst>
              <a:ext uri="{FF2B5EF4-FFF2-40B4-BE49-F238E27FC236}">
                <a16:creationId xmlns:a16="http://schemas.microsoft.com/office/drawing/2014/main" id="{FC2A98A4-F0A2-4388-94FD-DA788D46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3922713"/>
            <a:ext cx="1563688" cy="3330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latinLnBrk="0" hangingPunct="1">
              <a:buNone/>
            </a:pPr>
            <a:r>
              <a:rPr lang="ko-KR" altLang="en-US" sz="1300" b="1">
                <a:latin typeface="+mn-ea"/>
                <a:ea typeface="+mn-ea"/>
              </a:rPr>
              <a:t>관점별  결과분석</a:t>
            </a:r>
          </a:p>
        </p:txBody>
      </p:sp>
      <p:pic>
        <p:nvPicPr>
          <p:cNvPr id="125" name="Picture 3">
            <a:extLst>
              <a:ext uri="{FF2B5EF4-FFF2-40B4-BE49-F238E27FC236}">
                <a16:creationId xmlns:a16="http://schemas.microsoft.com/office/drawing/2014/main" id="{070AE504-C490-4CA0-A556-DA9FF145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4308475"/>
            <a:ext cx="9032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52DE238A-AED5-4D4B-9489-B67A45DD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4292600"/>
            <a:ext cx="8636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 144">
            <a:extLst>
              <a:ext uri="{FF2B5EF4-FFF2-40B4-BE49-F238E27FC236}">
                <a16:creationId xmlns:a16="http://schemas.microsoft.com/office/drawing/2014/main" id="{3DCA2499-C9FA-46DC-BDC6-2413C99E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4102100"/>
            <a:ext cx="1944687" cy="184785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wrap="none" lIns="92075" tIns="46038" rIns="92075" bIns="46038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28" name="Text Box 145">
            <a:extLst>
              <a:ext uri="{FF2B5EF4-FFF2-40B4-BE49-F238E27FC236}">
                <a16:creationId xmlns:a16="http://schemas.microsoft.com/office/drawing/2014/main" id="{820EB9E4-5A18-433C-AED3-54C90E36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35413"/>
            <a:ext cx="1565275" cy="3330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defTabSz="7620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latinLnBrk="0" hangingPunct="1">
              <a:buNone/>
            </a:pPr>
            <a:r>
              <a:rPr lang="ko-KR" altLang="en-US" sz="1300" b="1">
                <a:latin typeface="+mn-ea"/>
                <a:ea typeface="+mn-ea"/>
              </a:rPr>
              <a:t>오류추정 데이터</a:t>
            </a:r>
          </a:p>
        </p:txBody>
      </p:sp>
      <p:grpSp>
        <p:nvGrpSpPr>
          <p:cNvPr id="129" name="그룹 80">
            <a:extLst>
              <a:ext uri="{FF2B5EF4-FFF2-40B4-BE49-F238E27FC236}">
                <a16:creationId xmlns:a16="http://schemas.microsoft.com/office/drawing/2014/main" id="{058D027D-8E58-4DC3-9125-D2DAD16BE347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4343400"/>
            <a:ext cx="1668463" cy="1470025"/>
            <a:chOff x="4700972" y="3823264"/>
            <a:chExt cx="1512391" cy="757864"/>
          </a:xfrm>
        </p:grpSpPr>
        <p:sp>
          <p:nvSpPr>
            <p:cNvPr id="130" name="Rectangle 159">
              <a:extLst>
                <a:ext uri="{FF2B5EF4-FFF2-40B4-BE49-F238E27FC236}">
                  <a16:creationId xmlns:a16="http://schemas.microsoft.com/office/drawing/2014/main" id="{C2987E75-C34F-4C62-BCCF-2FC4236C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972" y="3823264"/>
              <a:ext cx="1512391" cy="16290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90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buNone/>
              </a:pPr>
              <a:r>
                <a:rPr lang="ko-KR" altLang="en-US" sz="1000">
                  <a:latin typeface="+mn-ea"/>
                  <a:ea typeface="+mn-ea"/>
                </a:rPr>
                <a:t>정의되지 않은 코드</a:t>
              </a:r>
            </a:p>
          </p:txBody>
        </p:sp>
        <p:sp>
          <p:nvSpPr>
            <p:cNvPr id="131" name="Rectangle 160">
              <a:extLst>
                <a:ext uri="{FF2B5EF4-FFF2-40B4-BE49-F238E27FC236}">
                  <a16:creationId xmlns:a16="http://schemas.microsoft.com/office/drawing/2014/main" id="{7FA62A21-4891-452F-94B1-6BE992089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972" y="4021583"/>
              <a:ext cx="1512391" cy="16290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90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buNone/>
              </a:pPr>
              <a:r>
                <a:rPr lang="ko-KR" altLang="en-US" sz="1000">
                  <a:latin typeface="+mn-ea"/>
                  <a:ea typeface="+mn-ea"/>
                </a:rPr>
                <a:t>유효하지 않은 날짜</a:t>
              </a:r>
            </a:p>
          </p:txBody>
        </p:sp>
        <p:sp>
          <p:nvSpPr>
            <p:cNvPr id="132" name="Rectangle 161">
              <a:extLst>
                <a:ext uri="{FF2B5EF4-FFF2-40B4-BE49-F238E27FC236}">
                  <a16:creationId xmlns:a16="http://schemas.microsoft.com/office/drawing/2014/main" id="{AE285124-0CD2-4B4E-B73A-F0E46CBB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972" y="4219902"/>
              <a:ext cx="1512391" cy="16290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90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buNone/>
              </a:pPr>
              <a:r>
                <a:rPr lang="ko-KR" altLang="en-US" sz="1000">
                  <a:latin typeface="+mn-ea"/>
                  <a:ea typeface="+mn-ea"/>
                </a:rPr>
                <a:t>자료 통일성 미비</a:t>
              </a:r>
            </a:p>
          </p:txBody>
        </p:sp>
        <p:sp>
          <p:nvSpPr>
            <p:cNvPr id="133" name="Rectangle 162">
              <a:extLst>
                <a:ext uri="{FF2B5EF4-FFF2-40B4-BE49-F238E27FC236}">
                  <a16:creationId xmlns:a16="http://schemas.microsoft.com/office/drawing/2014/main" id="{030FDB8E-6715-4ED1-BA75-CDD172A72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972" y="4418220"/>
              <a:ext cx="1512391" cy="16290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90000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buNone/>
              </a:pPr>
              <a:r>
                <a:rPr lang="en-US" altLang="ko-KR" sz="1000" b="1">
                  <a:latin typeface="+mn-ea"/>
                  <a:ea typeface="+mn-ea"/>
                </a:rPr>
                <a:t>…</a:t>
              </a:r>
              <a:endParaRPr lang="ko-KR" altLang="en-US" sz="1000" b="1">
                <a:latin typeface="+mn-ea"/>
                <a:ea typeface="+mn-ea"/>
              </a:endParaRPr>
            </a:p>
          </p:txBody>
        </p:sp>
      </p:grpSp>
      <p:sp>
        <p:nvSpPr>
          <p:cNvPr id="134" name="직사각형 135">
            <a:extLst>
              <a:ext uri="{FF2B5EF4-FFF2-40B4-BE49-F238E27FC236}">
                <a16:creationId xmlns:a16="http://schemas.microsoft.com/office/drawing/2014/main" id="{3E7AC203-0289-4286-A8D0-3C148903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2205038"/>
            <a:ext cx="4103687" cy="126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0975" indent="-180975">
              <a:spcBef>
                <a:spcPts val="500"/>
              </a:spcBef>
              <a:buClrTx/>
              <a:buFont typeface="Arial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데이터 </a:t>
            </a:r>
            <a:r>
              <a:rPr lang="ko-KR" altLang="en-US" sz="1300" dirty="0" err="1">
                <a:solidFill>
                  <a:srgbClr val="000000"/>
                </a:solidFill>
                <a:latin typeface="+mn-ea"/>
                <a:ea typeface="+mn-ea"/>
              </a:rPr>
              <a:t>프로파일링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및 업무규칙 수행 결과를 분석하여 유형별 오류추정 데이터 추출</a:t>
            </a:r>
            <a:endParaRPr lang="en-US" altLang="ko-KR" sz="13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>
              <a:spcBef>
                <a:spcPts val="500"/>
              </a:spcBef>
              <a:buClrTx/>
              <a:buFont typeface="Arial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오류추정 데이터의 항목 및 오류유형을 식별</a:t>
            </a:r>
            <a:endParaRPr lang="en-US" altLang="ko-KR" sz="13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>
              <a:spcBef>
                <a:spcPts val="500"/>
              </a:spcBef>
              <a:buClrTx/>
              <a:buFont typeface="Arial" pitchFamily="34" charset="0"/>
              <a:buChar char="•"/>
            </a:pPr>
            <a:r>
              <a:rPr lang="ko-KR" altLang="en-US" sz="1300" dirty="0" err="1">
                <a:solidFill>
                  <a:srgbClr val="000000"/>
                </a:solidFill>
                <a:latin typeface="+mn-ea"/>
                <a:ea typeface="+mn-ea"/>
              </a:rPr>
              <a:t>시스템별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300" dirty="0" err="1">
                <a:solidFill>
                  <a:srgbClr val="000000"/>
                </a:solidFill>
                <a:latin typeface="+mn-ea"/>
                <a:ea typeface="+mn-ea"/>
              </a:rPr>
              <a:t>지표별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결과분석을 통해 품질현황 파악</a:t>
            </a:r>
            <a:endParaRPr lang="en-US" altLang="ko-KR" sz="13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5" name="직사각형 135">
            <a:extLst>
              <a:ext uri="{FF2B5EF4-FFF2-40B4-BE49-F238E27FC236}">
                <a16:creationId xmlns:a16="http://schemas.microsoft.com/office/drawing/2014/main" id="{02ABD520-5722-4B02-A94C-E485790C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2211388"/>
            <a:ext cx="4032250" cy="119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0975" indent="-180975">
              <a:spcBef>
                <a:spcPts val="500"/>
              </a:spcBef>
              <a:buClrTx/>
              <a:buFont typeface="Arial" pitchFamily="34" charset="0"/>
              <a:buChar char="•"/>
            </a:pPr>
            <a:r>
              <a:rPr lang="ko-KR" altLang="en-US" sz="1300">
                <a:solidFill>
                  <a:srgbClr val="000000"/>
                </a:solidFill>
                <a:latin typeface="+mn-ea"/>
                <a:ea typeface="+mn-ea"/>
              </a:rPr>
              <a:t>품질진단대상 </a:t>
            </a:r>
            <a:r>
              <a:rPr lang="en-US" altLang="ko-KR" sz="130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ko-KR" altLang="en-US" sz="1300">
                <a:solidFill>
                  <a:srgbClr val="000000"/>
                </a:solidFill>
                <a:latin typeface="+mn-ea"/>
                <a:ea typeface="+mn-ea"/>
              </a:rPr>
              <a:t>개 플랫폼 대상 데이터 구조정보 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및 관련산출물 정보 조사하여 데이터 품질 측정 유형을 정의함</a:t>
            </a:r>
            <a:endParaRPr lang="en-US" altLang="ko-KR" sz="13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>
              <a:lnSpc>
                <a:spcPts val="1800"/>
              </a:lnSpc>
              <a:spcBef>
                <a:spcPts val="500"/>
              </a:spcBef>
              <a:buClrTx/>
              <a:buFont typeface="Arial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데이터품질 관리 시스템에  정의된 </a:t>
            </a:r>
            <a:r>
              <a:rPr lang="ko-KR" altLang="en-US" sz="1300" dirty="0" err="1">
                <a:solidFill>
                  <a:srgbClr val="000000"/>
                </a:solidFill>
                <a:latin typeface="+mn-ea"/>
                <a:ea typeface="+mn-ea"/>
              </a:rPr>
              <a:t>프로파일링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정보와 업무규칙을 적용하여 실행</a:t>
            </a:r>
            <a:endParaRPr lang="en-US" altLang="ko-KR" sz="13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6" name="AutoShape 150">
            <a:extLst>
              <a:ext uri="{FF2B5EF4-FFF2-40B4-BE49-F238E27FC236}">
                <a16:creationId xmlns:a16="http://schemas.microsoft.com/office/drawing/2014/main" id="{97F09A4C-C73C-4CE1-B504-677FC9478E1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4043362" y="3719513"/>
            <a:ext cx="1878013" cy="2873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>
              <a:lnSpc>
                <a:spcPct val="140000"/>
              </a:lnSpc>
              <a:buFont typeface="HY헤드라인B" charset="-127"/>
              <a:buNone/>
            </a:pPr>
            <a:endParaRPr kumimoji="0" lang="ko-KR" altLang="en-US" sz="80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37" name="Picture 27" descr="db_1">
            <a:extLst>
              <a:ext uri="{FF2B5EF4-FFF2-40B4-BE49-F238E27FC236}">
                <a16:creationId xmlns:a16="http://schemas.microsoft.com/office/drawing/2014/main" id="{52D198AE-77A1-447A-99C2-13BDA0C8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10289"/>
          <a:stretch>
            <a:fillRect/>
          </a:stretch>
        </p:blipFill>
        <p:spPr bwMode="auto">
          <a:xfrm>
            <a:off x="474663" y="5018088"/>
            <a:ext cx="1524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 Box 11">
            <a:extLst>
              <a:ext uri="{FF2B5EF4-FFF2-40B4-BE49-F238E27FC236}">
                <a16:creationId xmlns:a16="http://schemas.microsoft.com/office/drawing/2014/main" id="{432503ED-F1FA-4844-839E-9CB4C59F3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5148865"/>
            <a:ext cx="1258887" cy="19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ts val="200"/>
              </a:spcBef>
              <a:buNone/>
            </a:pPr>
            <a:r>
              <a:rPr lang="ko-KR" altLang="en-US" sz="1000">
                <a:solidFill>
                  <a:schemeClr val="bg1"/>
                </a:solidFill>
                <a:latin typeface="+mn-ea"/>
                <a:ea typeface="+mn-ea"/>
              </a:rPr>
              <a:t>빅데이터 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ea typeface="+mn-ea"/>
              </a:rPr>
              <a:t>플랫폼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9" name="Picture 5" descr="컴퓨터">
            <a:extLst>
              <a:ext uri="{FF2B5EF4-FFF2-40B4-BE49-F238E27FC236}">
                <a16:creationId xmlns:a16="http://schemas.microsoft.com/office/drawing/2014/main" id="{EFDAC2C7-BC80-47C1-98C8-3F43D4AF265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89363"/>
            <a:ext cx="143986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 Box 11">
            <a:extLst>
              <a:ext uri="{FF2B5EF4-FFF2-40B4-BE49-F238E27FC236}">
                <a16:creationId xmlns:a16="http://schemas.microsoft.com/office/drawing/2014/main" id="{71ADD46F-5293-48D7-9962-8F78AC942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149581"/>
            <a:ext cx="828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spcBef>
                <a:spcPts val="200"/>
              </a:spcBef>
              <a:buNone/>
            </a:pPr>
            <a:r>
              <a:rPr lang="en-US" altLang="ko-KR" sz="1300" b="1">
                <a:latin typeface="+mn-ea"/>
                <a:ea typeface="+mn-ea"/>
              </a:rPr>
              <a:t>NDQ</a:t>
            </a:r>
            <a:endParaRPr lang="ko-KR" altLang="en-US" sz="1300" b="1">
              <a:latin typeface="+mn-ea"/>
              <a:ea typeface="+mn-ea"/>
            </a:endParaRPr>
          </a:p>
        </p:txBody>
      </p:sp>
      <p:sp>
        <p:nvSpPr>
          <p:cNvPr id="141" name="오른쪽 화살표 51">
            <a:extLst>
              <a:ext uri="{FF2B5EF4-FFF2-40B4-BE49-F238E27FC236}">
                <a16:creationId xmlns:a16="http://schemas.microsoft.com/office/drawing/2014/main" id="{8112350A-EF15-40A0-9F15-DE720AF6BB8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46957" y="4310856"/>
            <a:ext cx="395288" cy="1152525"/>
          </a:xfrm>
          <a:prstGeom prst="rightArrow">
            <a:avLst>
              <a:gd name="adj1" fmla="val 65880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latinLnBrk="0">
              <a:lnSpc>
                <a:spcPct val="110000"/>
              </a:lnSpc>
              <a:buNone/>
            </a:pPr>
            <a:endParaRPr kumimoji="0" lang="ko-KR" altLang="en-US" sz="14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2" name="오른쪽 화살표 51">
            <a:extLst>
              <a:ext uri="{FF2B5EF4-FFF2-40B4-BE49-F238E27FC236}">
                <a16:creationId xmlns:a16="http://schemas.microsoft.com/office/drawing/2014/main" id="{7AAE2DDF-6D32-489B-8705-78ABF58D51EC}"/>
              </a:ext>
            </a:extLst>
          </p:cNvPr>
          <p:cNvSpPr>
            <a:spLocks noChangeArrowheads="1"/>
          </p:cNvSpPr>
          <p:nvPr/>
        </p:nvSpPr>
        <p:spPr bwMode="auto">
          <a:xfrm rot="786999">
            <a:off x="1755775" y="3963988"/>
            <a:ext cx="723900" cy="1122362"/>
          </a:xfrm>
          <a:prstGeom prst="rightArrow">
            <a:avLst>
              <a:gd name="adj1" fmla="val 63917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latinLnBrk="0">
              <a:lnSpc>
                <a:spcPct val="110000"/>
              </a:lnSpc>
              <a:buNone/>
            </a:pPr>
            <a:endParaRPr kumimoji="0" lang="ko-KR" altLang="en-US" sz="14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3" name="Text Box 11">
            <a:extLst>
              <a:ext uri="{FF2B5EF4-FFF2-40B4-BE49-F238E27FC236}">
                <a16:creationId xmlns:a16="http://schemas.microsoft.com/office/drawing/2014/main" id="{A5EFFB08-1423-4BF4-9781-7A7E9C7FF312}"/>
              </a:ext>
            </a:extLst>
          </p:cNvPr>
          <p:cNvSpPr txBox="1">
            <a:spLocks noChangeArrowheads="1"/>
          </p:cNvSpPr>
          <p:nvPr/>
        </p:nvSpPr>
        <p:spPr bwMode="auto">
          <a:xfrm rot="743440">
            <a:off x="1625600" y="4115929"/>
            <a:ext cx="781050" cy="7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spcBef>
                <a:spcPts val="200"/>
              </a:spcBef>
              <a:buNone/>
            </a:pPr>
            <a:r>
              <a:rPr lang="ko-KR" altLang="en-US" sz="1600" b="1">
                <a:solidFill>
                  <a:schemeClr val="bg1"/>
                </a:solidFill>
                <a:latin typeface="+mn-ea"/>
                <a:ea typeface="+mn-ea"/>
              </a:rPr>
              <a:t>품질</a:t>
            </a:r>
            <a:endParaRPr lang="en-US" altLang="ko-KR" sz="1600" b="1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hangingPunct="1">
              <a:spcBef>
                <a:spcPts val="200"/>
              </a:spcBef>
              <a:buNone/>
            </a:pPr>
            <a:r>
              <a:rPr lang="ko-KR" altLang="en-US" sz="1600" b="1">
                <a:solidFill>
                  <a:schemeClr val="bg1"/>
                </a:solidFill>
                <a:latin typeface="+mn-ea"/>
                <a:ea typeface="+mn-ea"/>
              </a:rPr>
              <a:t>측정</a:t>
            </a:r>
          </a:p>
        </p:txBody>
      </p:sp>
      <p:sp>
        <p:nvSpPr>
          <p:cNvPr id="144" name="Text Box 11">
            <a:extLst>
              <a:ext uri="{FF2B5EF4-FFF2-40B4-BE49-F238E27FC236}">
                <a16:creationId xmlns:a16="http://schemas.microsoft.com/office/drawing/2014/main" id="{0EEEDF79-257B-4C1A-85B3-E56935E9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4736083"/>
            <a:ext cx="78105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spcBef>
                <a:spcPts val="200"/>
              </a:spcBef>
              <a:buNone/>
            </a:pPr>
            <a:r>
              <a:rPr lang="ko-KR" altLang="en-US" sz="1600" b="1">
                <a:solidFill>
                  <a:schemeClr val="bg1"/>
                </a:solidFill>
                <a:latin typeface="+mn-ea"/>
                <a:ea typeface="+mn-ea"/>
              </a:rPr>
              <a:t>등록</a:t>
            </a:r>
          </a:p>
        </p:txBody>
      </p:sp>
      <p:pic>
        <p:nvPicPr>
          <p:cNvPr id="145" name="Picture 1">
            <a:extLst>
              <a:ext uri="{FF2B5EF4-FFF2-40B4-BE49-F238E27FC236}">
                <a16:creationId xmlns:a16="http://schemas.microsoft.com/office/drawing/2014/main" id="{1550AA0D-AC5C-4A02-A99B-4E686B76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3" y="5418065"/>
            <a:ext cx="849721" cy="47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901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65039"/>
              </p:ext>
            </p:extLst>
          </p:nvPr>
        </p:nvGraphicFramePr>
        <p:xfrm>
          <a:off x="181321" y="800708"/>
          <a:ext cx="9358385" cy="344743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3276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914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32765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87.50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32765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10A1B4-A9EC-4208-966B-2A6D04CC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52143"/>
              </p:ext>
            </p:extLst>
          </p:nvPr>
        </p:nvGraphicFramePr>
        <p:xfrm>
          <a:off x="164103" y="4464714"/>
          <a:ext cx="9358386" cy="1692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820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자료미제출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자료미제출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7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중소기업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HIVE / Impala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이서용 주임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더존비즈온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9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빅밸류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건물 기본 정보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주택 배치도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예측 시세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시세 산정 사례 데이터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건물 기본 정보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 주택 배치도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 예측 시세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시세 산정 사례 데이터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건물 기본 정보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주택 배치도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예측 시세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시세 산정 사례 데이터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0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LNM_ADDR_CODE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 주소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LNM_ADDR_AND_BULD_CODE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 주소 및 건물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DONG_CODE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PLOT_CODE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대지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LNM_ONE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LNM_TWO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LONGITUDE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BULD_NM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APTCMPL_NM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MAIN_PRPOS_CODE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용도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MAIN_PRPOS_NM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용도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PLOT_AR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대지 면적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BILD_AR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건축물 면적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BDTLDR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건폐율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연면적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9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69340"/>
              </p:ext>
            </p:extLst>
          </p:nvPr>
        </p:nvGraphicFramePr>
        <p:xfrm>
          <a:off x="177230" y="872716"/>
          <a:ext cx="9358385" cy="346907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2115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152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152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115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1152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115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171E85-9BBC-4659-90BA-52B376FC4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69507"/>
              </p:ext>
            </p:extLst>
          </p:nvPr>
        </p:nvGraphicFramePr>
        <p:xfrm>
          <a:off x="167122" y="4545124"/>
          <a:ext cx="9358386" cy="17641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32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지역경제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HIVE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김문경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과장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아임클라우드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4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TC_LC_GNRL_WIK_SETLE_INFO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TC_LC_POLICY_WIK_SETLE_INFO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TC_LC_GNRL_DILY_SETLE_INFO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TC_LC_POLICY_DILY_SETLE_INFO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TC_LC_MSFRTN_SPRMNY_PYMNT_INFO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재난지원금지급정보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TC_LC_MSFRTN_SPRMNY_SETLE_INFO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재난지원금결제정보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330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GNRL_WIK_SETLE_BEGIN_DE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일반주간결제시작일자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GNRL_WIK_SETLE_END_DE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일반주간결제종료일자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MBER_CODE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MRHST_NO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SEXDSTN_CODE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AGRDE_CODE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SETLE_GOODS_ID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결제상품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SETLE_GOODS_NM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결제상품명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MRHST_INDUTY_NM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가맹점업종명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MRHST_ZIP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가맹점우편번호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CTPRVN_NM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EMD_NM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USE_AT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SETLE_AMOUNT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POLICY_WIK_SETLE_BEGIN_DE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정책주간결제시작일자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93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6659"/>
              </p:ext>
            </p:extLst>
          </p:nvPr>
        </p:nvGraphicFramePr>
        <p:xfrm>
          <a:off x="167122" y="908720"/>
          <a:ext cx="9358385" cy="344743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552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5526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5526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552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5526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770DE07-2AE3-45BF-9EA5-4158E984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49920"/>
              </p:ext>
            </p:extLst>
          </p:nvPr>
        </p:nvGraphicFramePr>
        <p:xfrm>
          <a:off x="167121" y="4509120"/>
          <a:ext cx="9358386" cy="18001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64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64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64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64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4799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64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4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6740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Hadoop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서동희 차장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6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9699465" y="1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 defTabSz="914400">
              <a:defRPr/>
            </a:pP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7122" y="71296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>
                <a:latin typeface="나눔스퀘어" panose="020B0600000101010101" pitchFamily="50" charset="-127"/>
                <a:ea typeface="나눔스퀘어" panose="020B0600000101010101" pitchFamily="50" charset="-127"/>
              </a:rPr>
              <a:t>품질측정 대상 플랫폼 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 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86" y="47202"/>
            <a:ext cx="31736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별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76E97E-A0D6-4D62-BFA7-E0F89974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70349"/>
              </p:ext>
            </p:extLst>
          </p:nvPr>
        </p:nvGraphicFramePr>
        <p:xfrm>
          <a:off x="308483" y="1236859"/>
          <a:ext cx="9390982" cy="4766322"/>
        </p:xfrm>
        <a:graphic>
          <a:graphicData uri="http://schemas.openxmlformats.org/drawingml/2006/table">
            <a:tbl>
              <a:tblPr/>
              <a:tblGrid>
                <a:gridCol w="11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데이터베이스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상세버전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교통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IRIS DB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2.1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11.5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V11.8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산림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9.2.24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유통소비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5.7.19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중소기업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HIVE / Impala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HIVE 2.1.1 / Impala 3.2.0 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366491"/>
                  </a:ext>
                </a:extLst>
              </a:tr>
              <a:tr h="4104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지역경제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HIVE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1.2.1000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86283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Hadoop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ndap.4.10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195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헬스케어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MariaDB / HDFS(</a:t>
                      </a:r>
                      <a:r>
                        <a:rPr lang="en-US" altLang="ko-KR" sz="1500" dirty="0" err="1"/>
                        <a:t>hadoop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MariaDB 10.4.6. / HDFS 3.1.1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666782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환경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PostgreSQL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9.6.15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rgbClr val="FF0000"/>
                          </a:solidFill>
                        </a:rPr>
                        <a:t>DB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</a:rPr>
                        <a:t>구성중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2803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22FC63-A759-402F-93A4-1FF6E2992171}"/>
              </a:ext>
            </a:extLst>
          </p:cNvPr>
          <p:cNvSpPr txBox="1"/>
          <p:nvPr/>
        </p:nvSpPr>
        <p:spPr>
          <a:xfrm>
            <a:off x="268204" y="6093296"/>
            <a:ext cx="9390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* 환경플랫폼의 경우 운영</a:t>
            </a:r>
            <a:r>
              <a:rPr lang="en-US" altLang="ko-KR" sz="1500"/>
              <a:t>DB </a:t>
            </a:r>
            <a:r>
              <a:rPr lang="ko-KR" altLang="en-US" sz="1500"/>
              <a:t>재구성 중으로 </a:t>
            </a:r>
            <a:r>
              <a:rPr lang="en-US" altLang="ko-KR" sz="1500"/>
              <a:t>2</a:t>
            </a:r>
            <a:r>
              <a:rPr lang="ko-KR" altLang="en-US" sz="1500"/>
              <a:t>차 점검때부터 전수데이터 측정 참가예정</a:t>
            </a:r>
          </a:p>
        </p:txBody>
      </p:sp>
    </p:spTree>
    <p:extLst>
      <p:ext uri="{BB962C8B-B14F-4D97-AF65-F5344CB8AC3E}">
        <p14:creationId xmlns:p14="http://schemas.microsoft.com/office/powerpoint/2010/main" val="1729408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9852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STATS_LIST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통계목록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STATS_LIST_LINK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통계목록연계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LPOINT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물가지수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고객분석지수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기준동기비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동기비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상표 및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상품소멸율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상품진입율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상품창출율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상품퇴출율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전기비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40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9852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SRC_INSTT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원천기관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사이트구분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통계목록구분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STATS_DTTM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BRTC_CODE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광역시도코드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BRTC_NM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광역시도명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ADSTRD_CODE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ADSTRD_NM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LEGALDONG_CODE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법정동코드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LEGALDONG_NM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법정동명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INDUTY_CL_CODE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INDUTY_CL_NM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ETC_ONE_CN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ETC_TWO_CN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ETC_THREE_CN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ETC_FOUR_CN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ETC_FIVE_CN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476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6740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60721"/>
              </p:ext>
            </p:extLst>
          </p:nvPr>
        </p:nvGraphicFramePr>
        <p:xfrm>
          <a:off x="167122" y="836712"/>
          <a:ext cx="9358385" cy="34488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91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912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66.67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91271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912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91271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9127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55DD07-19C9-4F72-886E-414C5E46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6479"/>
              </p:ext>
            </p:extLst>
          </p:nvPr>
        </p:nvGraphicFramePr>
        <p:xfrm>
          <a:off x="157589" y="4437112"/>
          <a:ext cx="9358386" cy="183620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50227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자료미제출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자료미제출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14.286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47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헬스케어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MariaDB / HDFS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김재호 연구원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국립암센터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97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/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THRD_PT_BSNF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THRD_PT_HLNF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THRD_PT_FMHT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THRD_DG_MTNF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THRD_DG_RCNF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THRD_DG_RCHK_PATH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재발검사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THRD_DG_RCHK_LAB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재발검사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THRD_DG_THNF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신체계측정보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THRD_DG_NFRM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THRD_DG_NDST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초기병기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THRD_EX_DIAG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THRD_EX_IMAG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68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IRB_APRV_NO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PT_SBST_NO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환자대체번호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PT_BRYM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환자생년월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SEX_CD_ETC_CONT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성별코드기타내용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FRST_IDGN_AGE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최초진단시연령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FRST_DIAG_ENM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최초진단영문명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FRST_DIAG_KNM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최초진단한글명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FRST_OPRT_YMD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최초수술일자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FRST_OPRT_CD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최초수술코드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FRST_OPRT_NM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최초수술명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THGL_CNCT_FRMD_YMD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갑상선암센터초진일자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CRTN_DT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RCRD_YMD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기록일자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IADM_AGE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입원시연령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94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9310"/>
              </p:ext>
            </p:extLst>
          </p:nvPr>
        </p:nvGraphicFramePr>
        <p:xfrm>
          <a:off x="167122" y="872717"/>
          <a:ext cx="9358385" cy="344743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62934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39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32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32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3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32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50.00 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D5C17B-902D-4C28-B6D0-55B7FB350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1322"/>
              </p:ext>
            </p:extLst>
          </p:nvPr>
        </p:nvGraphicFramePr>
        <p:xfrm>
          <a:off x="167122" y="4473116"/>
          <a:ext cx="9358386" cy="17641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394266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오류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칼럼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자료미제출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자료미제출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28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34855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20E9D9-81CF-4A84-AC0B-04E5BC47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56757"/>
              </p:ext>
            </p:extLst>
          </p:nvPr>
        </p:nvGraphicFramePr>
        <p:xfrm>
          <a:off x="241301" y="807269"/>
          <a:ext cx="9358385" cy="2145386"/>
        </p:xfrm>
        <a:graphic>
          <a:graphicData uri="http://schemas.openxmlformats.org/drawingml/2006/table">
            <a:tbl>
              <a:tblPr/>
              <a:tblGrid>
                <a:gridCol w="2770919">
                  <a:extLst>
                    <a:ext uri="{9D8B030D-6E8A-4147-A177-3AD203B41FA5}">
                      <a16:colId xmlns:a16="http://schemas.microsoft.com/office/drawing/2014/main" val="1921771339"/>
                    </a:ext>
                  </a:extLst>
                </a:gridCol>
                <a:gridCol w="1097911">
                  <a:extLst>
                    <a:ext uri="{9D8B030D-6E8A-4147-A177-3AD203B41FA5}">
                      <a16:colId xmlns:a16="http://schemas.microsoft.com/office/drawing/2014/main" val="3038814736"/>
                    </a:ext>
                  </a:extLst>
                </a:gridCol>
                <a:gridCol w="1097911">
                  <a:extLst>
                    <a:ext uri="{9D8B030D-6E8A-4147-A177-3AD203B41FA5}">
                      <a16:colId xmlns:a16="http://schemas.microsoft.com/office/drawing/2014/main" val="2248088102"/>
                    </a:ext>
                  </a:extLst>
                </a:gridCol>
                <a:gridCol w="1097911">
                  <a:extLst>
                    <a:ext uri="{9D8B030D-6E8A-4147-A177-3AD203B41FA5}">
                      <a16:colId xmlns:a16="http://schemas.microsoft.com/office/drawing/2014/main" val="2766295136"/>
                    </a:ext>
                  </a:extLst>
                </a:gridCol>
                <a:gridCol w="1097911">
                  <a:extLst>
                    <a:ext uri="{9D8B030D-6E8A-4147-A177-3AD203B41FA5}">
                      <a16:colId xmlns:a16="http://schemas.microsoft.com/office/drawing/2014/main" val="2132732919"/>
                    </a:ext>
                  </a:extLst>
                </a:gridCol>
                <a:gridCol w="1097911">
                  <a:extLst>
                    <a:ext uri="{9D8B030D-6E8A-4147-A177-3AD203B41FA5}">
                      <a16:colId xmlns:a16="http://schemas.microsoft.com/office/drawing/2014/main" val="431492739"/>
                    </a:ext>
                  </a:extLst>
                </a:gridCol>
                <a:gridCol w="1097911">
                  <a:extLst>
                    <a:ext uri="{9D8B030D-6E8A-4147-A177-3AD203B41FA5}">
                      <a16:colId xmlns:a16="http://schemas.microsoft.com/office/drawing/2014/main" val="2131852964"/>
                    </a:ext>
                  </a:extLst>
                </a:gridCol>
              </a:tblGrid>
              <a:tr h="181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 검증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검증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59004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53292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13.4434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-1.69454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97.9175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0.791018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953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73.265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0.931988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83.9575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-0.00936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53281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66.17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0.620474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88.5425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0.253512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7790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산림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84.614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1.430277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82.2925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-0.10483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16174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유통소비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-0.52855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96.875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0.731248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19359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68.68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0.730679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0.910416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960122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지역경제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50.38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-0.0728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0.67162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449749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37.1428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-0.654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61.6675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-1.28734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309130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헬스케어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34.648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-0.76353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-1.95628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232869"/>
                  </a:ext>
                </a:extLst>
              </a:tr>
              <a:tr h="181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92403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F4FC064-EE08-4701-B685-70550445A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531209"/>
              </p:ext>
            </p:extLst>
          </p:nvPr>
        </p:nvGraphicFramePr>
        <p:xfrm>
          <a:off x="241300" y="3542336"/>
          <a:ext cx="4927723" cy="277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B1F8FE-7F15-4EBF-A6C1-CCCBBF88D07D}"/>
              </a:ext>
            </a:extLst>
          </p:cNvPr>
          <p:cNvSpPr txBox="1"/>
          <p:nvPr/>
        </p:nvSpPr>
        <p:spPr>
          <a:xfrm>
            <a:off x="241301" y="3115421"/>
            <a:ext cx="4927722" cy="32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플랫폼별 품질 표준점수 분포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ED45D5-5FCB-415E-B11A-33FF130EBCE8}"/>
              </a:ext>
            </a:extLst>
          </p:cNvPr>
          <p:cNvSpPr/>
          <p:nvPr/>
        </p:nvSpPr>
        <p:spPr>
          <a:xfrm>
            <a:off x="1568624" y="4003385"/>
            <a:ext cx="2268252" cy="1215497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85F2D-EC1C-4FC6-B641-99EC5AEB3D57}"/>
              </a:ext>
            </a:extLst>
          </p:cNvPr>
          <p:cNvSpPr txBox="1"/>
          <p:nvPr/>
        </p:nvSpPr>
        <p:spPr>
          <a:xfrm>
            <a:off x="4108791" y="4296781"/>
            <a:ext cx="449800" cy="28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산림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55C2-C954-499D-ABFF-1C6A71900E51}"/>
              </a:ext>
            </a:extLst>
          </p:cNvPr>
          <p:cNvSpPr txBox="1"/>
          <p:nvPr/>
        </p:nvSpPr>
        <p:spPr>
          <a:xfrm>
            <a:off x="3611976" y="4296780"/>
            <a:ext cx="449800" cy="28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금융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E0120-C707-4125-8A6C-D11549CABE20}"/>
              </a:ext>
            </a:extLst>
          </p:cNvPr>
          <p:cNvSpPr txBox="1"/>
          <p:nvPr/>
        </p:nvSpPr>
        <p:spPr>
          <a:xfrm>
            <a:off x="3225634" y="3731282"/>
            <a:ext cx="747200" cy="28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중소기업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CDC4D-DDB8-490A-BAF6-C1AB7823FC8A}"/>
              </a:ext>
            </a:extLst>
          </p:cNvPr>
          <p:cNvSpPr txBox="1"/>
          <p:nvPr/>
        </p:nvSpPr>
        <p:spPr>
          <a:xfrm>
            <a:off x="3162176" y="4161613"/>
            <a:ext cx="449800" cy="28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문화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F9B06-5B3B-451B-864D-7EF5B4AF0506}"/>
              </a:ext>
            </a:extLst>
          </p:cNvPr>
          <p:cNvSpPr txBox="1"/>
          <p:nvPr/>
        </p:nvSpPr>
        <p:spPr>
          <a:xfrm>
            <a:off x="2582148" y="4140523"/>
            <a:ext cx="449800" cy="46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지역경제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D62E4F-0925-4A00-9408-F18F35CD1685}"/>
              </a:ext>
            </a:extLst>
          </p:cNvPr>
          <p:cNvSpPr txBox="1"/>
          <p:nvPr/>
        </p:nvSpPr>
        <p:spPr>
          <a:xfrm>
            <a:off x="1658971" y="3998467"/>
            <a:ext cx="449800" cy="46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유통소비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5DA5B-ADA6-4507-8380-4AAF076110F4}"/>
              </a:ext>
            </a:extLst>
          </p:cNvPr>
          <p:cNvSpPr txBox="1"/>
          <p:nvPr/>
        </p:nvSpPr>
        <p:spPr>
          <a:xfrm>
            <a:off x="797081" y="3997206"/>
            <a:ext cx="449800" cy="28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교통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CC747-17F4-413B-B7CB-00C461AF13DD}"/>
              </a:ext>
            </a:extLst>
          </p:cNvPr>
          <p:cNvSpPr txBox="1"/>
          <p:nvPr/>
        </p:nvSpPr>
        <p:spPr>
          <a:xfrm>
            <a:off x="1551998" y="5289213"/>
            <a:ext cx="449800" cy="28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통신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34DBD-6FBD-46A8-883E-98309791295C}"/>
              </a:ext>
            </a:extLst>
          </p:cNvPr>
          <p:cNvSpPr txBox="1"/>
          <p:nvPr/>
        </p:nvSpPr>
        <p:spPr>
          <a:xfrm>
            <a:off x="1343724" y="5684792"/>
            <a:ext cx="449800" cy="46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헬스케어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00806C-2DCC-4310-BD38-84EAABE256A2}"/>
              </a:ext>
            </a:extLst>
          </p:cNvPr>
          <p:cNvSpPr/>
          <p:nvPr/>
        </p:nvSpPr>
        <p:spPr>
          <a:xfrm>
            <a:off x="4108791" y="4230098"/>
            <a:ext cx="628185" cy="9049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DF044AB-A1AE-43AB-A07F-66CF8266E5B1}"/>
              </a:ext>
            </a:extLst>
          </p:cNvPr>
          <p:cNvSpPr/>
          <p:nvPr/>
        </p:nvSpPr>
        <p:spPr>
          <a:xfrm>
            <a:off x="3090314" y="3678460"/>
            <a:ext cx="955158" cy="112128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F16FF0-3564-4BAD-8242-F0758631439D}"/>
              </a:ext>
            </a:extLst>
          </p:cNvPr>
          <p:cNvSpPr/>
          <p:nvPr/>
        </p:nvSpPr>
        <p:spPr>
          <a:xfrm>
            <a:off x="591574" y="3914823"/>
            <a:ext cx="655307" cy="46578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EDB9B0-B290-43B3-B88D-7B8B60267E7E}"/>
              </a:ext>
            </a:extLst>
          </p:cNvPr>
          <p:cNvSpPr/>
          <p:nvPr/>
        </p:nvSpPr>
        <p:spPr>
          <a:xfrm>
            <a:off x="1759214" y="4071856"/>
            <a:ext cx="1410224" cy="65714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0EABD24-C134-44FE-8813-D553B42A07FF}"/>
              </a:ext>
            </a:extLst>
          </p:cNvPr>
          <p:cNvSpPr/>
          <p:nvPr/>
        </p:nvSpPr>
        <p:spPr>
          <a:xfrm>
            <a:off x="1246881" y="5249903"/>
            <a:ext cx="895291" cy="900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2E2E69-C4B5-4198-BC08-D1F4945ED797}"/>
              </a:ext>
            </a:extLst>
          </p:cNvPr>
          <p:cNvSpPr/>
          <p:nvPr/>
        </p:nvSpPr>
        <p:spPr>
          <a:xfrm>
            <a:off x="4459274" y="4048237"/>
            <a:ext cx="401072" cy="5374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B0F8AD-56C4-4D14-B0E4-7F47E0DEB58B}"/>
              </a:ext>
            </a:extLst>
          </p:cNvPr>
          <p:cNvSpPr/>
          <p:nvPr/>
        </p:nvSpPr>
        <p:spPr>
          <a:xfrm>
            <a:off x="3767967" y="3496881"/>
            <a:ext cx="380232" cy="5374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5CC486-78C2-4BD5-87DD-E2C2F90669A9}"/>
              </a:ext>
            </a:extLst>
          </p:cNvPr>
          <p:cNvSpPr/>
          <p:nvPr/>
        </p:nvSpPr>
        <p:spPr>
          <a:xfrm>
            <a:off x="2173981" y="3694201"/>
            <a:ext cx="380232" cy="5374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F3EA0E-6C6B-4F78-BA80-B201A7123FAB}"/>
              </a:ext>
            </a:extLst>
          </p:cNvPr>
          <p:cNvSpPr/>
          <p:nvPr/>
        </p:nvSpPr>
        <p:spPr>
          <a:xfrm>
            <a:off x="941611" y="3593105"/>
            <a:ext cx="413896" cy="5374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5A5263-35F9-4141-8E36-A454E0590023}"/>
              </a:ext>
            </a:extLst>
          </p:cNvPr>
          <p:cNvSpPr/>
          <p:nvPr/>
        </p:nvSpPr>
        <p:spPr>
          <a:xfrm>
            <a:off x="1216631" y="5064753"/>
            <a:ext cx="349776" cy="5374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D85464-F37F-4517-BCE0-F293265E41EB}"/>
              </a:ext>
            </a:extLst>
          </p:cNvPr>
          <p:cNvGrpSpPr/>
          <p:nvPr/>
        </p:nvGrpSpPr>
        <p:grpSpPr>
          <a:xfrm>
            <a:off x="5169023" y="3005048"/>
            <a:ext cx="4495675" cy="3308431"/>
            <a:chOff x="5169023" y="3005048"/>
            <a:chExt cx="4495675" cy="3658110"/>
          </a:xfrm>
        </p:grpSpPr>
        <p:sp>
          <p:nvSpPr>
            <p:cNvPr id="37" name="오각형 87">
              <a:extLst>
                <a:ext uri="{FF2B5EF4-FFF2-40B4-BE49-F238E27FC236}">
                  <a16:creationId xmlns:a16="http://schemas.microsoft.com/office/drawing/2014/main" id="{805F7B0E-F1EF-4451-9593-B77DB9C9B181}"/>
                </a:ext>
              </a:extLst>
            </p:cNvPr>
            <p:cNvSpPr/>
            <p:nvPr/>
          </p:nvSpPr>
          <p:spPr>
            <a:xfrm>
              <a:off x="5172532" y="3053816"/>
              <a:ext cx="4427154" cy="677466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CCC24FC-6B14-424F-B65D-6E0DCA05B145}"/>
                </a:ext>
              </a:extLst>
            </p:cNvPr>
            <p:cNvSpPr/>
            <p:nvPr/>
          </p:nvSpPr>
          <p:spPr>
            <a:xfrm>
              <a:off x="5169023" y="3053815"/>
              <a:ext cx="1452435" cy="677467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KoPub돋움체 Bold" panose="02020603020101020101"/>
                </a:rPr>
                <a:t>A Group</a:t>
              </a:r>
            </a:p>
            <a:p>
              <a:pPr algn="ctr" latinLnBrk="1"/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산림</a:t>
              </a:r>
              <a:endParaRPr lang="en-US" altLang="ko-KR" sz="1200" b="1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177AA0-EC3A-4904-89A5-032D29F04725}"/>
                </a:ext>
              </a:extLst>
            </p:cNvPr>
            <p:cNvSpPr txBox="1"/>
            <p:nvPr/>
          </p:nvSpPr>
          <p:spPr>
            <a:xfrm>
              <a:off x="6621458" y="3005048"/>
              <a:ext cx="2978228" cy="83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/>
                <a:t>쿼리 검증 점수 매우 높음</a:t>
              </a:r>
              <a:r>
                <a:rPr lang="en-US" altLang="ko-KR" sz="1000"/>
                <a:t>(</a:t>
              </a:r>
              <a:r>
                <a:rPr lang="ko-KR" altLang="en-US" sz="1000"/>
                <a:t>표준편차 </a:t>
              </a:r>
              <a:r>
                <a:rPr lang="en-US" altLang="ko-KR" sz="1000"/>
                <a:t>1</a:t>
              </a:r>
              <a:r>
                <a:rPr lang="ko-KR" altLang="en-US" sz="1000"/>
                <a:t>이상</a:t>
              </a:r>
              <a:r>
                <a:rPr lang="en-US" altLang="ko-KR" sz="1000"/>
                <a:t>)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/>
                <a:t>DB </a:t>
              </a:r>
              <a:r>
                <a:rPr lang="ko-KR" altLang="en-US" sz="1000"/>
                <a:t>관리 검증 점수 보완 필요 </a:t>
              </a:r>
              <a:r>
                <a:rPr lang="en-US" altLang="ko-KR" sz="1000"/>
                <a:t>(</a:t>
              </a:r>
              <a:r>
                <a:rPr lang="ko-KR" altLang="en-US" sz="1000"/>
                <a:t>관련 서류 확보 및 검증</a:t>
              </a:r>
              <a:r>
                <a:rPr lang="en-US" altLang="ko-KR" sz="1000"/>
                <a:t>)</a:t>
              </a:r>
            </a:p>
          </p:txBody>
        </p:sp>
        <p:sp>
          <p:nvSpPr>
            <p:cNvPr id="53" name="오각형 87">
              <a:extLst>
                <a:ext uri="{FF2B5EF4-FFF2-40B4-BE49-F238E27FC236}">
                  <a16:creationId xmlns:a16="http://schemas.microsoft.com/office/drawing/2014/main" id="{0F157ED5-0709-47DB-A113-A969026C975A}"/>
                </a:ext>
              </a:extLst>
            </p:cNvPr>
            <p:cNvSpPr/>
            <p:nvPr/>
          </p:nvSpPr>
          <p:spPr>
            <a:xfrm>
              <a:off x="5172532" y="3786785"/>
              <a:ext cx="4427154" cy="677466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99A14B-2091-4E34-8F7B-4CFFE9AAEDCB}"/>
                </a:ext>
              </a:extLst>
            </p:cNvPr>
            <p:cNvSpPr/>
            <p:nvPr/>
          </p:nvSpPr>
          <p:spPr>
            <a:xfrm>
              <a:off x="5169023" y="3786784"/>
              <a:ext cx="1452435" cy="677467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KoPub돋움체 Bold" panose="02020603020101020101"/>
                </a:rPr>
                <a:t>B Group</a:t>
              </a:r>
            </a:p>
            <a:p>
              <a:pPr algn="ctr" latinLnBrk="1"/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중소기업</a:t>
              </a:r>
              <a:r>
                <a:rPr lang="en-US" altLang="ko-KR" sz="1200" b="1">
                  <a:solidFill>
                    <a:schemeClr val="bg1"/>
                  </a:solidFill>
                  <a:ea typeface="KoPub돋움체 Bold" panose="02020603020101020101"/>
                </a:rPr>
                <a:t>,</a:t>
              </a:r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문화</a:t>
              </a:r>
              <a:r>
                <a:rPr lang="en-US" altLang="ko-KR" sz="1200" b="1">
                  <a:solidFill>
                    <a:schemeClr val="bg1"/>
                  </a:solidFill>
                  <a:ea typeface="KoPub돋움체 Bold" panose="02020603020101020101"/>
                </a:rPr>
                <a:t>,</a:t>
              </a:r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금융</a:t>
              </a:r>
              <a:endParaRPr lang="en-US" altLang="ko-KR" sz="1200" b="1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121A32-DC90-475D-B9B6-FD162AE03FEF}"/>
                </a:ext>
              </a:extLst>
            </p:cNvPr>
            <p:cNvSpPr txBox="1"/>
            <p:nvPr/>
          </p:nvSpPr>
          <p:spPr>
            <a:xfrm>
              <a:off x="6610017" y="3805237"/>
              <a:ext cx="2978228" cy="57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/>
                <a:t>쿼리 검증 점수 높음</a:t>
              </a:r>
              <a:r>
                <a:rPr lang="en-US" altLang="ko-KR" sz="1000"/>
                <a:t>(</a:t>
              </a:r>
              <a:r>
                <a:rPr lang="ko-KR" altLang="en-US" sz="1000"/>
                <a:t>표준편차 </a:t>
              </a:r>
              <a:r>
                <a:rPr lang="en-US" altLang="ko-KR" sz="1000"/>
                <a:t>1</a:t>
              </a:r>
              <a:r>
                <a:rPr lang="ko-KR" altLang="en-US" sz="1000"/>
                <a:t>이하</a:t>
              </a:r>
              <a:r>
                <a:rPr lang="en-US" altLang="ko-KR" sz="1000"/>
                <a:t>)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/>
                <a:t>DB </a:t>
              </a:r>
              <a:r>
                <a:rPr lang="ko-KR" altLang="en-US" sz="1000"/>
                <a:t>관리 검증 점수 높음</a:t>
              </a:r>
              <a:endParaRPr lang="en-US" altLang="ko-KR" sz="1000"/>
            </a:p>
          </p:txBody>
        </p:sp>
        <p:sp>
          <p:nvSpPr>
            <p:cNvPr id="56" name="오각형 87">
              <a:extLst>
                <a:ext uri="{FF2B5EF4-FFF2-40B4-BE49-F238E27FC236}">
                  <a16:creationId xmlns:a16="http://schemas.microsoft.com/office/drawing/2014/main" id="{C863A2E1-AFA7-4E1F-9770-71E48FF995B9}"/>
                </a:ext>
              </a:extLst>
            </p:cNvPr>
            <p:cNvSpPr/>
            <p:nvPr/>
          </p:nvSpPr>
          <p:spPr>
            <a:xfrm>
              <a:off x="5172532" y="4519754"/>
              <a:ext cx="4427154" cy="677466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F92BBF7-673E-47D3-BC8B-ADAE887527EF}"/>
                </a:ext>
              </a:extLst>
            </p:cNvPr>
            <p:cNvSpPr/>
            <p:nvPr/>
          </p:nvSpPr>
          <p:spPr>
            <a:xfrm>
              <a:off x="5169023" y="4519753"/>
              <a:ext cx="1452435" cy="677467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KoPub돋움체 Bold" panose="02020603020101020101"/>
                </a:rPr>
                <a:t>C Group</a:t>
              </a:r>
            </a:p>
            <a:p>
              <a:pPr algn="ctr" latinLnBrk="1"/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유통소비</a:t>
              </a:r>
              <a:r>
                <a:rPr lang="en-US" altLang="ko-KR" sz="1200" b="1">
                  <a:solidFill>
                    <a:schemeClr val="bg1"/>
                  </a:solidFill>
                  <a:ea typeface="KoPub돋움체 Bold" panose="02020603020101020101"/>
                </a:rPr>
                <a:t>, </a:t>
              </a:r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지역경제</a:t>
              </a:r>
              <a:endParaRPr lang="en-US" altLang="ko-KR" sz="1200" b="1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DBC671-5A59-4E38-A02F-5111DA23BA8D}"/>
                </a:ext>
              </a:extLst>
            </p:cNvPr>
            <p:cNvSpPr txBox="1"/>
            <p:nvPr/>
          </p:nvSpPr>
          <p:spPr>
            <a:xfrm>
              <a:off x="6621458" y="4455618"/>
              <a:ext cx="2978228" cy="83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/>
                <a:t>쿼리 검증 점수 낮음</a:t>
              </a:r>
              <a:r>
                <a:rPr lang="en-US" altLang="ko-KR" sz="1000"/>
                <a:t>(</a:t>
              </a:r>
              <a:r>
                <a:rPr lang="ko-KR" altLang="en-US" sz="1000"/>
                <a:t>표준편차 </a:t>
              </a:r>
              <a:r>
                <a:rPr lang="en-US" altLang="ko-KR" sz="1000"/>
                <a:t>0</a:t>
              </a:r>
              <a:r>
                <a:rPr lang="ko-KR" altLang="en-US" sz="1000"/>
                <a:t>이하</a:t>
              </a:r>
              <a:r>
                <a:rPr lang="en-US" altLang="ko-KR" sz="1000"/>
                <a:t>), </a:t>
              </a:r>
              <a:r>
                <a:rPr lang="ko-KR" altLang="en-US" sz="1000"/>
                <a:t>쿼리 검증 과정 점검 필요</a:t>
              </a:r>
              <a:endParaRPr lang="en-US" altLang="ko-KR" sz="100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/>
                <a:t>DB </a:t>
              </a:r>
              <a:r>
                <a:rPr lang="ko-KR" altLang="en-US" sz="1000"/>
                <a:t>관리 검증 점수 높음</a:t>
              </a:r>
              <a:endParaRPr lang="en-US" altLang="ko-KR" sz="1000"/>
            </a:p>
          </p:txBody>
        </p:sp>
        <p:sp>
          <p:nvSpPr>
            <p:cNvPr id="59" name="오각형 87">
              <a:extLst>
                <a:ext uri="{FF2B5EF4-FFF2-40B4-BE49-F238E27FC236}">
                  <a16:creationId xmlns:a16="http://schemas.microsoft.com/office/drawing/2014/main" id="{4EB26C0B-612C-4B1A-96BB-853BC1BBFD51}"/>
                </a:ext>
              </a:extLst>
            </p:cNvPr>
            <p:cNvSpPr/>
            <p:nvPr/>
          </p:nvSpPr>
          <p:spPr>
            <a:xfrm>
              <a:off x="5172532" y="5252723"/>
              <a:ext cx="4427154" cy="677466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3C232CC-7814-4FCF-B79D-36037E55AD31}"/>
                </a:ext>
              </a:extLst>
            </p:cNvPr>
            <p:cNvSpPr/>
            <p:nvPr/>
          </p:nvSpPr>
          <p:spPr>
            <a:xfrm>
              <a:off x="5169023" y="5252722"/>
              <a:ext cx="1452435" cy="677467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KoPub돋움체 Bold" panose="02020603020101020101"/>
                </a:rPr>
                <a:t>D Group</a:t>
              </a:r>
            </a:p>
            <a:p>
              <a:pPr algn="ctr" latinLnBrk="1"/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교통</a:t>
              </a:r>
              <a:endParaRPr lang="en-US" altLang="ko-KR" sz="1200" b="1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83C135-610C-4FE6-AF7C-E7419739826A}"/>
                </a:ext>
              </a:extLst>
            </p:cNvPr>
            <p:cNvSpPr txBox="1"/>
            <p:nvPr/>
          </p:nvSpPr>
          <p:spPr>
            <a:xfrm>
              <a:off x="6621457" y="5203955"/>
              <a:ext cx="3043241" cy="83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/>
                <a:t>쿼리 검증 점수 매우 낮음</a:t>
              </a:r>
              <a:r>
                <a:rPr lang="en-US" altLang="ko-KR" sz="1000"/>
                <a:t>(</a:t>
              </a:r>
              <a:r>
                <a:rPr lang="ko-KR" altLang="en-US" sz="1000"/>
                <a:t>표준편차 </a:t>
              </a:r>
              <a:r>
                <a:rPr lang="en-US" altLang="ko-KR" sz="1000"/>
                <a:t>-1</a:t>
              </a:r>
              <a:r>
                <a:rPr lang="ko-KR" altLang="en-US" sz="1000"/>
                <a:t>이하</a:t>
              </a:r>
              <a:r>
                <a:rPr lang="en-US" altLang="ko-KR" sz="1000"/>
                <a:t>), </a:t>
              </a:r>
              <a:r>
                <a:rPr lang="ko-KR" altLang="en-US" sz="1000"/>
                <a:t>실제 </a:t>
              </a:r>
              <a:r>
                <a:rPr lang="en-US" altLang="ko-KR" sz="1000"/>
                <a:t>DB </a:t>
              </a:r>
              <a:r>
                <a:rPr lang="ko-KR" altLang="en-US" sz="1000"/>
                <a:t>존재 형태 검사 필요</a:t>
              </a:r>
              <a:endParaRPr lang="en-US" altLang="ko-KR" sz="100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/>
                <a:t>DB </a:t>
              </a:r>
              <a:r>
                <a:rPr lang="ko-KR" altLang="en-US" sz="1000"/>
                <a:t>관리 검증 점수 높음</a:t>
              </a:r>
              <a:endParaRPr lang="en-US" altLang="ko-KR" sz="1000"/>
            </a:p>
          </p:txBody>
        </p:sp>
        <p:sp>
          <p:nvSpPr>
            <p:cNvPr id="62" name="오각형 87">
              <a:extLst>
                <a:ext uri="{FF2B5EF4-FFF2-40B4-BE49-F238E27FC236}">
                  <a16:creationId xmlns:a16="http://schemas.microsoft.com/office/drawing/2014/main" id="{FC0AC34C-01A7-46DB-B143-3C8E1BA25B17}"/>
                </a:ext>
              </a:extLst>
            </p:cNvPr>
            <p:cNvSpPr/>
            <p:nvPr/>
          </p:nvSpPr>
          <p:spPr>
            <a:xfrm>
              <a:off x="5172532" y="5985692"/>
              <a:ext cx="4427154" cy="677466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24F9646-3B2E-48A5-B339-E97DAC825E2E}"/>
                </a:ext>
              </a:extLst>
            </p:cNvPr>
            <p:cNvSpPr/>
            <p:nvPr/>
          </p:nvSpPr>
          <p:spPr>
            <a:xfrm>
              <a:off x="5169023" y="5985691"/>
              <a:ext cx="1452435" cy="677467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KoPub돋움체 Bold" panose="02020603020101020101"/>
                </a:rPr>
                <a:t>E Group</a:t>
              </a:r>
            </a:p>
            <a:p>
              <a:pPr algn="ctr" latinLnBrk="1"/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통신</a:t>
              </a:r>
              <a:r>
                <a:rPr lang="en-US" altLang="ko-KR" sz="1200" b="1">
                  <a:solidFill>
                    <a:schemeClr val="bg1"/>
                  </a:solidFill>
                  <a:ea typeface="KoPub돋움체 Bold" panose="02020603020101020101"/>
                </a:rPr>
                <a:t>, </a:t>
              </a:r>
              <a:r>
                <a:rPr lang="ko-KR" altLang="en-US" sz="1200" b="1">
                  <a:solidFill>
                    <a:schemeClr val="bg1"/>
                  </a:solidFill>
                  <a:ea typeface="KoPub돋움체 Bold" panose="02020603020101020101"/>
                </a:rPr>
                <a:t>헬스케어</a:t>
              </a:r>
              <a:endParaRPr lang="en-US" altLang="ko-KR" sz="1200" b="1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1A1A0A1-80D5-4A5F-918C-3BF924E63FA0}"/>
              </a:ext>
            </a:extLst>
          </p:cNvPr>
          <p:cNvSpPr txBox="1"/>
          <p:nvPr/>
        </p:nvSpPr>
        <p:spPr>
          <a:xfrm>
            <a:off x="6610017" y="5678724"/>
            <a:ext cx="297822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/>
              <a:t>쿼리 검증 점수 낮음</a:t>
            </a:r>
            <a:r>
              <a:rPr lang="en-US" altLang="ko-KR" sz="1000"/>
              <a:t>, DB </a:t>
            </a:r>
            <a:r>
              <a:rPr lang="ko-KR" altLang="en-US" sz="1000"/>
              <a:t>관리 검증 점수 낮음</a:t>
            </a:r>
            <a:endParaRPr lang="en-US" altLang="ko-KR" sz="10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/>
              <a:t>전반적 품질점검 과정 개선 필요</a:t>
            </a:r>
            <a:endParaRPr lang="en-US" altLang="ko-KR" sz="1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94678B-5119-458A-B618-FD39C744FC37}"/>
              </a:ext>
            </a:extLst>
          </p:cNvPr>
          <p:cNvSpPr txBox="1"/>
          <p:nvPr/>
        </p:nvSpPr>
        <p:spPr>
          <a:xfrm>
            <a:off x="2142172" y="3396192"/>
            <a:ext cx="974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DB </a:t>
            </a:r>
            <a:r>
              <a:rPr lang="ko-KR" altLang="en-US" sz="1000" b="1"/>
              <a:t>관리 검증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613AB-B41C-49B5-A767-26C9D82A817E}"/>
              </a:ext>
            </a:extLst>
          </p:cNvPr>
          <p:cNvSpPr txBox="1"/>
          <p:nvPr/>
        </p:nvSpPr>
        <p:spPr>
          <a:xfrm>
            <a:off x="11516" y="4462991"/>
            <a:ext cx="9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쿼리</a:t>
            </a:r>
            <a:endParaRPr lang="en-US" altLang="ko-KR" sz="1000" b="1"/>
          </a:p>
          <a:p>
            <a:r>
              <a:rPr lang="ko-KR" altLang="en-US" sz="1000" b="1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3188499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>
            <a:off x="-8021" y="424677"/>
            <a:ext cx="1767561" cy="215444"/>
            <a:chOff x="8074272" y="233846"/>
            <a:chExt cx="1767561" cy="215444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8074272" y="233846"/>
              <a:ext cx="1318966" cy="2154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 prst="relaxedInset"/>
                <a:contourClr>
                  <a:srgbClr val="1A3C74"/>
                </a:contourClr>
              </a:sp3d>
            </a:bodyPr>
            <a:lstStyle>
              <a:defPPr>
                <a:defRPr lang="ko-KR"/>
              </a:defPPr>
              <a:lvl1pPr latinLnBrk="0">
                <a:defRPr sz="1600">
                  <a:ln>
                    <a:solidFill>
                      <a:srgbClr val="3F51B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pPr>
                <a:defRPr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맺음말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9442704" y="341568"/>
              <a:ext cx="399129" cy="0"/>
            </a:xfrm>
            <a:prstGeom prst="line">
              <a:avLst/>
            </a:prstGeom>
            <a:ln>
              <a:solidFill>
                <a:srgbClr val="1034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3672114" y="2104572"/>
            <a:ext cx="2496457" cy="2496457"/>
          </a:xfrm>
          <a:prstGeom prst="ellipse">
            <a:avLst/>
          </a:prstGeom>
          <a:solidFill>
            <a:srgbClr val="3C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prstClr val="white"/>
                </a:solidFill>
              </a:rPr>
              <a:t>맺음말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44" y="6535264"/>
            <a:ext cx="822389" cy="2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36272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품질진단 방법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품질측정 유형은 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운용 현황 및 데이터의 통일성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코드형 자료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날짜자료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자료형식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유일성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표준화품질 등을 정의하여 진단하였습니다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6" name="AutoShape 192">
            <a:extLst>
              <a:ext uri="{FF2B5EF4-FFF2-40B4-BE49-F238E27FC236}">
                <a16:creationId xmlns:a16="http://schemas.microsoft.com/office/drawing/2014/main" id="{5A3EB02D-863E-44DA-AAAD-98C95A80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480358"/>
            <a:ext cx="4249043" cy="442913"/>
          </a:xfrm>
          <a:prstGeom prst="roundRect">
            <a:avLst>
              <a:gd name="adj" fmla="val 6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latinLnBrk="0">
              <a:lnSpc>
                <a:spcPct val="110000"/>
              </a:lnSpc>
              <a:buNone/>
            </a:pPr>
            <a:r>
              <a:rPr kumimoji="0" lang="ko-KR" altLang="en-US" sz="1400" b="1" dirty="0">
                <a:solidFill>
                  <a:srgbClr val="FFFFFF"/>
                </a:solidFill>
                <a:latin typeface="+mn-ea"/>
                <a:ea typeface="+mn-ea"/>
              </a:rPr>
              <a:t>데이터품질 측정</a:t>
            </a:r>
            <a:endParaRPr kumimoji="0" lang="en-US" altLang="ko-KR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직사각형 96">
            <a:extLst>
              <a:ext uri="{FF2B5EF4-FFF2-40B4-BE49-F238E27FC236}">
                <a16:creationId xmlns:a16="http://schemas.microsoft.com/office/drawing/2014/main" id="{45168340-9C6F-4336-AA60-3D435697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923271"/>
            <a:ext cx="4249043" cy="4314042"/>
          </a:xfrm>
          <a:prstGeom prst="rect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AutoShape 192">
            <a:extLst>
              <a:ext uri="{FF2B5EF4-FFF2-40B4-BE49-F238E27FC236}">
                <a16:creationId xmlns:a16="http://schemas.microsoft.com/office/drawing/2014/main" id="{1E9F33A1-7022-46A5-B6FE-1D967A0DD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050" y="1483533"/>
            <a:ext cx="4799486" cy="442913"/>
          </a:xfrm>
          <a:prstGeom prst="roundRect">
            <a:avLst>
              <a:gd name="adj" fmla="val 6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latinLnBrk="0">
              <a:lnSpc>
                <a:spcPct val="110000"/>
              </a:lnSpc>
              <a:buNone/>
            </a:pPr>
            <a:r>
              <a:rPr kumimoji="0" lang="ko-KR" altLang="en-US" sz="1400" b="1">
                <a:solidFill>
                  <a:srgbClr val="FFFFFF"/>
                </a:solidFill>
                <a:latin typeface="+mn-ea"/>
                <a:ea typeface="+mn-ea"/>
              </a:rPr>
              <a:t>데이터품질 측정 유형 및 선정 기준</a:t>
            </a:r>
            <a:endParaRPr kumimoji="0" lang="en-US" altLang="ko-KR" sz="14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" name="직사각형 96">
            <a:extLst>
              <a:ext uri="{FF2B5EF4-FFF2-40B4-BE49-F238E27FC236}">
                <a16:creationId xmlns:a16="http://schemas.microsoft.com/office/drawing/2014/main" id="{B7DD0991-5237-460A-8A29-A18E49FA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050" y="1943347"/>
            <a:ext cx="4799486" cy="4314043"/>
          </a:xfrm>
          <a:prstGeom prst="rect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None/>
            </a:pP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10" name="AutoShape 150">
            <a:extLst>
              <a:ext uri="{FF2B5EF4-FFF2-40B4-BE49-F238E27FC236}">
                <a16:creationId xmlns:a16="http://schemas.microsoft.com/office/drawing/2014/main" id="{5FDA8523-8644-41B3-B2FA-8A4FDB407DB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3916454" y="3545696"/>
            <a:ext cx="1878013" cy="2873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>
              <a:lnSpc>
                <a:spcPct val="140000"/>
              </a:lnSpc>
              <a:buNone/>
            </a:pPr>
            <a:endParaRPr kumimoji="0" lang="ko-KR" altLang="en-US" sz="8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85">
            <a:extLst>
              <a:ext uri="{FF2B5EF4-FFF2-40B4-BE49-F238E27FC236}">
                <a16:creationId xmlns:a16="http://schemas.microsoft.com/office/drawing/2014/main" id="{C16693DB-6101-4F8F-8806-42989EFC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67" y="1959783"/>
            <a:ext cx="4320542" cy="209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40000"/>
              </a:lnSpc>
              <a:spcBef>
                <a:spcPts val="300"/>
              </a:spcBef>
              <a:spcAft>
                <a:spcPct val="10000"/>
              </a:spcAft>
              <a:buClrTx/>
              <a:buSzPct val="100000"/>
              <a:buFont typeface="Arial" pitchFamily="34" charset="0"/>
              <a:buChar char="•"/>
            </a:pPr>
            <a:r>
              <a:rPr lang="ko-KR" altLang="en-US" sz="1200">
                <a:solidFill>
                  <a:srgbClr val="000000"/>
                </a:solidFill>
                <a:latin typeface="+mn-ea"/>
              </a:rPr>
              <a:t>사전 인터뷰 등을 통해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DB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일반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관리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설계 및 활용 측면 품질 측정</a:t>
            </a: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 marL="171450" indent="-171450" latinLnBrk="0">
              <a:lnSpc>
                <a:spcPct val="140000"/>
              </a:lnSpc>
              <a:spcBef>
                <a:spcPts val="300"/>
              </a:spcBef>
              <a:spcAft>
                <a:spcPct val="10000"/>
              </a:spcAft>
              <a:buClrTx/>
              <a:buSzPct val="100000"/>
              <a:buFont typeface="Arial" pitchFamily="34" charset="0"/>
              <a:buChar char="•"/>
            </a:pPr>
            <a:r>
              <a:rPr lang="ko-KR" altLang="en-US" sz="1200">
                <a:solidFill>
                  <a:srgbClr val="000000"/>
                </a:solidFill>
                <a:latin typeface="+mn-ea"/>
              </a:rPr>
              <a:t>운용중인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전체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적재 데이터를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대상으로 품질측정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ct val="140000"/>
              </a:lnSpc>
              <a:spcBef>
                <a:spcPts val="300"/>
              </a:spcBef>
              <a:spcAft>
                <a:spcPct val="10000"/>
              </a:spcAft>
              <a:buSzPct val="100000"/>
              <a:buFont typeface="Arial" pitchFamily="34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테이블에 적재되어 있는 원천 자료를 점검하여 품질 점검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ct val="140000"/>
              </a:lnSpc>
              <a:spcBef>
                <a:spcPts val="300"/>
              </a:spcBef>
              <a:spcAft>
                <a:spcPct val="10000"/>
              </a:spcAft>
              <a:buClrTx/>
              <a:buSzPct val="100000"/>
              <a:buFont typeface="Arial" pitchFamily="34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적재 자료에 대한 품질을 향상하기 위한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컬럼별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검증 방식</a:t>
            </a:r>
          </a:p>
          <a:p>
            <a:pPr marL="171450" indent="-171450" latinLnBrk="0">
              <a:lnSpc>
                <a:spcPct val="140000"/>
              </a:lnSpc>
              <a:spcBef>
                <a:spcPts val="300"/>
              </a:spcBef>
              <a:spcAft>
                <a:spcPct val="10000"/>
              </a:spcAft>
              <a:buClrTx/>
              <a:buSzPct val="100000"/>
              <a:buFont typeface="Arial" pitchFamily="34" charset="0"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품질 측정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Script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와 해당 사전 제출된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Meta Data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를 활용하여 품질 점검</a:t>
            </a:r>
          </a:p>
        </p:txBody>
      </p: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98698EF6-F1C4-4854-B170-7A3E2618345F}"/>
              </a:ext>
            </a:extLst>
          </p:cNvPr>
          <p:cNvSpPr/>
          <p:nvPr/>
        </p:nvSpPr>
        <p:spPr>
          <a:xfrm>
            <a:off x="737391" y="4171140"/>
            <a:ext cx="914400" cy="61264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적재 자료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88DC06-04D6-4BF7-8A1C-DE81F0CB9818}"/>
              </a:ext>
            </a:extLst>
          </p:cNvPr>
          <p:cNvGrpSpPr/>
          <p:nvPr/>
        </p:nvGrpSpPr>
        <p:grpSpPr>
          <a:xfrm>
            <a:off x="584991" y="5084234"/>
            <a:ext cx="1219200" cy="1009062"/>
            <a:chOff x="714375" y="3331164"/>
            <a:chExt cx="1219200" cy="100906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4B9CFC-2EDC-44AE-89DF-D3EF984B390F}"/>
                </a:ext>
              </a:extLst>
            </p:cNvPr>
            <p:cNvSpPr/>
            <p:nvPr/>
          </p:nvSpPr>
          <p:spPr>
            <a:xfrm>
              <a:off x="714375" y="3331164"/>
              <a:ext cx="914400" cy="704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B2E4AE-9A29-4E93-B451-395147FB9C5A}"/>
                </a:ext>
              </a:extLst>
            </p:cNvPr>
            <p:cNvSpPr/>
            <p:nvPr/>
          </p:nvSpPr>
          <p:spPr>
            <a:xfrm>
              <a:off x="866775" y="3483564"/>
              <a:ext cx="914400" cy="704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F82313B-9836-4730-9F5A-1D8FF23C2EAF}"/>
                </a:ext>
              </a:extLst>
            </p:cNvPr>
            <p:cNvSpPr/>
            <p:nvPr/>
          </p:nvSpPr>
          <p:spPr>
            <a:xfrm>
              <a:off x="1019175" y="3635964"/>
              <a:ext cx="914400" cy="704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000" dirty="0">
                  <a:solidFill>
                    <a:schemeClr val="tx1"/>
                  </a:solidFill>
                </a:rPr>
                <a:t>Meta Data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EB1B1B34-CACB-48A8-B46D-2BBA3682BAB9}"/>
              </a:ext>
            </a:extLst>
          </p:cNvPr>
          <p:cNvSpPr/>
          <p:nvPr/>
        </p:nvSpPr>
        <p:spPr>
          <a:xfrm>
            <a:off x="2343353" y="3933482"/>
            <a:ext cx="914400" cy="1087965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점검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스크립트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235A06-C966-400D-AF30-90A0D2FD369B}"/>
              </a:ext>
            </a:extLst>
          </p:cNvPr>
          <p:cNvCxnSpPr>
            <a:cxnSpLocks/>
            <a:stCxn id="25" idx="4"/>
            <a:endCxn id="30" idx="1"/>
          </p:cNvCxnSpPr>
          <p:nvPr/>
        </p:nvCxnSpPr>
        <p:spPr>
          <a:xfrm>
            <a:off x="1651791" y="4477464"/>
            <a:ext cx="6915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1DD2AE02-D4FA-43E6-893D-D5559C066C78}"/>
              </a:ext>
            </a:extLst>
          </p:cNvPr>
          <p:cNvSpPr/>
          <p:nvPr/>
        </p:nvSpPr>
        <p:spPr>
          <a:xfrm>
            <a:off x="2343353" y="5428410"/>
            <a:ext cx="914400" cy="6126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품질측정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08B486-3F37-4B77-9130-7C30D8E77ED9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1804191" y="5734734"/>
            <a:ext cx="539162" cy="643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9A996F-5F03-48FE-9AAD-C27B766440CF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2800553" y="5021447"/>
            <a:ext cx="0" cy="40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다중 문서 34">
            <a:extLst>
              <a:ext uri="{FF2B5EF4-FFF2-40B4-BE49-F238E27FC236}">
                <a16:creationId xmlns:a16="http://schemas.microsoft.com/office/drawing/2014/main" id="{F252E349-0DCF-4DEA-9167-7B12198E4235}"/>
              </a:ext>
            </a:extLst>
          </p:cNvPr>
          <p:cNvSpPr/>
          <p:nvPr/>
        </p:nvSpPr>
        <p:spPr>
          <a:xfrm>
            <a:off x="3542023" y="4477464"/>
            <a:ext cx="1060704" cy="758952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점검 결과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9F61062-00EC-403C-83E5-BFDD3AAC5FF1}"/>
              </a:ext>
            </a:extLst>
          </p:cNvPr>
          <p:cNvCxnSpPr>
            <a:stCxn id="32" idx="3"/>
            <a:endCxn id="35" idx="2"/>
          </p:cNvCxnSpPr>
          <p:nvPr/>
        </p:nvCxnSpPr>
        <p:spPr>
          <a:xfrm flipV="1">
            <a:off x="3257753" y="5207674"/>
            <a:ext cx="740864" cy="5270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D7F988-CFE5-4C1C-8BD5-F593AD46C4D5}"/>
              </a:ext>
            </a:extLst>
          </p:cNvPr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ectangle 121">
            <a:extLst>
              <a:ext uri="{FF2B5EF4-FFF2-40B4-BE49-F238E27FC236}">
                <a16:creationId xmlns:a16="http://schemas.microsoft.com/office/drawing/2014/main" id="{1B69CAA5-C118-4AAE-8339-3858FCDC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4639822"/>
            <a:ext cx="1209135" cy="458951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날짜 자료</a:t>
            </a:r>
          </a:p>
        </p:txBody>
      </p:sp>
      <p:sp>
        <p:nvSpPr>
          <p:cNvPr id="13" name="Rectangle 122">
            <a:extLst>
              <a:ext uri="{FF2B5EF4-FFF2-40B4-BE49-F238E27FC236}">
                <a16:creationId xmlns:a16="http://schemas.microsoft.com/office/drawing/2014/main" id="{4E92A719-E207-452A-9FC8-0437BF43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5191090"/>
            <a:ext cx="1209135" cy="458951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자료 형식</a:t>
            </a:r>
          </a:p>
        </p:txBody>
      </p:sp>
      <p:sp>
        <p:nvSpPr>
          <p:cNvPr id="14" name="Rectangle 123">
            <a:extLst>
              <a:ext uri="{FF2B5EF4-FFF2-40B4-BE49-F238E27FC236}">
                <a16:creationId xmlns:a16="http://schemas.microsoft.com/office/drawing/2014/main" id="{7C0F8DCB-7C0A-4DD2-9DE4-460FF2F7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5741039"/>
            <a:ext cx="1209135" cy="460269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유일성</a:t>
            </a:r>
          </a:p>
        </p:txBody>
      </p:sp>
      <p:sp>
        <p:nvSpPr>
          <p:cNvPr id="16" name="Rectangle 131">
            <a:extLst>
              <a:ext uri="{FF2B5EF4-FFF2-40B4-BE49-F238E27FC236}">
                <a16:creationId xmlns:a16="http://schemas.microsoft.com/office/drawing/2014/main" id="{FCC374F6-CE37-4DCE-A4CA-2CA17924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212" y="4639822"/>
            <a:ext cx="3407316" cy="458951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적재항목의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Size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를 이용한 문자형식으로 적재되는 날짜자료의 유효성 점검</a:t>
            </a:r>
            <a:endParaRPr lang="en-US" altLang="ko-KR" sz="1000" b="0" kern="0" dirty="0">
              <a:solidFill>
                <a:schemeClr val="tx1"/>
              </a:solidFill>
              <a:latin typeface="+mn-ea"/>
            </a:endParaRPr>
          </a:p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) Size 8 : 20201001, Size 10 : 2020-10-01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Rectangle 132">
            <a:extLst>
              <a:ext uri="{FF2B5EF4-FFF2-40B4-BE49-F238E27FC236}">
                <a16:creationId xmlns:a16="http://schemas.microsoft.com/office/drawing/2014/main" id="{E6723658-1BB9-4191-A196-3313215A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904" y="5197684"/>
            <a:ext cx="3402624" cy="460269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적재 자료가 일정한 형식으로 적재되어 있는지 점검</a:t>
            </a:r>
            <a:endParaRPr lang="en-US" altLang="ko-KR" sz="1000" b="0" kern="0" dirty="0">
              <a:solidFill>
                <a:schemeClr val="tx1"/>
              </a:solidFill>
              <a:latin typeface="+mn-ea"/>
            </a:endParaRPr>
          </a:p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우편번호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구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) : 123-456,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우편번호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신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) : 12345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D2117B1F-69A3-4598-8D18-D7B290AE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904" y="5739720"/>
            <a:ext cx="3402624" cy="460268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적재 자료를 식별할 수 있는 유일한 항목 점검</a:t>
            </a:r>
            <a:endParaRPr lang="en-US" altLang="ko-KR" sz="1000" b="0" kern="0" dirty="0">
              <a:solidFill>
                <a:schemeClr val="tx1"/>
              </a:solidFill>
              <a:latin typeface="+mn-ea"/>
            </a:endParaRPr>
          </a:p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사원정보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의 사원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ID /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주민번호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ID / E-Mail,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거래처정보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의 거래처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ID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Rectangle 121">
            <a:extLst>
              <a:ext uri="{FF2B5EF4-FFF2-40B4-BE49-F238E27FC236}">
                <a16:creationId xmlns:a16="http://schemas.microsoft.com/office/drawing/2014/main" id="{7C72C501-C50E-4312-B466-25F87A4B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3562344"/>
            <a:ext cx="1209135" cy="447604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자료 통일성</a:t>
            </a:r>
          </a:p>
        </p:txBody>
      </p:sp>
      <p:sp>
        <p:nvSpPr>
          <p:cNvPr id="21" name="Rectangle 122">
            <a:extLst>
              <a:ext uri="{FF2B5EF4-FFF2-40B4-BE49-F238E27FC236}">
                <a16:creationId xmlns:a16="http://schemas.microsoft.com/office/drawing/2014/main" id="{6EAFD9DB-01E0-4D2A-961F-DB5A944C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4113612"/>
            <a:ext cx="1209135" cy="458951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ko-KR" altLang="en-US" sz="1200" kern="0" dirty="0">
                <a:solidFill>
                  <a:schemeClr val="tx1"/>
                </a:solidFill>
                <a:latin typeface="+mn-ea"/>
              </a:rPr>
              <a:t>코드형 자료</a:t>
            </a:r>
          </a:p>
        </p:txBody>
      </p:sp>
      <p:sp>
        <p:nvSpPr>
          <p:cNvPr id="22" name="Rectangle 131">
            <a:extLst>
              <a:ext uri="{FF2B5EF4-FFF2-40B4-BE49-F238E27FC236}">
                <a16:creationId xmlns:a16="http://schemas.microsoft.com/office/drawing/2014/main" id="{5517F134-01F7-4981-A969-2823890C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212" y="3562344"/>
            <a:ext cx="3407316" cy="458951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적재 항목의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Size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를 이용한 전화번호 적재 형식 점검</a:t>
            </a:r>
            <a:endParaRPr lang="en-US" altLang="ko-KR" sz="1000" b="0" kern="0" dirty="0">
              <a:solidFill>
                <a:schemeClr val="tx1"/>
              </a:solidFill>
              <a:latin typeface="+mn-ea"/>
            </a:endParaRPr>
          </a:p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) Size 11 : 02-1234-5678, Size 12 : 032-123-4567-8901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132">
            <a:extLst>
              <a:ext uri="{FF2B5EF4-FFF2-40B4-BE49-F238E27FC236}">
                <a16:creationId xmlns:a16="http://schemas.microsoft.com/office/drawing/2014/main" id="{5C4197B0-E4AF-41C5-AEDC-F2973C02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904" y="4120206"/>
            <a:ext cx="3402624" cy="460268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자료의 적재 형태가 특정 값으로 구성되어 있는지 점검</a:t>
            </a:r>
            <a:endParaRPr lang="en-US" altLang="ko-KR" sz="1000" b="0" kern="0" dirty="0">
              <a:solidFill>
                <a:schemeClr val="tx1"/>
              </a:solidFill>
              <a:latin typeface="+mn-ea"/>
            </a:endParaRPr>
          </a:p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사용여부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: Y / N,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성별 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sz="1000" b="0" kern="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0" kern="0" dirty="0">
                <a:solidFill>
                  <a:schemeClr val="tx1"/>
                </a:solidFill>
                <a:latin typeface="+mn-ea"/>
              </a:rPr>
              <a:t>여</a:t>
            </a:r>
            <a:endParaRPr lang="en-US" altLang="ko-KR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Rectangle 121">
            <a:extLst>
              <a:ext uri="{FF2B5EF4-FFF2-40B4-BE49-F238E27FC236}">
                <a16:creationId xmlns:a16="http://schemas.microsoft.com/office/drawing/2014/main" id="{D83F5861-FCBA-49A8-86AA-B3201E38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893" y="3042932"/>
            <a:ext cx="1209135" cy="447604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200" kern="0">
                <a:solidFill>
                  <a:schemeClr val="tx1"/>
                </a:solidFill>
                <a:latin typeface="+mn-ea"/>
              </a:rPr>
              <a:t>설계 및 활용</a:t>
            </a:r>
            <a:endParaRPr lang="ko-KR" altLang="en-US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131">
            <a:extLst>
              <a:ext uri="{FF2B5EF4-FFF2-40B4-BE49-F238E27FC236}">
                <a16:creationId xmlns:a16="http://schemas.microsoft.com/office/drawing/2014/main" id="{C5ED8AA1-9C61-4A86-9A20-CFEC82A6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097" y="3042932"/>
            <a:ext cx="3407316" cy="458951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마스터 자료 분리설계 및 관리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민간정보 처리방안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Data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접근권한 설정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사용자 계정관리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데이터 암호화 대상 식별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Rectangle 121">
            <a:extLst>
              <a:ext uri="{FF2B5EF4-FFF2-40B4-BE49-F238E27FC236}">
                <a16:creationId xmlns:a16="http://schemas.microsoft.com/office/drawing/2014/main" id="{DCEAB6B3-9369-43D0-8CB6-B0501177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326" y="2510382"/>
            <a:ext cx="1209135" cy="447604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200" kern="0">
                <a:solidFill>
                  <a:schemeClr val="tx1"/>
                </a:solidFill>
                <a:latin typeface="+mn-ea"/>
              </a:rPr>
              <a:t>관리</a:t>
            </a:r>
            <a:endParaRPr lang="ko-KR" altLang="en-US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Rectangle 131">
            <a:extLst>
              <a:ext uri="{FF2B5EF4-FFF2-40B4-BE49-F238E27FC236}">
                <a16:creationId xmlns:a16="http://schemas.microsoft.com/office/drawing/2014/main" id="{5F1A50F3-EB02-442B-93CB-20B62B2B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530" y="2510382"/>
            <a:ext cx="3407316" cy="458951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백업 대상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DB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최신화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DB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수행속도 최적화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엑티브 세션 관리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SQL 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응답시간 관리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동시접속자 수 관리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Rectangle 121">
            <a:extLst>
              <a:ext uri="{FF2B5EF4-FFF2-40B4-BE49-F238E27FC236}">
                <a16:creationId xmlns:a16="http://schemas.microsoft.com/office/drawing/2014/main" id="{4B1DF33C-5867-4917-B52B-DB92D544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262" y="1993654"/>
            <a:ext cx="1209135" cy="447604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2000" rIns="36000" anchor="ctr"/>
          <a:lstStyle/>
          <a:p>
            <a:pPr marL="7938" algn="ctr" fontAlgn="auto">
              <a:spcAft>
                <a:spcPts val="0"/>
              </a:spcAft>
              <a:buNone/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200" kern="0">
                <a:solidFill>
                  <a:schemeClr val="tx1"/>
                </a:solidFill>
                <a:latin typeface="+mn-ea"/>
              </a:rPr>
              <a:t>일반</a:t>
            </a:r>
            <a:endParaRPr lang="ko-KR" altLang="en-US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131">
            <a:extLst>
              <a:ext uri="{FF2B5EF4-FFF2-40B4-BE49-F238E27FC236}">
                <a16:creationId xmlns:a16="http://schemas.microsoft.com/office/drawing/2014/main" id="{0269B075-9BAD-4F4C-AA94-02A312CF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466" y="1993654"/>
            <a:ext cx="3407316" cy="458951"/>
          </a:xfrm>
          <a:prstGeom prst="rect">
            <a:avLst/>
          </a:prstGeom>
          <a:solidFill>
            <a:schemeClr val="bg1"/>
          </a:solidFill>
          <a:ln w="1270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7937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사용자 구분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DB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서비스 지원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사용목적에 따른 </a:t>
            </a:r>
            <a:r>
              <a:rPr lang="en-US" altLang="ko-KR" sz="1000" b="0" ker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000" b="0" kern="0">
                <a:solidFill>
                  <a:schemeClr val="tx1"/>
                </a:solidFill>
                <a:latin typeface="+mn-ea"/>
              </a:rPr>
              <a:t>구성</a:t>
            </a:r>
            <a:endParaRPr lang="ko-KR" altLang="en-US" sz="1000" b="0" kern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26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36272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품질진단 절차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대상 데이터에 대한 품질측정 유형과 업무규칙을 정의하고 실행하여 오류데이터를 도출하고 측정결과를 분석하였습니다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82EA05E4-79B8-4E63-93A4-CDF6150D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1665288"/>
            <a:ext cx="2528887" cy="4486275"/>
          </a:xfrm>
          <a:prstGeom prst="rect">
            <a:avLst/>
          </a:prstGeom>
          <a:noFill/>
          <a:ln w="19050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buNone/>
            </a:pPr>
            <a:r>
              <a:rPr lang="ko-KR" altLang="en-US" sz="1400" b="1" u="sng">
                <a:latin typeface="+mn-ea"/>
                <a:ea typeface="+mn-ea"/>
              </a:rPr>
              <a:t>품질결과분석</a:t>
            </a:r>
          </a:p>
        </p:txBody>
      </p:sp>
      <p:sp>
        <p:nvSpPr>
          <p:cNvPr id="40" name="Text Box 29">
            <a:extLst>
              <a:ext uri="{FF2B5EF4-FFF2-40B4-BE49-F238E27FC236}">
                <a16:creationId xmlns:a16="http://schemas.microsoft.com/office/drawing/2014/main" id="{8CFBB88F-89E1-4972-A93A-3C72AFF4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1665288"/>
            <a:ext cx="2528887" cy="4486275"/>
          </a:xfrm>
          <a:prstGeom prst="rect">
            <a:avLst/>
          </a:prstGeom>
          <a:noFill/>
          <a:ln w="19050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buNone/>
            </a:pPr>
            <a:r>
              <a:rPr lang="ko-KR" altLang="en-US" sz="1400" b="1" u="sng">
                <a:latin typeface="+mn-ea"/>
                <a:ea typeface="+mn-ea"/>
              </a:rPr>
              <a:t>품질측정</a:t>
            </a: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B05DA895-0127-4B64-9E0A-62EDC00A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665288"/>
            <a:ext cx="2528888" cy="4486275"/>
          </a:xfrm>
          <a:prstGeom prst="rect">
            <a:avLst/>
          </a:prstGeom>
          <a:noFill/>
          <a:ln w="19050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buNone/>
            </a:pPr>
            <a:r>
              <a:rPr lang="ko-KR" altLang="en-US" sz="1400" b="1" u="sng">
                <a:latin typeface="+mn-ea"/>
                <a:ea typeface="+mn-ea"/>
              </a:rPr>
              <a:t>품질진단 계획</a:t>
            </a:r>
          </a:p>
        </p:txBody>
      </p:sp>
      <p:cxnSp>
        <p:nvCxnSpPr>
          <p:cNvPr id="42" name="AutoShape 101">
            <a:extLst>
              <a:ext uri="{FF2B5EF4-FFF2-40B4-BE49-F238E27FC236}">
                <a16:creationId xmlns:a16="http://schemas.microsoft.com/office/drawing/2014/main" id="{EAB705E6-9D82-4791-B4B6-419A1C5E0990}"/>
              </a:ext>
            </a:extLst>
          </p:cNvPr>
          <p:cNvCxnSpPr>
            <a:cxnSpLocks noChangeShapeType="1"/>
            <a:stCxn id="44" idx="2"/>
            <a:endCxn id="46" idx="0"/>
          </p:cNvCxnSpPr>
          <p:nvPr/>
        </p:nvCxnSpPr>
        <p:spPr bwMode="gray">
          <a:xfrm>
            <a:off x="1958975" y="3351213"/>
            <a:ext cx="0" cy="147637"/>
          </a:xfrm>
          <a:prstGeom prst="straightConnector1">
            <a:avLst/>
          </a:prstGeom>
          <a:noFill/>
          <a:ln w="349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54">
            <a:extLst>
              <a:ext uri="{FF2B5EF4-FFF2-40B4-BE49-F238E27FC236}">
                <a16:creationId xmlns:a16="http://schemas.microsoft.com/office/drawing/2014/main" id="{252C5A80-12BD-4E22-A975-FBF535E0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271713"/>
            <a:ext cx="1820862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latinLnBrk="0">
              <a:buNone/>
            </a:pP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진단대상 선정</a:t>
            </a:r>
            <a:r>
              <a:rPr kumimoji="0"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및 조사</a:t>
            </a:r>
          </a:p>
        </p:txBody>
      </p:sp>
      <p:sp>
        <p:nvSpPr>
          <p:cNvPr id="44" name="Rectangle 54">
            <a:extLst>
              <a:ext uri="{FF2B5EF4-FFF2-40B4-BE49-F238E27FC236}">
                <a16:creationId xmlns:a16="http://schemas.microsoft.com/office/drawing/2014/main" id="{CF5A804C-9803-4DE1-85C8-78FD8238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206625"/>
            <a:ext cx="2003425" cy="1144588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5" name="Rectangle 54">
            <a:extLst>
              <a:ext uri="{FF2B5EF4-FFF2-40B4-BE49-F238E27FC236}">
                <a16:creationId xmlns:a16="http://schemas.microsoft.com/office/drawing/2014/main" id="{65948A99-B810-4882-B66B-A5497FFC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3562350"/>
            <a:ext cx="1820862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anchor="ctr"/>
          <a:lstStyle/>
          <a:p>
            <a:pPr latinLnBrk="0">
              <a:buNone/>
            </a:pPr>
            <a:r>
              <a:rPr kumimoji="0" lang="ko-KR" altLang="en-US" sz="1300">
                <a:solidFill>
                  <a:srgbClr val="000000"/>
                </a:solidFill>
                <a:latin typeface="+mn-ea"/>
                <a:ea typeface="+mn-ea"/>
              </a:rPr>
              <a:t>품질진단</a:t>
            </a:r>
            <a:r>
              <a:rPr kumimoji="0" lang="en-US" altLang="ko-KR" sz="13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300">
                <a:solidFill>
                  <a:srgbClr val="000000"/>
                </a:solidFill>
                <a:latin typeface="+mn-ea"/>
                <a:ea typeface="+mn-ea"/>
              </a:rPr>
              <a:t>방법정의</a:t>
            </a:r>
          </a:p>
        </p:txBody>
      </p:sp>
      <p:sp>
        <p:nvSpPr>
          <p:cNvPr id="46" name="Rectangle 54">
            <a:extLst>
              <a:ext uri="{FF2B5EF4-FFF2-40B4-BE49-F238E27FC236}">
                <a16:creationId xmlns:a16="http://schemas.microsoft.com/office/drawing/2014/main" id="{16A9FA26-EC3D-41C6-AD45-415D46DF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498850"/>
            <a:ext cx="2003425" cy="1141413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Rectangle 54">
            <a:extLst>
              <a:ext uri="{FF2B5EF4-FFF2-40B4-BE49-F238E27FC236}">
                <a16:creationId xmlns:a16="http://schemas.microsoft.com/office/drawing/2014/main" id="{F32F0205-4A09-4029-BC1B-050CD39A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4867275"/>
            <a:ext cx="1820862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latinLnBrk="0">
              <a:buNone/>
            </a:pPr>
            <a:r>
              <a:rPr kumimoji="0" lang="ko-KR" altLang="en-US" sz="1300">
                <a:solidFill>
                  <a:srgbClr val="000000"/>
                </a:solidFill>
                <a:latin typeface="+mn-ea"/>
                <a:ea typeface="+mn-ea"/>
              </a:rPr>
              <a:t>품질진단</a:t>
            </a:r>
            <a:r>
              <a:rPr kumimoji="0" lang="en-US" altLang="ko-KR" sz="13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300">
                <a:solidFill>
                  <a:srgbClr val="000000"/>
                </a:solidFill>
                <a:latin typeface="+mn-ea"/>
                <a:ea typeface="+mn-ea"/>
              </a:rPr>
              <a:t>준비작업</a:t>
            </a:r>
          </a:p>
        </p:txBody>
      </p:sp>
      <p:sp>
        <p:nvSpPr>
          <p:cNvPr id="48" name="Rectangle 54">
            <a:extLst>
              <a:ext uri="{FF2B5EF4-FFF2-40B4-BE49-F238E27FC236}">
                <a16:creationId xmlns:a16="http://schemas.microsoft.com/office/drawing/2014/main" id="{7D05071A-7B13-437C-ACA2-FF3A9317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800600"/>
            <a:ext cx="2003425" cy="1144588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9" name="AutoShape 101">
            <a:extLst>
              <a:ext uri="{FF2B5EF4-FFF2-40B4-BE49-F238E27FC236}">
                <a16:creationId xmlns:a16="http://schemas.microsoft.com/office/drawing/2014/main" id="{B0BDD56C-C669-4EB6-A9A7-6A3D835420FF}"/>
              </a:ext>
            </a:extLst>
          </p:cNvPr>
          <p:cNvCxnSpPr>
            <a:cxnSpLocks noChangeShapeType="1"/>
            <a:stCxn id="46" idx="2"/>
            <a:endCxn id="48" idx="0"/>
          </p:cNvCxnSpPr>
          <p:nvPr/>
        </p:nvCxnSpPr>
        <p:spPr bwMode="gray">
          <a:xfrm>
            <a:off x="1958975" y="4640263"/>
            <a:ext cx="0" cy="160337"/>
          </a:xfrm>
          <a:prstGeom prst="straightConnector1">
            <a:avLst/>
          </a:prstGeom>
          <a:noFill/>
          <a:ln w="349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54">
            <a:extLst>
              <a:ext uri="{FF2B5EF4-FFF2-40B4-BE49-F238E27FC236}">
                <a16:creationId xmlns:a16="http://schemas.microsoft.com/office/drawing/2014/main" id="{9631990F-1112-4A04-BAD4-FE8348A7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2663825"/>
            <a:ext cx="1947862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진단대상 선정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관련 산출물 수집 및 분석</a:t>
            </a:r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B191BB81-02C4-4CEB-8704-1A43FE74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944938"/>
            <a:ext cx="194786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대상 데이터 특징에 따라 품질진단 방법 결정</a:t>
            </a: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006C7D2E-0F2C-46C6-8BED-CD9CCAA2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237163"/>
            <a:ext cx="1947862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진단 규칙 정의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buNone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업무규칙 도출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53" name="AutoShape 101">
            <a:extLst>
              <a:ext uri="{FF2B5EF4-FFF2-40B4-BE49-F238E27FC236}">
                <a16:creationId xmlns:a16="http://schemas.microsoft.com/office/drawing/2014/main" id="{25204176-F74E-4173-BDB6-AB01CC6C42AA}"/>
              </a:ext>
            </a:extLst>
          </p:cNvPr>
          <p:cNvCxnSpPr>
            <a:cxnSpLocks noChangeShapeType="1"/>
            <a:stCxn id="55" idx="2"/>
            <a:endCxn id="57" idx="0"/>
          </p:cNvCxnSpPr>
          <p:nvPr/>
        </p:nvCxnSpPr>
        <p:spPr bwMode="gray">
          <a:xfrm>
            <a:off x="4902200" y="3351213"/>
            <a:ext cx="0" cy="147637"/>
          </a:xfrm>
          <a:prstGeom prst="straightConnector1">
            <a:avLst/>
          </a:prstGeom>
          <a:noFill/>
          <a:ln w="349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4">
            <a:extLst>
              <a:ext uri="{FF2B5EF4-FFF2-40B4-BE49-F238E27FC236}">
                <a16:creationId xmlns:a16="http://schemas.microsoft.com/office/drawing/2014/main" id="{FB243EC5-2327-44FA-B83F-3527E805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271713"/>
            <a:ext cx="1819275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latinLnBrk="0">
              <a:buNone/>
            </a:pP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품질측정 유형정의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DCF48-BF84-44E1-BE9C-C0CBE1D7D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2206625"/>
            <a:ext cx="2000250" cy="1144588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F0A211F-6AF2-4C9F-8492-D9009A47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62350"/>
            <a:ext cx="1819275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anchor="ctr"/>
          <a:lstStyle/>
          <a:p>
            <a:pPr latinLnBrk="0">
              <a:buNone/>
            </a:pP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품질측정 실행</a:t>
            </a: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8BF6EDA8-ED49-4696-8F17-E597FC46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3498850"/>
            <a:ext cx="2000250" cy="1141413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0ECB8F14-594E-4807-9C2D-84BFED7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867275"/>
            <a:ext cx="1819275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latinLnBrk="0">
              <a:buNone/>
            </a:pPr>
            <a:r>
              <a:rPr kumimoji="0" lang="ko-KR" altLang="en-US" sz="1300">
                <a:solidFill>
                  <a:srgbClr val="000000"/>
                </a:solidFill>
                <a:latin typeface="+mn-ea"/>
                <a:ea typeface="+mn-ea"/>
              </a:rPr>
              <a:t>오류추정데이터</a:t>
            </a:r>
            <a:r>
              <a:rPr kumimoji="0" lang="en-US" altLang="ko-KR" sz="13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300">
                <a:solidFill>
                  <a:srgbClr val="000000"/>
                </a:solidFill>
                <a:latin typeface="+mn-ea"/>
                <a:ea typeface="+mn-ea"/>
              </a:rPr>
              <a:t>추출</a:t>
            </a: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7D87A2CC-8368-4754-BF99-ED440C26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4800600"/>
            <a:ext cx="2000250" cy="1144588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60" name="AutoShape 101">
            <a:extLst>
              <a:ext uri="{FF2B5EF4-FFF2-40B4-BE49-F238E27FC236}">
                <a16:creationId xmlns:a16="http://schemas.microsoft.com/office/drawing/2014/main" id="{FA8AF90F-ABCA-4A0E-A5E9-966A34BBF4F7}"/>
              </a:ext>
            </a:extLst>
          </p:cNvPr>
          <p:cNvCxnSpPr>
            <a:cxnSpLocks noChangeShapeType="1"/>
            <a:stCxn id="57" idx="2"/>
            <a:endCxn id="59" idx="0"/>
          </p:cNvCxnSpPr>
          <p:nvPr/>
        </p:nvCxnSpPr>
        <p:spPr bwMode="gray">
          <a:xfrm>
            <a:off x="4902200" y="4640263"/>
            <a:ext cx="0" cy="160337"/>
          </a:xfrm>
          <a:prstGeom prst="straightConnector1">
            <a:avLst/>
          </a:prstGeom>
          <a:noFill/>
          <a:ln w="349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54">
            <a:extLst>
              <a:ext uri="{FF2B5EF4-FFF2-40B4-BE49-F238E27FC236}">
                <a16:creationId xmlns:a16="http://schemas.microsoft.com/office/drawing/2014/main" id="{7C177229-5ACF-4099-83EF-F10C0D09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2654300"/>
            <a:ext cx="1947862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대상 </a:t>
            </a: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칼럼별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측정 유형설정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6054B127-DE47-4C10-B9A3-A60514B2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933825"/>
            <a:ext cx="1947862" cy="4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측정 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Script 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생성 및 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DB 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종류별 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Script 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변환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8BC58D78-2221-49AC-A41A-5AD039F5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5226050"/>
            <a:ext cx="1876425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플랫폼별 측정 결과 추출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오류추정 데이터 측정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31E48A55-905C-47D1-9DD4-5395EC11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2270125"/>
            <a:ext cx="1822450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latinLnBrk="0">
              <a:lnSpc>
                <a:spcPct val="90000"/>
              </a:lnSpc>
              <a:buNone/>
            </a:pP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품질측정 수행</a:t>
            </a:r>
            <a:br>
              <a:rPr kumimoji="0" lang="en-US" altLang="ko-KR" sz="13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결과 분석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B5A3AD89-61A1-49A9-8DBE-D31E5797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8" y="2205038"/>
            <a:ext cx="2000250" cy="1143000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7" name="Rectangle 54">
            <a:extLst>
              <a:ext uri="{FF2B5EF4-FFF2-40B4-BE49-F238E27FC236}">
                <a16:creationId xmlns:a16="http://schemas.microsoft.com/office/drawing/2014/main" id="{A8C994F6-E56A-4492-B208-0071551A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2663825"/>
            <a:ext cx="1949450" cy="4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품질측정 유형별 결과 및 오류추정 데이터 분석</a:t>
            </a:r>
          </a:p>
        </p:txBody>
      </p:sp>
      <p:sp>
        <p:nvSpPr>
          <p:cNvPr id="68" name="AutoShape 56">
            <a:extLst>
              <a:ext uri="{FF2B5EF4-FFF2-40B4-BE49-F238E27FC236}">
                <a16:creationId xmlns:a16="http://schemas.microsoft.com/office/drawing/2014/main" id="{802D891F-93F3-44BF-B222-CF7A89C977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7063" y="3689350"/>
            <a:ext cx="503238" cy="388937"/>
          </a:xfrm>
          <a:prstGeom prst="downArrow">
            <a:avLst>
              <a:gd name="adj1" fmla="val 47111"/>
              <a:gd name="adj2" fmla="val 60606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54000" tIns="0" rIns="0" bIns="0" anchor="ctr"/>
          <a:lstStyle/>
          <a:p>
            <a:pPr eaLnBrk="0" latinLnBrk="0" hangingPunct="0">
              <a:buNone/>
            </a:pPr>
            <a:endParaRPr kumimoji="0" lang="ko-KR" altLang="en-US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9" name="Rectangle 54">
            <a:extLst>
              <a:ext uri="{FF2B5EF4-FFF2-40B4-BE49-F238E27FC236}">
                <a16:creationId xmlns:a16="http://schemas.microsoft.com/office/drawing/2014/main" id="{E113477B-5585-4D4A-A466-BE44F7680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886325"/>
            <a:ext cx="1820863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anchor="ctr"/>
          <a:lstStyle/>
          <a:p>
            <a:pPr latinLnBrk="0">
              <a:lnSpc>
                <a:spcPct val="90000"/>
              </a:lnSpc>
              <a:buNone/>
            </a:pP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품질점검 보고서</a:t>
            </a:r>
            <a:r>
              <a:rPr kumimoji="0"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작성</a:t>
            </a: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F81AE8D0-CA22-446E-8DBB-F6730738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3" y="5262563"/>
            <a:ext cx="194945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품질점검 결과를 정리하여 보고서를 작성</a:t>
            </a:r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18A1D757-4BC9-4F37-A62D-C8B6B83C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8" y="4819650"/>
            <a:ext cx="2001837" cy="1141413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2" name="AutoShape 56">
            <a:extLst>
              <a:ext uri="{FF2B5EF4-FFF2-40B4-BE49-F238E27FC236}">
                <a16:creationId xmlns:a16="http://schemas.microsoft.com/office/drawing/2014/main" id="{BED788B1-4136-40C0-9397-76D8BBBA245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10288" y="3702050"/>
            <a:ext cx="503238" cy="388937"/>
          </a:xfrm>
          <a:prstGeom prst="downArrow">
            <a:avLst>
              <a:gd name="adj1" fmla="val 47111"/>
              <a:gd name="adj2" fmla="val 60606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54000" tIns="0" rIns="0" bIns="0" anchor="ctr"/>
          <a:lstStyle/>
          <a:p>
            <a:pPr eaLnBrk="0" latinLnBrk="0" hangingPunct="0">
              <a:buNone/>
            </a:pPr>
            <a:endParaRPr kumimoji="0" lang="ko-KR" altLang="en-US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3" name="Rectangle 54">
            <a:extLst>
              <a:ext uri="{FF2B5EF4-FFF2-40B4-BE49-F238E27FC236}">
                <a16:creationId xmlns:a16="http://schemas.microsoft.com/office/drawing/2014/main" id="{E88D1BE8-7CCC-4A35-82BB-78EF82D1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62350"/>
            <a:ext cx="1820863" cy="377825"/>
          </a:xfrm>
          <a:prstGeom prst="rect">
            <a:avLst/>
          </a:prstGeom>
          <a:solidFill>
            <a:srgbClr val="B8C8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wrap="none" lIns="54000" anchor="ctr"/>
          <a:lstStyle/>
          <a:p>
            <a:pPr latinLnBrk="0">
              <a:lnSpc>
                <a:spcPct val="90000"/>
              </a:lnSpc>
              <a:buNone/>
            </a:pPr>
            <a:r>
              <a:rPr kumimoji="0" lang="ko-KR" altLang="en-US" sz="1300">
                <a:solidFill>
                  <a:srgbClr val="000000"/>
                </a:solidFill>
                <a:latin typeface="+mn-ea"/>
                <a:ea typeface="+mn-ea"/>
              </a:rPr>
              <a:t>오류데이터 식별</a:t>
            </a:r>
            <a:endParaRPr kumimoji="0" lang="en-US" altLang="ko-KR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4" name="Rectangle 54">
            <a:extLst>
              <a:ext uri="{FF2B5EF4-FFF2-40B4-BE49-F238E27FC236}">
                <a16:creationId xmlns:a16="http://schemas.microsoft.com/office/drawing/2014/main" id="{265E10FE-F925-4797-86C6-C0730011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3938588"/>
            <a:ext cx="194945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0">
              <a:buNone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오류추정데이터 중 실제 오류인 데이터 식별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5" name="Rectangle 54">
            <a:extLst>
              <a:ext uri="{FF2B5EF4-FFF2-40B4-BE49-F238E27FC236}">
                <a16:creationId xmlns:a16="http://schemas.microsoft.com/office/drawing/2014/main" id="{5DF134EF-9FA8-4023-9166-7A1C93AD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3508375"/>
            <a:ext cx="2001837" cy="1141413"/>
          </a:xfrm>
          <a:prstGeom prst="rect">
            <a:avLst/>
          </a:prstGeom>
          <a:noFill/>
          <a:ln w="1905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buNone/>
            </a:pPr>
            <a:endParaRPr kumimoji="0" lang="ko-KR" altLang="en-US" sz="13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76" name="AutoShape 101">
            <a:extLst>
              <a:ext uri="{FF2B5EF4-FFF2-40B4-BE49-F238E27FC236}">
                <a16:creationId xmlns:a16="http://schemas.microsoft.com/office/drawing/2014/main" id="{5D796E0D-824A-43D8-9E94-ADE028A0EFE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7797800" y="3384550"/>
            <a:ext cx="0" cy="147638"/>
          </a:xfrm>
          <a:prstGeom prst="straightConnector1">
            <a:avLst/>
          </a:prstGeom>
          <a:noFill/>
          <a:ln w="349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1">
            <a:extLst>
              <a:ext uri="{FF2B5EF4-FFF2-40B4-BE49-F238E27FC236}">
                <a16:creationId xmlns:a16="http://schemas.microsoft.com/office/drawing/2014/main" id="{DE09AB2C-4BE7-44C8-9068-460AF6CD42C7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7797800" y="4673600"/>
            <a:ext cx="0" cy="160338"/>
          </a:xfrm>
          <a:prstGeom prst="straightConnector1">
            <a:avLst/>
          </a:prstGeom>
          <a:noFill/>
          <a:ln w="349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4B3CC5-40FE-4DCB-ACD2-5E44B8E4EC1F}"/>
              </a:ext>
            </a:extLst>
          </p:cNvPr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899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75325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품질진단 측정지표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DB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구성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DB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관리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인터뷰 및 설문 등으로 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DB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 항목에 대한 세부항목에 점수를 부여하여 항목 당 환산점수를 도출합니다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B3CC5-40FE-4DCB-ACD2-5E44B8E4EC1F}"/>
              </a:ext>
            </a:extLst>
          </p:cNvPr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2099E1-1C64-419F-9507-F1C8BEB2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13203"/>
              </p:ext>
            </p:extLst>
          </p:nvPr>
        </p:nvGraphicFramePr>
        <p:xfrm>
          <a:off x="236476" y="1628801"/>
          <a:ext cx="9358385" cy="409361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4065235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20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구분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점검내용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2582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업무 특성에 맞는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Database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(schema)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구분되어 있는가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플랫폼의 업무 특성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수집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등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에 맞춰 사용자 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2582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무응답 및 사용자 구분 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2582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운용되고 있는 데이터베이스 서비스가 중단되었을 경우에 대한 대책이 마련되어 있는가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중단에 대한 대책 마련 및 해당 매뉴얼 제출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2582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중단에 대한 대책 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95596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무응답 및 대책 미제시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2582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개발서버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/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운영서버의 운영 방안을 제시하는가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개발서버 및 운영서버 운영방안에 대한 구체적 상황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2582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개발서버 및 운영서버 운영방안에 대한 추상적 상황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2582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개발서버 및 운영서버 미분리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2582">
                <a:tc rowSpan="14"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데이터베이스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Backup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을 수행하여야 하는 대상을 명확하게 정의하고 있는가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구체적 백업 방안 제시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백업방법 및 절차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리스토어 절차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5940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추상적 백업 방안 제시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(ex: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운영자 매뉴얼 절차 진행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매뉴얼 미제출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8236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무응답 및 대책 미제시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8236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최신 패치 적용 방안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물리적 조각화에 대한 구체적 방안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6251157"/>
                  </a:ext>
                </a:extLst>
              </a:tr>
              <a:tr h="8236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물리적 조각화에 대한 추상적 방안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429063546"/>
                  </a:ext>
                </a:extLst>
              </a:tr>
              <a:tr h="8236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93412821"/>
                  </a:ext>
                </a:extLst>
              </a:tr>
              <a:tr h="8236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Session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과부하를 방지를 위한 구체적 세션 관리방안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46296677"/>
                  </a:ext>
                </a:extLst>
              </a:tr>
              <a:tr h="8236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과부하를 방지를 위한 추상적 세션 관리방안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911397281"/>
                  </a:ext>
                </a:extLst>
              </a:tr>
              <a:tr h="82363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648972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질의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(Query)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수행시 응답속도 관리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응답속도에 대한 기준 및 개선 사항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835464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응답속도 기분 및 개선 사항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개만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4014053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855248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예상 동시 접속자수 관리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동시접속자수 관리 혹은 해당 시스템 해당사항 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5318900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24766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765530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품질진단 측정지표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DB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설계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DB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활용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인터뷰 및 설문 등으로 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DB </a:t>
            </a: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항목에 대한 세부항목에 점수를 부여하여 항목 당 환산점수를 도출합니다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B3CC5-40FE-4DCB-ACD2-5E44B8E4EC1F}"/>
              </a:ext>
            </a:extLst>
          </p:cNvPr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2099E1-1C64-419F-9507-F1C8BEB2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96946"/>
              </p:ext>
            </p:extLst>
          </p:nvPr>
        </p:nvGraphicFramePr>
        <p:xfrm>
          <a:off x="236476" y="1628800"/>
          <a:ext cx="9358385" cy="4464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4065235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55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구분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점검내용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759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전사적 마스터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모듈 마스터의 분리 여부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마스터 코드의 삭제에 따른 방안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마스터 정보 분리 설계 및 기본 방침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마스터 정보 분리 설계 및 기본 방침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개만 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784931816"/>
                  </a:ext>
                </a:extLst>
              </a:tr>
              <a:tr h="275981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민감정보 보관 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List, Column List)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암호화 등 구체적인 방안제시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정보 삭제 등 추상적인 방안제시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인사이동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퇴직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신규 인원들에 대한 접근 권한 제어 방안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구체적 체계적 방안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추상적 방안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50739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 원칙 적용 여부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 원칙 적용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암호화 자료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패스워드 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식별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및 방안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6251157"/>
                  </a:ext>
                </a:extLst>
              </a:tr>
              <a:tr h="446844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및 방안 중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개만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429063546"/>
                  </a:ext>
                </a:extLst>
              </a:tr>
              <a:tr h="275981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무응답 및 대책 미제시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9341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2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81313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품질진단 측정지표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Script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적용 전수 측정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플랫폼 전수 데이터에 대해 자료 통일성 등 정의된 품질측정 지표를 적용하여 칼럼 단위 오류율을 도출합니다</a:t>
            </a:r>
            <a:r>
              <a:rPr lang="en-US" altLang="ko-KR" spc="-2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B3CC5-40FE-4DCB-ACD2-5E44B8E4EC1F}"/>
              </a:ext>
            </a:extLst>
          </p:cNvPr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2099E1-1C64-419F-9507-F1C8BEB2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16920"/>
              </p:ext>
            </p:extLst>
          </p:nvPr>
        </p:nvGraphicFramePr>
        <p:xfrm>
          <a:off x="236476" y="1628800"/>
          <a:ext cx="9358385" cy="42525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4065235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55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구분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점검내용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8279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7937" fontAlgn="auto">
                        <a:lnSpc>
                          <a:spcPct val="110000"/>
                        </a:lnSpc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적재 항목의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Size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를 이용한 전화번호 적재 형식 점검</a:t>
                      </a:r>
                      <a:endParaRPr lang="en-US" altLang="ko-KR" sz="1000" b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Size 11 : 02-1234-5678, Size 12 : 032-123-4567-8901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6562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7937" fontAlgn="auto">
                        <a:lnSpc>
                          <a:spcPct val="110000"/>
                        </a:lnSpc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자료의 적재 형태가 특정 값으로 구성되어 있는지 점검</a:t>
                      </a:r>
                      <a:endParaRPr lang="en-US" altLang="ko-KR" sz="1000" b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사용여부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: Y / N, 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성별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남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오류율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793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7937" fontAlgn="auto">
                        <a:lnSpc>
                          <a:spcPct val="110000"/>
                        </a:lnSpc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적재 자료가 일정한 형식으로 적재되어 있는지 점검</a:t>
                      </a:r>
                      <a:endParaRPr lang="en-US" altLang="ko-KR" sz="1000" b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우편번호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) : 123-456, 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우편번호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신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) : 12345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오류율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6213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7937" fontAlgn="auto">
                        <a:lnSpc>
                          <a:spcPct val="110000"/>
                        </a:lnSpc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적재 자료를 식별할 수 있는 유일한 항목 점검</a:t>
                      </a:r>
                      <a:endParaRPr lang="en-US" altLang="ko-KR" sz="1000" b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사원정보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Table 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의 사원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ID / 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주민번호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ID / E-Mail, 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거래처정보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Table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의 거래처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오류율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998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7937" fontAlgn="auto">
                        <a:lnSpc>
                          <a:spcPct val="110000"/>
                        </a:lnSpc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적재항목의 </a:t>
                      </a: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Size</a:t>
                      </a:r>
                      <a:r>
                        <a:rPr lang="ko-KR" altLang="en-US" sz="1000" b="0" kern="0">
                          <a:solidFill>
                            <a:schemeClr val="tx1"/>
                          </a:solidFill>
                          <a:latin typeface="+mn-ea"/>
                        </a:rPr>
                        <a:t>를 이용한 문자형식으로 적재되는 날짜자료의 유효성 점검</a:t>
                      </a:r>
                      <a:endParaRPr lang="en-US" altLang="ko-KR" sz="1000" b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kern="0">
                          <a:solidFill>
                            <a:schemeClr val="tx1"/>
                          </a:solidFill>
                          <a:latin typeface="+mn-ea"/>
                        </a:rPr>
                        <a:t>Size 8 : 20201001, Size 10 : 2020-10-01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오류율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625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2401"/>
      </p:ext>
    </p:extLst>
  </p:cSld>
  <p:clrMapOvr>
    <a:masterClrMapping/>
  </p:clrMapOvr>
</p:sld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25704</TotalTime>
  <Words>6292</Words>
  <Application>Microsoft Office PowerPoint</Application>
  <PresentationFormat>A4 용지(210x297mm)</PresentationFormat>
  <Paragraphs>2394</Paragraphs>
  <Slides>48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65" baseType="lpstr">
      <vt:lpstr>HY헤드라인B</vt:lpstr>
      <vt:lpstr>KoPub돋움체 Bold</vt:lpstr>
      <vt:lpstr>KoPub돋움체 Medium</vt:lpstr>
      <vt:lpstr>Rix모던고딕 B</vt:lpstr>
      <vt:lpstr>Rix모던고딕 L</vt:lpstr>
      <vt:lpstr>Rix모던고딕 M</vt:lpstr>
      <vt:lpstr>굴림</vt:lpstr>
      <vt:lpstr>나눔고딕</vt:lpstr>
      <vt:lpstr>나눔스퀘어</vt:lpstr>
      <vt:lpstr>나눔스퀘어 Bold</vt:lpstr>
      <vt:lpstr>나눔스퀘어 ExtraBold</vt:lpstr>
      <vt:lpstr>맑은 고딕</vt:lpstr>
      <vt:lpstr>Arial</vt:lpstr>
      <vt:lpstr>Times New Roman</vt:lpstr>
      <vt:lpstr>Wingdings</vt:lpstr>
      <vt:lpstr>2</vt:lpstr>
      <vt:lpstr>10_2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owlnest</cp:lastModifiedBy>
  <cp:revision>1692</cp:revision>
  <dcterms:created xsi:type="dcterms:W3CDTF">2017-03-17T06:47:35Z</dcterms:created>
  <dcterms:modified xsi:type="dcterms:W3CDTF">2020-10-15T13:37:53Z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C:\Users\SDS\Desktop\★TEM.pptx</vt:lpwstr>
  </property>
  <property fmtid="{D5CDD505-2E9C-101B-9397-08002B2CF9AE}" pid="4" name="FLCMData">
    <vt:lpwstr>64DD66176E6B8B7054D3671D719AABA49ECD120E313EEF120CF75388FE6832D7DCC3BDEFAC63986717CE7377C6CA4653BA4D654CDC423E1998F7EFFEE885A308</vt:lpwstr>
  </property>
  <property fmtid="{5C58129F-E5B8-477A-9B38-B3E54BFA04C8}" pid="2">
    <vt:lpwstr>B4F2923072D48C80CD865ABEBE4B8536323EC33738AFB5E4B13534D5BA58CC35</vt:lpwstr>
  </property>
</Properties>
</file>