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  <p:sldMasterId id="2147483986" r:id="rId2"/>
  </p:sldMasterIdLst>
  <p:notesMasterIdLst>
    <p:notesMasterId r:id="rId61"/>
  </p:notesMasterIdLst>
  <p:handoutMasterIdLst>
    <p:handoutMasterId r:id="rId62"/>
  </p:handoutMasterIdLst>
  <p:sldIdLst>
    <p:sldId id="667" r:id="rId3"/>
    <p:sldId id="669" r:id="rId4"/>
    <p:sldId id="801" r:id="rId5"/>
    <p:sldId id="716" r:id="rId6"/>
    <p:sldId id="833" r:id="rId7"/>
    <p:sldId id="834" r:id="rId8"/>
    <p:sldId id="720" r:id="rId9"/>
    <p:sldId id="847" r:id="rId10"/>
    <p:sldId id="845" r:id="rId11"/>
    <p:sldId id="846" r:id="rId12"/>
    <p:sldId id="838" r:id="rId13"/>
    <p:sldId id="769" r:id="rId14"/>
    <p:sldId id="770" r:id="rId15"/>
    <p:sldId id="771" r:id="rId16"/>
    <p:sldId id="772" r:id="rId17"/>
    <p:sldId id="773" r:id="rId18"/>
    <p:sldId id="774" r:id="rId19"/>
    <p:sldId id="775" r:id="rId20"/>
    <p:sldId id="776" r:id="rId21"/>
    <p:sldId id="777" r:id="rId22"/>
    <p:sldId id="733" r:id="rId23"/>
    <p:sldId id="778" r:id="rId24"/>
    <p:sldId id="779" r:id="rId25"/>
    <p:sldId id="780" r:id="rId26"/>
    <p:sldId id="781" r:id="rId27"/>
    <p:sldId id="755" r:id="rId28"/>
    <p:sldId id="756" r:id="rId29"/>
    <p:sldId id="782" r:id="rId30"/>
    <p:sldId id="783" r:id="rId31"/>
    <p:sldId id="757" r:id="rId32"/>
    <p:sldId id="758" r:id="rId33"/>
    <p:sldId id="784" r:id="rId34"/>
    <p:sldId id="785" r:id="rId35"/>
    <p:sldId id="759" r:id="rId36"/>
    <p:sldId id="760" r:id="rId37"/>
    <p:sldId id="786" r:id="rId38"/>
    <p:sldId id="787" r:id="rId39"/>
    <p:sldId id="761" r:id="rId40"/>
    <p:sldId id="762" r:id="rId41"/>
    <p:sldId id="788" r:id="rId42"/>
    <p:sldId id="789" r:id="rId43"/>
    <p:sldId id="763" r:id="rId44"/>
    <p:sldId id="764" r:id="rId45"/>
    <p:sldId id="790" r:id="rId46"/>
    <p:sldId id="791" r:id="rId47"/>
    <p:sldId id="765" r:id="rId48"/>
    <p:sldId id="766" r:id="rId49"/>
    <p:sldId id="792" r:id="rId50"/>
    <p:sldId id="839" r:id="rId51"/>
    <p:sldId id="840" r:id="rId52"/>
    <p:sldId id="841" r:id="rId53"/>
    <p:sldId id="842" r:id="rId54"/>
    <p:sldId id="844" r:id="rId55"/>
    <p:sldId id="793" r:id="rId56"/>
    <p:sldId id="837" r:id="rId57"/>
    <p:sldId id="849" r:id="rId58"/>
    <p:sldId id="843" r:id="rId59"/>
    <p:sldId id="665" r:id="rId60"/>
  </p:sldIdLst>
  <p:sldSz cx="9906000" cy="6858000" type="A4"/>
  <p:notesSz cx="6858000" cy="9144000"/>
  <p:defaultTextStyle>
    <a:defPPr>
      <a:defRPr lang="ko-KR"/>
    </a:defPPr>
    <a:lvl1pPr marL="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1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4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13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48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56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28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099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0970" algn="l" defTabSz="957743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orient="horz" pos="4042" userDrawn="1">
          <p15:clr>
            <a:srgbClr val="A4A3A4"/>
          </p15:clr>
        </p15:guide>
        <p15:guide id="37" pos="285">
          <p15:clr>
            <a:srgbClr val="A4A3A4"/>
          </p15:clr>
        </p15:guide>
        <p15:guide id="41" orient="horz" pos="958" userDrawn="1">
          <p15:clr>
            <a:srgbClr val="A4A3A4"/>
          </p15:clr>
        </p15:guide>
        <p15:guide id="42" orient="horz" pos="278" userDrawn="1">
          <p15:clr>
            <a:srgbClr val="A4A3A4"/>
          </p15:clr>
        </p15:guide>
        <p15:guide id="44" pos="5955" userDrawn="1">
          <p15:clr>
            <a:srgbClr val="A4A3A4"/>
          </p15:clr>
        </p15:guide>
        <p15:guide id="47" pos="3120" userDrawn="1">
          <p15:clr>
            <a:srgbClr val="A4A3A4"/>
          </p15:clr>
        </p15:guide>
        <p15:guide id="48" pos="3052" userDrawn="1">
          <p15:clr>
            <a:srgbClr val="A4A3A4"/>
          </p15:clr>
        </p15:guide>
        <p15:guide id="49" pos="3188" userDrawn="1">
          <p15:clr>
            <a:srgbClr val="A4A3A4"/>
          </p15:clr>
        </p15:guide>
        <p15:guide id="55" pos="1782" userDrawn="1">
          <p15:clr>
            <a:srgbClr val="A4A3A4"/>
          </p15:clr>
        </p15:guide>
        <p15:guide id="59" pos="1669" userDrawn="1">
          <p15:clr>
            <a:srgbClr val="A4A3A4"/>
          </p15:clr>
        </p15:guide>
        <p15:guide id="60" orient="horz" pos="1162" userDrawn="1">
          <p15:clr>
            <a:srgbClr val="A4A3A4"/>
          </p15:clr>
        </p15:guide>
        <p15:guide id="61" orient="horz" pos="1344" userDrawn="1">
          <p15:clr>
            <a:srgbClr val="A4A3A4"/>
          </p15:clr>
        </p15:guide>
        <p15:guide id="62" orient="horz" pos="3906" userDrawn="1">
          <p15:clr>
            <a:srgbClr val="A4A3A4"/>
          </p15:clr>
        </p15:guide>
        <p15:guide id="63" pos="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FFFAF"/>
    <a:srgbClr val="0000FF"/>
    <a:srgbClr val="FF6600"/>
    <a:srgbClr val="BBD2EE"/>
    <a:srgbClr val="C51414"/>
    <a:srgbClr val="F5F5F5"/>
    <a:srgbClr val="F9F9F9"/>
    <a:srgbClr val="5E5E5E"/>
    <a:srgbClr val="268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6" autoAdjust="0"/>
    <p:restoredTop sz="94493" autoAdjust="0"/>
  </p:normalViewPr>
  <p:slideViewPr>
    <p:cSldViewPr snapToObjects="1" showGuides="1">
      <p:cViewPr varScale="1">
        <p:scale>
          <a:sx n="81" d="100"/>
          <a:sy n="81" d="100"/>
        </p:scale>
        <p:origin x="854" y="67"/>
      </p:cViewPr>
      <p:guideLst>
        <p:guide orient="horz" pos="4042"/>
        <p:guide pos="285"/>
        <p:guide orient="horz" pos="958"/>
        <p:guide orient="horz" pos="278"/>
        <p:guide pos="5955"/>
        <p:guide pos="3120"/>
        <p:guide pos="3052"/>
        <p:guide pos="3188"/>
        <p:guide pos="1782"/>
        <p:guide pos="1669"/>
        <p:guide orient="horz" pos="1162"/>
        <p:guide orient="horz" pos="1344"/>
        <p:guide orient="horz" pos="3906"/>
        <p:guide pos="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&#54364;&#51456;&#54868;%20&#48143;%20&#54408;&#51656;%20&#44208;&#44284;&#48372;&#44256;_2&#52264;_20201201_&#44284;&#44592;&#48512;&#50857;_&#54364;%20&#51221;&#47532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3&#52264;_&#51333;&#54633;%20&#54408;&#51656;&#51652;&#45800;%20&#44208;&#44284;_NIA&#48372;&#44256;&#50857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3&#52264;_&#51333;&#54633;%20&#54408;&#51656;&#51652;&#45800;%20&#44208;&#44284;_NIA&#48372;&#44256;&#50857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3&#52264;_&#51333;&#54633;%20&#54408;&#51656;&#51652;&#45800;%20&#44208;&#44284;_NIA&#48372;&#44256;&#50857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&#54364;&#51456;&#54868;%20&#48143;%20&#54408;&#51656;%20&#44208;&#44284;&#48372;&#44256;_2&#52264;_20201201_&#44284;&#44592;&#48512;&#50857;_&#54364;%20&#51221;&#4753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&#54364;&#51456;&#54868;%20&#48143;%20&#54408;&#51656;%20&#44208;&#44284;&#48372;&#44256;_2&#52264;_20201201_&#44284;&#44592;&#48512;&#50857;_&#54364;%20&#51221;&#4753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&#54364;&#51456;&#54868;%20&#48143;%20&#54408;&#51656;%20&#44208;&#44284;&#48372;&#44256;_2&#52264;_20201201_&#44284;&#44592;&#48512;&#50857;_&#54364;%20&#51221;&#4753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&#54364;&#51456;&#54868;%20&#48143;%20&#54408;&#51656;%20&#44208;&#44284;&#48372;&#44256;_2&#52264;_20201201_&#44284;&#44592;&#48512;&#50857;_&#54364;%20&#51221;&#4753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&#54364;&#51456;&#54868;%20&#48143;%20&#54408;&#51656;%20&#44208;&#44284;&#48372;&#44256;_2&#52264;_20201201_&#44284;&#44592;&#48512;&#50857;_&#54364;%20&#51221;&#47532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&#54364;&#51456;&#54868;%20&#48143;%20&#54408;&#51656;%20&#44208;&#44284;&#48372;&#44256;_2&#52264;_20201201_&#44284;&#44592;&#48512;&#50857;_&#54364;%20&#51221;&#47532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&#54364;&#51456;&#54868;%20&#48143;%20&#54408;&#51656;%20&#44208;&#44284;&#48372;&#44256;_2&#52264;_20201201_&#44284;&#44592;&#48512;&#50857;_&#54364;%20&#51221;&#47532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lnest\Desktop\3&#52264;&#54364;&#51456;&#54408;&#51656;&#51216;&#44160;\1.%20&#51333;&#54633;&#44208;&#44284;&#48372;&#44256;&#49436;\3&#52264;_&#51333;&#54633;%20&#54408;&#51656;&#51652;&#45800;%20&#44208;&#44284;_NIA&#48372;&#44256;&#50857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'단어사전 점수'!$D$19</c:f>
              <c:strCache>
                <c:ptCount val="1"/>
                <c:pt idx="0">
                  <c:v>원점수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'단어사전 점수'!$C$20:$C$29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'단어사전 점수'!$D$20:$D$29</c:f>
              <c:numCache>
                <c:formatCode>0.00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85.0713812990451</c:v>
                </c:pt>
                <c:pt idx="3">
                  <c:v>94.869595058339058</c:v>
                </c:pt>
                <c:pt idx="4">
                  <c:v>100</c:v>
                </c:pt>
                <c:pt idx="5">
                  <c:v>99.588900308324767</c:v>
                </c:pt>
                <c:pt idx="6">
                  <c:v>84.163987138263664</c:v>
                </c:pt>
                <c:pt idx="7">
                  <c:v>94.406328759451128</c:v>
                </c:pt>
                <c:pt idx="8">
                  <c:v>99.765258215962433</c:v>
                </c:pt>
                <c:pt idx="9">
                  <c:v>97.412935323383095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F-4388-B80A-338C76AD3FBC}"/>
            </c:ext>
          </c:extLst>
        </c:ser>
        <c:ser>
          <c:idx val="1"/>
          <c:order val="1"/>
          <c:tx>
            <c:strRef>
              <c:f>'단어사전 점수'!$E$19</c:f>
              <c:strCache>
                <c:ptCount val="1"/>
                <c:pt idx="0">
                  <c:v>표준점수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'단어사전 점수'!$C$20:$C$29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'단어사전 점수'!$E$20:$E$29</c:f>
              <c:numCache>
                <c:formatCode>0.00</c:formatCode>
                <c:ptCount val="10"/>
                <c:pt idx="0">
                  <c:v>38.452207465363315</c:v>
                </c:pt>
                <c:pt idx="1">
                  <c:v>38.452207465363315</c:v>
                </c:pt>
                <c:pt idx="2">
                  <c:v>-89.905938280348835</c:v>
                </c:pt>
                <c:pt idx="3">
                  <c:v>-5.6596610489095163</c:v>
                </c:pt>
                <c:pt idx="4">
                  <c:v>38.452207465363315</c:v>
                </c:pt>
                <c:pt idx="5">
                  <c:v>34.917520486139203</c:v>
                </c:pt>
                <c:pt idx="6">
                  <c:v>-97.707827676247319</c:v>
                </c:pt>
                <c:pt idx="7">
                  <c:v>-9.6428830939557884</c:v>
                </c:pt>
                <c:pt idx="8">
                  <c:v>36.433868010677187</c:v>
                </c:pt>
                <c:pt idx="9">
                  <c:v>16.208299206554642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6F-4388-B80A-338C76AD3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244160"/>
        <c:axId val="1445244576"/>
      </c:barChart>
      <c:catAx>
        <c:axId val="144524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44576"/>
        <c:crosses val="autoZero"/>
        <c:auto val="1"/>
        <c:lblAlgn val="ctr"/>
        <c:lblOffset val="100"/>
        <c:noMultiLvlLbl val="0"/>
      </c:catAx>
      <c:valAx>
        <c:axId val="1445244576"/>
        <c:scaling>
          <c:orientation val="minMax"/>
          <c:max val="100"/>
          <c:min val="-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44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Sheet2!$K$15</c:f>
              <c:strCache>
                <c:ptCount val="1"/>
                <c:pt idx="0">
                  <c:v>표준점수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Sheet2!$J$16:$J$25</c:f>
              <c:numCache>
                <c:formatCode>General</c:formatCode>
                <c:ptCount val="10"/>
                <c:pt idx="0">
                  <c:v>-9.9183999999999994E-2</c:v>
                </c:pt>
                <c:pt idx="1">
                  <c:v>0.94972100000000004</c:v>
                </c:pt>
                <c:pt idx="2">
                  <c:v>-2.242629</c:v>
                </c:pt>
                <c:pt idx="3">
                  <c:v>-1.977E-3</c:v>
                </c:pt>
                <c:pt idx="4">
                  <c:v>-1.1893</c:v>
                </c:pt>
                <c:pt idx="5">
                  <c:v>0.98082100000000005</c:v>
                </c:pt>
                <c:pt idx="6">
                  <c:v>0.97727299999999995</c:v>
                </c:pt>
                <c:pt idx="7">
                  <c:v>-0.291852</c:v>
                </c:pt>
                <c:pt idx="8">
                  <c:v>0.12573100000000001</c:v>
                </c:pt>
                <c:pt idx="9">
                  <c:v>0.79139599999999999</c:v>
                </c:pt>
              </c:numCache>
            </c:numRef>
          </c:xVal>
          <c:yVal>
            <c:numRef>
              <c:f>Sheet2!$K$16:$K$25</c:f>
              <c:numCache>
                <c:formatCode>General</c:formatCode>
                <c:ptCount val="10"/>
                <c:pt idx="0">
                  <c:v>1.08</c:v>
                </c:pt>
                <c:pt idx="1">
                  <c:v>0.34</c:v>
                </c:pt>
                <c:pt idx="2">
                  <c:v>-0.15</c:v>
                </c:pt>
                <c:pt idx="3">
                  <c:v>1.08</c:v>
                </c:pt>
                <c:pt idx="4">
                  <c:v>-0.39</c:v>
                </c:pt>
                <c:pt idx="5">
                  <c:v>1.08</c:v>
                </c:pt>
                <c:pt idx="6">
                  <c:v>0.1</c:v>
                </c:pt>
                <c:pt idx="7">
                  <c:v>-1.62</c:v>
                </c:pt>
                <c:pt idx="8">
                  <c:v>-1.86</c:v>
                </c:pt>
                <c:pt idx="9">
                  <c:v>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E9-4991-ABB2-776430808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8554319"/>
        <c:axId val="212603919"/>
      </c:scatterChart>
      <c:valAx>
        <c:axId val="1868554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603919"/>
        <c:crosses val="autoZero"/>
        <c:crossBetween val="midCat"/>
      </c:valAx>
      <c:valAx>
        <c:axId val="21260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685543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Sheet2!$B$42</c:f>
              <c:strCache>
                <c:ptCount val="1"/>
                <c:pt idx="0">
                  <c:v>2019년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Sheet2!$A$43:$A$52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Sheet2!$B$43:$B$52</c:f>
              <c:numCache>
                <c:formatCode>General</c:formatCode>
                <c:ptCount val="10"/>
                <c:pt idx="0">
                  <c:v>60</c:v>
                </c:pt>
                <c:pt idx="1">
                  <c:v>93.575999999999993</c:v>
                </c:pt>
                <c:pt idx="2">
                  <c:v>69.914000000000001</c:v>
                </c:pt>
                <c:pt idx="3">
                  <c:v>60</c:v>
                </c:pt>
                <c:pt idx="4">
                  <c:v>41.13</c:v>
                </c:pt>
                <c:pt idx="5">
                  <c:v>21.35</c:v>
                </c:pt>
                <c:pt idx="6">
                  <c:v>39.845999999999997</c:v>
                </c:pt>
                <c:pt idx="7">
                  <c:v>98.263999999999996</c:v>
                </c:pt>
                <c:pt idx="8">
                  <c:v>40</c:v>
                </c:pt>
                <c:pt idx="9">
                  <c:v>95.221999999999994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36-476F-B5AF-17BCD19B319A}"/>
            </c:ext>
          </c:extLst>
        </c:ser>
        <c:ser>
          <c:idx val="1"/>
          <c:order val="1"/>
          <c:tx>
            <c:strRef>
              <c:f>Sheet2!$C$42</c:f>
              <c:strCache>
                <c:ptCount val="1"/>
                <c:pt idx="0">
                  <c:v>1차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Sheet2!$A$43:$A$52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Sheet2!$C$43:$C$52</c:f>
              <c:numCache>
                <c:formatCode>General</c:formatCode>
                <c:ptCount val="10"/>
                <c:pt idx="0">
                  <c:v>13.4434</c:v>
                </c:pt>
                <c:pt idx="1">
                  <c:v>73.265000000000001</c:v>
                </c:pt>
                <c:pt idx="2">
                  <c:v>66.17</c:v>
                </c:pt>
                <c:pt idx="3">
                  <c:v>84.614000000000004</c:v>
                </c:pt>
                <c:pt idx="4">
                  <c:v>40</c:v>
                </c:pt>
                <c:pt idx="5">
                  <c:v>68.680000000000007</c:v>
                </c:pt>
                <c:pt idx="6">
                  <c:v>50.38</c:v>
                </c:pt>
                <c:pt idx="7">
                  <c:v>37.142800000000001</c:v>
                </c:pt>
                <c:pt idx="8">
                  <c:v>34.648000000000003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36-476F-B5AF-17BCD19B319A}"/>
            </c:ext>
          </c:extLst>
        </c:ser>
        <c:ser>
          <c:idx val="2"/>
          <c:order val="2"/>
          <c:tx>
            <c:strRef>
              <c:f>Sheet2!$D$42</c:f>
              <c:strCache>
                <c:ptCount val="1"/>
                <c:pt idx="0">
                  <c:v>2차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Sheet2!$A$43:$A$52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Sheet2!$D$43:$D$52</c:f>
              <c:numCache>
                <c:formatCode>General</c:formatCode>
                <c:ptCount val="10"/>
                <c:pt idx="0">
                  <c:v>74.207999999999998</c:v>
                </c:pt>
                <c:pt idx="1">
                  <c:v>92.573999999999998</c:v>
                </c:pt>
                <c:pt idx="2">
                  <c:v>82.897000000000006</c:v>
                </c:pt>
                <c:pt idx="3">
                  <c:v>98.602999999999994</c:v>
                </c:pt>
                <c:pt idx="4">
                  <c:v>22.748999999999999</c:v>
                </c:pt>
                <c:pt idx="5">
                  <c:v>61.73</c:v>
                </c:pt>
                <c:pt idx="6">
                  <c:v>91.24</c:v>
                </c:pt>
                <c:pt idx="7">
                  <c:v>84.747</c:v>
                </c:pt>
                <c:pt idx="8">
                  <c:v>96.019000000000005</c:v>
                </c:pt>
                <c:pt idx="9">
                  <c:v>90.763999999999996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36-476F-B5AF-17BCD19B319A}"/>
            </c:ext>
          </c:extLst>
        </c:ser>
        <c:ser>
          <c:idx val="3"/>
          <c:order val="3"/>
          <c:tx>
            <c:strRef>
              <c:f>Sheet2!$E$42</c:f>
              <c:strCache>
                <c:ptCount val="1"/>
                <c:pt idx="0">
                  <c:v>3차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Sheet2!$A$43:$A$52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Sheet2!$E$43:$E$52</c:f>
              <c:numCache>
                <c:formatCode>0.000_);[Red]\(0.000\)</c:formatCode>
                <c:ptCount val="10"/>
                <c:pt idx="0">
                  <c:v>97.635000000000005</c:v>
                </c:pt>
                <c:pt idx="1">
                  <c:v>99.887499999999989</c:v>
                </c:pt>
                <c:pt idx="2">
                  <c:v>93.032000000000011</c:v>
                </c:pt>
                <c:pt idx="3">
                  <c:v>97.535714285714278</c:v>
                </c:pt>
                <c:pt idx="4">
                  <c:v>95.293999999999997</c:v>
                </c:pt>
                <c:pt idx="5">
                  <c:v>99.954285714285717</c:v>
                </c:pt>
                <c:pt idx="6">
                  <c:v>99.946666666666658</c:v>
                </c:pt>
                <c:pt idx="7">
                  <c:v>97.221249999999998</c:v>
                </c:pt>
                <c:pt idx="8">
                  <c:v>98.118000000000009</c:v>
                </c:pt>
                <c:pt idx="9">
                  <c:v>99.547499999999999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36-476F-B5AF-17BCD19B3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7243904"/>
        <c:axId val="1237226848"/>
      </c:barChart>
      <c:catAx>
        <c:axId val="123724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7226848"/>
        <c:crosses val="autoZero"/>
        <c:auto val="1"/>
        <c:lblAlgn val="ctr"/>
        <c:lblOffset val="100"/>
        <c:noMultiLvlLbl val="0"/>
      </c:catAx>
      <c:valAx>
        <c:axId val="1237226848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3724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Sheet1!$I$12:$L$12</c:f>
              <c:strCache>
                <c:ptCount val="4"/>
                <c:pt idx="0">
                  <c:v>2019년</c:v>
                </c:pt>
                <c:pt idx="1">
                  <c:v>1차 점검</c:v>
                </c:pt>
                <c:pt idx="2">
                  <c:v>2차 점검</c:v>
                </c:pt>
                <c:pt idx="3">
                  <c:v>3차 점검</c:v>
                </c:pt>
              </c:strCache>
            </c:strRef>
          </c:cat>
          <c:val>
            <c:numRef>
              <c:f>Sheet1!$I$13:$L$13</c:f>
              <c:numCache>
                <c:formatCode>General</c:formatCode>
                <c:ptCount val="4"/>
                <c:pt idx="0">
                  <c:v>61.930199999999999</c:v>
                </c:pt>
                <c:pt idx="1">
                  <c:v>52.038133333333334</c:v>
                </c:pt>
                <c:pt idx="2">
                  <c:v>79.553100000000001</c:v>
                </c:pt>
                <c:pt idx="3">
                  <c:v>97.817300000000003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46-4D7E-9A0E-AB3E88C08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6675663"/>
        <c:axId val="1736676911"/>
      </c:barChart>
      <c:catAx>
        <c:axId val="1736675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6676911"/>
        <c:crosses val="autoZero"/>
        <c:auto val="1"/>
        <c:lblAlgn val="ctr"/>
        <c:lblOffset val="100"/>
        <c:noMultiLvlLbl val="0"/>
      </c:catAx>
      <c:valAx>
        <c:axId val="173667691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6675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Sheet2!$A$57</c:f>
              <c:strCache>
                <c:ptCount val="1"/>
                <c:pt idx="0">
                  <c:v>1차 점검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Sheet2!$B$56:$E$56</c:f>
              <c:strCache>
                <c:ptCount val="4"/>
                <c:pt idx="0">
                  <c:v>DB 구성</c:v>
                </c:pt>
                <c:pt idx="1">
                  <c:v>DB 관리</c:v>
                </c:pt>
                <c:pt idx="2">
                  <c:v>DB 설계</c:v>
                </c:pt>
                <c:pt idx="3">
                  <c:v>DB 활용</c:v>
                </c:pt>
              </c:strCache>
            </c:strRef>
          </c:cat>
          <c:val>
            <c:numRef>
              <c:f>Sheet2!$B$57:$E$57</c:f>
              <c:numCache>
                <c:formatCode>General</c:formatCode>
                <c:ptCount val="4"/>
                <c:pt idx="0">
                  <c:v>76.849999999999994</c:v>
                </c:pt>
                <c:pt idx="1">
                  <c:v>73.150000000000006</c:v>
                </c:pt>
                <c:pt idx="2">
                  <c:v>72.22</c:v>
                </c:pt>
                <c:pt idx="3">
                  <c:v>78.33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50-437D-87CC-6081A26C74F7}"/>
            </c:ext>
          </c:extLst>
        </c:ser>
        <c:ser>
          <c:idx val="1"/>
          <c:order val="1"/>
          <c:tx>
            <c:strRef>
              <c:f>Sheet2!$A$58</c:f>
              <c:strCache>
                <c:ptCount val="1"/>
                <c:pt idx="0">
                  <c:v>2차 점검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Sheet2!$B$56:$E$56</c:f>
              <c:strCache>
                <c:ptCount val="4"/>
                <c:pt idx="0">
                  <c:v>DB 구성</c:v>
                </c:pt>
                <c:pt idx="1">
                  <c:v>DB 관리</c:v>
                </c:pt>
                <c:pt idx="2">
                  <c:v>DB 설계</c:v>
                </c:pt>
                <c:pt idx="3">
                  <c:v>DB 활용</c:v>
                </c:pt>
              </c:strCache>
            </c:strRef>
          </c:cat>
          <c:val>
            <c:numRef>
              <c:f>Sheet2!$B$58:$E$58</c:f>
              <c:numCache>
                <c:formatCode>General</c:formatCode>
                <c:ptCount val="4"/>
                <c:pt idx="0">
                  <c:v>92.5</c:v>
                </c:pt>
                <c:pt idx="1">
                  <c:v>87.92</c:v>
                </c:pt>
                <c:pt idx="2">
                  <c:v>92.5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50-437D-87CC-6081A26C74F7}"/>
            </c:ext>
          </c:extLst>
        </c:ser>
        <c:ser>
          <c:idx val="2"/>
          <c:order val="2"/>
          <c:tx>
            <c:strRef>
              <c:f>Sheet2!$A$59</c:f>
              <c:strCache>
                <c:ptCount val="1"/>
                <c:pt idx="0">
                  <c:v>3차점검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Sheet2!$B$56:$E$56</c:f>
              <c:strCache>
                <c:ptCount val="4"/>
                <c:pt idx="0">
                  <c:v>DB 구성</c:v>
                </c:pt>
                <c:pt idx="1">
                  <c:v>DB 관리</c:v>
                </c:pt>
                <c:pt idx="2">
                  <c:v>DB 설계</c:v>
                </c:pt>
                <c:pt idx="3">
                  <c:v>DB 활용</c:v>
                </c:pt>
              </c:strCache>
            </c:strRef>
          </c:cat>
          <c:val>
            <c:numRef>
              <c:f>Sheet2!$B$59:$E$59</c:f>
              <c:numCache>
                <c:formatCode>0.00</c:formatCode>
                <c:ptCount val="4"/>
                <c:pt idx="0">
                  <c:v>95.833333333333343</c:v>
                </c:pt>
                <c:pt idx="1">
                  <c:v>91.666666666666657</c:v>
                </c:pt>
                <c:pt idx="2">
                  <c:v>97.5</c:v>
                </c:pt>
                <c:pt idx="3">
                  <c:v>96.666666666666671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50-437D-87CC-6081A26C7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5556992"/>
        <c:axId val="1315543264"/>
      </c:barChart>
      <c:catAx>
        <c:axId val="131555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5543264"/>
        <c:crosses val="autoZero"/>
        <c:auto val="1"/>
        <c:lblAlgn val="ctr"/>
        <c:lblOffset val="100"/>
        <c:noMultiLvlLbl val="0"/>
      </c:catAx>
      <c:valAx>
        <c:axId val="1315543264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1555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'용어사전 점수'!$C$16</c:f>
              <c:strCache>
                <c:ptCount val="1"/>
                <c:pt idx="0">
                  <c:v>원점수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'용어사전 점수'!$B$17:$B$26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'용어사전 점수'!$C$17:$C$26</c:f>
              <c:numCache>
                <c:formatCode>0.00_ </c:formatCode>
                <c:ptCount val="10"/>
                <c:pt idx="0" formatCode="General">
                  <c:v>100</c:v>
                </c:pt>
                <c:pt idx="1">
                  <c:v>99.998999999999995</c:v>
                </c:pt>
                <c:pt idx="2">
                  <c:v>99.397000000000006</c:v>
                </c:pt>
                <c:pt idx="3">
                  <c:v>99.968000000000004</c:v>
                </c:pt>
                <c:pt idx="4">
                  <c:v>100</c:v>
                </c:pt>
                <c:pt idx="5">
                  <c:v>100</c:v>
                </c:pt>
                <c:pt idx="6">
                  <c:v>94</c:v>
                </c:pt>
                <c:pt idx="7">
                  <c:v>95.991</c:v>
                </c:pt>
                <c:pt idx="8">
                  <c:v>100</c:v>
                </c:pt>
                <c:pt idx="9">
                  <c:v>46.073008849557517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C-4D16-AE81-60BA4C2B338E}"/>
            </c:ext>
          </c:extLst>
        </c:ser>
        <c:ser>
          <c:idx val="1"/>
          <c:order val="1"/>
          <c:tx>
            <c:strRef>
              <c:f>'용어사전 점수'!$D$16</c:f>
              <c:strCache>
                <c:ptCount val="1"/>
                <c:pt idx="0">
                  <c:v>표준점수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'용어사전 점수'!$B$17:$B$26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'용어사전 점수'!$D$17:$D$26</c:f>
              <c:numCache>
                <c:formatCode>General</c:formatCode>
                <c:ptCount val="10"/>
                <c:pt idx="0">
                  <c:v>20.243683020620516</c:v>
                </c:pt>
                <c:pt idx="1">
                  <c:v>20.240547964281067</c:v>
                </c:pt>
                <c:pt idx="2">
                  <c:v>18.353244047940578</c:v>
                </c:pt>
                <c:pt idx="3">
                  <c:v>20.143361217758574</c:v>
                </c:pt>
                <c:pt idx="4">
                  <c:v>20.243683020620516</c:v>
                </c:pt>
                <c:pt idx="5">
                  <c:v>20.243683020620516</c:v>
                </c:pt>
                <c:pt idx="6">
                  <c:v>1.4333449840040329</c:v>
                </c:pt>
                <c:pt idx="7">
                  <c:v>7.6752421558212687</c:v>
                </c:pt>
                <c:pt idx="8">
                  <c:v>20.243683020620516</c:v>
                </c:pt>
                <c:pt idx="9">
                  <c:v>-148.82047245228759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C-4D16-AE81-60BA4C2B33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272448"/>
        <c:axId val="1445271200"/>
      </c:barChart>
      <c:catAx>
        <c:axId val="144527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71200"/>
        <c:crosses val="autoZero"/>
        <c:auto val="1"/>
        <c:lblAlgn val="ctr"/>
        <c:lblOffset val="100"/>
        <c:noMultiLvlLbl val="0"/>
      </c:catAx>
      <c:valAx>
        <c:axId val="1445271200"/>
        <c:scaling>
          <c:orientation val="minMax"/>
          <c:max val="100"/>
          <c:min val="-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7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'단어사전 VS 용어사전'!$C$15</c:f>
              <c:strCache>
                <c:ptCount val="1"/>
                <c:pt idx="0">
                  <c:v>원점수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'단어사전 VS 용어사전'!$B$16:$B$25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'단어사전 VS 용어사전'!$C$16:$C$25</c:f>
              <c:numCache>
                <c:formatCode>0.00</c:formatCode>
                <c:ptCount val="10"/>
                <c:pt idx="0">
                  <c:v>47</c:v>
                </c:pt>
                <c:pt idx="1">
                  <c:v>94</c:v>
                </c:pt>
                <c:pt idx="2">
                  <c:v>96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98</c:v>
                </c:pt>
                <c:pt idx="7">
                  <c:v>99.62</c:v>
                </c:pt>
                <c:pt idx="8">
                  <c:v>99.49</c:v>
                </c:pt>
                <c:pt idx="9">
                  <c:v>75.212947189097108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2-4E54-ABC7-D8654DAFB2AA}"/>
            </c:ext>
          </c:extLst>
        </c:ser>
        <c:ser>
          <c:idx val="1"/>
          <c:order val="1"/>
          <c:tx>
            <c:strRef>
              <c:f>'단어사전 VS 용어사전'!$D$15</c:f>
              <c:strCache>
                <c:ptCount val="1"/>
                <c:pt idx="0">
                  <c:v>표준점수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'단어사전 VS 용어사전'!$B$16:$B$25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'단어사전 VS 용어사전'!$D$16:$D$25</c:f>
              <c:numCache>
                <c:formatCode>0.00</c:formatCode>
                <c:ptCount val="10"/>
                <c:pt idx="0">
                  <c:v>-134.74465948850437</c:v>
                </c:pt>
                <c:pt idx="1">
                  <c:v>9.40895316660243</c:v>
                </c:pt>
                <c:pt idx="2">
                  <c:v>15.543149449798463</c:v>
                </c:pt>
                <c:pt idx="3">
                  <c:v>27.811542016190526</c:v>
                </c:pt>
                <c:pt idx="4">
                  <c:v>27.811542016190526</c:v>
                </c:pt>
                <c:pt idx="5">
                  <c:v>27.811542016190526</c:v>
                </c:pt>
                <c:pt idx="6">
                  <c:v>21.677345732994496</c:v>
                </c:pt>
                <c:pt idx="7">
                  <c:v>26.646044722383301</c:v>
                </c:pt>
                <c:pt idx="8">
                  <c:v>26.247321963975523</c:v>
                </c:pt>
                <c:pt idx="9">
                  <c:v>-48.212781595821625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2-4E54-ABC7-D8654DAFB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262048"/>
        <c:axId val="1445250816"/>
      </c:barChart>
      <c:catAx>
        <c:axId val="144526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50816"/>
        <c:crosses val="autoZero"/>
        <c:auto val="1"/>
        <c:lblAlgn val="ctr"/>
        <c:lblOffset val="100"/>
        <c:noMultiLvlLbl val="0"/>
      </c:catAx>
      <c:valAx>
        <c:axId val="144525081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6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'테이블정의서 VS 용어사전'!$C$16</c:f>
              <c:strCache>
                <c:ptCount val="1"/>
                <c:pt idx="0">
                  <c:v>원점수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'테이블정의서 VS 용어사전'!$B$17:$B$26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'테이블정의서 VS 용어사전'!$C$17:$C$26</c:f>
              <c:numCache>
                <c:formatCode>0.000</c:formatCode>
                <c:ptCount val="10"/>
                <c:pt idx="0">
                  <c:v>2.3639999999999999</c:v>
                </c:pt>
                <c:pt idx="1">
                  <c:v>89.929000000000002</c:v>
                </c:pt>
                <c:pt idx="2">
                  <c:v>91.129000000000005</c:v>
                </c:pt>
                <c:pt idx="3">
                  <c:v>99.272999999999996</c:v>
                </c:pt>
                <c:pt idx="4">
                  <c:v>97.783251231527089</c:v>
                </c:pt>
                <c:pt idx="5">
                  <c:v>99.959000000000003</c:v>
                </c:pt>
                <c:pt idx="6">
                  <c:v>84.031999999999996</c:v>
                </c:pt>
                <c:pt idx="7">
                  <c:v>73.509</c:v>
                </c:pt>
                <c:pt idx="8">
                  <c:v>99.959000000000003</c:v>
                </c:pt>
                <c:pt idx="9">
                  <c:v>81.110254433307631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A-4EFE-92CA-F1440EC06AAC}"/>
            </c:ext>
          </c:extLst>
        </c:ser>
        <c:ser>
          <c:idx val="1"/>
          <c:order val="1"/>
          <c:tx>
            <c:strRef>
              <c:f>'테이블정의서 VS 용어사전'!$D$16</c:f>
              <c:strCache>
                <c:ptCount val="1"/>
                <c:pt idx="0">
                  <c:v>표준점수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'테이블정의서 VS 용어사전'!$B$17:$B$26</c:f>
              <c:strCache>
                <c:ptCount val="10"/>
                <c:pt idx="0">
                  <c:v>교통</c:v>
                </c:pt>
                <c:pt idx="1">
                  <c:v>금융</c:v>
                </c:pt>
                <c:pt idx="2">
                  <c:v>문화</c:v>
                </c:pt>
                <c:pt idx="3">
                  <c:v>산림</c:v>
                </c:pt>
                <c:pt idx="4">
                  <c:v>유통소비</c:v>
                </c:pt>
                <c:pt idx="5">
                  <c:v>중소기업</c:v>
                </c:pt>
                <c:pt idx="6">
                  <c:v>지역경제</c:v>
                </c:pt>
                <c:pt idx="7">
                  <c:v>통신</c:v>
                </c:pt>
                <c:pt idx="8">
                  <c:v>헬스케어</c:v>
                </c:pt>
                <c:pt idx="9">
                  <c:v>환경</c:v>
                </c:pt>
              </c:strCache>
            </c:strRef>
          </c:cat>
          <c:val>
            <c:numRef>
              <c:f>'테이블정의서 VS 용어사전'!$D$17:$D$26</c:f>
              <c:numCache>
                <c:formatCode>0.00</c:formatCode>
                <c:ptCount val="10"/>
                <c:pt idx="0">
                  <c:v>-142.78990548047909</c:v>
                </c:pt>
                <c:pt idx="1">
                  <c:v>14.404966133754534</c:v>
                </c:pt>
                <c:pt idx="2">
                  <c:v>16.559181241812329</c:v>
                </c:pt>
                <c:pt idx="3">
                  <c:v>31.179121108497849</c:v>
                </c:pt>
                <c:pt idx="4">
                  <c:v>28.504755021618827</c:v>
                </c:pt>
                <c:pt idx="5">
                  <c:v>32.410614078604233</c:v>
                </c:pt>
                <c:pt idx="6">
                  <c:v>3.8187940569072021</c:v>
                </c:pt>
                <c:pt idx="7">
                  <c:v>-15.071877261502895</c:v>
                </c:pt>
                <c:pt idx="8">
                  <c:v>32.410614078604233</c:v>
                </c:pt>
                <c:pt idx="9">
                  <c:v>-1.4262629778174336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5A-4EFE-92CA-F1440EC06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292832"/>
        <c:axId val="1445299072"/>
      </c:barChart>
      <c:catAx>
        <c:axId val="144529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99072"/>
        <c:crosses val="autoZero"/>
        <c:auto val="1"/>
        <c:lblAlgn val="ctr"/>
        <c:lblOffset val="100"/>
        <c:noMultiLvlLbl val="0"/>
      </c:catAx>
      <c:valAx>
        <c:axId val="1445299072"/>
        <c:scaling>
          <c:orientation val="minMax"/>
          <c:max val="100"/>
          <c:min val="-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9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'표준화점수 종합(단어,용어)'!$C$3:$C$12</c:f>
              <c:numCache>
                <c:formatCode>0.00</c:formatCode>
                <c:ptCount val="10"/>
                <c:pt idx="0">
                  <c:v>100</c:v>
                </c:pt>
                <c:pt idx="1">
                  <c:v>100</c:v>
                </c:pt>
                <c:pt idx="2">
                  <c:v>85.0713812990451</c:v>
                </c:pt>
                <c:pt idx="3">
                  <c:v>94.869595058339058</c:v>
                </c:pt>
                <c:pt idx="4">
                  <c:v>100</c:v>
                </c:pt>
                <c:pt idx="5">
                  <c:v>99.588900308324767</c:v>
                </c:pt>
                <c:pt idx="6">
                  <c:v>84.163987138263664</c:v>
                </c:pt>
                <c:pt idx="7">
                  <c:v>94.406328759451128</c:v>
                </c:pt>
                <c:pt idx="8">
                  <c:v>99.765258215962433</c:v>
                </c:pt>
                <c:pt idx="9">
                  <c:v>97.412935323383095</c:v>
                </c:pt>
              </c:numCache>
            </c:numRef>
          </c:xVal>
          <c:yVal>
            <c:numRef>
              <c:f>'표준화점수 종합(단어,용어)'!$D$3:$D$12</c:f>
              <c:numCache>
                <c:formatCode>0.00</c:formatCode>
                <c:ptCount val="10"/>
                <c:pt idx="0">
                  <c:v>100</c:v>
                </c:pt>
                <c:pt idx="1">
                  <c:v>99.998999999999995</c:v>
                </c:pt>
                <c:pt idx="2">
                  <c:v>99.397000000000006</c:v>
                </c:pt>
                <c:pt idx="3">
                  <c:v>99.968000000000004</c:v>
                </c:pt>
                <c:pt idx="4">
                  <c:v>100</c:v>
                </c:pt>
                <c:pt idx="5">
                  <c:v>100</c:v>
                </c:pt>
                <c:pt idx="6">
                  <c:v>94</c:v>
                </c:pt>
                <c:pt idx="7">
                  <c:v>95.991</c:v>
                </c:pt>
                <c:pt idx="8">
                  <c:v>100</c:v>
                </c:pt>
                <c:pt idx="9">
                  <c:v>46.073008849557517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8A-40CB-8C28-87FEFE8236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5301984"/>
        <c:axId val="1445276608"/>
      </c:scatterChart>
      <c:valAx>
        <c:axId val="1445301984"/>
        <c:scaling>
          <c:orientation val="minMax"/>
          <c:max val="100"/>
          <c:min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단어사전 점수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76608"/>
        <c:crosses val="autoZero"/>
        <c:crossBetween val="midCat"/>
      </c:valAx>
      <c:valAx>
        <c:axId val="1445276608"/>
        <c:scaling>
          <c:orientation val="minMax"/>
          <c:max val="100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 용어사전 점수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301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'표준화점수 종합(단어,용어)'!$O$2</c:f>
              <c:strCache>
                <c:ptCount val="1"/>
                <c:pt idx="0">
                  <c:v>용어사전점수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'표준화점수 종합(단어,용어)'!$N$3:$N$12</c:f>
              <c:numCache>
                <c:formatCode>0.00</c:formatCode>
                <c:ptCount val="10"/>
                <c:pt idx="0">
                  <c:v>0.76904414930726628</c:v>
                </c:pt>
                <c:pt idx="1">
                  <c:v>0.76904414930726628</c:v>
                </c:pt>
                <c:pt idx="2">
                  <c:v>-1.7981187656069768</c:v>
                </c:pt>
                <c:pt idx="3">
                  <c:v>-0.11319322097819032</c:v>
                </c:pt>
                <c:pt idx="4">
                  <c:v>0.76904414930726628</c:v>
                </c:pt>
                <c:pt idx="5">
                  <c:v>0.69835040972278406</c:v>
                </c:pt>
                <c:pt idx="6">
                  <c:v>-1.9541565535249463</c:v>
                </c:pt>
                <c:pt idx="7">
                  <c:v>-0.19285766187911577</c:v>
                </c:pt>
                <c:pt idx="8">
                  <c:v>0.72867736021354368</c:v>
                </c:pt>
                <c:pt idx="9">
                  <c:v>0.32416598413109282</c:v>
                </c:pt>
              </c:numCache>
            </c:numRef>
          </c:xVal>
          <c:yVal>
            <c:numRef>
              <c:f>'표준화점수 종합(단어,용어)'!$O$3:$O$12</c:f>
              <c:numCache>
                <c:formatCode>0.00</c:formatCode>
                <c:ptCount val="10"/>
                <c:pt idx="0">
                  <c:v>0.40487366041241035</c:v>
                </c:pt>
                <c:pt idx="1">
                  <c:v>0.40481095928562133</c:v>
                </c:pt>
                <c:pt idx="2">
                  <c:v>0.36706488095881157</c:v>
                </c:pt>
                <c:pt idx="3">
                  <c:v>0.40286722435517147</c:v>
                </c:pt>
                <c:pt idx="4">
                  <c:v>0.40487366041241035</c:v>
                </c:pt>
                <c:pt idx="5">
                  <c:v>0.40487366041241035</c:v>
                </c:pt>
                <c:pt idx="6">
                  <c:v>2.8666899680080658E-2</c:v>
                </c:pt>
                <c:pt idx="7">
                  <c:v>0.15350484311642537</c:v>
                </c:pt>
                <c:pt idx="8">
                  <c:v>0.40487366041241035</c:v>
                </c:pt>
                <c:pt idx="9">
                  <c:v>-2.976409449045752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EF-4BAE-980D-631FC79EB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5272032"/>
        <c:axId val="1445294912"/>
      </c:scatterChart>
      <c:valAx>
        <c:axId val="1445272032"/>
        <c:scaling>
          <c:orientation val="minMax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단어사전 점수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94912"/>
        <c:crosses val="autoZero"/>
        <c:crossBetween val="midCat"/>
      </c:valAx>
      <c:valAx>
        <c:axId val="1445294912"/>
        <c:scaling>
          <c:orientation val="minMax"/>
          <c:max val="1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용어사전 점수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272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515207092137591"/>
          <c:y val="2.3964121601916879E-2"/>
          <c:w val="0.71740986891970349"/>
          <c:h val="0.7505905905905906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'표준화점수 종합(테이블VS용어,용어VS단어)'!$C$3:$C$12</c:f>
              <c:numCache>
                <c:formatCode>0.00</c:formatCode>
                <c:ptCount val="10"/>
                <c:pt idx="0">
                  <c:v>47</c:v>
                </c:pt>
                <c:pt idx="1">
                  <c:v>94</c:v>
                </c:pt>
                <c:pt idx="2">
                  <c:v>96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98</c:v>
                </c:pt>
                <c:pt idx="7">
                  <c:v>99.62</c:v>
                </c:pt>
                <c:pt idx="8">
                  <c:v>99.49</c:v>
                </c:pt>
                <c:pt idx="9">
                  <c:v>75.212947189097108</c:v>
                </c:pt>
              </c:numCache>
            </c:numRef>
          </c:xVal>
          <c:yVal>
            <c:numRef>
              <c:f>'표준화점수 종합(테이블VS용어,용어VS단어)'!$D$3:$D$12</c:f>
              <c:numCache>
                <c:formatCode>0.000</c:formatCode>
                <c:ptCount val="10"/>
                <c:pt idx="0">
                  <c:v>2.3639999999999999</c:v>
                </c:pt>
                <c:pt idx="1">
                  <c:v>89.929000000000002</c:v>
                </c:pt>
                <c:pt idx="2">
                  <c:v>91.129000000000005</c:v>
                </c:pt>
                <c:pt idx="3">
                  <c:v>99.272999999999996</c:v>
                </c:pt>
                <c:pt idx="4">
                  <c:v>97.783251231527089</c:v>
                </c:pt>
                <c:pt idx="5">
                  <c:v>99.959000000000003</c:v>
                </c:pt>
                <c:pt idx="6">
                  <c:v>84.031999999999996</c:v>
                </c:pt>
                <c:pt idx="7">
                  <c:v>73.509</c:v>
                </c:pt>
                <c:pt idx="8">
                  <c:v>99.959000000000003</c:v>
                </c:pt>
                <c:pt idx="9">
                  <c:v>81.110254433307631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80-4FD9-885F-62DD617CA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9492175"/>
        <c:axId val="1342339647"/>
      </c:scatterChart>
      <c:valAx>
        <c:axId val="1329492175"/>
        <c:scaling>
          <c:orientation val="minMax"/>
          <c:max val="100"/>
          <c:min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단어사전</a:t>
                </a:r>
                <a:r>
                  <a:rPr lang="en-US" altLang="ko-KR"/>
                  <a:t>VS </a:t>
                </a:r>
                <a:r>
                  <a:rPr lang="ko-KR" altLang="en-US"/>
                  <a:t>용어사전 일치율</a:t>
                </a:r>
                <a:endParaRPr lang="en-US" alt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2339647"/>
        <c:crosses val="autoZero"/>
        <c:crossBetween val="midCat"/>
      </c:valAx>
      <c:valAx>
        <c:axId val="134233964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테이블 정의서</a:t>
                </a:r>
                <a:r>
                  <a:rPr lang="en-US" altLang="ko-KR"/>
                  <a:t>VS</a:t>
                </a:r>
                <a:r>
                  <a:rPr lang="en-US" altLang="ko-KR" baseline="0"/>
                  <a:t> </a:t>
                </a:r>
                <a:r>
                  <a:rPr lang="ko-KR" altLang="en-US" baseline="0"/>
                  <a:t>용어사전</a:t>
                </a:r>
                <a:endParaRPr lang="en-US" altLang="ko-KR" sz="1000" b="0" i="0" u="none" strike="noStrike" baseline="0">
                  <a:effectLst/>
                </a:endParaRPr>
              </a:p>
              <a:p>
                <a:pPr>
                  <a:defRPr/>
                </a:pPr>
                <a:r>
                  <a:rPr lang="ko-KR" altLang="en-US"/>
                  <a:t>일치율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9492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'표준화점수 종합(테이블VS용어,용어VS단어)'!$D$17</c:f>
              <c:strCache>
                <c:ptCount val="1"/>
                <c:pt idx="0">
                  <c:v>테이블정의서VS용어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'표준화점수 종합(테이블VS용어,용어VS단어)'!$C$18:$C$27</c:f>
              <c:numCache>
                <c:formatCode>0.00</c:formatCode>
                <c:ptCount val="10"/>
                <c:pt idx="0">
                  <c:v>-2.6948931897700872</c:v>
                </c:pt>
                <c:pt idx="1">
                  <c:v>0.18817906333204859</c:v>
                </c:pt>
                <c:pt idx="2">
                  <c:v>0.31086298899596926</c:v>
                </c:pt>
                <c:pt idx="3">
                  <c:v>0.55623084032381054</c:v>
                </c:pt>
                <c:pt idx="4">
                  <c:v>0.55623084032381054</c:v>
                </c:pt>
                <c:pt idx="5">
                  <c:v>0.55623084032381054</c:v>
                </c:pt>
                <c:pt idx="6">
                  <c:v>0.43354691465988993</c:v>
                </c:pt>
                <c:pt idx="7">
                  <c:v>0.53292089444766599</c:v>
                </c:pt>
                <c:pt idx="8">
                  <c:v>0.52494643927951046</c:v>
                </c:pt>
                <c:pt idx="9">
                  <c:v>-0.96425563191643249</c:v>
                </c:pt>
              </c:numCache>
            </c:numRef>
          </c:xVal>
          <c:yVal>
            <c:numRef>
              <c:f>'표준화점수 종합(테이블VS용어,용어VS단어)'!$D$18:$D$27</c:f>
              <c:numCache>
                <c:formatCode>0.000</c:formatCode>
                <c:ptCount val="10"/>
                <c:pt idx="0">
                  <c:v>-2.8557981096095819</c:v>
                </c:pt>
                <c:pt idx="1">
                  <c:v>0.2880993226750907</c:v>
                </c:pt>
                <c:pt idx="2">
                  <c:v>0.33118362483624658</c:v>
                </c:pt>
                <c:pt idx="3">
                  <c:v>0.62358242216995696</c:v>
                </c:pt>
                <c:pt idx="4">
                  <c:v>0.57009510043237654</c:v>
                </c:pt>
                <c:pt idx="5">
                  <c:v>0.64821228157208466</c:v>
                </c:pt>
                <c:pt idx="6">
                  <c:v>7.6375881138144044E-2</c:v>
                </c:pt>
                <c:pt idx="7">
                  <c:v>-0.30143754523005789</c:v>
                </c:pt>
                <c:pt idx="8">
                  <c:v>0.64821228157208466</c:v>
                </c:pt>
                <c:pt idx="9">
                  <c:v>-2.8525259556348673E-2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C5-48ED-8F79-296355171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3533152"/>
        <c:axId val="1393537728"/>
      </c:scatterChart>
      <c:valAx>
        <c:axId val="1393533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단어사전</a:t>
                </a:r>
                <a:r>
                  <a:rPr lang="en-US" altLang="ko-KR"/>
                  <a:t>VS</a:t>
                </a:r>
                <a:r>
                  <a:rPr lang="ko-KR" altLang="en-US"/>
                  <a:t>용어사전 일치율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3537728"/>
        <c:crosses val="autoZero"/>
        <c:crossBetween val="midCat"/>
      </c:valAx>
      <c:valAx>
        <c:axId val="1393537728"/>
        <c:scaling>
          <c:orientation val="minMax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테의블정의서</a:t>
                </a:r>
                <a:r>
                  <a:rPr lang="en-US" altLang="ko-KR"/>
                  <a:t>VS</a:t>
                </a:r>
                <a:r>
                  <a:rPr lang="ko-KR" altLang="en-US"/>
                  <a:t>용어사전 일치율</a:t>
                </a:r>
                <a:endParaRPr lang="en-US" altLang="ko-KR"/>
              </a:p>
              <a:p>
                <a:pPr>
                  <a:defRPr/>
                </a:pPr>
                <a:endParaRPr lang="ko-KR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935331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Sheet2!$J$3:$J$12</c:f>
              <c:numCache>
                <c:formatCode>General</c:formatCode>
                <c:ptCount val="10"/>
                <c:pt idx="0">
                  <c:v>97.635000000000005</c:v>
                </c:pt>
                <c:pt idx="1">
                  <c:v>99.888000000000005</c:v>
                </c:pt>
                <c:pt idx="2">
                  <c:v>93.031999999999996</c:v>
                </c:pt>
                <c:pt idx="3">
                  <c:v>97.843999999999994</c:v>
                </c:pt>
                <c:pt idx="4">
                  <c:v>95.293999999999997</c:v>
                </c:pt>
                <c:pt idx="5">
                  <c:v>99.953999999999994</c:v>
                </c:pt>
                <c:pt idx="6">
                  <c:v>99.947000000000003</c:v>
                </c:pt>
                <c:pt idx="7">
                  <c:v>97.221000000000004</c:v>
                </c:pt>
                <c:pt idx="8">
                  <c:v>98.117999999999995</c:v>
                </c:pt>
                <c:pt idx="9">
                  <c:v>99.548000000000002</c:v>
                </c:pt>
              </c:numCache>
            </c:numRef>
          </c:xVal>
          <c:yVal>
            <c:numRef>
              <c:f>Sheet2!$K$3:$K$12</c:f>
              <c:numCache>
                <c:formatCode>General</c:formatCode>
                <c:ptCount val="10"/>
                <c:pt idx="0">
                  <c:v>100</c:v>
                </c:pt>
                <c:pt idx="1">
                  <c:v>96.88</c:v>
                </c:pt>
                <c:pt idx="2">
                  <c:v>94.79</c:v>
                </c:pt>
                <c:pt idx="3">
                  <c:v>100</c:v>
                </c:pt>
                <c:pt idx="4">
                  <c:v>93.75</c:v>
                </c:pt>
                <c:pt idx="5">
                  <c:v>100</c:v>
                </c:pt>
                <c:pt idx="6">
                  <c:v>95.83</c:v>
                </c:pt>
                <c:pt idx="7">
                  <c:v>88.54</c:v>
                </c:pt>
                <c:pt idx="8">
                  <c:v>87.5</c:v>
                </c:pt>
                <c:pt idx="9">
                  <c:v>96.88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8F-48C0-943B-00578D1D3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2826255"/>
        <c:axId val="212615983"/>
      </c:scatterChart>
      <c:valAx>
        <c:axId val="292826255"/>
        <c:scaling>
          <c:orientation val="minMax"/>
          <c:max val="100"/>
          <c:min val="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2615983"/>
        <c:crosses val="autoZero"/>
        <c:crossBetween val="midCat"/>
      </c:valAx>
      <c:valAx>
        <c:axId val="212615983"/>
        <c:scaling>
          <c:orientation val="minMax"/>
          <c:max val="10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92826255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6F3C-6BBD-4F59-9093-3BC14E07DDCB}" type="datetimeFigureOut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2021-01-06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98230-D2DE-4DB8-89B2-55D2BF983D18}" type="slidenum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84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B9622AA-26F9-428B-9515-E0059CB39609}" type="datetimeFigureOut">
              <a:rPr lang="ko-KR" altLang="en-US" smtClean="0"/>
              <a:pPr/>
              <a:t>2021-01-06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5C9DC8A5-7387-4EF7-A202-F3909744D9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11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1pPr>
    <a:lvl2pPr marL="419805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2pPr>
    <a:lvl3pPr marL="839610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3pPr>
    <a:lvl4pPr marL="1259414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4pPr>
    <a:lvl5pPr marL="1679219" algn="l" defTabSz="839610" rtl="0" eaLnBrk="1" latinLnBrk="1" hangingPunct="1">
      <a:defRPr sz="11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5pPr>
    <a:lvl6pPr marL="2099024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8829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633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438" algn="l" defTabSz="8396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89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618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6C8F4-9ED8-4250-892A-07EA6219B5FB}" type="slidenum">
              <a:rPr lang="ko-KR" altLang="en-US" smtClean="0">
                <a:solidFill>
                  <a:prstClr val="black"/>
                </a:solidFill>
              </a:rPr>
              <a:pPr/>
              <a:t>58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30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및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8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 제도 및 업무변화에 유연한 시스템 구축 </a:t>
            </a:r>
          </a:p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 데이터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연계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UI </a:t>
            </a:r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 표준화된 서비스 제공</a:t>
            </a:r>
          </a:p>
          <a:p>
            <a:pPr fontAlgn="base" latinLnBrk="1"/>
            <a:r>
              <a:rPr lang="ko-KR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ㅇ 개인정보 등 주요 항목에 대한 보안 적용</a:t>
            </a:r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941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12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24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46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및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319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BA0DF-FC0E-455C-BE48-9FC2E76958D7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939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C8A5-7387-4EF7-A202-F3909744D916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2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40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-1" y="-4553"/>
            <a:ext cx="9906001" cy="644083"/>
          </a:xfrm>
          <a:prstGeom prst="rect">
            <a:avLst/>
          </a:prstGeom>
          <a:solidFill>
            <a:srgbClr val="2D2D8A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grpSp>
        <p:nvGrpSpPr>
          <p:cNvPr id="18" name="그룹 17"/>
          <p:cNvGrpSpPr/>
          <p:nvPr userDrawn="1"/>
        </p:nvGrpSpPr>
        <p:grpSpPr>
          <a:xfrm>
            <a:off x="-1" y="6453337"/>
            <a:ext cx="9906000" cy="60853"/>
            <a:chOff x="1141" y="6561209"/>
            <a:chExt cx="9144000" cy="60853"/>
          </a:xfrm>
        </p:grpSpPr>
        <p:sp>
          <p:nvSpPr>
            <p:cNvPr id="19" name="직사각형 18"/>
            <p:cNvSpPr/>
            <p:nvPr/>
          </p:nvSpPr>
          <p:spPr>
            <a:xfrm>
              <a:off x="1141" y="6561209"/>
              <a:ext cx="9144000" cy="60853"/>
            </a:xfrm>
            <a:prstGeom prst="rect">
              <a:avLst/>
            </a:prstGeom>
            <a:solidFill>
              <a:srgbClr val="16164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153999" y="6561209"/>
              <a:ext cx="1990001" cy="6085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</a:endParaRPr>
            </a:p>
          </p:txBody>
        </p:sp>
      </p:grp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5A0F42E5-10B4-43C3-88EF-B582AD46668E}"/>
              </a:ext>
            </a:extLst>
          </p:cNvPr>
          <p:cNvSpPr>
            <a:spLocks/>
          </p:cNvSpPr>
          <p:nvPr userDrawn="1"/>
        </p:nvSpPr>
        <p:spPr bwMode="auto">
          <a:xfrm>
            <a:off x="4448807" y="6598777"/>
            <a:ext cx="10115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fld id="{F2683DD1-031C-463E-86A1-8F4FFF02237A}" type="slidenum">
              <a:rPr kumimoji="0" lang="en-US" altLang="ko-KR" sz="800" b="1" smtClean="0">
                <a:solidFill>
                  <a:srgbClr val="77777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ko-KR" sz="800" b="1" dirty="0">
              <a:solidFill>
                <a:srgbClr val="77777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FAF8EA-C230-45F8-A4F6-96632049D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51" b="65224"/>
          <a:stretch/>
        </p:blipFill>
        <p:spPr>
          <a:xfrm>
            <a:off x="98826" y="93"/>
            <a:ext cx="684076" cy="64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2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530530" y="6545515"/>
            <a:ext cx="841570" cy="1985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957474"/>
            <a:fld id="{567E9EC0-8CF6-4578-9DC6-EEFE9EDFA1F8}" type="slidenum">
              <a:rPr lang="ko-KR" altLang="en-US" spc="-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pPr defTabSz="957474"/>
              <a:t>‹#›</a:t>
            </a:fld>
            <a:r>
              <a:rPr lang="ko-KR" altLang="en-US" sz="8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7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sz="7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전체페이지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80BDF5-65FB-4F88-B1E3-474BECDC7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9432"/>
          <a:stretch/>
        </p:blipFill>
        <p:spPr>
          <a:xfrm>
            <a:off x="92460" y="6190166"/>
            <a:ext cx="2101365" cy="7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6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66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5"/>
          <p:cNvSpPr txBox="1">
            <a:spLocks/>
          </p:cNvSpPr>
          <p:nvPr userDrawn="1"/>
        </p:nvSpPr>
        <p:spPr>
          <a:xfrm>
            <a:off x="4530530" y="6545515"/>
            <a:ext cx="841570" cy="1985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9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defTabSz="957474"/>
            <a:fld id="{567E9EC0-8CF6-4578-9DC6-EEFE9EDFA1F8}" type="slidenum">
              <a:rPr lang="ko-KR" altLang="en-US" spc="-5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defTabSz="957474"/>
              <a:t>‹#›</a:t>
            </a:fld>
            <a:r>
              <a:rPr lang="ko-KR" altLang="en-US" sz="8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b="0" spc="-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E0936D-E212-447D-8C49-C93A909D90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9432"/>
          <a:stretch/>
        </p:blipFill>
        <p:spPr>
          <a:xfrm>
            <a:off x="92460" y="6190166"/>
            <a:ext cx="2101365" cy="71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42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5">
          <p15:clr>
            <a:srgbClr val="FBAE40"/>
          </p15:clr>
        </p15:guide>
        <p15:guide id="2" pos="5955">
          <p15:clr>
            <a:srgbClr val="FBAE40"/>
          </p15:clr>
        </p15:guide>
        <p15:guide id="3" orient="horz" pos="40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87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993" r:id="rId2"/>
  </p:sldLayoutIdLst>
  <p:txStyles>
    <p:titleStyle>
      <a:lvl1pPr algn="ctr" defTabSz="9140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ysClr val="window" lastClr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6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1" r:id="rId2"/>
    <p:sldLayoutId id="2147483992" r:id="rId3"/>
  </p:sldLayoutIdLst>
  <p:txStyles>
    <p:titleStyle>
      <a:lvl1pPr algn="ctr" defTabSz="914035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63" indent="-342763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53" indent="-285636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5" indent="-228508" algn="l" defTabSz="914035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5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/>
          <p:cNvGrpSpPr/>
          <p:nvPr/>
        </p:nvGrpSpPr>
        <p:grpSpPr>
          <a:xfrm>
            <a:off x="270379" y="1880828"/>
            <a:ext cx="9363141" cy="924288"/>
            <a:chOff x="-1890378" y="1901010"/>
            <a:chExt cx="9363141" cy="924288"/>
          </a:xfrm>
        </p:grpSpPr>
        <p:sp>
          <p:nvSpPr>
            <p:cNvPr id="12" name="TextBox 11"/>
            <p:cNvSpPr txBox="1"/>
            <p:nvPr/>
          </p:nvSpPr>
          <p:spPr>
            <a:xfrm>
              <a:off x="-1890378" y="1901010"/>
              <a:ext cx="9363141" cy="4503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ko-KR" altLang="en-US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빅데이터 플랫폼 및 센터의 데이터 연계</a:t>
              </a:r>
              <a:r>
                <a:rPr lang="en-US" altLang="ko-KR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‧</a:t>
              </a:r>
              <a:r>
                <a:rPr lang="ko-KR" altLang="en-US" sz="28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활용 기반을 마련하기 위한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422943" y="2332855"/>
              <a:ext cx="8453916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latinLnBrk="0"/>
              <a:r>
                <a:rPr lang="ko-KR" altLang="en-US" sz="3200" b="1" spc="-30" dirty="0" err="1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빅데이터</a:t>
              </a:r>
              <a:r>
                <a:rPr lang="ko-KR" altLang="en-US" sz="3200" b="1" spc="-30" dirty="0">
                  <a:ln>
                    <a:solidFill>
                      <a:srgbClr val="7030A0">
                        <a:alpha val="0"/>
                      </a:srgb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플랫폼 및 센터 데이터 표준화 및 품질관리</a:t>
              </a:r>
              <a:endParaRPr lang="en-US" altLang="ko-KR" sz="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008784" y="3468441"/>
            <a:ext cx="3888432" cy="720000"/>
            <a:chOff x="956556" y="3402305"/>
            <a:chExt cx="3600000" cy="720000"/>
          </a:xfrm>
        </p:grpSpPr>
        <p:sp>
          <p:nvSpPr>
            <p:cNvPr id="18" name="직사각형 17"/>
            <p:cNvSpPr/>
            <p:nvPr/>
          </p:nvSpPr>
          <p:spPr>
            <a:xfrm>
              <a:off x="956556" y="3402305"/>
              <a:ext cx="3600000" cy="720000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 w="12700">
              <a:solidFill>
                <a:srgbClr val="FFCC6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56526" y="3436793"/>
              <a:ext cx="60" cy="24288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endParaRPr lang="ko-KR" altLang="en-US" sz="15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39634" y="3578888"/>
              <a:ext cx="3233848" cy="38863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4400">
                <a:lnSpc>
                  <a:spcPct val="110000"/>
                </a:lnSpc>
              </a:pPr>
              <a:r>
                <a:rPr lang="en-US" altLang="ko-KR" sz="2400" spc="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r>
                <a:rPr lang="ko-KR" altLang="en-US" sz="2400" spc="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차 점검결과 </a:t>
              </a:r>
              <a:r>
                <a:rPr lang="en-US" altLang="ko-KR" sz="2400" spc="1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FFCC66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2020.12.23</a:t>
              </a:r>
              <a:endParaRPr lang="ko-KR" altLang="en-US" sz="2400" spc="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rgbClr val="FFCC66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B4C0FAA-966E-4473-BCF7-FA836A8C73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419399" y="518039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12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BA7B5E-1C31-4711-9A56-BAA41A65387E}"/>
              </a:ext>
            </a:extLst>
          </p:cNvPr>
          <p:cNvSpPr/>
          <p:nvPr/>
        </p:nvSpPr>
        <p:spPr>
          <a:xfrm>
            <a:off x="3443" y="2786343"/>
            <a:ext cx="4763521" cy="3034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1246AA-DDF1-46D4-9621-2995AE5C6A77}"/>
              </a:ext>
            </a:extLst>
          </p:cNvPr>
          <p:cNvSpPr/>
          <p:nvPr/>
        </p:nvSpPr>
        <p:spPr>
          <a:xfrm>
            <a:off x="4962372" y="2782293"/>
            <a:ext cx="4763521" cy="3034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1681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모서리가 둥근 직사각형 60">
            <a:extLst>
              <a:ext uri="{FF2B5EF4-FFF2-40B4-BE49-F238E27FC236}">
                <a16:creationId xmlns:a16="http://schemas.microsoft.com/office/drawing/2014/main" id="{CF77241B-9BED-4989-969A-B14A0F43A0FA}"/>
              </a:ext>
            </a:extLst>
          </p:cNvPr>
          <p:cNvSpPr/>
          <p:nvPr/>
        </p:nvSpPr>
        <p:spPr>
          <a:xfrm>
            <a:off x="167122" y="712960"/>
            <a:ext cx="9593147" cy="113482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486410" indent="-486410" algn="just" fontAlgn="base">
              <a:lnSpc>
                <a:spcPct val="175000"/>
              </a:lnSpc>
              <a:tabLst>
                <a:tab pos="1417320" algn="l"/>
              </a:tabLst>
            </a:pPr>
            <a:r>
              <a:rPr lang="ko-KR" altLang="en-US" sz="1800" kern="0" spc="-80" dirty="0">
                <a:solidFill>
                  <a:srgbClr val="000000"/>
                </a:solidFill>
                <a:latin typeface="휴먼명조"/>
              </a:rPr>
              <a:t>테이블정의서와 용어사전 비교 및 용어사전과 단어사전 </a:t>
            </a:r>
            <a:r>
              <a:rPr lang="ko-KR" altLang="en-US" sz="1800" kern="0" spc="-80" dirty="0" err="1">
                <a:solidFill>
                  <a:srgbClr val="000000"/>
                </a:solidFill>
                <a:latin typeface="휴먼명조"/>
              </a:rPr>
              <a:t>일치율</a:t>
            </a:r>
            <a:r>
              <a:rPr lang="ko-KR" altLang="en-US" sz="1800" kern="0" spc="-80" dirty="0">
                <a:solidFill>
                  <a:srgbClr val="000000"/>
                </a:solidFill>
                <a:latin typeface="휴먼명조"/>
              </a:rPr>
              <a:t> 비교 결과 점수가 낮은 </a:t>
            </a:r>
            <a:endParaRPr lang="en-US" altLang="ko-KR" sz="1800" kern="0" spc="-80" dirty="0">
              <a:solidFill>
                <a:srgbClr val="000000"/>
              </a:solidFill>
              <a:latin typeface="휴먼명조"/>
            </a:endParaRPr>
          </a:p>
          <a:p>
            <a:pPr marL="486410" indent="-486410" algn="just" fontAlgn="base">
              <a:lnSpc>
                <a:spcPct val="175000"/>
              </a:lnSpc>
              <a:tabLst>
                <a:tab pos="1417320" algn="l"/>
              </a:tabLst>
            </a:pPr>
            <a:r>
              <a:rPr lang="ko-KR" altLang="en-US" sz="1800" kern="0" spc="-80" dirty="0">
                <a:solidFill>
                  <a:srgbClr val="000000"/>
                </a:solidFill>
                <a:latin typeface="휴먼명조"/>
              </a:rPr>
              <a:t>교통 플랫폼 다음 차수 측정 시 성과 향상 방안 적용 필요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0">
              <a:lnSpc>
                <a:spcPct val="110000"/>
              </a:lnSpc>
            </a:pP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02C62-5A6F-4B19-A30D-682F22C37A16}"/>
              </a:ext>
            </a:extLst>
          </p:cNvPr>
          <p:cNvSpPr txBox="1"/>
          <p:nvPr/>
        </p:nvSpPr>
        <p:spPr>
          <a:xfrm>
            <a:off x="-48688" y="2503490"/>
            <a:ext cx="492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플랫폼별 표준화 </a:t>
            </a:r>
            <a:r>
              <a:rPr lang="ko-KR" altLang="en-US" sz="1400" b="1" dirty="0" err="1"/>
              <a:t>원점수</a:t>
            </a:r>
            <a:r>
              <a:rPr lang="ko-KR" altLang="en-US" sz="1400" b="1" dirty="0"/>
              <a:t> 분포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FF990-C9F2-40AE-9594-5A6B94130654}"/>
              </a:ext>
            </a:extLst>
          </p:cNvPr>
          <p:cNvSpPr txBox="1"/>
          <p:nvPr/>
        </p:nvSpPr>
        <p:spPr>
          <a:xfrm>
            <a:off x="4881028" y="2482653"/>
            <a:ext cx="492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플랫폼별 품질 표준점수 분포</a:t>
            </a:r>
          </a:p>
        </p:txBody>
      </p:sp>
      <p:graphicFrame>
        <p:nvGraphicFramePr>
          <p:cNvPr id="33" name="차트 32">
            <a:extLst>
              <a:ext uri="{FF2B5EF4-FFF2-40B4-BE49-F238E27FC236}">
                <a16:creationId xmlns:a16="http://schemas.microsoft.com/office/drawing/2014/main" id="{2D858B54-433E-417D-8E48-4DF58923B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091003"/>
              </p:ext>
            </p:extLst>
          </p:nvPr>
        </p:nvGraphicFramePr>
        <p:xfrm>
          <a:off x="-37154" y="2790431"/>
          <a:ext cx="4773674" cy="3026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4EEE328-2E23-4B54-9457-5C1073F0C17A}"/>
              </a:ext>
            </a:extLst>
          </p:cNvPr>
          <p:cNvSpPr txBox="1"/>
          <p:nvPr/>
        </p:nvSpPr>
        <p:spPr>
          <a:xfrm>
            <a:off x="2390960" y="316292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환경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A71F5A-8287-4151-AF03-D6A150E389E6}"/>
              </a:ext>
            </a:extLst>
          </p:cNvPr>
          <p:cNvSpPr txBox="1"/>
          <p:nvPr/>
        </p:nvSpPr>
        <p:spPr>
          <a:xfrm>
            <a:off x="4245050" y="3398097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통신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006CB-2128-45CB-8CB0-9C249F84038C}"/>
              </a:ext>
            </a:extLst>
          </p:cNvPr>
          <p:cNvSpPr txBox="1"/>
          <p:nvPr/>
        </p:nvSpPr>
        <p:spPr>
          <a:xfrm>
            <a:off x="1250652" y="487397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교통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BAA1A-9622-4BA7-98AE-475B40646D27}"/>
              </a:ext>
            </a:extLst>
          </p:cNvPr>
          <p:cNvSpPr txBox="1"/>
          <p:nvPr/>
        </p:nvSpPr>
        <p:spPr>
          <a:xfrm>
            <a:off x="4322582" y="3103177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지역경제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BBD374-776C-4F63-A9A5-18F9837413FE}"/>
              </a:ext>
            </a:extLst>
          </p:cNvPr>
          <p:cNvSpPr txBox="1"/>
          <p:nvPr/>
        </p:nvSpPr>
        <p:spPr>
          <a:xfrm>
            <a:off x="4356683" y="262478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중소기업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964D3B-7D30-4987-AD6D-6D85FB7BA933}"/>
              </a:ext>
            </a:extLst>
          </p:cNvPr>
          <p:cNvSpPr txBox="1"/>
          <p:nvPr/>
        </p:nvSpPr>
        <p:spPr>
          <a:xfrm>
            <a:off x="3633781" y="282369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문화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068FC3-1FAB-4389-8D3F-9313FA5653B5}"/>
              </a:ext>
            </a:extLst>
          </p:cNvPr>
          <p:cNvSpPr txBox="1"/>
          <p:nvPr/>
        </p:nvSpPr>
        <p:spPr>
          <a:xfrm>
            <a:off x="3464560" y="302346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금융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BFBCAB-B397-4FA4-BF05-430E39039A8C}"/>
              </a:ext>
            </a:extLst>
          </p:cNvPr>
          <p:cNvSpPr txBox="1"/>
          <p:nvPr/>
        </p:nvSpPr>
        <p:spPr>
          <a:xfrm>
            <a:off x="3864346" y="262825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산림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4CFB1B-C367-4E1A-8434-F6A7C5A7D2D9}"/>
              </a:ext>
            </a:extLst>
          </p:cNvPr>
          <p:cNvSpPr txBox="1"/>
          <p:nvPr/>
        </p:nvSpPr>
        <p:spPr>
          <a:xfrm>
            <a:off x="4587459" y="282014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유통소비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F6DBE4-8325-4D92-A12C-C214C350B83E}"/>
              </a:ext>
            </a:extLst>
          </p:cNvPr>
          <p:cNvSpPr txBox="1"/>
          <p:nvPr/>
        </p:nvSpPr>
        <p:spPr>
          <a:xfrm>
            <a:off x="4058022" y="2868087"/>
            <a:ext cx="815757" cy="248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헬스케어</a:t>
            </a:r>
          </a:p>
        </p:txBody>
      </p: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D028A189-A901-459B-BE33-8F1DBCA96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624218"/>
              </p:ext>
            </p:extLst>
          </p:nvPr>
        </p:nvGraphicFramePr>
        <p:xfrm>
          <a:off x="4967085" y="2823692"/>
          <a:ext cx="4758808" cy="2993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B234A95A-4F62-4D46-9E0F-DB790AAC8571}"/>
              </a:ext>
            </a:extLst>
          </p:cNvPr>
          <p:cNvSpPr txBox="1"/>
          <p:nvPr/>
        </p:nvSpPr>
        <p:spPr>
          <a:xfrm>
            <a:off x="8882701" y="370932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통신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D0AE47-3276-4A4F-862B-8AD1832A43B8}"/>
              </a:ext>
            </a:extLst>
          </p:cNvPr>
          <p:cNvSpPr txBox="1"/>
          <p:nvPr/>
        </p:nvSpPr>
        <p:spPr>
          <a:xfrm>
            <a:off x="5697265" y="512019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교통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0C63A6-B7CE-4756-B238-7B4B32AA95A4}"/>
              </a:ext>
            </a:extLst>
          </p:cNvPr>
          <p:cNvSpPr txBox="1"/>
          <p:nvPr/>
        </p:nvSpPr>
        <p:spPr>
          <a:xfrm>
            <a:off x="6873012" y="334360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환경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6B268D-FD36-44C7-AFA7-C1FD5DB05041}"/>
              </a:ext>
            </a:extLst>
          </p:cNvPr>
          <p:cNvSpPr txBox="1"/>
          <p:nvPr/>
        </p:nvSpPr>
        <p:spPr>
          <a:xfrm>
            <a:off x="8882701" y="340692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지역경제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CF5887-0439-4215-BFAF-B6754C0025A5}"/>
              </a:ext>
            </a:extLst>
          </p:cNvPr>
          <p:cNvSpPr txBox="1"/>
          <p:nvPr/>
        </p:nvSpPr>
        <p:spPr>
          <a:xfrm>
            <a:off x="9007650" y="285375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중소기업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DD6B86-28AB-460C-A116-D8C6BA9D5FD0}"/>
              </a:ext>
            </a:extLst>
          </p:cNvPr>
          <p:cNvSpPr txBox="1"/>
          <p:nvPr/>
        </p:nvSpPr>
        <p:spPr>
          <a:xfrm>
            <a:off x="8605922" y="324641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문화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9D0E0FA-5CCD-44F4-9F6A-F4D7BAE69F09}"/>
              </a:ext>
            </a:extLst>
          </p:cNvPr>
          <p:cNvSpPr txBox="1"/>
          <p:nvPr/>
        </p:nvSpPr>
        <p:spPr>
          <a:xfrm>
            <a:off x="8153338" y="336952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금융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7197178-B475-443D-95C1-B8D1FB515E97}"/>
              </a:ext>
            </a:extLst>
          </p:cNvPr>
          <p:cNvSpPr txBox="1"/>
          <p:nvPr/>
        </p:nvSpPr>
        <p:spPr>
          <a:xfrm>
            <a:off x="8605922" y="285375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산림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02E65C-B6A3-4A3C-BA87-A3151F06BF4D}"/>
              </a:ext>
            </a:extLst>
          </p:cNvPr>
          <p:cNvSpPr txBox="1"/>
          <p:nvPr/>
        </p:nvSpPr>
        <p:spPr>
          <a:xfrm>
            <a:off x="9093147" y="309738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유통소비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550D51-0C41-4EB2-AB29-E5F46ED46721}"/>
              </a:ext>
            </a:extLst>
          </p:cNvPr>
          <p:cNvSpPr txBox="1"/>
          <p:nvPr/>
        </p:nvSpPr>
        <p:spPr>
          <a:xfrm>
            <a:off x="8575092" y="314340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헬스케어</a:t>
            </a:r>
          </a:p>
        </p:txBody>
      </p:sp>
    </p:spTree>
    <p:extLst>
      <p:ext uri="{BB962C8B-B14F-4D97-AF65-F5344CB8AC3E}">
        <p14:creationId xmlns:p14="http://schemas.microsoft.com/office/powerpoint/2010/main" val="301234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859083" y="2095602"/>
            <a:ext cx="85632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8800" spc="-4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Ⅱ</a:t>
            </a:r>
            <a:endParaRPr lang="ko-KR" altLang="en-US" sz="8800" spc="-45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white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12840" y="2387990"/>
            <a:ext cx="54448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ko-KR" altLang="en-US" sz="5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E2F5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품질측정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0E2619-B464-40CD-8AC9-782B5A685E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6501172" y="1218603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4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654742" y="47202"/>
            <a:ext cx="773352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품질측정 결과 보고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전수데이터 측정 개괄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67122" y="712960"/>
            <a:ext cx="9717073" cy="1161234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  <a:defRPr/>
            </a:pP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전수데이터 품질 측정은 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10</a:t>
            </a:r>
            <a:r>
              <a:rPr lang="ko-KR" altLang="en-US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플랫폼 대상 테이블과 레코드 단위로 진행되었습니다</a:t>
            </a:r>
            <a:r>
              <a:rPr lang="en-US" altLang="ko-KR" spc="-20" dirty="0">
                <a:ln>
                  <a:solidFill>
                    <a:prstClr val="white">
                      <a:alpha val="0"/>
                    </a:prst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E613AB-7F79-4206-B80C-D9BD02C7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5203"/>
              </p:ext>
            </p:extLst>
          </p:nvPr>
        </p:nvGraphicFramePr>
        <p:xfrm>
          <a:off x="308483" y="1376772"/>
          <a:ext cx="9145020" cy="4613321"/>
        </p:xfrm>
        <a:graphic>
          <a:graphicData uri="http://schemas.openxmlformats.org/drawingml/2006/table">
            <a:tbl>
              <a:tblPr/>
              <a:tblGrid>
                <a:gridCol w="120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1724753628"/>
                    </a:ext>
                  </a:extLst>
                </a:gridCol>
                <a:gridCol w="1984091">
                  <a:extLst>
                    <a:ext uri="{9D8B030D-6E8A-4147-A177-3AD203B41FA5}">
                      <a16:colId xmlns:a16="http://schemas.microsoft.com/office/drawing/2014/main" val="2551564701"/>
                    </a:ext>
                  </a:extLst>
                </a:gridCol>
              </a:tblGrid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플랫폼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정의서 상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Table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진단 </a:t>
                      </a:r>
                      <a:r>
                        <a:rPr lang="en-US" altLang="ko-KR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Record </a:t>
                      </a:r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수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  <a:endParaRPr lang="en-US" altLang="ko-KR" sz="1800" b="1" i="0" u="none" strike="noStrike" dirty="0">
                        <a:solidFill>
                          <a:srgbClr val="FFFFFF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교통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36,400,726,787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3,746,108,586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713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문화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2,756,352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8404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산림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223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880,525,497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3265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유통소비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211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1,267,026,032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273086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중소기업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327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3,283,121,477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844328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지역경제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265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8,124,372,621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40451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178</a:t>
                      </a:r>
                      <a:endParaRPr lang="ko-KR" altLang="en-US" sz="14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125,804,526,642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/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77344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헬스케어</a:t>
                      </a:r>
                      <a:endParaRPr lang="ko-KR" altLang="en-US" dirty="0"/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135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117,111,676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481710"/>
                  </a:ext>
                </a:extLst>
              </a:tr>
              <a:tr h="4058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환경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466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319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3,665,042,262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215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E68D4A-287D-4924-AEFE-7D231108496E}"/>
              </a:ext>
            </a:extLst>
          </p:cNvPr>
          <p:cNvSpPr txBox="1"/>
          <p:nvPr/>
        </p:nvSpPr>
        <p:spPr>
          <a:xfrm>
            <a:off x="8812747" y="1"/>
            <a:ext cx="107144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/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차 품질진단</a:t>
            </a:r>
          </a:p>
        </p:txBody>
      </p:sp>
    </p:spTree>
    <p:extLst>
      <p:ext uri="{BB962C8B-B14F-4D97-AF65-F5344CB8AC3E}">
        <p14:creationId xmlns:p14="http://schemas.microsoft.com/office/powerpoint/2010/main" val="3175108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교통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IRIS DB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백인철 대리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996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565794"/>
              </p:ext>
            </p:extLst>
          </p:nvPr>
        </p:nvGraphicFramePr>
        <p:xfrm>
          <a:off x="167122" y="1376772"/>
          <a:ext cx="9358385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TB_COL_EX_C_COMD_VDS_ZONE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C_COMD_VDS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TB_COL_EX_C_COMD_ROUTE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노선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TB_COL_EX_T_BSFA_AVC_EQUIP_LOC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T_BSFA_AVC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장비위치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TB_COL_EX_C_COCD_CMCD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C_COCD_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공통코드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TB_COL_EX_C_COMD_AREA_HDQRTRS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지역본부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TB_COL_EX_C_COMD_AREA_BRFFC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지사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TB_COL_EX_T_BSFA_FACLT_LOC_POINT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T_BSFA_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시설물좌표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TB_COL_EX_T_BSFA_NEW_NODE_POINT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T_BSFA_</a:t>
                      </a: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신노드좌표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TB_COL_EX_C_COMD_BUZPLC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영업소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TB_COL_EX_C_COMD_RSE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C_COMD_RSE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TB_COL_EX_T_MTDM_OBRK_STATE_CMCD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T_MTDM_</a:t>
                      </a: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돌발진행상태구분코드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DIAMONDE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TB_COL_EX_C_COMD_LCS_IN_GRP_VDS</a:t>
                      </a:r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C_COMD_LCS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그룹내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...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it-IT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11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VDS_ID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BHF_MILG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지점이정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VDS_ZONE_START_MILG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존시작이정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VDS_ZONE_END_MILG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존종료이정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ROUTE_NUMBER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노선번호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VDS_ZONE_TYPE_SE_CD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존유형구분코드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ROUTE_COMPOSITION_SN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노선구성순번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CDPNT_TMNL_DRC_TP_CD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기점종점방향구분코드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VDS_ZONE_LENGTH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</a:t>
                      </a:r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존길이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ROAD_GRAD_SE_CD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도로등급구분코드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EQPMN_PSITN_SE_CD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장비소속구분코드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UPSTRM_SPOT_VDS_ID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상류지점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DWSTRM_SPOT_VDS_ID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하류지점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VDS_ID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CON_ZONE_ID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콘존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LAST_CHANGER_NAME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최종변경자명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LAST_CHANGE_TIME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최종변경시각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ROAD_NAME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도로명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START_NODE_ID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시작노드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END_NODE_ID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종료노드</a:t>
                      </a: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03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493170"/>
              </p:ext>
            </p:extLst>
          </p:nvPr>
        </p:nvGraphicFramePr>
        <p:xfrm>
          <a:off x="328954" y="656692"/>
          <a:ext cx="9358386" cy="354703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24742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814672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814672">
                  <a:extLst>
                    <a:ext uri="{9D8B030D-6E8A-4147-A177-3AD203B41FA5}">
                      <a16:colId xmlns:a16="http://schemas.microsoft.com/office/drawing/2014/main" val="2445363959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34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982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982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982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982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09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3401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8EF0B0-1CAF-4B6C-BB5E-26D75D87D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288282"/>
              </p:ext>
            </p:extLst>
          </p:nvPr>
        </p:nvGraphicFramePr>
        <p:xfrm>
          <a:off x="328954" y="4233198"/>
          <a:ext cx="9358386" cy="222295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508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765081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765081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2193589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234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2,485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8,067,533,375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미존재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3,739,920,587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116,795,990,021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3.20%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1,238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10.99%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1,470,507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71,377,441,894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286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미존재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667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1,160,342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6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이경현 이사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알엔비소프트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6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24274"/>
              </p:ext>
            </p:extLst>
          </p:nvPr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bbp_prd_tabown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계약데이터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사망보험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장해보험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뇌혈관보험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TBBP11_IC_18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허혈성심장보험 보장지수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현지인인기식당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여행객인기식당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외국인인기식당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관광지인기식당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bbp_pum/bbp_prd_tabown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배달탑리스트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bbp_pum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bbp_prd_tabown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TBBP12_BR_14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카페베이커리탑리스트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7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STRD_YYMM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CSTMR_ID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CSTMR_BTHD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고객생년월일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INSU_CONT_NO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보험계약번호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INCO_VAL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보험회사값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INCO_NM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보험회사명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INSU_PDCT_VAL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보험상품값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INSU_PDCT_NM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보험상품명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CONT_STAT_NM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계약상태명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CONT_STRT_DATE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계약시작일자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CONT_END_DATE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계약종료일자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PRUM_AMT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보험료금액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PYMT_CYCL_NM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납입주기명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PYMT_TRM_VAL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납입기간값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GNT_SN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보장순번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GNT_ITM_VAL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보장항목값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GNT_ITM_NM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보장항목명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INTN_GNT_ITM_NM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내부보장항목병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7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026597" y="2095602"/>
            <a:ext cx="52129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en-US" altLang="ko-KR" sz="8800" spc="-45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prstClr val="white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rPr>
              <a:t>I</a:t>
            </a:r>
            <a:endParaRPr lang="ko-KR" altLang="en-US" sz="8800" spc="-450" dirty="0">
              <a:ln>
                <a:solidFill>
                  <a:srgbClr val="C00000">
                    <a:alpha val="0"/>
                  </a:srgbClr>
                </a:solidFill>
              </a:ln>
              <a:solidFill>
                <a:prstClr val="white"/>
              </a:solidFill>
              <a:latin typeface="Times New Roman" panose="02020603050405020304" pitchFamily="18" charset="0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12840" y="2387990"/>
            <a:ext cx="544489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/>
            </a:pPr>
            <a:r>
              <a:rPr lang="ko-KR" altLang="en-US" sz="500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2E2F5D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Times New Roman" panose="02020603050405020304" pitchFamily="18" charset="0"/>
              </a:rPr>
              <a:t>표준화 적용</a:t>
            </a:r>
            <a:endParaRPr lang="ko-KR" altLang="en-US" sz="50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E2F5D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2BB9FC-CB75-4C7F-BBE1-5265F27B5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432"/>
          <a:stretch/>
        </p:blipFill>
        <p:spPr>
          <a:xfrm>
            <a:off x="6429164" y="1226732"/>
            <a:ext cx="2593077" cy="8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0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금융플랫폼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04821"/>
              </p:ext>
            </p:extLst>
          </p:nvPr>
        </p:nvGraphicFramePr>
        <p:xfrm>
          <a:off x="177687" y="665797"/>
          <a:ext cx="9358386" cy="3487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401703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240316326"/>
                    </a:ext>
                  </a:extLst>
                </a:gridCol>
                <a:gridCol w="874661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9307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9307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930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1930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9307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49583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주기적인 업데이트가 아닌 주요한 업데이트 발생시 이에 대한 대비 필요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930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930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930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930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930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9307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930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930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28528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7961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179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63666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4B59DB-1B75-45F8-9D42-F0069E3A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58073"/>
              </p:ext>
            </p:extLst>
          </p:nvPr>
        </p:nvGraphicFramePr>
        <p:xfrm>
          <a:off x="179371" y="4154419"/>
          <a:ext cx="9358386" cy="226291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0113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76011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760113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2208493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5507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33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240,805,116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33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101,374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0.00%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33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1,810,477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2,878,496,090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33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93,340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20,014,251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33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175,121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311,796,824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25,266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4,021,109,447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331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65,236,825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11,296,014,906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3045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232,305,316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3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문화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장대익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책임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한국문화정보원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66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56147"/>
              </p:ext>
            </p:extLst>
          </p:nvPr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BO_BEST_LOAN_BOOK_HISTORY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인기대출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BO_NEW_BOOK_HISTORY_ARCHIVE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신착도서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BO_BEST_BOOK_HISTORY_ARCHIVE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베스트 셀러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BO_SUGGEST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도서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BO_BOOK_PUB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 도서관 소장도서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BO_BOOK_LITTLE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도서관 소장도서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CO_LOAN_PUB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 도서관 대출정보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CO_LOAN_LITTLE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도서관 대출정보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BO_SPECIES_MASTER_NEW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도서별 상세정보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CD_LIBRARY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도서관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BL_HOTTREND_ARCHIVE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대출상승 도서목록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ON_DATASET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 데이터 목록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684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일련번호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input_date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입력일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isbn13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도서제목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책소개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publisher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출판사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pub_date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발행일자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img_url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도서표지이미지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master_seq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마스터 종 정보 제이번호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kdc_class_no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kdc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loan_cnt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건수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period_type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period_name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분석기간코드명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분석타입코드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flag_nm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분석타입코드명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7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문화플랫폼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66482"/>
              </p:ext>
            </p:extLst>
          </p:nvPr>
        </p:nvGraphicFramePr>
        <p:xfrm>
          <a:off x="179372" y="642532"/>
          <a:ext cx="9358385" cy="359557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292006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163659493"/>
                    </a:ext>
                  </a:extLst>
                </a:gridCol>
                <a:gridCol w="876345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1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815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9807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5325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개발서버에서의 정확한 테스트를 위하여 개발서버와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운영서버간의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적재 프로세스 정립 필요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8150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5325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주기적인 업데이트가 아닌 주요한 업데이트 발생시 이에 대한 대비 필요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815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815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815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815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815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8150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815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815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815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8150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181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9632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0D6BD2-9C4A-4FE7-89F9-AD47DA55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796628"/>
              </p:ext>
            </p:extLst>
          </p:nvPr>
        </p:nvGraphicFramePr>
        <p:xfrm>
          <a:off x="179371" y="4240286"/>
          <a:ext cx="9358386" cy="21204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79,001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12,835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미존재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482,513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1,385,120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34.84%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586,625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99,042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348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60">
            <a:extLst>
              <a:ext uri="{FF2B5EF4-FFF2-40B4-BE49-F238E27FC236}">
                <a16:creationId xmlns:a16="http://schemas.microsoft.com/office/drawing/2014/main" id="{44415754-35FD-45F1-9790-197B69854E3A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산림 플랫폼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산림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박상구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이사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데이터스트림즈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76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76846"/>
              </p:ext>
            </p:extLst>
          </p:nvPr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TB_TRKG_COURSE_DATA_SET_M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TB_TRKG_COURSE_DATA_SET_RLTN_R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코스데이터셋관계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TB_TRKG_COURSE_INFO_M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TB_TRKG_COURSE_TRK_CONN_RLTN_R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코스트랙연결관계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TB_TRKG_POI_CTGRY_C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TB_TRKG_POI_DATA_SET_M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TB_TRKG_POI_DATA_SET_RLTN_R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데이터셋관계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TB_TRKG_POI_INFO_M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TB_TRKG_RWV_DATA_SET_M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전파정보데이터셋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TB_TRKG_RWV_DATA_SET_RLTN_R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전파정보데이터셋관계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TB_TRKG_RWV_INFO_NO1_I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전파정보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indigo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TB_TRKG_RWV_INFO_NO2_I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전파정보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07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86250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COURS_DATA_SET_IDNO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COURS_DATA_SET_DSCRT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코스데이터셋설명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COURS_DATA_SET_TPCD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코스데이터셋구분코드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DATA_STCD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데이터상태코드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DATA_RGSTN_DTM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데이터등록일시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DATA_UPDT_DTM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데이터수정일시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DATA_CONNO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데이터일련번호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OPERT_TPCD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작업구분코드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OCCRR_DTM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CNTCT_BGN_DTM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연계시작일시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CNTCT_PRCES_DTM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연계처리일시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CNTCT_PRCES_STCD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연계처리상태코드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TRNSA_ID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트랜젝션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COURS_DATA_SET_RLTN_IDNO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코스데이터셋관계고유번호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COURS_IDNO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COURS_SNNM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코스이명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COURS_DSCRT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코스설명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0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55124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산림플랫폼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57747"/>
              </p:ext>
            </p:extLst>
          </p:nvPr>
        </p:nvGraphicFramePr>
        <p:xfrm>
          <a:off x="187610" y="637272"/>
          <a:ext cx="9358385" cy="356474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292006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532071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4256461">
                  <a:extLst>
                    <a:ext uri="{9D8B030D-6E8A-4147-A177-3AD203B41FA5}">
                      <a16:colId xmlns:a16="http://schemas.microsoft.com/office/drawing/2014/main" val="4092625869"/>
                    </a:ext>
                  </a:extLst>
                </a:gridCol>
                <a:gridCol w="948353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753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75311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02129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02129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02129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753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75311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1753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887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879A5E-CBB9-415F-B4AD-C082FA2B2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67035"/>
              </p:ext>
            </p:extLst>
          </p:nvPr>
        </p:nvGraphicFramePr>
        <p:xfrm>
          <a:off x="179371" y="4240286"/>
          <a:ext cx="9358386" cy="216377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284,485,299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49,284,255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2,793,839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2,929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16.63%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78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164,248,752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6,382,009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2,241,860,418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7003" marR="7003" marT="7003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54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유통소비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MYSQL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박진희 팀장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씨이랩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29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167"/>
          <p:cNvSpPr txBox="1"/>
          <p:nvPr/>
        </p:nvSpPr>
        <p:spPr>
          <a:xfrm>
            <a:off x="671216" y="30726"/>
            <a:ext cx="291682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fontAlgn="base" latinLnBrk="0"/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</a:rPr>
              <a:t>표준화 적용 방안</a:t>
            </a:r>
            <a:endParaRPr lang="ko-KR" altLang="en-US" sz="16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01" y="872716"/>
            <a:ext cx="4527449" cy="53572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849628-B044-4791-A9BF-CEE429DB2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892" y="924778"/>
            <a:ext cx="4737546" cy="53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48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681853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 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523668"/>
              </p:ext>
            </p:extLst>
          </p:nvPr>
        </p:nvGraphicFramePr>
        <p:xfrm>
          <a:off x="167122" y="1340768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CJO00021A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식자재고객대분류매출점유율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CJO00019A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식자재고객소분류매출점유율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CJO00020A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식자재고객중분류매출점유율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CJO00018A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CJO00014A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CJO00015A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CJO00011A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CJO00016A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CJO00012A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CJO00017A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CJO00013A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CJO00023A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식자재표준분류매출점유율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소분류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592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STD_YM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CUST_CRS_LCLS_CD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고객경로대분류코드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INGR_TY_LCLS_CD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식자재유형대분류코드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CUST_CRS_LCLS_NM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고객경로대분류명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INGR_TY_LCLS_NM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식자재유형대분류명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SALES_AMT_RAT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매출금액비율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SALES_RANK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매출순위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CUST_CRS_SCLS_CD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고객경로소분류코드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CUST_CRS_MCLS_NM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고객경로중분류명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CUST_CRS_MCLS_CD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고객경로중분류코드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CUST_CRS_SCLS_NM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고객경로소분류명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CTGG_CD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CTPV_NM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CTPV_CD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CTGG_NM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INGR_TY_DCLS_CD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식자재유형세분류코드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STD_YM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CUST_CRS_LCLS_CD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고객경로대분류코드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INGR_TY_LCLS_CD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식자재유형대분류코드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39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유통소비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36377"/>
              </p:ext>
            </p:extLst>
          </p:nvPr>
        </p:nvGraphicFramePr>
        <p:xfrm>
          <a:off x="197908" y="651157"/>
          <a:ext cx="9358386" cy="32296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326061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3473102032"/>
                    </a:ext>
                  </a:extLst>
                </a:gridCol>
                <a:gridCol w="950303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32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8257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19147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32765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3276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관리에 대한 근거 자료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존재시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32765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3276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0858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72824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DA2921-350C-48FE-A52A-CF7172F75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971322"/>
              </p:ext>
            </p:extLst>
          </p:nvPr>
        </p:nvGraphicFramePr>
        <p:xfrm>
          <a:off x="179371" y="4240287"/>
          <a:ext cx="9376923" cy="218525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73257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58879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758879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758879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2227029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199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271,800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42,615,587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235,374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49,456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216,381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129,897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918,279,889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289,446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6,228,661,909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76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중소기업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HIVE / Impala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이서용 주임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더존비즈온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099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73206"/>
              </p:ext>
            </p:extLst>
          </p:nvPr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빅밸류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다세대 건물 기본 정보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다세대 주택 배치도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다세대 예측 시세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다세대 시세 산정 사례 데이터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도시형생활주택 건물 기본 정보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도시형생활주택  주택 배치도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도시형생활주택  예측 시세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도시형생활주택 시세 산정 사례 데이터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나홀로아파트 건물 기본 정보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나홀로아파트 주택 배치도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나홀로아파트 예측 시세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㈜빅밸류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DATASET_BIGVALUE_12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나홀로아파트 시세 산정 사례 데이터 패킷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0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LNM_ADDR_CODE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지번 주소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LNM_ADDR_AND_BULD_CODE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지번 주소 및 건물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SIGNGU_CODE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DONG_CODE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PLOT_CODE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대지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LNM_ONE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LNM_TWO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지번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LONGITUDE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BULD_NM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 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APTCMPL_NM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 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MAIN_PRPOS_CODE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용도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MAIN_PRPOS_NM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용도 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PLOT_AR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대지 면적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BILD_AR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건축물 면적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BDTLDR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건폐율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연면적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092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58382"/>
              </p:ext>
            </p:extLst>
          </p:nvPr>
        </p:nvGraphicFramePr>
        <p:xfrm>
          <a:off x="179372" y="670817"/>
          <a:ext cx="9358385" cy="356946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32949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292006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3791353904"/>
                    </a:ext>
                  </a:extLst>
                </a:gridCol>
                <a:gridCol w="1020361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2048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1029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1029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1029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1029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2102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65361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C7F999-D5C6-4435-8836-A0907A382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18242"/>
              </p:ext>
            </p:extLst>
          </p:nvPr>
        </p:nvGraphicFramePr>
        <p:xfrm>
          <a:off x="179371" y="4240287"/>
          <a:ext cx="9358384" cy="222894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72114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772114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772114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217248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199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432,737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986,397,328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25,317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64,464,272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163,549,542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32,247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1,126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1,910,570,515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36,209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85,953,737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13,053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9,556,037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0.14%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832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지역경제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HIVE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김문경</a:t>
                      </a:r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과장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아임클라우드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94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17529"/>
              </p:ext>
            </p:extLst>
          </p:nvPr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TC_LC_GNRL_WIK_SETLE_INFO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일반주간결제정보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TC_LC_POLICY_WIK_SETLE_INFO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정책주간결제정보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TC_LC_GNRL_DILY_SETLE_INFO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일반일간결제정보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TC_LC_POLICY_DILY_SETLE_INFO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정책일간결제정보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TC_LC_MSFRTN_SPRMNY_PYMNT_INFO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재난지원금지급정보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코나아이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TC_LC_MSFRTN_SPRMNY_SETLE_INFO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지자체카드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재난지원금결제정보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더아이엠씨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TC_SN_RAW_DATA_2015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SNS_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원시데이터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330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nl-NL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GNRL_WIK_SETLE_BEGIN_DE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일반주간결제시작일자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GNRL_WIK_SETLE_END_DE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일반주간결제종료일자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CARD_NO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MBER_CODE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MRHST_NO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가맹점번호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SEXDSTN_CODE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AGRDE_CODE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연령대코드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SETLE_GOODS_ID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결제상품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SETLE_GOODS_NM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결제상품명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MRHST_INDUTY_NM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가맹점업종명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MRHST_ZIP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가맹점우편번호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CTPRVN_NM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SIGNGU_NM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EMD_NM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읍면동명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USE_AT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SETLE_AMOUNT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결제금액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POLICY_WIK_SETLE_BEGIN_DE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정책주간결제시작일자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79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7008407" y="1"/>
            <a:ext cx="287578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 defTabSz="914400">
              <a:defRPr/>
            </a:pP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적용 점검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표준사전 제작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67122" y="712960"/>
            <a:ext cx="9593147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 사전의 종류로는 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단어사전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2.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도메인사전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3. 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용어사전이 있음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0">
              <a:lnSpc>
                <a:spcPct val="110000"/>
              </a:lnSpc>
            </a:pP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741" y="47202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사전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03E08D-7FAD-47B3-875C-EE4264574338}"/>
              </a:ext>
            </a:extLst>
          </p:cNvPr>
          <p:cNvGrpSpPr/>
          <p:nvPr/>
        </p:nvGrpSpPr>
        <p:grpSpPr>
          <a:xfrm>
            <a:off x="363936" y="1197566"/>
            <a:ext cx="9105817" cy="873164"/>
            <a:chOff x="8107483" y="3189305"/>
            <a:chExt cx="5792505" cy="782692"/>
          </a:xfrm>
        </p:grpSpPr>
        <p:sp>
          <p:nvSpPr>
            <p:cNvPr id="6" name="Rectangle 132">
              <a:extLst>
                <a:ext uri="{FF2B5EF4-FFF2-40B4-BE49-F238E27FC236}">
                  <a16:creationId xmlns:a16="http://schemas.microsoft.com/office/drawing/2014/main" id="{B058166D-179C-445B-AAD8-B193C7EB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314" y="3273970"/>
              <a:ext cx="5789674" cy="45719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919" tIns="50960" rIns="101919" bIns="50960" anchor="ctr"/>
            <a:lstStyle/>
            <a:p>
              <a:pPr algn="ctr" defTabSz="998695"/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7" name="Rectangle 77">
              <a:extLst>
                <a:ext uri="{FF2B5EF4-FFF2-40B4-BE49-F238E27FC236}">
                  <a16:creationId xmlns:a16="http://schemas.microsoft.com/office/drawing/2014/main" id="{D661AF29-D257-4412-A7C9-DC62D17B4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4025" y="3370544"/>
              <a:ext cx="4116669" cy="249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116782" indent="-116782" defTabSz="1199672" latinLnBrk="0">
                <a:lnSpc>
                  <a:spcPct val="130000"/>
                </a:lnSpc>
                <a:spcBef>
                  <a:spcPts val="111"/>
                </a:spcBef>
                <a:spcAft>
                  <a:spcPts val="111"/>
                </a:spcAft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업무상 사용하는 일정한 의미를 갖고 있는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최소 단위의 단어를 정의한 사전</a:t>
              </a:r>
              <a:endParaRPr lang="en-US" altLang="ko-KR" sz="1400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8" name="Group 139">
              <a:extLst>
                <a:ext uri="{FF2B5EF4-FFF2-40B4-BE49-F238E27FC236}">
                  <a16:creationId xmlns:a16="http://schemas.microsoft.com/office/drawing/2014/main" id="{32FD1F93-380B-484B-A759-85BF78BC8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7483" y="3189305"/>
              <a:ext cx="1440394" cy="782692"/>
              <a:chOff x="348" y="2867"/>
              <a:chExt cx="686" cy="338"/>
            </a:xfrm>
          </p:grpSpPr>
          <p:sp>
            <p:nvSpPr>
              <p:cNvPr id="9" name="AutoShape 135">
                <a:extLst>
                  <a:ext uri="{FF2B5EF4-FFF2-40B4-BE49-F238E27FC236}">
                    <a16:creationId xmlns:a16="http://schemas.microsoft.com/office/drawing/2014/main" id="{17331F38-6178-4AC6-81B2-9F8F0FA9B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349" y="3118"/>
                <a:ext cx="302" cy="87"/>
              </a:xfrm>
              <a:prstGeom prst="rtTriangl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808080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0" name="AutoShape 136">
                <a:extLst>
                  <a:ext uri="{FF2B5EF4-FFF2-40B4-BE49-F238E27FC236}">
                    <a16:creationId xmlns:a16="http://schemas.microsoft.com/office/drawing/2014/main" id="{FF4FC455-EF49-4894-88E5-9FB903667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" y="2901"/>
                <a:ext cx="686" cy="152"/>
              </a:xfrm>
              <a:prstGeom prst="roundRect">
                <a:avLst>
                  <a:gd name="adj" fmla="val 582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r>
                  <a:rPr lang="ko-KR" altLang="en-US" sz="1600" b="1" kern="0" dirty="0">
                    <a:solidFill>
                      <a:srgbClr val="FEFEFE"/>
                    </a:solidFill>
                    <a:latin typeface="+mn-ea"/>
                  </a:rPr>
                  <a:t>단어사전</a:t>
                </a:r>
              </a:p>
            </p:txBody>
          </p:sp>
          <p:sp>
            <p:nvSpPr>
              <p:cNvPr id="11" name="Freeform 138">
                <a:extLst>
                  <a:ext uri="{FF2B5EF4-FFF2-40B4-BE49-F238E27FC236}">
                    <a16:creationId xmlns:a16="http://schemas.microsoft.com/office/drawing/2014/main" id="{CCC527D5-DCE3-4B66-87DE-9AAB09E38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2867"/>
                <a:ext cx="69" cy="167"/>
              </a:xfrm>
              <a:custGeom>
                <a:avLst/>
                <a:gdLst/>
                <a:ahLst/>
                <a:cxnLst>
                  <a:cxn ang="0">
                    <a:pos x="417" y="0"/>
                  </a:cxn>
                  <a:cxn ang="0">
                    <a:pos x="476" y="10"/>
                  </a:cxn>
                  <a:cxn ang="0">
                    <a:pos x="525" y="40"/>
                  </a:cxn>
                  <a:cxn ang="0">
                    <a:pos x="562" y="83"/>
                  </a:cxn>
                  <a:cxn ang="0">
                    <a:pos x="583" y="138"/>
                  </a:cxn>
                  <a:cxn ang="0">
                    <a:pos x="585" y="1526"/>
                  </a:cxn>
                  <a:cxn ang="0">
                    <a:pos x="575" y="1584"/>
                  </a:cxn>
                  <a:cxn ang="0">
                    <a:pos x="546" y="1634"/>
                  </a:cxn>
                  <a:cxn ang="0">
                    <a:pos x="502" y="1672"/>
                  </a:cxn>
                  <a:cxn ang="0">
                    <a:pos x="447" y="1692"/>
                  </a:cxn>
                  <a:cxn ang="0">
                    <a:pos x="281" y="1695"/>
                  </a:cxn>
                  <a:cxn ang="0">
                    <a:pos x="223" y="1684"/>
                  </a:cxn>
                  <a:cxn ang="0">
                    <a:pos x="173" y="1655"/>
                  </a:cxn>
                  <a:cxn ang="0">
                    <a:pos x="136" y="1610"/>
                  </a:cxn>
                  <a:cxn ang="0">
                    <a:pos x="115" y="1556"/>
                  </a:cxn>
                  <a:cxn ang="0">
                    <a:pos x="113" y="673"/>
                  </a:cxn>
                  <a:cxn ang="0">
                    <a:pos x="200" y="1526"/>
                  </a:cxn>
                  <a:cxn ang="0">
                    <a:pos x="212" y="1567"/>
                  </a:cxn>
                  <a:cxn ang="0">
                    <a:pos x="241" y="1596"/>
                  </a:cxn>
                  <a:cxn ang="0">
                    <a:pos x="281" y="1606"/>
                  </a:cxn>
                  <a:cxn ang="0">
                    <a:pos x="439" y="1603"/>
                  </a:cxn>
                  <a:cxn ang="0">
                    <a:pos x="474" y="1582"/>
                  </a:cxn>
                  <a:cxn ang="0">
                    <a:pos x="495" y="1547"/>
                  </a:cxn>
                  <a:cxn ang="0">
                    <a:pos x="498" y="169"/>
                  </a:cxn>
                  <a:cxn ang="0">
                    <a:pos x="486" y="128"/>
                  </a:cxn>
                  <a:cxn ang="0">
                    <a:pos x="457" y="99"/>
                  </a:cxn>
                  <a:cxn ang="0">
                    <a:pos x="417" y="88"/>
                  </a:cxn>
                  <a:cxn ang="0">
                    <a:pos x="148" y="91"/>
                  </a:cxn>
                  <a:cxn ang="0">
                    <a:pos x="112" y="111"/>
                  </a:cxn>
                  <a:cxn ang="0">
                    <a:pos x="91" y="148"/>
                  </a:cxn>
                  <a:cxn ang="0">
                    <a:pos x="88" y="336"/>
                  </a:cxn>
                  <a:cxn ang="0">
                    <a:pos x="0" y="169"/>
                  </a:cxn>
                  <a:cxn ang="0">
                    <a:pos x="11" y="110"/>
                  </a:cxn>
                  <a:cxn ang="0">
                    <a:pos x="40" y="60"/>
                  </a:cxn>
                  <a:cxn ang="0">
                    <a:pos x="84" y="23"/>
                  </a:cxn>
                  <a:cxn ang="0">
                    <a:pos x="139" y="2"/>
                  </a:cxn>
                </a:cxnLst>
                <a:rect l="0" t="0" r="r" b="b"/>
                <a:pathLst>
                  <a:path w="585" h="1695">
                    <a:moveTo>
                      <a:pt x="169" y="0"/>
                    </a:moveTo>
                    <a:lnTo>
                      <a:pt x="417" y="0"/>
                    </a:lnTo>
                    <a:lnTo>
                      <a:pt x="447" y="2"/>
                    </a:lnTo>
                    <a:lnTo>
                      <a:pt x="476" y="10"/>
                    </a:lnTo>
                    <a:lnTo>
                      <a:pt x="502" y="23"/>
                    </a:lnTo>
                    <a:lnTo>
                      <a:pt x="525" y="40"/>
                    </a:lnTo>
                    <a:lnTo>
                      <a:pt x="546" y="60"/>
                    </a:lnTo>
                    <a:lnTo>
                      <a:pt x="562" y="83"/>
                    </a:lnTo>
                    <a:lnTo>
                      <a:pt x="575" y="110"/>
                    </a:lnTo>
                    <a:lnTo>
                      <a:pt x="583" y="138"/>
                    </a:lnTo>
                    <a:lnTo>
                      <a:pt x="585" y="169"/>
                    </a:lnTo>
                    <a:lnTo>
                      <a:pt x="585" y="1526"/>
                    </a:lnTo>
                    <a:lnTo>
                      <a:pt x="583" y="1556"/>
                    </a:lnTo>
                    <a:lnTo>
                      <a:pt x="575" y="1584"/>
                    </a:lnTo>
                    <a:lnTo>
                      <a:pt x="562" y="1610"/>
                    </a:lnTo>
                    <a:lnTo>
                      <a:pt x="546" y="1634"/>
                    </a:lnTo>
                    <a:lnTo>
                      <a:pt x="525" y="1655"/>
                    </a:lnTo>
                    <a:lnTo>
                      <a:pt x="502" y="1672"/>
                    </a:lnTo>
                    <a:lnTo>
                      <a:pt x="476" y="1684"/>
                    </a:lnTo>
                    <a:lnTo>
                      <a:pt x="447" y="1692"/>
                    </a:lnTo>
                    <a:lnTo>
                      <a:pt x="417" y="1695"/>
                    </a:lnTo>
                    <a:lnTo>
                      <a:pt x="281" y="1695"/>
                    </a:lnTo>
                    <a:lnTo>
                      <a:pt x="251" y="1692"/>
                    </a:lnTo>
                    <a:lnTo>
                      <a:pt x="223" y="1684"/>
                    </a:lnTo>
                    <a:lnTo>
                      <a:pt x="196" y="1672"/>
                    </a:lnTo>
                    <a:lnTo>
                      <a:pt x="173" y="1655"/>
                    </a:lnTo>
                    <a:lnTo>
                      <a:pt x="152" y="1634"/>
                    </a:lnTo>
                    <a:lnTo>
                      <a:pt x="136" y="1610"/>
                    </a:lnTo>
                    <a:lnTo>
                      <a:pt x="123" y="1584"/>
                    </a:lnTo>
                    <a:lnTo>
                      <a:pt x="115" y="1556"/>
                    </a:lnTo>
                    <a:lnTo>
                      <a:pt x="113" y="1526"/>
                    </a:lnTo>
                    <a:lnTo>
                      <a:pt x="113" y="673"/>
                    </a:lnTo>
                    <a:lnTo>
                      <a:pt x="200" y="673"/>
                    </a:lnTo>
                    <a:lnTo>
                      <a:pt x="200" y="1526"/>
                    </a:lnTo>
                    <a:lnTo>
                      <a:pt x="203" y="1547"/>
                    </a:lnTo>
                    <a:lnTo>
                      <a:pt x="212" y="1567"/>
                    </a:lnTo>
                    <a:lnTo>
                      <a:pt x="224" y="1582"/>
                    </a:lnTo>
                    <a:lnTo>
                      <a:pt x="241" y="1596"/>
                    </a:lnTo>
                    <a:lnTo>
                      <a:pt x="261" y="1603"/>
                    </a:lnTo>
                    <a:lnTo>
                      <a:pt x="281" y="1606"/>
                    </a:lnTo>
                    <a:lnTo>
                      <a:pt x="417" y="1606"/>
                    </a:lnTo>
                    <a:lnTo>
                      <a:pt x="439" y="1603"/>
                    </a:lnTo>
                    <a:lnTo>
                      <a:pt x="457" y="1596"/>
                    </a:lnTo>
                    <a:lnTo>
                      <a:pt x="474" y="1582"/>
                    </a:lnTo>
                    <a:lnTo>
                      <a:pt x="486" y="1567"/>
                    </a:lnTo>
                    <a:lnTo>
                      <a:pt x="495" y="1547"/>
                    </a:lnTo>
                    <a:lnTo>
                      <a:pt x="498" y="1526"/>
                    </a:lnTo>
                    <a:lnTo>
                      <a:pt x="498" y="169"/>
                    </a:lnTo>
                    <a:lnTo>
                      <a:pt x="495" y="148"/>
                    </a:lnTo>
                    <a:lnTo>
                      <a:pt x="486" y="128"/>
                    </a:lnTo>
                    <a:lnTo>
                      <a:pt x="474" y="111"/>
                    </a:lnTo>
                    <a:lnTo>
                      <a:pt x="457" y="99"/>
                    </a:lnTo>
                    <a:lnTo>
                      <a:pt x="439" y="91"/>
                    </a:lnTo>
                    <a:lnTo>
                      <a:pt x="417" y="88"/>
                    </a:lnTo>
                    <a:lnTo>
                      <a:pt x="169" y="88"/>
                    </a:lnTo>
                    <a:lnTo>
                      <a:pt x="148" y="91"/>
                    </a:lnTo>
                    <a:lnTo>
                      <a:pt x="128" y="99"/>
                    </a:lnTo>
                    <a:lnTo>
                      <a:pt x="112" y="111"/>
                    </a:lnTo>
                    <a:lnTo>
                      <a:pt x="99" y="128"/>
                    </a:lnTo>
                    <a:lnTo>
                      <a:pt x="91" y="148"/>
                    </a:lnTo>
                    <a:lnTo>
                      <a:pt x="88" y="169"/>
                    </a:lnTo>
                    <a:lnTo>
                      <a:pt x="88" y="336"/>
                    </a:lnTo>
                    <a:lnTo>
                      <a:pt x="0" y="336"/>
                    </a:lnTo>
                    <a:lnTo>
                      <a:pt x="0" y="169"/>
                    </a:lnTo>
                    <a:lnTo>
                      <a:pt x="2" y="138"/>
                    </a:lnTo>
                    <a:lnTo>
                      <a:pt x="11" y="110"/>
                    </a:lnTo>
                    <a:lnTo>
                      <a:pt x="23" y="83"/>
                    </a:lnTo>
                    <a:lnTo>
                      <a:pt x="40" y="60"/>
                    </a:lnTo>
                    <a:lnTo>
                      <a:pt x="61" y="40"/>
                    </a:lnTo>
                    <a:lnTo>
                      <a:pt x="84" y="23"/>
                    </a:lnTo>
                    <a:lnTo>
                      <a:pt x="111" y="10"/>
                    </a:lnTo>
                    <a:lnTo>
                      <a:pt x="139" y="2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12702" tIns="56352" rIns="112702" bIns="56352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3DC2EE-9A69-42C6-B6FF-7A7C3CFA9780}"/>
              </a:ext>
            </a:extLst>
          </p:cNvPr>
          <p:cNvGrpSpPr/>
          <p:nvPr/>
        </p:nvGrpSpPr>
        <p:grpSpPr>
          <a:xfrm>
            <a:off x="360635" y="2012805"/>
            <a:ext cx="9105817" cy="873164"/>
            <a:chOff x="8107483" y="3189305"/>
            <a:chExt cx="5792505" cy="782692"/>
          </a:xfrm>
        </p:grpSpPr>
        <p:sp>
          <p:nvSpPr>
            <p:cNvPr id="13" name="Rectangle 132">
              <a:extLst>
                <a:ext uri="{FF2B5EF4-FFF2-40B4-BE49-F238E27FC236}">
                  <a16:creationId xmlns:a16="http://schemas.microsoft.com/office/drawing/2014/main" id="{D9BD81B3-8819-4909-BEAF-F07E2760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314" y="3273970"/>
              <a:ext cx="5789674" cy="45719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919" tIns="50960" rIns="101919" bIns="50960" anchor="ctr"/>
            <a:lstStyle/>
            <a:p>
              <a:pPr algn="ctr" defTabSz="998695"/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4" name="Rectangle 77">
              <a:extLst>
                <a:ext uri="{FF2B5EF4-FFF2-40B4-BE49-F238E27FC236}">
                  <a16:creationId xmlns:a16="http://schemas.microsoft.com/office/drawing/2014/main" id="{9EF228F9-2DDC-4A10-A441-419073D46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4025" y="3370544"/>
              <a:ext cx="4116669" cy="4744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116782" indent="-116782" defTabSz="1199672" latinLnBrk="0">
                <a:lnSpc>
                  <a:spcPct val="130000"/>
                </a:lnSpc>
                <a:spcBef>
                  <a:spcPts val="111"/>
                </a:spcBef>
                <a:spcAft>
                  <a:spcPts val="111"/>
                </a:spcAft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시스템 전반적으로 사용되고 있는 데이터 가운데 유사한 유형의 데이터를 그룹화하여 그룹에 속하는 데이터의 유형과 길이를 정의한 사전</a:t>
              </a:r>
              <a:endParaRPr lang="en-US" altLang="ko-KR" sz="1400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15" name="Group 139">
              <a:extLst>
                <a:ext uri="{FF2B5EF4-FFF2-40B4-BE49-F238E27FC236}">
                  <a16:creationId xmlns:a16="http://schemas.microsoft.com/office/drawing/2014/main" id="{E9768425-80B2-4B65-B5B5-BDBDDC23A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7483" y="3189305"/>
              <a:ext cx="1440394" cy="782692"/>
              <a:chOff x="348" y="2867"/>
              <a:chExt cx="686" cy="338"/>
            </a:xfrm>
          </p:grpSpPr>
          <p:sp>
            <p:nvSpPr>
              <p:cNvPr id="16" name="AutoShape 135">
                <a:extLst>
                  <a:ext uri="{FF2B5EF4-FFF2-40B4-BE49-F238E27FC236}">
                    <a16:creationId xmlns:a16="http://schemas.microsoft.com/office/drawing/2014/main" id="{0C02D851-FC53-4C14-8CF1-CB5C01EBE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349" y="3118"/>
                <a:ext cx="302" cy="87"/>
              </a:xfrm>
              <a:prstGeom prst="rtTriangl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808080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17" name="AutoShape 136">
                <a:extLst>
                  <a:ext uri="{FF2B5EF4-FFF2-40B4-BE49-F238E27FC236}">
                    <a16:creationId xmlns:a16="http://schemas.microsoft.com/office/drawing/2014/main" id="{FC03AD64-8C26-4FED-8A7C-92856CDC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" y="2901"/>
                <a:ext cx="686" cy="152"/>
              </a:xfrm>
              <a:prstGeom prst="roundRect">
                <a:avLst>
                  <a:gd name="adj" fmla="val 582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r>
                  <a:rPr lang="ko-KR" altLang="en-US" sz="1600" b="1" kern="0" dirty="0">
                    <a:solidFill>
                      <a:srgbClr val="FEFEFE"/>
                    </a:solidFill>
                    <a:latin typeface="+mn-ea"/>
                  </a:rPr>
                  <a:t>도메인사전</a:t>
                </a:r>
              </a:p>
            </p:txBody>
          </p:sp>
          <p:sp>
            <p:nvSpPr>
              <p:cNvPr id="18" name="Freeform 138">
                <a:extLst>
                  <a:ext uri="{FF2B5EF4-FFF2-40B4-BE49-F238E27FC236}">
                    <a16:creationId xmlns:a16="http://schemas.microsoft.com/office/drawing/2014/main" id="{4F519B5A-87E8-4D8F-944F-E746F8E47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2867"/>
                <a:ext cx="69" cy="167"/>
              </a:xfrm>
              <a:custGeom>
                <a:avLst/>
                <a:gdLst/>
                <a:ahLst/>
                <a:cxnLst>
                  <a:cxn ang="0">
                    <a:pos x="417" y="0"/>
                  </a:cxn>
                  <a:cxn ang="0">
                    <a:pos x="476" y="10"/>
                  </a:cxn>
                  <a:cxn ang="0">
                    <a:pos x="525" y="40"/>
                  </a:cxn>
                  <a:cxn ang="0">
                    <a:pos x="562" y="83"/>
                  </a:cxn>
                  <a:cxn ang="0">
                    <a:pos x="583" y="138"/>
                  </a:cxn>
                  <a:cxn ang="0">
                    <a:pos x="585" y="1526"/>
                  </a:cxn>
                  <a:cxn ang="0">
                    <a:pos x="575" y="1584"/>
                  </a:cxn>
                  <a:cxn ang="0">
                    <a:pos x="546" y="1634"/>
                  </a:cxn>
                  <a:cxn ang="0">
                    <a:pos x="502" y="1672"/>
                  </a:cxn>
                  <a:cxn ang="0">
                    <a:pos x="447" y="1692"/>
                  </a:cxn>
                  <a:cxn ang="0">
                    <a:pos x="281" y="1695"/>
                  </a:cxn>
                  <a:cxn ang="0">
                    <a:pos x="223" y="1684"/>
                  </a:cxn>
                  <a:cxn ang="0">
                    <a:pos x="173" y="1655"/>
                  </a:cxn>
                  <a:cxn ang="0">
                    <a:pos x="136" y="1610"/>
                  </a:cxn>
                  <a:cxn ang="0">
                    <a:pos x="115" y="1556"/>
                  </a:cxn>
                  <a:cxn ang="0">
                    <a:pos x="113" y="673"/>
                  </a:cxn>
                  <a:cxn ang="0">
                    <a:pos x="200" y="1526"/>
                  </a:cxn>
                  <a:cxn ang="0">
                    <a:pos x="212" y="1567"/>
                  </a:cxn>
                  <a:cxn ang="0">
                    <a:pos x="241" y="1596"/>
                  </a:cxn>
                  <a:cxn ang="0">
                    <a:pos x="281" y="1606"/>
                  </a:cxn>
                  <a:cxn ang="0">
                    <a:pos x="439" y="1603"/>
                  </a:cxn>
                  <a:cxn ang="0">
                    <a:pos x="474" y="1582"/>
                  </a:cxn>
                  <a:cxn ang="0">
                    <a:pos x="495" y="1547"/>
                  </a:cxn>
                  <a:cxn ang="0">
                    <a:pos x="498" y="169"/>
                  </a:cxn>
                  <a:cxn ang="0">
                    <a:pos x="486" y="128"/>
                  </a:cxn>
                  <a:cxn ang="0">
                    <a:pos x="457" y="99"/>
                  </a:cxn>
                  <a:cxn ang="0">
                    <a:pos x="417" y="88"/>
                  </a:cxn>
                  <a:cxn ang="0">
                    <a:pos x="148" y="91"/>
                  </a:cxn>
                  <a:cxn ang="0">
                    <a:pos x="112" y="111"/>
                  </a:cxn>
                  <a:cxn ang="0">
                    <a:pos x="91" y="148"/>
                  </a:cxn>
                  <a:cxn ang="0">
                    <a:pos x="88" y="336"/>
                  </a:cxn>
                  <a:cxn ang="0">
                    <a:pos x="0" y="169"/>
                  </a:cxn>
                  <a:cxn ang="0">
                    <a:pos x="11" y="110"/>
                  </a:cxn>
                  <a:cxn ang="0">
                    <a:pos x="40" y="60"/>
                  </a:cxn>
                  <a:cxn ang="0">
                    <a:pos x="84" y="23"/>
                  </a:cxn>
                  <a:cxn ang="0">
                    <a:pos x="139" y="2"/>
                  </a:cxn>
                </a:cxnLst>
                <a:rect l="0" t="0" r="r" b="b"/>
                <a:pathLst>
                  <a:path w="585" h="1695">
                    <a:moveTo>
                      <a:pt x="169" y="0"/>
                    </a:moveTo>
                    <a:lnTo>
                      <a:pt x="417" y="0"/>
                    </a:lnTo>
                    <a:lnTo>
                      <a:pt x="447" y="2"/>
                    </a:lnTo>
                    <a:lnTo>
                      <a:pt x="476" y="10"/>
                    </a:lnTo>
                    <a:lnTo>
                      <a:pt x="502" y="23"/>
                    </a:lnTo>
                    <a:lnTo>
                      <a:pt x="525" y="40"/>
                    </a:lnTo>
                    <a:lnTo>
                      <a:pt x="546" y="60"/>
                    </a:lnTo>
                    <a:lnTo>
                      <a:pt x="562" y="83"/>
                    </a:lnTo>
                    <a:lnTo>
                      <a:pt x="575" y="110"/>
                    </a:lnTo>
                    <a:lnTo>
                      <a:pt x="583" y="138"/>
                    </a:lnTo>
                    <a:lnTo>
                      <a:pt x="585" y="169"/>
                    </a:lnTo>
                    <a:lnTo>
                      <a:pt x="585" y="1526"/>
                    </a:lnTo>
                    <a:lnTo>
                      <a:pt x="583" y="1556"/>
                    </a:lnTo>
                    <a:lnTo>
                      <a:pt x="575" y="1584"/>
                    </a:lnTo>
                    <a:lnTo>
                      <a:pt x="562" y="1610"/>
                    </a:lnTo>
                    <a:lnTo>
                      <a:pt x="546" y="1634"/>
                    </a:lnTo>
                    <a:lnTo>
                      <a:pt x="525" y="1655"/>
                    </a:lnTo>
                    <a:lnTo>
                      <a:pt x="502" y="1672"/>
                    </a:lnTo>
                    <a:lnTo>
                      <a:pt x="476" y="1684"/>
                    </a:lnTo>
                    <a:lnTo>
                      <a:pt x="447" y="1692"/>
                    </a:lnTo>
                    <a:lnTo>
                      <a:pt x="417" y="1695"/>
                    </a:lnTo>
                    <a:lnTo>
                      <a:pt x="281" y="1695"/>
                    </a:lnTo>
                    <a:lnTo>
                      <a:pt x="251" y="1692"/>
                    </a:lnTo>
                    <a:lnTo>
                      <a:pt x="223" y="1684"/>
                    </a:lnTo>
                    <a:lnTo>
                      <a:pt x="196" y="1672"/>
                    </a:lnTo>
                    <a:lnTo>
                      <a:pt x="173" y="1655"/>
                    </a:lnTo>
                    <a:lnTo>
                      <a:pt x="152" y="1634"/>
                    </a:lnTo>
                    <a:lnTo>
                      <a:pt x="136" y="1610"/>
                    </a:lnTo>
                    <a:lnTo>
                      <a:pt x="123" y="1584"/>
                    </a:lnTo>
                    <a:lnTo>
                      <a:pt x="115" y="1556"/>
                    </a:lnTo>
                    <a:lnTo>
                      <a:pt x="113" y="1526"/>
                    </a:lnTo>
                    <a:lnTo>
                      <a:pt x="113" y="673"/>
                    </a:lnTo>
                    <a:lnTo>
                      <a:pt x="200" y="673"/>
                    </a:lnTo>
                    <a:lnTo>
                      <a:pt x="200" y="1526"/>
                    </a:lnTo>
                    <a:lnTo>
                      <a:pt x="203" y="1547"/>
                    </a:lnTo>
                    <a:lnTo>
                      <a:pt x="212" y="1567"/>
                    </a:lnTo>
                    <a:lnTo>
                      <a:pt x="224" y="1582"/>
                    </a:lnTo>
                    <a:lnTo>
                      <a:pt x="241" y="1596"/>
                    </a:lnTo>
                    <a:lnTo>
                      <a:pt x="261" y="1603"/>
                    </a:lnTo>
                    <a:lnTo>
                      <a:pt x="281" y="1606"/>
                    </a:lnTo>
                    <a:lnTo>
                      <a:pt x="417" y="1606"/>
                    </a:lnTo>
                    <a:lnTo>
                      <a:pt x="439" y="1603"/>
                    </a:lnTo>
                    <a:lnTo>
                      <a:pt x="457" y="1596"/>
                    </a:lnTo>
                    <a:lnTo>
                      <a:pt x="474" y="1582"/>
                    </a:lnTo>
                    <a:lnTo>
                      <a:pt x="486" y="1567"/>
                    </a:lnTo>
                    <a:lnTo>
                      <a:pt x="495" y="1547"/>
                    </a:lnTo>
                    <a:lnTo>
                      <a:pt x="498" y="1526"/>
                    </a:lnTo>
                    <a:lnTo>
                      <a:pt x="498" y="169"/>
                    </a:lnTo>
                    <a:lnTo>
                      <a:pt x="495" y="148"/>
                    </a:lnTo>
                    <a:lnTo>
                      <a:pt x="486" y="128"/>
                    </a:lnTo>
                    <a:lnTo>
                      <a:pt x="474" y="111"/>
                    </a:lnTo>
                    <a:lnTo>
                      <a:pt x="457" y="99"/>
                    </a:lnTo>
                    <a:lnTo>
                      <a:pt x="439" y="91"/>
                    </a:lnTo>
                    <a:lnTo>
                      <a:pt x="417" y="88"/>
                    </a:lnTo>
                    <a:lnTo>
                      <a:pt x="169" y="88"/>
                    </a:lnTo>
                    <a:lnTo>
                      <a:pt x="148" y="91"/>
                    </a:lnTo>
                    <a:lnTo>
                      <a:pt x="128" y="99"/>
                    </a:lnTo>
                    <a:lnTo>
                      <a:pt x="112" y="111"/>
                    </a:lnTo>
                    <a:lnTo>
                      <a:pt x="99" y="128"/>
                    </a:lnTo>
                    <a:lnTo>
                      <a:pt x="91" y="148"/>
                    </a:lnTo>
                    <a:lnTo>
                      <a:pt x="88" y="169"/>
                    </a:lnTo>
                    <a:lnTo>
                      <a:pt x="88" y="336"/>
                    </a:lnTo>
                    <a:lnTo>
                      <a:pt x="0" y="336"/>
                    </a:lnTo>
                    <a:lnTo>
                      <a:pt x="0" y="169"/>
                    </a:lnTo>
                    <a:lnTo>
                      <a:pt x="2" y="138"/>
                    </a:lnTo>
                    <a:lnTo>
                      <a:pt x="11" y="110"/>
                    </a:lnTo>
                    <a:lnTo>
                      <a:pt x="23" y="83"/>
                    </a:lnTo>
                    <a:lnTo>
                      <a:pt x="40" y="60"/>
                    </a:lnTo>
                    <a:lnTo>
                      <a:pt x="61" y="40"/>
                    </a:lnTo>
                    <a:lnTo>
                      <a:pt x="84" y="23"/>
                    </a:lnTo>
                    <a:lnTo>
                      <a:pt x="111" y="10"/>
                    </a:lnTo>
                    <a:lnTo>
                      <a:pt x="139" y="2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12702" tIns="56352" rIns="112702" bIns="56352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BD80DE-0579-4A61-A3C1-735B0BBD4215}"/>
              </a:ext>
            </a:extLst>
          </p:cNvPr>
          <p:cNvGrpSpPr/>
          <p:nvPr/>
        </p:nvGrpSpPr>
        <p:grpSpPr>
          <a:xfrm>
            <a:off x="350030" y="4227570"/>
            <a:ext cx="9105817" cy="873164"/>
            <a:chOff x="8107483" y="3189305"/>
            <a:chExt cx="5792505" cy="782692"/>
          </a:xfrm>
        </p:grpSpPr>
        <p:sp>
          <p:nvSpPr>
            <p:cNvPr id="20" name="Rectangle 132">
              <a:extLst>
                <a:ext uri="{FF2B5EF4-FFF2-40B4-BE49-F238E27FC236}">
                  <a16:creationId xmlns:a16="http://schemas.microsoft.com/office/drawing/2014/main" id="{48B44073-31B7-411C-8B47-68D21FD47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314" y="3273970"/>
              <a:ext cx="5789674" cy="45719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919" tIns="50960" rIns="101919" bIns="50960" anchor="ctr"/>
            <a:lstStyle/>
            <a:p>
              <a:pPr algn="ctr" defTabSz="998695"/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968C4D56-0AD2-4AD9-98BC-DE90F4272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4025" y="3370544"/>
              <a:ext cx="4116669" cy="4744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116782" indent="-116782" defTabSz="1199672" latinLnBrk="0">
                <a:lnSpc>
                  <a:spcPct val="130000"/>
                </a:lnSpc>
                <a:spcBef>
                  <a:spcPts val="111"/>
                </a:spcBef>
                <a:spcAft>
                  <a:spcPts val="111"/>
                </a:spcAft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각 플랫폼에서 사용되는 단어사전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 / 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용어사전 중 공통적으로 사용되는 단어는 취합하여 적용</a:t>
              </a:r>
              <a:endParaRPr lang="en-US" altLang="ko-KR" sz="1400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22" name="Group 139">
              <a:extLst>
                <a:ext uri="{FF2B5EF4-FFF2-40B4-BE49-F238E27FC236}">
                  <a16:creationId xmlns:a16="http://schemas.microsoft.com/office/drawing/2014/main" id="{CD0BD406-33DB-47F0-942E-E5144AA34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7483" y="3189305"/>
              <a:ext cx="1440394" cy="782692"/>
              <a:chOff x="348" y="2867"/>
              <a:chExt cx="686" cy="338"/>
            </a:xfrm>
          </p:grpSpPr>
          <p:sp>
            <p:nvSpPr>
              <p:cNvPr id="23" name="AutoShape 135">
                <a:extLst>
                  <a:ext uri="{FF2B5EF4-FFF2-40B4-BE49-F238E27FC236}">
                    <a16:creationId xmlns:a16="http://schemas.microsoft.com/office/drawing/2014/main" id="{C70D664D-55C1-43C8-9A24-A3073F272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349" y="3118"/>
                <a:ext cx="302" cy="87"/>
              </a:xfrm>
              <a:prstGeom prst="rtTriangl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808080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24" name="AutoShape 136">
                <a:extLst>
                  <a:ext uri="{FF2B5EF4-FFF2-40B4-BE49-F238E27FC236}">
                    <a16:creationId xmlns:a16="http://schemas.microsoft.com/office/drawing/2014/main" id="{C3D25D32-69EE-4D03-B8A0-3757E5D0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" y="2901"/>
                <a:ext cx="686" cy="152"/>
              </a:xfrm>
              <a:prstGeom prst="roundRect">
                <a:avLst>
                  <a:gd name="adj" fmla="val 582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r>
                  <a:rPr lang="ko-KR" altLang="en-US" sz="1600" b="1" kern="0" dirty="0">
                    <a:solidFill>
                      <a:srgbClr val="FEFEFE"/>
                    </a:solidFill>
                    <a:latin typeface="+mn-ea"/>
                  </a:rPr>
                  <a:t>통일성</a:t>
                </a:r>
              </a:p>
            </p:txBody>
          </p:sp>
          <p:sp>
            <p:nvSpPr>
              <p:cNvPr id="25" name="Freeform 138">
                <a:extLst>
                  <a:ext uri="{FF2B5EF4-FFF2-40B4-BE49-F238E27FC236}">
                    <a16:creationId xmlns:a16="http://schemas.microsoft.com/office/drawing/2014/main" id="{72258FD5-DE35-481C-959E-F67399E27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2867"/>
                <a:ext cx="69" cy="167"/>
              </a:xfrm>
              <a:custGeom>
                <a:avLst/>
                <a:gdLst/>
                <a:ahLst/>
                <a:cxnLst>
                  <a:cxn ang="0">
                    <a:pos x="417" y="0"/>
                  </a:cxn>
                  <a:cxn ang="0">
                    <a:pos x="476" y="10"/>
                  </a:cxn>
                  <a:cxn ang="0">
                    <a:pos x="525" y="40"/>
                  </a:cxn>
                  <a:cxn ang="0">
                    <a:pos x="562" y="83"/>
                  </a:cxn>
                  <a:cxn ang="0">
                    <a:pos x="583" y="138"/>
                  </a:cxn>
                  <a:cxn ang="0">
                    <a:pos x="585" y="1526"/>
                  </a:cxn>
                  <a:cxn ang="0">
                    <a:pos x="575" y="1584"/>
                  </a:cxn>
                  <a:cxn ang="0">
                    <a:pos x="546" y="1634"/>
                  </a:cxn>
                  <a:cxn ang="0">
                    <a:pos x="502" y="1672"/>
                  </a:cxn>
                  <a:cxn ang="0">
                    <a:pos x="447" y="1692"/>
                  </a:cxn>
                  <a:cxn ang="0">
                    <a:pos x="281" y="1695"/>
                  </a:cxn>
                  <a:cxn ang="0">
                    <a:pos x="223" y="1684"/>
                  </a:cxn>
                  <a:cxn ang="0">
                    <a:pos x="173" y="1655"/>
                  </a:cxn>
                  <a:cxn ang="0">
                    <a:pos x="136" y="1610"/>
                  </a:cxn>
                  <a:cxn ang="0">
                    <a:pos x="115" y="1556"/>
                  </a:cxn>
                  <a:cxn ang="0">
                    <a:pos x="113" y="673"/>
                  </a:cxn>
                  <a:cxn ang="0">
                    <a:pos x="200" y="1526"/>
                  </a:cxn>
                  <a:cxn ang="0">
                    <a:pos x="212" y="1567"/>
                  </a:cxn>
                  <a:cxn ang="0">
                    <a:pos x="241" y="1596"/>
                  </a:cxn>
                  <a:cxn ang="0">
                    <a:pos x="281" y="1606"/>
                  </a:cxn>
                  <a:cxn ang="0">
                    <a:pos x="439" y="1603"/>
                  </a:cxn>
                  <a:cxn ang="0">
                    <a:pos x="474" y="1582"/>
                  </a:cxn>
                  <a:cxn ang="0">
                    <a:pos x="495" y="1547"/>
                  </a:cxn>
                  <a:cxn ang="0">
                    <a:pos x="498" y="169"/>
                  </a:cxn>
                  <a:cxn ang="0">
                    <a:pos x="486" y="128"/>
                  </a:cxn>
                  <a:cxn ang="0">
                    <a:pos x="457" y="99"/>
                  </a:cxn>
                  <a:cxn ang="0">
                    <a:pos x="417" y="88"/>
                  </a:cxn>
                  <a:cxn ang="0">
                    <a:pos x="148" y="91"/>
                  </a:cxn>
                  <a:cxn ang="0">
                    <a:pos x="112" y="111"/>
                  </a:cxn>
                  <a:cxn ang="0">
                    <a:pos x="91" y="148"/>
                  </a:cxn>
                  <a:cxn ang="0">
                    <a:pos x="88" y="336"/>
                  </a:cxn>
                  <a:cxn ang="0">
                    <a:pos x="0" y="169"/>
                  </a:cxn>
                  <a:cxn ang="0">
                    <a:pos x="11" y="110"/>
                  </a:cxn>
                  <a:cxn ang="0">
                    <a:pos x="40" y="60"/>
                  </a:cxn>
                  <a:cxn ang="0">
                    <a:pos x="84" y="23"/>
                  </a:cxn>
                  <a:cxn ang="0">
                    <a:pos x="139" y="2"/>
                  </a:cxn>
                </a:cxnLst>
                <a:rect l="0" t="0" r="r" b="b"/>
                <a:pathLst>
                  <a:path w="585" h="1695">
                    <a:moveTo>
                      <a:pt x="169" y="0"/>
                    </a:moveTo>
                    <a:lnTo>
                      <a:pt x="417" y="0"/>
                    </a:lnTo>
                    <a:lnTo>
                      <a:pt x="447" y="2"/>
                    </a:lnTo>
                    <a:lnTo>
                      <a:pt x="476" y="10"/>
                    </a:lnTo>
                    <a:lnTo>
                      <a:pt x="502" y="23"/>
                    </a:lnTo>
                    <a:lnTo>
                      <a:pt x="525" y="40"/>
                    </a:lnTo>
                    <a:lnTo>
                      <a:pt x="546" y="60"/>
                    </a:lnTo>
                    <a:lnTo>
                      <a:pt x="562" y="83"/>
                    </a:lnTo>
                    <a:lnTo>
                      <a:pt x="575" y="110"/>
                    </a:lnTo>
                    <a:lnTo>
                      <a:pt x="583" y="138"/>
                    </a:lnTo>
                    <a:lnTo>
                      <a:pt x="585" y="169"/>
                    </a:lnTo>
                    <a:lnTo>
                      <a:pt x="585" y="1526"/>
                    </a:lnTo>
                    <a:lnTo>
                      <a:pt x="583" y="1556"/>
                    </a:lnTo>
                    <a:lnTo>
                      <a:pt x="575" y="1584"/>
                    </a:lnTo>
                    <a:lnTo>
                      <a:pt x="562" y="1610"/>
                    </a:lnTo>
                    <a:lnTo>
                      <a:pt x="546" y="1634"/>
                    </a:lnTo>
                    <a:lnTo>
                      <a:pt x="525" y="1655"/>
                    </a:lnTo>
                    <a:lnTo>
                      <a:pt x="502" y="1672"/>
                    </a:lnTo>
                    <a:lnTo>
                      <a:pt x="476" y="1684"/>
                    </a:lnTo>
                    <a:lnTo>
                      <a:pt x="447" y="1692"/>
                    </a:lnTo>
                    <a:lnTo>
                      <a:pt x="417" y="1695"/>
                    </a:lnTo>
                    <a:lnTo>
                      <a:pt x="281" y="1695"/>
                    </a:lnTo>
                    <a:lnTo>
                      <a:pt x="251" y="1692"/>
                    </a:lnTo>
                    <a:lnTo>
                      <a:pt x="223" y="1684"/>
                    </a:lnTo>
                    <a:lnTo>
                      <a:pt x="196" y="1672"/>
                    </a:lnTo>
                    <a:lnTo>
                      <a:pt x="173" y="1655"/>
                    </a:lnTo>
                    <a:lnTo>
                      <a:pt x="152" y="1634"/>
                    </a:lnTo>
                    <a:lnTo>
                      <a:pt x="136" y="1610"/>
                    </a:lnTo>
                    <a:lnTo>
                      <a:pt x="123" y="1584"/>
                    </a:lnTo>
                    <a:lnTo>
                      <a:pt x="115" y="1556"/>
                    </a:lnTo>
                    <a:lnTo>
                      <a:pt x="113" y="1526"/>
                    </a:lnTo>
                    <a:lnTo>
                      <a:pt x="113" y="673"/>
                    </a:lnTo>
                    <a:lnTo>
                      <a:pt x="200" y="673"/>
                    </a:lnTo>
                    <a:lnTo>
                      <a:pt x="200" y="1526"/>
                    </a:lnTo>
                    <a:lnTo>
                      <a:pt x="203" y="1547"/>
                    </a:lnTo>
                    <a:lnTo>
                      <a:pt x="212" y="1567"/>
                    </a:lnTo>
                    <a:lnTo>
                      <a:pt x="224" y="1582"/>
                    </a:lnTo>
                    <a:lnTo>
                      <a:pt x="241" y="1596"/>
                    </a:lnTo>
                    <a:lnTo>
                      <a:pt x="261" y="1603"/>
                    </a:lnTo>
                    <a:lnTo>
                      <a:pt x="281" y="1606"/>
                    </a:lnTo>
                    <a:lnTo>
                      <a:pt x="417" y="1606"/>
                    </a:lnTo>
                    <a:lnTo>
                      <a:pt x="439" y="1603"/>
                    </a:lnTo>
                    <a:lnTo>
                      <a:pt x="457" y="1596"/>
                    </a:lnTo>
                    <a:lnTo>
                      <a:pt x="474" y="1582"/>
                    </a:lnTo>
                    <a:lnTo>
                      <a:pt x="486" y="1567"/>
                    </a:lnTo>
                    <a:lnTo>
                      <a:pt x="495" y="1547"/>
                    </a:lnTo>
                    <a:lnTo>
                      <a:pt x="498" y="1526"/>
                    </a:lnTo>
                    <a:lnTo>
                      <a:pt x="498" y="169"/>
                    </a:lnTo>
                    <a:lnTo>
                      <a:pt x="495" y="148"/>
                    </a:lnTo>
                    <a:lnTo>
                      <a:pt x="486" y="128"/>
                    </a:lnTo>
                    <a:lnTo>
                      <a:pt x="474" y="111"/>
                    </a:lnTo>
                    <a:lnTo>
                      <a:pt x="457" y="99"/>
                    </a:lnTo>
                    <a:lnTo>
                      <a:pt x="439" y="91"/>
                    </a:lnTo>
                    <a:lnTo>
                      <a:pt x="417" y="88"/>
                    </a:lnTo>
                    <a:lnTo>
                      <a:pt x="169" y="88"/>
                    </a:lnTo>
                    <a:lnTo>
                      <a:pt x="148" y="91"/>
                    </a:lnTo>
                    <a:lnTo>
                      <a:pt x="128" y="99"/>
                    </a:lnTo>
                    <a:lnTo>
                      <a:pt x="112" y="111"/>
                    </a:lnTo>
                    <a:lnTo>
                      <a:pt x="99" y="128"/>
                    </a:lnTo>
                    <a:lnTo>
                      <a:pt x="91" y="148"/>
                    </a:lnTo>
                    <a:lnTo>
                      <a:pt x="88" y="169"/>
                    </a:lnTo>
                    <a:lnTo>
                      <a:pt x="88" y="336"/>
                    </a:lnTo>
                    <a:lnTo>
                      <a:pt x="0" y="336"/>
                    </a:lnTo>
                    <a:lnTo>
                      <a:pt x="0" y="169"/>
                    </a:lnTo>
                    <a:lnTo>
                      <a:pt x="2" y="138"/>
                    </a:lnTo>
                    <a:lnTo>
                      <a:pt x="11" y="110"/>
                    </a:lnTo>
                    <a:lnTo>
                      <a:pt x="23" y="83"/>
                    </a:lnTo>
                    <a:lnTo>
                      <a:pt x="40" y="60"/>
                    </a:lnTo>
                    <a:lnTo>
                      <a:pt x="61" y="40"/>
                    </a:lnTo>
                    <a:lnTo>
                      <a:pt x="84" y="23"/>
                    </a:lnTo>
                    <a:lnTo>
                      <a:pt x="111" y="10"/>
                    </a:lnTo>
                    <a:lnTo>
                      <a:pt x="139" y="2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12702" tIns="56352" rIns="112702" bIns="56352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sp>
        <p:nvSpPr>
          <p:cNvPr id="2" name="모서리가 둥근 직사각형 60">
            <a:extLst>
              <a:ext uri="{FF2B5EF4-FFF2-40B4-BE49-F238E27FC236}">
                <a16:creationId xmlns:a16="http://schemas.microsoft.com/office/drawing/2014/main" id="{49AD96F1-8254-44E3-8F9E-13899BFB1BC9}"/>
              </a:ext>
            </a:extLst>
          </p:cNvPr>
          <p:cNvSpPr/>
          <p:nvPr/>
        </p:nvSpPr>
        <p:spPr>
          <a:xfrm>
            <a:off x="262499" y="3818193"/>
            <a:ext cx="9593147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제정원칙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073A857-090F-4192-961D-1EAC4F43B492}"/>
              </a:ext>
            </a:extLst>
          </p:cNvPr>
          <p:cNvGrpSpPr/>
          <p:nvPr/>
        </p:nvGrpSpPr>
        <p:grpSpPr>
          <a:xfrm>
            <a:off x="373582" y="2833800"/>
            <a:ext cx="9105816" cy="873164"/>
            <a:chOff x="8107483" y="3189305"/>
            <a:chExt cx="5792504" cy="782692"/>
          </a:xfrm>
        </p:grpSpPr>
        <p:sp>
          <p:nvSpPr>
            <p:cNvPr id="30" name="Rectangle 132">
              <a:extLst>
                <a:ext uri="{FF2B5EF4-FFF2-40B4-BE49-F238E27FC236}">
                  <a16:creationId xmlns:a16="http://schemas.microsoft.com/office/drawing/2014/main" id="{1771BAB8-F206-48A5-B19C-3E510E584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313" y="3273970"/>
              <a:ext cx="5789674" cy="45719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919" tIns="50960" rIns="101919" bIns="50960" anchor="ctr"/>
            <a:lstStyle/>
            <a:p>
              <a:pPr algn="ctr" defTabSz="998695"/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1" name="Rectangle 77">
              <a:extLst>
                <a:ext uri="{FF2B5EF4-FFF2-40B4-BE49-F238E27FC236}">
                  <a16:creationId xmlns:a16="http://schemas.microsoft.com/office/drawing/2014/main" id="{4608318A-E82E-40E6-8E0B-06FF1C858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4025" y="3370544"/>
              <a:ext cx="4116669" cy="4974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116782" indent="-116782" defTabSz="1199672" latinLnBrk="0">
                <a:lnSpc>
                  <a:spcPct val="130000"/>
                </a:lnSpc>
                <a:spcBef>
                  <a:spcPts val="111"/>
                </a:spcBef>
                <a:spcAft>
                  <a:spcPts val="111"/>
                </a:spcAft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시스템에 사용되는 엔티티와 속성을 대상으로 단어사전에 정의된 단어를 조합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(</a:t>
              </a:r>
            </a:p>
            <a:p>
              <a:pPr defTabSz="1199672" latinLnBrk="0">
                <a:lnSpc>
                  <a:spcPct val="130000"/>
                </a:lnSpc>
                <a:spcBef>
                  <a:spcPts val="111"/>
                </a:spcBef>
                <a:spcAft>
                  <a:spcPts val="111"/>
                </a:spcAft>
                <a:buClr>
                  <a:srgbClr val="808080"/>
                </a:buClr>
                <a:buSzPct val="90000"/>
              </a:pP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단어와 단어의 조합은 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“_”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사용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)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한 사전</a:t>
              </a:r>
              <a:endParaRPr lang="en-US" altLang="ko-KR" sz="1400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32" name="Group 139">
              <a:extLst>
                <a:ext uri="{FF2B5EF4-FFF2-40B4-BE49-F238E27FC236}">
                  <a16:creationId xmlns:a16="http://schemas.microsoft.com/office/drawing/2014/main" id="{575F8213-9086-482E-A173-08DECEB79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7483" y="3189305"/>
              <a:ext cx="1440394" cy="782692"/>
              <a:chOff x="348" y="2867"/>
              <a:chExt cx="686" cy="338"/>
            </a:xfrm>
          </p:grpSpPr>
          <p:sp>
            <p:nvSpPr>
              <p:cNvPr id="33" name="AutoShape 135">
                <a:extLst>
                  <a:ext uri="{FF2B5EF4-FFF2-40B4-BE49-F238E27FC236}">
                    <a16:creationId xmlns:a16="http://schemas.microsoft.com/office/drawing/2014/main" id="{1D83DBA4-C3C9-4E51-BFB7-37FC8AE06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349" y="3118"/>
                <a:ext cx="302" cy="87"/>
              </a:xfrm>
              <a:prstGeom prst="rtTriangl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808080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34" name="AutoShape 136">
                <a:extLst>
                  <a:ext uri="{FF2B5EF4-FFF2-40B4-BE49-F238E27FC236}">
                    <a16:creationId xmlns:a16="http://schemas.microsoft.com/office/drawing/2014/main" id="{E504B2CB-BB26-4C3C-AABF-78B0C66F9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" y="2901"/>
                <a:ext cx="686" cy="152"/>
              </a:xfrm>
              <a:prstGeom prst="roundRect">
                <a:avLst>
                  <a:gd name="adj" fmla="val 582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r>
                  <a:rPr lang="ko-KR" altLang="en-US" sz="1600" b="1" kern="0" dirty="0">
                    <a:solidFill>
                      <a:srgbClr val="FEFEFE"/>
                    </a:solidFill>
                    <a:latin typeface="+mn-ea"/>
                  </a:rPr>
                  <a:t>용어사전</a:t>
                </a:r>
              </a:p>
            </p:txBody>
          </p:sp>
          <p:sp>
            <p:nvSpPr>
              <p:cNvPr id="35" name="Freeform 138">
                <a:extLst>
                  <a:ext uri="{FF2B5EF4-FFF2-40B4-BE49-F238E27FC236}">
                    <a16:creationId xmlns:a16="http://schemas.microsoft.com/office/drawing/2014/main" id="{76B9058C-C772-4CC1-81A8-02D2A30C5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2867"/>
                <a:ext cx="69" cy="167"/>
              </a:xfrm>
              <a:custGeom>
                <a:avLst/>
                <a:gdLst/>
                <a:ahLst/>
                <a:cxnLst>
                  <a:cxn ang="0">
                    <a:pos x="417" y="0"/>
                  </a:cxn>
                  <a:cxn ang="0">
                    <a:pos x="476" y="10"/>
                  </a:cxn>
                  <a:cxn ang="0">
                    <a:pos x="525" y="40"/>
                  </a:cxn>
                  <a:cxn ang="0">
                    <a:pos x="562" y="83"/>
                  </a:cxn>
                  <a:cxn ang="0">
                    <a:pos x="583" y="138"/>
                  </a:cxn>
                  <a:cxn ang="0">
                    <a:pos x="585" y="1526"/>
                  </a:cxn>
                  <a:cxn ang="0">
                    <a:pos x="575" y="1584"/>
                  </a:cxn>
                  <a:cxn ang="0">
                    <a:pos x="546" y="1634"/>
                  </a:cxn>
                  <a:cxn ang="0">
                    <a:pos x="502" y="1672"/>
                  </a:cxn>
                  <a:cxn ang="0">
                    <a:pos x="447" y="1692"/>
                  </a:cxn>
                  <a:cxn ang="0">
                    <a:pos x="281" y="1695"/>
                  </a:cxn>
                  <a:cxn ang="0">
                    <a:pos x="223" y="1684"/>
                  </a:cxn>
                  <a:cxn ang="0">
                    <a:pos x="173" y="1655"/>
                  </a:cxn>
                  <a:cxn ang="0">
                    <a:pos x="136" y="1610"/>
                  </a:cxn>
                  <a:cxn ang="0">
                    <a:pos x="115" y="1556"/>
                  </a:cxn>
                  <a:cxn ang="0">
                    <a:pos x="113" y="673"/>
                  </a:cxn>
                  <a:cxn ang="0">
                    <a:pos x="200" y="1526"/>
                  </a:cxn>
                  <a:cxn ang="0">
                    <a:pos x="212" y="1567"/>
                  </a:cxn>
                  <a:cxn ang="0">
                    <a:pos x="241" y="1596"/>
                  </a:cxn>
                  <a:cxn ang="0">
                    <a:pos x="281" y="1606"/>
                  </a:cxn>
                  <a:cxn ang="0">
                    <a:pos x="439" y="1603"/>
                  </a:cxn>
                  <a:cxn ang="0">
                    <a:pos x="474" y="1582"/>
                  </a:cxn>
                  <a:cxn ang="0">
                    <a:pos x="495" y="1547"/>
                  </a:cxn>
                  <a:cxn ang="0">
                    <a:pos x="498" y="169"/>
                  </a:cxn>
                  <a:cxn ang="0">
                    <a:pos x="486" y="128"/>
                  </a:cxn>
                  <a:cxn ang="0">
                    <a:pos x="457" y="99"/>
                  </a:cxn>
                  <a:cxn ang="0">
                    <a:pos x="417" y="88"/>
                  </a:cxn>
                  <a:cxn ang="0">
                    <a:pos x="148" y="91"/>
                  </a:cxn>
                  <a:cxn ang="0">
                    <a:pos x="112" y="111"/>
                  </a:cxn>
                  <a:cxn ang="0">
                    <a:pos x="91" y="148"/>
                  </a:cxn>
                  <a:cxn ang="0">
                    <a:pos x="88" y="336"/>
                  </a:cxn>
                  <a:cxn ang="0">
                    <a:pos x="0" y="169"/>
                  </a:cxn>
                  <a:cxn ang="0">
                    <a:pos x="11" y="110"/>
                  </a:cxn>
                  <a:cxn ang="0">
                    <a:pos x="40" y="60"/>
                  </a:cxn>
                  <a:cxn ang="0">
                    <a:pos x="84" y="23"/>
                  </a:cxn>
                  <a:cxn ang="0">
                    <a:pos x="139" y="2"/>
                  </a:cxn>
                </a:cxnLst>
                <a:rect l="0" t="0" r="r" b="b"/>
                <a:pathLst>
                  <a:path w="585" h="1695">
                    <a:moveTo>
                      <a:pt x="169" y="0"/>
                    </a:moveTo>
                    <a:lnTo>
                      <a:pt x="417" y="0"/>
                    </a:lnTo>
                    <a:lnTo>
                      <a:pt x="447" y="2"/>
                    </a:lnTo>
                    <a:lnTo>
                      <a:pt x="476" y="10"/>
                    </a:lnTo>
                    <a:lnTo>
                      <a:pt x="502" y="23"/>
                    </a:lnTo>
                    <a:lnTo>
                      <a:pt x="525" y="40"/>
                    </a:lnTo>
                    <a:lnTo>
                      <a:pt x="546" y="60"/>
                    </a:lnTo>
                    <a:lnTo>
                      <a:pt x="562" y="83"/>
                    </a:lnTo>
                    <a:lnTo>
                      <a:pt x="575" y="110"/>
                    </a:lnTo>
                    <a:lnTo>
                      <a:pt x="583" y="138"/>
                    </a:lnTo>
                    <a:lnTo>
                      <a:pt x="585" y="169"/>
                    </a:lnTo>
                    <a:lnTo>
                      <a:pt x="585" y="1526"/>
                    </a:lnTo>
                    <a:lnTo>
                      <a:pt x="583" y="1556"/>
                    </a:lnTo>
                    <a:lnTo>
                      <a:pt x="575" y="1584"/>
                    </a:lnTo>
                    <a:lnTo>
                      <a:pt x="562" y="1610"/>
                    </a:lnTo>
                    <a:lnTo>
                      <a:pt x="546" y="1634"/>
                    </a:lnTo>
                    <a:lnTo>
                      <a:pt x="525" y="1655"/>
                    </a:lnTo>
                    <a:lnTo>
                      <a:pt x="502" y="1672"/>
                    </a:lnTo>
                    <a:lnTo>
                      <a:pt x="476" y="1684"/>
                    </a:lnTo>
                    <a:lnTo>
                      <a:pt x="447" y="1692"/>
                    </a:lnTo>
                    <a:lnTo>
                      <a:pt x="417" y="1695"/>
                    </a:lnTo>
                    <a:lnTo>
                      <a:pt x="281" y="1695"/>
                    </a:lnTo>
                    <a:lnTo>
                      <a:pt x="251" y="1692"/>
                    </a:lnTo>
                    <a:lnTo>
                      <a:pt x="223" y="1684"/>
                    </a:lnTo>
                    <a:lnTo>
                      <a:pt x="196" y="1672"/>
                    </a:lnTo>
                    <a:lnTo>
                      <a:pt x="173" y="1655"/>
                    </a:lnTo>
                    <a:lnTo>
                      <a:pt x="152" y="1634"/>
                    </a:lnTo>
                    <a:lnTo>
                      <a:pt x="136" y="1610"/>
                    </a:lnTo>
                    <a:lnTo>
                      <a:pt x="123" y="1584"/>
                    </a:lnTo>
                    <a:lnTo>
                      <a:pt x="115" y="1556"/>
                    </a:lnTo>
                    <a:lnTo>
                      <a:pt x="113" y="1526"/>
                    </a:lnTo>
                    <a:lnTo>
                      <a:pt x="113" y="673"/>
                    </a:lnTo>
                    <a:lnTo>
                      <a:pt x="200" y="673"/>
                    </a:lnTo>
                    <a:lnTo>
                      <a:pt x="200" y="1526"/>
                    </a:lnTo>
                    <a:lnTo>
                      <a:pt x="203" y="1547"/>
                    </a:lnTo>
                    <a:lnTo>
                      <a:pt x="212" y="1567"/>
                    </a:lnTo>
                    <a:lnTo>
                      <a:pt x="224" y="1582"/>
                    </a:lnTo>
                    <a:lnTo>
                      <a:pt x="241" y="1596"/>
                    </a:lnTo>
                    <a:lnTo>
                      <a:pt x="261" y="1603"/>
                    </a:lnTo>
                    <a:lnTo>
                      <a:pt x="281" y="1606"/>
                    </a:lnTo>
                    <a:lnTo>
                      <a:pt x="417" y="1606"/>
                    </a:lnTo>
                    <a:lnTo>
                      <a:pt x="439" y="1603"/>
                    </a:lnTo>
                    <a:lnTo>
                      <a:pt x="457" y="1596"/>
                    </a:lnTo>
                    <a:lnTo>
                      <a:pt x="474" y="1582"/>
                    </a:lnTo>
                    <a:lnTo>
                      <a:pt x="486" y="1567"/>
                    </a:lnTo>
                    <a:lnTo>
                      <a:pt x="495" y="1547"/>
                    </a:lnTo>
                    <a:lnTo>
                      <a:pt x="498" y="1526"/>
                    </a:lnTo>
                    <a:lnTo>
                      <a:pt x="498" y="169"/>
                    </a:lnTo>
                    <a:lnTo>
                      <a:pt x="495" y="148"/>
                    </a:lnTo>
                    <a:lnTo>
                      <a:pt x="486" y="128"/>
                    </a:lnTo>
                    <a:lnTo>
                      <a:pt x="474" y="111"/>
                    </a:lnTo>
                    <a:lnTo>
                      <a:pt x="457" y="99"/>
                    </a:lnTo>
                    <a:lnTo>
                      <a:pt x="439" y="91"/>
                    </a:lnTo>
                    <a:lnTo>
                      <a:pt x="417" y="88"/>
                    </a:lnTo>
                    <a:lnTo>
                      <a:pt x="169" y="88"/>
                    </a:lnTo>
                    <a:lnTo>
                      <a:pt x="148" y="91"/>
                    </a:lnTo>
                    <a:lnTo>
                      <a:pt x="128" y="99"/>
                    </a:lnTo>
                    <a:lnTo>
                      <a:pt x="112" y="111"/>
                    </a:lnTo>
                    <a:lnTo>
                      <a:pt x="99" y="128"/>
                    </a:lnTo>
                    <a:lnTo>
                      <a:pt x="91" y="148"/>
                    </a:lnTo>
                    <a:lnTo>
                      <a:pt x="88" y="169"/>
                    </a:lnTo>
                    <a:lnTo>
                      <a:pt x="88" y="336"/>
                    </a:lnTo>
                    <a:lnTo>
                      <a:pt x="0" y="336"/>
                    </a:lnTo>
                    <a:lnTo>
                      <a:pt x="0" y="169"/>
                    </a:lnTo>
                    <a:lnTo>
                      <a:pt x="2" y="138"/>
                    </a:lnTo>
                    <a:lnTo>
                      <a:pt x="11" y="110"/>
                    </a:lnTo>
                    <a:lnTo>
                      <a:pt x="23" y="83"/>
                    </a:lnTo>
                    <a:lnTo>
                      <a:pt x="40" y="60"/>
                    </a:lnTo>
                    <a:lnTo>
                      <a:pt x="61" y="40"/>
                    </a:lnTo>
                    <a:lnTo>
                      <a:pt x="84" y="23"/>
                    </a:lnTo>
                    <a:lnTo>
                      <a:pt x="111" y="10"/>
                    </a:lnTo>
                    <a:lnTo>
                      <a:pt x="139" y="2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12702" tIns="56352" rIns="112702" bIns="56352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6AA8CF6-7FB2-4006-A142-752F7ECF7D35}"/>
              </a:ext>
            </a:extLst>
          </p:cNvPr>
          <p:cNvGrpSpPr/>
          <p:nvPr/>
        </p:nvGrpSpPr>
        <p:grpSpPr>
          <a:xfrm>
            <a:off x="350030" y="5026098"/>
            <a:ext cx="9105817" cy="873164"/>
            <a:chOff x="8107483" y="3189305"/>
            <a:chExt cx="5792505" cy="782692"/>
          </a:xfrm>
        </p:grpSpPr>
        <p:sp>
          <p:nvSpPr>
            <p:cNvPr id="37" name="Rectangle 132">
              <a:extLst>
                <a:ext uri="{FF2B5EF4-FFF2-40B4-BE49-F238E27FC236}">
                  <a16:creationId xmlns:a16="http://schemas.microsoft.com/office/drawing/2014/main" id="{B09C430E-3F84-4E15-815E-7A4C281CF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314" y="3273970"/>
              <a:ext cx="5789674" cy="45719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1919" tIns="50960" rIns="101919" bIns="50960" anchor="ctr"/>
            <a:lstStyle/>
            <a:p>
              <a:pPr algn="ctr" defTabSz="998695"/>
              <a:endParaRPr lang="ko-KR" altLang="en-US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38" name="Rectangle 77">
              <a:extLst>
                <a:ext uri="{FF2B5EF4-FFF2-40B4-BE49-F238E27FC236}">
                  <a16:creationId xmlns:a16="http://schemas.microsoft.com/office/drawing/2014/main" id="{385888D3-CDFC-415D-BA7D-9C1591878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4025" y="3370544"/>
              <a:ext cx="4116669" cy="47446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marL="116782" indent="-116782" defTabSz="1199672" latinLnBrk="0">
                <a:lnSpc>
                  <a:spcPct val="130000"/>
                </a:lnSpc>
                <a:spcBef>
                  <a:spcPts val="111"/>
                </a:spcBef>
                <a:spcAft>
                  <a:spcPts val="111"/>
                </a:spcAft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400" dirty="0" err="1">
                  <a:solidFill>
                    <a:srgbClr val="000000"/>
                  </a:solidFill>
                  <a:latin typeface="+mn-ea"/>
                </a:rPr>
                <a:t>기구축된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 플랫폼을 위하여 플랫폼별 표준사전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(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단어사전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 / 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용어사전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)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을 운영</a:t>
              </a:r>
              <a:r>
                <a:rPr lang="en-US" altLang="ko-KR" sz="1400" dirty="0">
                  <a:solidFill>
                    <a:srgbClr val="000000"/>
                  </a:solidFill>
                  <a:latin typeface="+mn-ea"/>
                </a:rPr>
                <a:t>, </a:t>
              </a:r>
              <a:r>
                <a:rPr lang="ko-KR" altLang="en-US" sz="1400" dirty="0">
                  <a:solidFill>
                    <a:srgbClr val="000000"/>
                  </a:solidFill>
                  <a:latin typeface="+mn-ea"/>
                </a:rPr>
                <a:t>효율적인 표준화를 도모하는 방안 검토</a:t>
              </a:r>
              <a:endParaRPr lang="en-US" altLang="ko-KR" sz="1400" dirty="0">
                <a:solidFill>
                  <a:srgbClr val="000000"/>
                </a:solidFill>
                <a:latin typeface="+mn-ea"/>
              </a:endParaRPr>
            </a:p>
          </p:txBody>
        </p:sp>
        <p:grpSp>
          <p:nvGrpSpPr>
            <p:cNvPr id="39" name="Group 139">
              <a:extLst>
                <a:ext uri="{FF2B5EF4-FFF2-40B4-BE49-F238E27FC236}">
                  <a16:creationId xmlns:a16="http://schemas.microsoft.com/office/drawing/2014/main" id="{6B090824-63C1-4011-98C0-50FDCC09F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7483" y="3189305"/>
              <a:ext cx="1440394" cy="782692"/>
              <a:chOff x="348" y="2867"/>
              <a:chExt cx="686" cy="338"/>
            </a:xfrm>
          </p:grpSpPr>
          <p:sp>
            <p:nvSpPr>
              <p:cNvPr id="40" name="AutoShape 135">
                <a:extLst>
                  <a:ext uri="{FF2B5EF4-FFF2-40B4-BE49-F238E27FC236}">
                    <a16:creationId xmlns:a16="http://schemas.microsoft.com/office/drawing/2014/main" id="{027F0443-4CB0-47E6-BF7F-C58E95657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349" y="3118"/>
                <a:ext cx="302" cy="87"/>
              </a:xfrm>
              <a:prstGeom prst="rtTriangl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808080"/>
                  </a:gs>
                </a:gsLst>
                <a:lin ang="0" scaled="1"/>
              </a:gra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  <p:sp>
            <p:nvSpPr>
              <p:cNvPr id="41" name="AutoShape 136">
                <a:extLst>
                  <a:ext uri="{FF2B5EF4-FFF2-40B4-BE49-F238E27FC236}">
                    <a16:creationId xmlns:a16="http://schemas.microsoft.com/office/drawing/2014/main" id="{8EF5EE48-EF5F-41C9-B00E-281A00BA8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" y="2901"/>
                <a:ext cx="686" cy="152"/>
              </a:xfrm>
              <a:prstGeom prst="roundRect">
                <a:avLst>
                  <a:gd name="adj" fmla="val 582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defTabSz="1019190" latinLnBrk="0">
                  <a:defRPr/>
                </a:pPr>
                <a:r>
                  <a:rPr lang="ko-KR" altLang="en-US" sz="1600" b="1" kern="0" dirty="0">
                    <a:solidFill>
                      <a:srgbClr val="FEFEFE"/>
                    </a:solidFill>
                    <a:latin typeface="+mn-ea"/>
                  </a:rPr>
                  <a:t>플랫폼 특성</a:t>
                </a:r>
              </a:p>
            </p:txBody>
          </p:sp>
          <p:sp>
            <p:nvSpPr>
              <p:cNvPr id="42" name="Freeform 138">
                <a:extLst>
                  <a:ext uri="{FF2B5EF4-FFF2-40B4-BE49-F238E27FC236}">
                    <a16:creationId xmlns:a16="http://schemas.microsoft.com/office/drawing/2014/main" id="{DB97822C-0617-4371-B4A9-64C02B4FC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" y="2867"/>
                <a:ext cx="69" cy="167"/>
              </a:xfrm>
              <a:custGeom>
                <a:avLst/>
                <a:gdLst/>
                <a:ahLst/>
                <a:cxnLst>
                  <a:cxn ang="0">
                    <a:pos x="417" y="0"/>
                  </a:cxn>
                  <a:cxn ang="0">
                    <a:pos x="476" y="10"/>
                  </a:cxn>
                  <a:cxn ang="0">
                    <a:pos x="525" y="40"/>
                  </a:cxn>
                  <a:cxn ang="0">
                    <a:pos x="562" y="83"/>
                  </a:cxn>
                  <a:cxn ang="0">
                    <a:pos x="583" y="138"/>
                  </a:cxn>
                  <a:cxn ang="0">
                    <a:pos x="585" y="1526"/>
                  </a:cxn>
                  <a:cxn ang="0">
                    <a:pos x="575" y="1584"/>
                  </a:cxn>
                  <a:cxn ang="0">
                    <a:pos x="546" y="1634"/>
                  </a:cxn>
                  <a:cxn ang="0">
                    <a:pos x="502" y="1672"/>
                  </a:cxn>
                  <a:cxn ang="0">
                    <a:pos x="447" y="1692"/>
                  </a:cxn>
                  <a:cxn ang="0">
                    <a:pos x="281" y="1695"/>
                  </a:cxn>
                  <a:cxn ang="0">
                    <a:pos x="223" y="1684"/>
                  </a:cxn>
                  <a:cxn ang="0">
                    <a:pos x="173" y="1655"/>
                  </a:cxn>
                  <a:cxn ang="0">
                    <a:pos x="136" y="1610"/>
                  </a:cxn>
                  <a:cxn ang="0">
                    <a:pos x="115" y="1556"/>
                  </a:cxn>
                  <a:cxn ang="0">
                    <a:pos x="113" y="673"/>
                  </a:cxn>
                  <a:cxn ang="0">
                    <a:pos x="200" y="1526"/>
                  </a:cxn>
                  <a:cxn ang="0">
                    <a:pos x="212" y="1567"/>
                  </a:cxn>
                  <a:cxn ang="0">
                    <a:pos x="241" y="1596"/>
                  </a:cxn>
                  <a:cxn ang="0">
                    <a:pos x="281" y="1606"/>
                  </a:cxn>
                  <a:cxn ang="0">
                    <a:pos x="439" y="1603"/>
                  </a:cxn>
                  <a:cxn ang="0">
                    <a:pos x="474" y="1582"/>
                  </a:cxn>
                  <a:cxn ang="0">
                    <a:pos x="495" y="1547"/>
                  </a:cxn>
                  <a:cxn ang="0">
                    <a:pos x="498" y="169"/>
                  </a:cxn>
                  <a:cxn ang="0">
                    <a:pos x="486" y="128"/>
                  </a:cxn>
                  <a:cxn ang="0">
                    <a:pos x="457" y="99"/>
                  </a:cxn>
                  <a:cxn ang="0">
                    <a:pos x="417" y="88"/>
                  </a:cxn>
                  <a:cxn ang="0">
                    <a:pos x="148" y="91"/>
                  </a:cxn>
                  <a:cxn ang="0">
                    <a:pos x="112" y="111"/>
                  </a:cxn>
                  <a:cxn ang="0">
                    <a:pos x="91" y="148"/>
                  </a:cxn>
                  <a:cxn ang="0">
                    <a:pos x="88" y="336"/>
                  </a:cxn>
                  <a:cxn ang="0">
                    <a:pos x="0" y="169"/>
                  </a:cxn>
                  <a:cxn ang="0">
                    <a:pos x="11" y="110"/>
                  </a:cxn>
                  <a:cxn ang="0">
                    <a:pos x="40" y="60"/>
                  </a:cxn>
                  <a:cxn ang="0">
                    <a:pos x="84" y="23"/>
                  </a:cxn>
                  <a:cxn ang="0">
                    <a:pos x="139" y="2"/>
                  </a:cxn>
                </a:cxnLst>
                <a:rect l="0" t="0" r="r" b="b"/>
                <a:pathLst>
                  <a:path w="585" h="1695">
                    <a:moveTo>
                      <a:pt x="169" y="0"/>
                    </a:moveTo>
                    <a:lnTo>
                      <a:pt x="417" y="0"/>
                    </a:lnTo>
                    <a:lnTo>
                      <a:pt x="447" y="2"/>
                    </a:lnTo>
                    <a:lnTo>
                      <a:pt x="476" y="10"/>
                    </a:lnTo>
                    <a:lnTo>
                      <a:pt x="502" y="23"/>
                    </a:lnTo>
                    <a:lnTo>
                      <a:pt x="525" y="40"/>
                    </a:lnTo>
                    <a:lnTo>
                      <a:pt x="546" y="60"/>
                    </a:lnTo>
                    <a:lnTo>
                      <a:pt x="562" y="83"/>
                    </a:lnTo>
                    <a:lnTo>
                      <a:pt x="575" y="110"/>
                    </a:lnTo>
                    <a:lnTo>
                      <a:pt x="583" y="138"/>
                    </a:lnTo>
                    <a:lnTo>
                      <a:pt x="585" y="169"/>
                    </a:lnTo>
                    <a:lnTo>
                      <a:pt x="585" y="1526"/>
                    </a:lnTo>
                    <a:lnTo>
                      <a:pt x="583" y="1556"/>
                    </a:lnTo>
                    <a:lnTo>
                      <a:pt x="575" y="1584"/>
                    </a:lnTo>
                    <a:lnTo>
                      <a:pt x="562" y="1610"/>
                    </a:lnTo>
                    <a:lnTo>
                      <a:pt x="546" y="1634"/>
                    </a:lnTo>
                    <a:lnTo>
                      <a:pt x="525" y="1655"/>
                    </a:lnTo>
                    <a:lnTo>
                      <a:pt x="502" y="1672"/>
                    </a:lnTo>
                    <a:lnTo>
                      <a:pt x="476" y="1684"/>
                    </a:lnTo>
                    <a:lnTo>
                      <a:pt x="447" y="1692"/>
                    </a:lnTo>
                    <a:lnTo>
                      <a:pt x="417" y="1695"/>
                    </a:lnTo>
                    <a:lnTo>
                      <a:pt x="281" y="1695"/>
                    </a:lnTo>
                    <a:lnTo>
                      <a:pt x="251" y="1692"/>
                    </a:lnTo>
                    <a:lnTo>
                      <a:pt x="223" y="1684"/>
                    </a:lnTo>
                    <a:lnTo>
                      <a:pt x="196" y="1672"/>
                    </a:lnTo>
                    <a:lnTo>
                      <a:pt x="173" y="1655"/>
                    </a:lnTo>
                    <a:lnTo>
                      <a:pt x="152" y="1634"/>
                    </a:lnTo>
                    <a:lnTo>
                      <a:pt x="136" y="1610"/>
                    </a:lnTo>
                    <a:lnTo>
                      <a:pt x="123" y="1584"/>
                    </a:lnTo>
                    <a:lnTo>
                      <a:pt x="115" y="1556"/>
                    </a:lnTo>
                    <a:lnTo>
                      <a:pt x="113" y="1526"/>
                    </a:lnTo>
                    <a:lnTo>
                      <a:pt x="113" y="673"/>
                    </a:lnTo>
                    <a:lnTo>
                      <a:pt x="200" y="673"/>
                    </a:lnTo>
                    <a:lnTo>
                      <a:pt x="200" y="1526"/>
                    </a:lnTo>
                    <a:lnTo>
                      <a:pt x="203" y="1547"/>
                    </a:lnTo>
                    <a:lnTo>
                      <a:pt x="212" y="1567"/>
                    </a:lnTo>
                    <a:lnTo>
                      <a:pt x="224" y="1582"/>
                    </a:lnTo>
                    <a:lnTo>
                      <a:pt x="241" y="1596"/>
                    </a:lnTo>
                    <a:lnTo>
                      <a:pt x="261" y="1603"/>
                    </a:lnTo>
                    <a:lnTo>
                      <a:pt x="281" y="1606"/>
                    </a:lnTo>
                    <a:lnTo>
                      <a:pt x="417" y="1606"/>
                    </a:lnTo>
                    <a:lnTo>
                      <a:pt x="439" y="1603"/>
                    </a:lnTo>
                    <a:lnTo>
                      <a:pt x="457" y="1596"/>
                    </a:lnTo>
                    <a:lnTo>
                      <a:pt x="474" y="1582"/>
                    </a:lnTo>
                    <a:lnTo>
                      <a:pt x="486" y="1567"/>
                    </a:lnTo>
                    <a:lnTo>
                      <a:pt x="495" y="1547"/>
                    </a:lnTo>
                    <a:lnTo>
                      <a:pt x="498" y="1526"/>
                    </a:lnTo>
                    <a:lnTo>
                      <a:pt x="498" y="169"/>
                    </a:lnTo>
                    <a:lnTo>
                      <a:pt x="495" y="148"/>
                    </a:lnTo>
                    <a:lnTo>
                      <a:pt x="486" y="128"/>
                    </a:lnTo>
                    <a:lnTo>
                      <a:pt x="474" y="111"/>
                    </a:lnTo>
                    <a:lnTo>
                      <a:pt x="457" y="99"/>
                    </a:lnTo>
                    <a:lnTo>
                      <a:pt x="439" y="91"/>
                    </a:lnTo>
                    <a:lnTo>
                      <a:pt x="417" y="88"/>
                    </a:lnTo>
                    <a:lnTo>
                      <a:pt x="169" y="88"/>
                    </a:lnTo>
                    <a:lnTo>
                      <a:pt x="148" y="91"/>
                    </a:lnTo>
                    <a:lnTo>
                      <a:pt x="128" y="99"/>
                    </a:lnTo>
                    <a:lnTo>
                      <a:pt x="112" y="111"/>
                    </a:lnTo>
                    <a:lnTo>
                      <a:pt x="99" y="128"/>
                    </a:lnTo>
                    <a:lnTo>
                      <a:pt x="91" y="148"/>
                    </a:lnTo>
                    <a:lnTo>
                      <a:pt x="88" y="169"/>
                    </a:lnTo>
                    <a:lnTo>
                      <a:pt x="88" y="336"/>
                    </a:lnTo>
                    <a:lnTo>
                      <a:pt x="0" y="336"/>
                    </a:lnTo>
                    <a:lnTo>
                      <a:pt x="0" y="169"/>
                    </a:lnTo>
                    <a:lnTo>
                      <a:pt x="2" y="138"/>
                    </a:lnTo>
                    <a:lnTo>
                      <a:pt x="11" y="110"/>
                    </a:lnTo>
                    <a:lnTo>
                      <a:pt x="23" y="83"/>
                    </a:lnTo>
                    <a:lnTo>
                      <a:pt x="40" y="60"/>
                    </a:lnTo>
                    <a:lnTo>
                      <a:pt x="61" y="40"/>
                    </a:lnTo>
                    <a:lnTo>
                      <a:pt x="84" y="23"/>
                    </a:lnTo>
                    <a:lnTo>
                      <a:pt x="111" y="10"/>
                    </a:lnTo>
                    <a:lnTo>
                      <a:pt x="139" y="2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112702" tIns="56352" rIns="112702" bIns="56352" anchor="ctr"/>
              <a:lstStyle/>
              <a:p>
                <a:pPr algn="ctr" defTabSz="1019190" latinLnBrk="0">
                  <a:defRPr/>
                </a:pPr>
                <a:endParaRPr lang="ko-KR" altLang="en-US" sz="1600" b="1" kern="0" dirty="0">
                  <a:solidFill>
                    <a:srgbClr val="000000"/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032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지역경제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26697"/>
              </p:ext>
            </p:extLst>
          </p:nvPr>
        </p:nvGraphicFramePr>
        <p:xfrm>
          <a:off x="179371" y="792853"/>
          <a:ext cx="9358385" cy="322801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21201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2781979771"/>
                    </a:ext>
                  </a:extLst>
                </a:gridCol>
                <a:gridCol w="948352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5526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55267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83.33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155267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15526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55267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55267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9494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761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F3B7-542E-4BE8-8059-6CFD827BC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98182"/>
              </p:ext>
            </p:extLst>
          </p:nvPr>
        </p:nvGraphicFramePr>
        <p:xfrm>
          <a:off x="179371" y="4240286"/>
          <a:ext cx="9358386" cy="216377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1,617,649,215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374,075,730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78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4,756,804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1,622,209,560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1,777,780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5,754,770,745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8,877,324,109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365,853,607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474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6740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Hadoop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서동희 차장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KT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267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9852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88448"/>
              </p:ext>
            </p:extLst>
          </p:nvPr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STATS_LIST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통계목록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STATS_LIST_LINK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통계목록연계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LPOINT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물가지수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고객분석지수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기준동기비 소비지수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동기비 소비지수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상표 및 소비지수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상품소멸율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상품진입율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상품창출율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상품퇴출율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bd_mart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ZTO_007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전기비 소비지수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40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9852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SRC_INSTT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원천기관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SITE_CODE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사이트구분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통계목록구분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STATS_DTTM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BRTC_CODE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광역시도코드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BRTC_NM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광역시도명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SIGNGU_CODE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SIGNGU_NM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시군구명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ADSTRD_CODE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행정동코드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ADSTRD_NM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행정동명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LEGALDONG_CODE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법정동코드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LEGALDONG_NM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법정동명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INDUTY_CL_CODE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업종분류코드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INDUTY_CL_NM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업종분류명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ETC_ONE_CN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ETC_TWO_CN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ETC_THREE_CN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ETC_FOUR_CN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ETC_FIVE_CN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476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6740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통신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60023"/>
              </p:ext>
            </p:extLst>
          </p:nvPr>
        </p:nvGraphicFramePr>
        <p:xfrm>
          <a:off x="179372" y="570423"/>
          <a:ext cx="9358385" cy="369699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41180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902957750"/>
                    </a:ext>
                  </a:extLst>
                </a:gridCol>
                <a:gridCol w="98435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840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184062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83.33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58241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운영서버를 개발서버로도 활용하고 있는 상황은 테스트에서 문제 발생시 운영서버에 영향을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미칠수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있음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2655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하둡시스템의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오류발생 시 이에 대한 대응 방안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복구 방안</a:t>
                      </a: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75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수행속도에 대한 관리 지침 필요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26550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관리자의 모니터링을 통한 유휴세션을 관리할 경우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문제의 소지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질문의 의도와 다른 답변</a:t>
                      </a: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105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관리에 대한 근거 자료 </a:t>
                      </a:r>
                      <a:r>
                        <a:rPr lang="ko-KR" altLang="en-US" sz="1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존재시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184062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1840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585285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BF6EF0-64D9-4824-9CA5-4690ED3E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516004"/>
              </p:ext>
            </p:extLst>
          </p:nvPr>
        </p:nvGraphicFramePr>
        <p:xfrm>
          <a:off x="175699" y="4267414"/>
          <a:ext cx="9358387" cy="211800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60113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760113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760113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2208494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1910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28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220,607,734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9,020,579,013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28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28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469,816,209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32,118,785,895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1.46%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28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329,323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60,912,270,650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28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45,797,494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581,186,546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7.88%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28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19,155,278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121,127,723,194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28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111,591,126,942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286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6,389,112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61,303,645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10.42%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147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/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헬스케어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MariaDB / HDFS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김재호 연구원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국립암센터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97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73791"/>
              </p:ext>
            </p:extLst>
          </p:nvPr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THRD_PT_BSNF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THRD_PT_HLNF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THRD_PT_FMHT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가족력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THRD_DG_MTNF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전이정보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THRD_DG_RCNF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재발정보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THRD_DG_RCHK_PATH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재발검사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병리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THRD_DG_RCHK_LAB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재발검사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_LAB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THRD_DG_THNF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신체계측정보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THRD_DG_NFRM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THRD_DG_NDST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초기병기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THRD_EX_DIAG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THRD_EX_IMAG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680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669574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항목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/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CENTER_CD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IRB_APRV_NO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IRB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PT_SBST_NO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환자대체번호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PT_BRYM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환자생년월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SEX_CD_ETC_CONT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성별코드기타내용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FRST_DIAG_YMD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FRST_IDGN_AGE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최초진단시연령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FRST_DIAG_CD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FRST_DIAG_ENM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최초진단영문명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FRST_DIAG_KNM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최초진단한글명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FRST_OPRT_YMD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최초수술일자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FRST_OPRT_CD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최초수술코드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FRST_OPRT_NM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최초수술명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THGL_CNCT_FRMD_YMD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갑상선암센터초진일자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CRTN_DT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생성일시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RCRD_YMD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기록일자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ADM_YMD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입원일자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IADM_AGE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입원시연령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94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38448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헬스케어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26472"/>
              </p:ext>
            </p:extLst>
          </p:nvPr>
        </p:nvGraphicFramePr>
        <p:xfrm>
          <a:off x="184916" y="792853"/>
          <a:ext cx="9358385" cy="344303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35636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4500500">
                  <a:extLst>
                    <a:ext uri="{9D8B030D-6E8A-4147-A177-3AD203B41FA5}">
                      <a16:colId xmlns:a16="http://schemas.microsoft.com/office/drawing/2014/main" val="840287512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39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32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32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62.5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3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0432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021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DATA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7262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D8C67E-B122-4FA5-B467-A126A3A00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430280"/>
              </p:ext>
            </p:extLst>
          </p:nvPr>
        </p:nvGraphicFramePr>
        <p:xfrm>
          <a:off x="179371" y="4240287"/>
          <a:ext cx="9358388" cy="218525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1748112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1748112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748112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224449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1990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7,896,643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156,220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150,893,774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유효 자릿수 표기 상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오류율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0%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로 표기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오류 레코드 존재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39,731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619,311,236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382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298,515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3,176,217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28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B0992F-6852-4BAD-899C-EC400EEEC31E}"/>
              </a:ext>
            </a:extLst>
          </p:cNvPr>
          <p:cNvSpPr txBox="1"/>
          <p:nvPr/>
        </p:nvSpPr>
        <p:spPr>
          <a:xfrm>
            <a:off x="621586" y="47202"/>
            <a:ext cx="46740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개요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C7B5CB-73F8-443A-A527-3F86B9634396}"/>
              </a:ext>
            </a:extLst>
          </p:cNvPr>
          <p:cNvGrpSpPr/>
          <p:nvPr/>
        </p:nvGrpSpPr>
        <p:grpSpPr>
          <a:xfrm>
            <a:off x="167122" y="1088740"/>
            <a:ext cx="9367096" cy="2661917"/>
            <a:chOff x="273050" y="1052513"/>
            <a:chExt cx="9367096" cy="350491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EEE43C5-F55B-4FDA-AB74-C8D2A44B1E1F}"/>
                </a:ext>
              </a:extLst>
            </p:cNvPr>
            <p:cNvSpPr/>
            <p:nvPr/>
          </p:nvSpPr>
          <p:spPr bwMode="auto">
            <a:xfrm>
              <a:off x="279677" y="1712868"/>
              <a:ext cx="1345293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A6DB69-B415-4E33-B30D-8E54043FE471}"/>
                </a:ext>
              </a:extLst>
            </p:cNvPr>
            <p:cNvSpPr/>
            <p:nvPr/>
          </p:nvSpPr>
          <p:spPr bwMode="auto">
            <a:xfrm>
              <a:off x="1893842" y="1722916"/>
              <a:ext cx="6131422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000652-F95C-4F98-B611-D881650AF164}"/>
                </a:ext>
              </a:extLst>
            </p:cNvPr>
            <p:cNvSpPr/>
            <p:nvPr/>
          </p:nvSpPr>
          <p:spPr bwMode="auto">
            <a:xfrm>
              <a:off x="8309259" y="1712868"/>
              <a:ext cx="1330887" cy="2834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>
                  <a:lumMod val="75000"/>
                </a:schemeClr>
              </a:solidFill>
            </a:ln>
            <a:effectLst>
              <a:outerShdw blurRad="50800" dir="10800000" algn="r" rotWithShape="0">
                <a:schemeClr val="tx1">
                  <a:lumMod val="85000"/>
                  <a:lumOff val="15000"/>
                  <a:alpha val="22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en-US" altLang="ko-KR" sz="1100" dirty="0">
                <a:solidFill>
                  <a:prstClr val="white"/>
                </a:solidFill>
              </a:endParaRPr>
            </a:p>
          </p:txBody>
        </p:sp>
        <p:sp>
          <p:nvSpPr>
            <p:cNvPr id="10" name="AutoShape 39">
              <a:extLst>
                <a:ext uri="{FF2B5EF4-FFF2-40B4-BE49-F238E27FC236}">
                  <a16:creationId xmlns:a16="http://schemas.microsoft.com/office/drawing/2014/main" id="{60DBF02D-251F-40CE-8B02-35864E5F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50" y="1392369"/>
              <a:ext cx="1374778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센터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(</a:t>
              </a: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제공기관</a:t>
              </a:r>
              <a:r>
                <a:rPr kumimoji="1" lang="en-US" altLang="ko-KR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)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sp>
          <p:nvSpPr>
            <p:cNvPr id="11" name="AutoShape 39">
              <a:extLst>
                <a:ext uri="{FF2B5EF4-FFF2-40B4-BE49-F238E27FC236}">
                  <a16:creationId xmlns:a16="http://schemas.microsoft.com/office/drawing/2014/main" id="{6F80A76D-C90E-4BD3-B0CB-75AF440F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42" y="1392369"/>
              <a:ext cx="6127746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 dirty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빅데이터 플랫폼</a:t>
              </a:r>
            </a:p>
          </p:txBody>
        </p:sp>
        <p:sp>
          <p:nvSpPr>
            <p:cNvPr id="12" name="AutoShape 39">
              <a:extLst>
                <a:ext uri="{FF2B5EF4-FFF2-40B4-BE49-F238E27FC236}">
                  <a16:creationId xmlns:a16="http://schemas.microsoft.com/office/drawing/2014/main" id="{C4E40AEA-B3BC-4734-ABC5-762450948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29" y="1392370"/>
              <a:ext cx="1338704" cy="26046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ts val="240"/>
                </a:spcAft>
                <a:buClr>
                  <a:prstClr val="white">
                    <a:lumMod val="65000"/>
                  </a:prstClr>
                </a:buClr>
                <a:buSzPct val="80000"/>
              </a:pPr>
              <a:r>
                <a:rPr kumimoji="1" lang="ko-KR" altLang="en-US" sz="1200" kern="0">
                  <a:ln>
                    <a:solidFill>
                      <a:prstClr val="white">
                        <a:alpha val="4000"/>
                      </a:prstClr>
                    </a:solidFill>
                  </a:ln>
                  <a:solidFill>
                    <a:prstClr val="white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</a:rPr>
                <a:t>수요기관</a:t>
              </a:r>
              <a:endParaRPr kumimoji="1" lang="ko-KR" altLang="en-US" sz="1200" kern="0" dirty="0">
                <a:ln>
                  <a:solidFill>
                    <a:prstClr val="white">
                      <a:alpha val="4000"/>
                    </a:prstClr>
                  </a:solidFill>
                </a:ln>
                <a:solidFill>
                  <a:prstClr val="white"/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DBAED16-6C57-4C17-ABDF-9DB2EA42169C}"/>
                </a:ext>
              </a:extLst>
            </p:cNvPr>
            <p:cNvGrpSpPr/>
            <p:nvPr/>
          </p:nvGrpSpPr>
          <p:grpSpPr>
            <a:xfrm>
              <a:off x="8355314" y="2501063"/>
              <a:ext cx="1235288" cy="1250790"/>
              <a:chOff x="8348118" y="3001861"/>
              <a:chExt cx="1235288" cy="1250790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4BC92FB9-D967-4055-9661-6C47E6CC8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4197" y="3001861"/>
                <a:ext cx="809852" cy="82800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00E862-FA1A-4ED0-8EC2-492ABB4ED1B2}"/>
                  </a:ext>
                </a:extLst>
              </p:cNvPr>
              <p:cNvSpPr txBox="1"/>
              <p:nvPr/>
            </p:nvSpPr>
            <p:spPr>
              <a:xfrm>
                <a:off x="8348118" y="3938531"/>
                <a:ext cx="1235288" cy="314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 latinLnBrk="0"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기업</a:t>
                </a:r>
                <a:r>
                  <a:rPr kumimoji="1" lang="en-US" altLang="ko-KR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, </a:t>
                </a:r>
                <a:r>
                  <a:rPr kumimoji="1" lang="ko-KR" altLang="en-US" sz="900" dirty="0">
                    <a:solidFill>
                      <a:prstClr val="black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</a:rPr>
                  <a:t>공공기관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21522E8-15E0-4A37-89D3-7DFE69BA7E8D}"/>
                </a:ext>
              </a:extLst>
            </p:cNvPr>
            <p:cNvGrpSpPr/>
            <p:nvPr/>
          </p:nvGrpSpPr>
          <p:grpSpPr>
            <a:xfrm>
              <a:off x="504870" y="1918184"/>
              <a:ext cx="857081" cy="898832"/>
              <a:chOff x="375275" y="2966361"/>
              <a:chExt cx="1049333" cy="1490686"/>
            </a:xfrm>
          </p:grpSpPr>
          <p:sp>
            <p:nvSpPr>
              <p:cNvPr id="63" name="원통 135">
                <a:extLst>
                  <a:ext uri="{FF2B5EF4-FFF2-40B4-BE49-F238E27FC236}">
                    <a16:creationId xmlns:a16="http://schemas.microsoft.com/office/drawing/2014/main" id="{D871545E-3E54-4CB9-BCC1-A5CCCD19D8D6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07724BD-8E3C-450B-AFCE-9E0E905DCDA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48746"/>
                <a:chOff x="470448" y="3647307"/>
                <a:chExt cx="828064" cy="1048746"/>
              </a:xfrm>
            </p:grpSpPr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687977A-0663-49C5-AB36-A33A8B6C81C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C0B8A61-E1C8-4FE2-B8FC-813179D1B77A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C2F93706-3DC3-4AA2-B0DD-516194446382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4874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FE1CFEE-B01F-4BC4-A633-79FD8B8A1422}"/>
                </a:ext>
              </a:extLst>
            </p:cNvPr>
            <p:cNvGrpSpPr/>
            <p:nvPr/>
          </p:nvGrpSpPr>
          <p:grpSpPr>
            <a:xfrm>
              <a:off x="504870" y="1722977"/>
              <a:ext cx="3051022" cy="2710908"/>
              <a:chOff x="497674" y="2790079"/>
              <a:chExt cx="3051022" cy="2710908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737FC915-4DFF-4FC4-B71C-677AF185E749}"/>
                  </a:ext>
                </a:extLst>
              </p:cNvPr>
              <p:cNvGrpSpPr/>
              <p:nvPr/>
            </p:nvGrpSpPr>
            <p:grpSpPr>
              <a:xfrm>
                <a:off x="2216696" y="2790079"/>
                <a:ext cx="1332000" cy="1605983"/>
                <a:chOff x="2068138" y="2543464"/>
                <a:chExt cx="1498648" cy="2094534"/>
              </a:xfrm>
            </p:grpSpPr>
            <p:sp>
              <p:nvSpPr>
                <p:cNvPr id="61" name="원통 133">
                  <a:extLst>
                    <a:ext uri="{FF2B5EF4-FFF2-40B4-BE49-F238E27FC236}">
                      <a16:creationId xmlns:a16="http://schemas.microsoft.com/office/drawing/2014/main" id="{DE66BD17-8E55-4793-9648-B78BE451792D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C99DC8D-E1FA-4026-B26C-ACD145FC82F6}"/>
                    </a:ext>
                  </a:extLst>
                </p:cNvPr>
                <p:cNvSpPr/>
                <p:nvPr/>
              </p:nvSpPr>
              <p:spPr>
                <a:xfrm>
                  <a:off x="2407398" y="2543464"/>
                  <a:ext cx="849836" cy="614519"/>
                </a:xfrm>
                <a:prstGeom prst="rect">
                  <a:avLst/>
                </a:prstGeom>
              </p:spPr>
              <p:txBody>
                <a:bodyPr wrap="none" anchor="ctr">
                  <a:spAutoFit/>
                </a:bodyPr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수집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저장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FC3412-93C7-4CCA-B0AF-FCC432703550}"/>
                  </a:ext>
                </a:extLst>
              </p:cNvPr>
              <p:cNvGrpSpPr/>
              <p:nvPr/>
            </p:nvGrpSpPr>
            <p:grpSpPr>
              <a:xfrm>
                <a:off x="497674" y="3223370"/>
                <a:ext cx="2799141" cy="2277617"/>
                <a:chOff x="-1500629" y="3647307"/>
                <a:chExt cx="2799141" cy="2277617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6BB50CDA-6E1D-4A48-984A-48DD6BE268F8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E893403D-1293-4AA8-A487-452C9656BBE2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ED14FC33-5BF1-4A90-8DAE-CE3CB77DBBF6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A89C6CA-2AB5-42FB-B1A6-ED02906B2416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HDFS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BECA2F7-825F-4D88-AD2E-BA55B076EDE1}"/>
                    </a:ext>
                  </a:extLst>
                </p:cNvPr>
                <p:cNvSpPr/>
                <p:nvPr/>
              </p:nvSpPr>
              <p:spPr>
                <a:xfrm>
                  <a:off x="-1500629" y="5511615"/>
                  <a:ext cx="828064" cy="41330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진단</a:t>
                  </a: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 </a:t>
                  </a: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수행 여부</a:t>
                  </a:r>
                </a:p>
              </p:txBody>
            </p: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FD7430F-E485-4ED4-A22E-6F2F09165EAD}"/>
                </a:ext>
              </a:extLst>
            </p:cNvPr>
            <p:cNvGrpSpPr/>
            <p:nvPr/>
          </p:nvGrpSpPr>
          <p:grpSpPr>
            <a:xfrm>
              <a:off x="4250162" y="1784674"/>
              <a:ext cx="1332000" cy="1555059"/>
              <a:chOff x="4242966" y="2841004"/>
              <a:chExt cx="1332000" cy="1555059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17F13D7-AF7A-4AB2-B8C0-F6D0085739B3}"/>
                  </a:ext>
                </a:extLst>
              </p:cNvPr>
              <p:cNvGrpSpPr/>
              <p:nvPr/>
            </p:nvGrpSpPr>
            <p:grpSpPr>
              <a:xfrm>
                <a:off x="4242966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52" name="원통 124">
                  <a:extLst>
                    <a:ext uri="{FF2B5EF4-FFF2-40B4-BE49-F238E27FC236}">
                      <a16:creationId xmlns:a16="http://schemas.microsoft.com/office/drawing/2014/main" id="{927141D2-97D3-4ECA-8B16-2E94D45C9318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6E7B9F55-DEFE-4575-A24C-70B0AD1C5977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가공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융합</a:t>
                  </a: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DE6F48D6-4920-4098-B779-04C0E9772406}"/>
                  </a:ext>
                </a:extLst>
              </p:cNvPr>
              <p:cNvGrpSpPr/>
              <p:nvPr/>
            </p:nvGrpSpPr>
            <p:grpSpPr>
              <a:xfrm>
                <a:off x="4539446" y="323708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2C3C13AF-CF9B-4CFE-BDF5-93A999764236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433EF3C9-D9B8-4A92-A342-D84D47C77A4E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DEE57C67-C318-421F-AABD-C0C1486A6BA3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D70520-E611-4FFE-B975-C6749979FBA4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Hive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B10D10-BA00-479F-8B41-9F38B5709DC4}"/>
                </a:ext>
              </a:extLst>
            </p:cNvPr>
            <p:cNvGrpSpPr/>
            <p:nvPr/>
          </p:nvGrpSpPr>
          <p:grpSpPr>
            <a:xfrm>
              <a:off x="6276433" y="1784674"/>
              <a:ext cx="1332000" cy="1555059"/>
              <a:chOff x="6269237" y="2841004"/>
              <a:chExt cx="1332000" cy="155505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201C3073-0DFD-49C8-8018-FE8C022F3F7B}"/>
                  </a:ext>
                </a:extLst>
              </p:cNvPr>
              <p:cNvGrpSpPr/>
              <p:nvPr/>
            </p:nvGrpSpPr>
            <p:grpSpPr>
              <a:xfrm>
                <a:off x="6269237" y="2841004"/>
                <a:ext cx="1332000" cy="1555059"/>
                <a:chOff x="2068138" y="2609881"/>
                <a:chExt cx="1498648" cy="2028117"/>
              </a:xfrm>
            </p:grpSpPr>
            <p:sp>
              <p:nvSpPr>
                <p:cNvPr id="44" name="원통 116">
                  <a:extLst>
                    <a:ext uri="{FF2B5EF4-FFF2-40B4-BE49-F238E27FC236}">
                      <a16:creationId xmlns:a16="http://schemas.microsoft.com/office/drawing/2014/main" id="{BB1C7022-AB83-4B06-A121-3EA1F9AC851E}"/>
                    </a:ext>
                  </a:extLst>
                </p:cNvPr>
                <p:cNvSpPr/>
                <p:nvPr/>
              </p:nvSpPr>
              <p:spPr>
                <a:xfrm>
                  <a:off x="2068138" y="2693838"/>
                  <a:ext cx="1498648" cy="1944160"/>
                </a:xfrm>
                <a:prstGeom prst="can">
                  <a:avLst>
                    <a:gd name="adj" fmla="val 19915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endParaRPr lang="ko-KR" altLang="en-US" sz="900" kern="0" dirty="0">
                    <a:ln w="3175">
                      <a:noFill/>
                    </a:ln>
                    <a:solidFill>
                      <a:sysClr val="windowText" lastClr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BA3C0BF-7E41-458D-B11C-845DA0E3E63A}"/>
                    </a:ext>
                  </a:extLst>
                </p:cNvPr>
                <p:cNvSpPr/>
                <p:nvPr/>
              </p:nvSpPr>
              <p:spPr>
                <a:xfrm>
                  <a:off x="2365014" y="2609881"/>
                  <a:ext cx="934604" cy="481685"/>
                </a:xfrm>
                <a:prstGeom prst="rect">
                  <a:avLst/>
                </a:prstGeom>
                <a:noFill/>
                <a:ln w="317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fontAlgn="base" latinLnBrk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분석</a:t>
                  </a:r>
                  <a:r>
                    <a:rPr lang="en-US" altLang="ko-KR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·</a:t>
                  </a:r>
                  <a:r>
                    <a:rPr lang="ko-KR" altLang="en-US" sz="1100" b="1" kern="0" dirty="0">
                      <a:ln w="3175">
                        <a:noFill/>
                      </a:ln>
                      <a:solidFill>
                        <a:srgbClr val="002060"/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활용</a:t>
                  </a: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F512A9-4BBD-4D96-A240-43983FC14479}"/>
                  </a:ext>
                </a:extLst>
              </p:cNvPr>
              <p:cNvGrpSpPr/>
              <p:nvPr/>
            </p:nvGrpSpPr>
            <p:grpSpPr>
              <a:xfrm>
                <a:off x="6565717" y="3247534"/>
                <a:ext cx="828064" cy="1046327"/>
                <a:chOff x="470448" y="3647307"/>
                <a:chExt cx="828064" cy="1046327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44C4552-C306-4C4D-84C2-CEDE23983A69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FF7A050-553D-40C1-A596-B878833A62E5}"/>
                    </a:ext>
                  </a:extLst>
                </p:cNvPr>
                <p:cNvSpPr/>
                <p:nvPr/>
              </p:nvSpPr>
              <p:spPr>
                <a:xfrm>
                  <a:off x="758480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7D7B01-EFF9-433B-86F1-60190979FB4B}"/>
                    </a:ext>
                  </a:extLst>
                </p:cNvPr>
                <p:cNvSpPr/>
                <p:nvPr/>
              </p:nvSpPr>
              <p:spPr>
                <a:xfrm>
                  <a:off x="1046512" y="3647308"/>
                  <a:ext cx="252000" cy="612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246F511-7582-433A-BD1F-36D4491089A0}"/>
                    </a:ext>
                  </a:extLst>
                </p:cNvPr>
                <p:cNvSpPr/>
                <p:nvPr/>
              </p:nvSpPr>
              <p:spPr>
                <a:xfrm>
                  <a:off x="470448" y="4280324"/>
                  <a:ext cx="828064" cy="4133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en-US" altLang="ko-KR" sz="900" dirty="0">
                      <a:solidFill>
                        <a:srgbClr val="1F497D">
                          <a:lumMod val="60000"/>
                          <a:lumOff val="4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MySQL</a:t>
                  </a:r>
                  <a:endParaRPr kumimoji="1" lang="ko-KR" altLang="en-US" sz="900" dirty="0">
                    <a:solidFill>
                      <a:srgbClr val="1F497D">
                        <a:lumMod val="60000"/>
                        <a:lumOff val="40000"/>
                      </a:srgbClr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함초롬바탕" panose="02030604000101010101" pitchFamily="18" charset="-127"/>
                  </a:endParaRPr>
                </a:p>
              </p:txBody>
            </p:sp>
          </p:grpSp>
        </p:grpSp>
        <p:sp>
          <p:nvSpPr>
            <p:cNvPr id="18" name="오른쪽 화살표 90">
              <a:extLst>
                <a:ext uri="{FF2B5EF4-FFF2-40B4-BE49-F238E27FC236}">
                  <a16:creationId xmlns:a16="http://schemas.microsoft.com/office/drawing/2014/main" id="{24479BE3-D8D9-46C6-A615-5BACDB3523E5}"/>
                </a:ext>
              </a:extLst>
            </p:cNvPr>
            <p:cNvSpPr/>
            <p:nvPr/>
          </p:nvSpPr>
          <p:spPr>
            <a:xfrm>
              <a:off x="158226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19" name="오른쪽 화살표 91">
              <a:extLst>
                <a:ext uri="{FF2B5EF4-FFF2-40B4-BE49-F238E27FC236}">
                  <a16:creationId xmlns:a16="http://schemas.microsoft.com/office/drawing/2014/main" id="{9397A0E6-D5AE-4588-B53C-AB71E1412F4A}"/>
                </a:ext>
              </a:extLst>
            </p:cNvPr>
            <p:cNvSpPr/>
            <p:nvPr/>
          </p:nvSpPr>
          <p:spPr>
            <a:xfrm>
              <a:off x="7996726" y="2749440"/>
              <a:ext cx="370433" cy="277982"/>
            </a:xfrm>
            <a:prstGeom prst="right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 dirty="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0" name="아래로 구부러진 화살표 92">
              <a:extLst>
                <a:ext uri="{FF2B5EF4-FFF2-40B4-BE49-F238E27FC236}">
                  <a16:creationId xmlns:a16="http://schemas.microsoft.com/office/drawing/2014/main" id="{08B1EB72-2AEC-4F9E-8188-0AF632C14565}"/>
                </a:ext>
              </a:extLst>
            </p:cNvPr>
            <p:cNvSpPr/>
            <p:nvPr/>
          </p:nvSpPr>
          <p:spPr>
            <a:xfrm rot="10800000">
              <a:off x="5414886" y="2546239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21" name="아래로 구부러진 화살표 93">
              <a:extLst>
                <a:ext uri="{FF2B5EF4-FFF2-40B4-BE49-F238E27FC236}">
                  <a16:creationId xmlns:a16="http://schemas.microsoft.com/office/drawing/2014/main" id="{0BED3DDF-07CB-43D7-98BA-CAE51B510DCA}"/>
                </a:ext>
              </a:extLst>
            </p:cNvPr>
            <p:cNvSpPr/>
            <p:nvPr/>
          </p:nvSpPr>
          <p:spPr>
            <a:xfrm rot="10800000">
              <a:off x="3343896" y="2546238"/>
              <a:ext cx="1091396" cy="254984"/>
            </a:xfrm>
            <a:prstGeom prst="curvedDownArrow">
              <a:avLst>
                <a:gd name="adj1" fmla="val 61565"/>
                <a:gd name="adj2" fmla="val 119924"/>
                <a:gd name="adj3" fmla="val 36205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endParaRPr kumimoji="1" lang="ko-KR" altLang="en-US" sz="1100">
                <a:solidFill>
                  <a:prstClr val="white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294C20F-CC87-4B45-B8BD-CF2514B5B2C1}"/>
                </a:ext>
              </a:extLst>
            </p:cNvPr>
            <p:cNvGrpSpPr/>
            <p:nvPr/>
          </p:nvGrpSpPr>
          <p:grpSpPr>
            <a:xfrm>
              <a:off x="2400299" y="3925530"/>
              <a:ext cx="5208131" cy="507693"/>
              <a:chOff x="2293578" y="4382049"/>
              <a:chExt cx="5413007" cy="665783"/>
            </a:xfrm>
          </p:grpSpPr>
          <p:sp>
            <p:nvSpPr>
              <p:cNvPr id="36" name="AutoShape 39">
                <a:extLst>
                  <a:ext uri="{FF2B5EF4-FFF2-40B4-BE49-F238E27FC236}">
                    <a16:creationId xmlns:a16="http://schemas.microsoft.com/office/drawing/2014/main" id="{05F44FC9-37C9-419E-AC83-CF7B6ACCB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732936"/>
                <a:ext cx="5413007" cy="314896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업무규칙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  <p:sp>
            <p:nvSpPr>
              <p:cNvPr id="37" name="AutoShape 39">
                <a:extLst>
                  <a:ext uri="{FF2B5EF4-FFF2-40B4-BE49-F238E27FC236}">
                    <a16:creationId xmlns:a16="http://schemas.microsoft.com/office/drawing/2014/main" id="{D6F365C4-E52E-457B-B995-02A2C24DDC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578" y="4382049"/>
                <a:ext cx="5413007" cy="297357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53000">
                    <a:schemeClr val="bg1"/>
                  </a:gs>
                  <a:gs pos="100000">
                    <a:srgbClr val="F0F0F0"/>
                  </a:gs>
                </a:gsLst>
                <a:lin ang="5400000" scaled="0"/>
              </a:gradFill>
              <a:ln w="6350" cap="flat" cmpd="sng" algn="ctr">
                <a:solidFill>
                  <a:schemeClr val="bg1">
                    <a:lumMod val="75000"/>
                  </a:schemeClr>
                </a:solidFill>
                <a:prstDash val="solid"/>
              </a:ln>
              <a:effectLst/>
            </p:spPr>
            <p:txBody>
              <a:bodyPr lIns="36850" tIns="0" rIns="36850" bIns="0" rtlCol="0" anchor="ctr" anchorCtr="0"/>
              <a:lstStyle/>
              <a:p>
                <a:pPr indent="-166184" algn="ctr" fontAlgn="base" latinLnBrk="0">
                  <a:lnSpc>
                    <a:spcPct val="90000"/>
                  </a:lnSpc>
                  <a:spcBef>
                    <a:spcPct val="0"/>
                  </a:spcBef>
                </a:pP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표준 메타데이터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(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데이터 구조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, </a:t>
                </a:r>
                <a:r>
                  <a:rPr kumimoji="1" lang="ko-KR" altLang="en-US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속성 정보</a:t>
                </a:r>
                <a:r>
                  <a:rPr kumimoji="1" lang="en-US" altLang="ko-KR" sz="1050" dirty="0">
                    <a:ln w="3175">
                      <a:solidFill>
                        <a:srgbClr val="000000">
                          <a:alpha val="20000"/>
                        </a:srgbClr>
                      </a:solidFill>
                    </a:ln>
                    <a:solidFill>
                      <a:srgbClr val="000000"/>
                    </a:solidFill>
                    <a:latin typeface="Rix모던고딕 L" panose="02020603020101020101" pitchFamily="18" charset="-127"/>
                    <a:ea typeface="Rix모던고딕 L" panose="02020603020101020101" pitchFamily="18" charset="-127"/>
                    <a:cs typeface="나눔고딕"/>
                  </a:rPr>
                  <a:t>)</a:t>
                </a:r>
                <a:endParaRPr kumimoji="1" lang="ko-KR" altLang="en-US" sz="1050" dirty="0">
                  <a:ln w="3175">
                    <a:solidFill>
                      <a:srgbClr val="000000">
                        <a:alpha val="20000"/>
                      </a:srgbClr>
                    </a:solidFill>
                  </a:ln>
                  <a:solidFill>
                    <a:srgbClr val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나눔고딕"/>
                </a:endParaRPr>
              </a:p>
            </p:txBody>
          </p:sp>
        </p:grpSp>
        <p:sp>
          <p:nvSpPr>
            <p:cNvPr id="23" name="AutoShape 127">
              <a:extLst>
                <a:ext uri="{FF2B5EF4-FFF2-40B4-BE49-F238E27FC236}">
                  <a16:creationId xmlns:a16="http://schemas.microsoft.com/office/drawing/2014/main" id="{09CC2169-2569-4C16-B0C2-984D05B35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76" y="1052513"/>
              <a:ext cx="9360470" cy="301334"/>
            </a:xfrm>
            <a:prstGeom prst="roundRect">
              <a:avLst>
                <a:gd name="adj" fmla="val 5993"/>
              </a:avLst>
            </a:prstGeom>
            <a:gradFill>
              <a:gsLst>
                <a:gs pos="53000">
                  <a:schemeClr val="bg1"/>
                </a:gs>
                <a:gs pos="100000">
                  <a:srgbClr val="F0F0F0"/>
                </a:gs>
              </a:gsLst>
              <a:lin ang="5400000" scaled="0"/>
            </a:gra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rgbClr val="0070C0">
                  <a:alpha val="72000"/>
                </a:srgbClr>
              </a:outerShdw>
            </a:effectLst>
          </p:spPr>
          <p:txBody>
            <a:bodyPr vert="horz" lIns="144000" tIns="0" rIns="144000" bIns="0" rtlCol="0" anchor="ctr" anchorCtr="0"/>
            <a:lstStyle/>
            <a:p>
              <a:pPr indent="-180939" algn="ctr" defTabSz="1066752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1200" b="1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빅데이터</a:t>
              </a:r>
              <a:r>
                <a:rPr kumimoji="1" lang="ko-KR" altLang="en-US" sz="1200" b="1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  <a:cs typeface="굴림" pitchFamily="50" charset="-127"/>
                </a:rPr>
                <a:t> 품질진단 환경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AA5165-8550-416C-BBA4-260D8BF148BC}"/>
                </a:ext>
              </a:extLst>
            </p:cNvPr>
            <p:cNvSpPr txBox="1"/>
            <p:nvPr/>
          </p:nvSpPr>
          <p:spPr>
            <a:xfrm>
              <a:off x="5605873" y="2891865"/>
              <a:ext cx="676788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69F4DA-F44E-42CB-AE8D-42A1FE15BFB9}"/>
                </a:ext>
              </a:extLst>
            </p:cNvPr>
            <p:cNvSpPr txBox="1"/>
            <p:nvPr/>
          </p:nvSpPr>
          <p:spPr>
            <a:xfrm>
              <a:off x="3548089" y="2891865"/>
              <a:ext cx="704039" cy="460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원천 데이터 </a:t>
              </a:r>
              <a:endParaRPr kumimoji="1" lang="en-US" altLang="ko-KR" sz="800" b="1" dirty="0">
                <a:solidFill>
                  <a:srgbClr val="00206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800" b="1" dirty="0"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역 추적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224D80A-046E-4796-BAC0-2881BEB3F9B5}"/>
                </a:ext>
              </a:extLst>
            </p:cNvPr>
            <p:cNvGrpSpPr/>
            <p:nvPr/>
          </p:nvGrpSpPr>
          <p:grpSpPr>
            <a:xfrm>
              <a:off x="504870" y="2915062"/>
              <a:ext cx="857081" cy="898832"/>
              <a:chOff x="375275" y="2966361"/>
              <a:chExt cx="1049333" cy="1490686"/>
            </a:xfrm>
          </p:grpSpPr>
          <p:sp>
            <p:nvSpPr>
              <p:cNvPr id="31" name="원통 103">
                <a:extLst>
                  <a:ext uri="{FF2B5EF4-FFF2-40B4-BE49-F238E27FC236}">
                    <a16:creationId xmlns:a16="http://schemas.microsoft.com/office/drawing/2014/main" id="{B34550D9-6ADB-4642-A969-76A1DFBDEB81}"/>
                  </a:ext>
                </a:extLst>
              </p:cNvPr>
              <p:cNvSpPr/>
              <p:nvPr/>
            </p:nvSpPr>
            <p:spPr>
              <a:xfrm>
                <a:off x="375275" y="2966361"/>
                <a:ext cx="1049333" cy="1490686"/>
              </a:xfrm>
              <a:prstGeom prst="can">
                <a:avLst>
                  <a:gd name="adj" fmla="val 1991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 w="317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 latinLnBrk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itchFamily="2" charset="2"/>
                  <a:buNone/>
                </a:pPr>
                <a:endParaRPr lang="ko-KR" altLang="en-US" sz="600" kern="0" dirty="0">
                  <a:ln w="3175">
                    <a:noFill/>
                  </a:ln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E4130DF-C64A-41E5-9D45-C5970B9781F9}"/>
                  </a:ext>
                </a:extLst>
              </p:cNvPr>
              <p:cNvGrpSpPr/>
              <p:nvPr/>
            </p:nvGrpSpPr>
            <p:grpSpPr>
              <a:xfrm>
                <a:off x="470448" y="3287523"/>
                <a:ext cx="828064" cy="1062393"/>
                <a:chOff x="470448" y="3647307"/>
                <a:chExt cx="828064" cy="1062393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C8540B9-0E38-4036-AFF7-DC57CC2DE333}"/>
                    </a:ext>
                  </a:extLst>
                </p:cNvPr>
                <p:cNvSpPr/>
                <p:nvPr/>
              </p:nvSpPr>
              <p:spPr>
                <a:xfrm>
                  <a:off x="470448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정형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8CE78452-F991-42B7-A482-361F73D847F4}"/>
                    </a:ext>
                  </a:extLst>
                </p:cNvPr>
                <p:cNvSpPr/>
                <p:nvPr/>
              </p:nvSpPr>
              <p:spPr>
                <a:xfrm>
                  <a:off x="758479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반정형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9AD5551-6631-43A0-B1E4-CB13A254EC90}"/>
                    </a:ext>
                  </a:extLst>
                </p:cNvPr>
                <p:cNvSpPr/>
                <p:nvPr/>
              </p:nvSpPr>
              <p:spPr>
                <a:xfrm>
                  <a:off x="1046512" y="3647307"/>
                  <a:ext cx="252000" cy="106239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 latinLnBrk="0">
                    <a:spcBef>
                      <a:spcPct val="0"/>
                    </a:spcBef>
                    <a:spcAft>
                      <a:spcPct val="0"/>
                    </a:spcAft>
                    <a:buFont typeface="Wingdings" pitchFamily="2" charset="2"/>
                    <a:buNone/>
                  </a:pPr>
                  <a:r>
                    <a:rPr kumimoji="1" lang="ko-KR" altLang="en-US" sz="600" dirty="0">
                      <a:solidFill>
                        <a:srgbClr val="9BBB59">
                          <a:lumMod val="50000"/>
                        </a:srgbClr>
                      </a:solidFill>
                      <a:latin typeface="Rix모던고딕 L" panose="02020603020101020101" pitchFamily="18" charset="-127"/>
                      <a:ea typeface="Rix모던고딕 L" panose="02020603020101020101" pitchFamily="18" charset="-127"/>
                      <a:cs typeface="함초롬바탕" panose="02030604000101010101" pitchFamily="18" charset="-127"/>
                    </a:rPr>
                    <a:t>비정형</a:t>
                  </a:r>
                </a:p>
              </p:txBody>
            </p:sp>
          </p:grpSp>
        </p:grp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70A988F-E842-4190-8E6E-4B708726C723}"/>
                </a:ext>
              </a:extLst>
            </p:cNvPr>
            <p:cNvSpPr/>
            <p:nvPr/>
          </p:nvSpPr>
          <p:spPr>
            <a:xfrm>
              <a:off x="719728" y="1739083"/>
              <a:ext cx="465191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A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34DEF2B-A61D-4830-9BD4-541B6FFB7083}"/>
                </a:ext>
              </a:extLst>
            </p:cNvPr>
            <p:cNvSpPr/>
            <p:nvPr/>
          </p:nvSpPr>
          <p:spPr>
            <a:xfrm>
              <a:off x="686580" y="2744190"/>
              <a:ext cx="468397" cy="408357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 fontAlgn="base" latinLnBrk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lang="en-US" altLang="ko-KR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B</a:t>
              </a:r>
              <a:r>
                <a:rPr lang="ko-KR" altLang="en-US" sz="900" b="1" kern="0" dirty="0">
                  <a:ln w="3175">
                    <a:noFill/>
                  </a:ln>
                  <a:solidFill>
                    <a:srgbClr val="00206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  <a:cs typeface="함초롬바탕" panose="02030604000101010101" pitchFamily="18" charset="-127"/>
                </a:rPr>
                <a:t>센터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3B4B7D-E1EC-4D1B-9ECA-FC2A8A90A80F}"/>
                </a:ext>
              </a:extLst>
            </p:cNvPr>
            <p:cNvSpPr txBox="1"/>
            <p:nvPr/>
          </p:nvSpPr>
          <p:spPr>
            <a:xfrm>
              <a:off x="764778" y="3892449"/>
              <a:ext cx="353943" cy="2979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en-US" altLang="ko-KR" sz="1100" dirty="0">
                  <a:solidFill>
                    <a:prstClr val="black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…</a:t>
              </a:r>
              <a:endParaRPr kumimoji="1" lang="ko-KR" altLang="en-US" sz="1100" dirty="0" err="1">
                <a:solidFill>
                  <a:prstClr val="black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86E84-AC2F-45EC-B295-33B33D599E9E}"/>
                </a:ext>
              </a:extLst>
            </p:cNvPr>
            <p:cNvSpPr txBox="1"/>
            <p:nvPr/>
          </p:nvSpPr>
          <p:spPr>
            <a:xfrm>
              <a:off x="2223892" y="3418216"/>
              <a:ext cx="5385573" cy="507693"/>
            </a:xfrm>
            <a:prstGeom prst="leftArrow">
              <a:avLst>
                <a:gd name="adj1" fmla="val 67310"/>
                <a:gd name="adj2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분석</a:t>
              </a:r>
              <a:r>
                <a:rPr kumimoji="1" lang="en-US" altLang="ko-KR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·</a:t>
              </a:r>
              <a:r>
                <a:rPr kumimoji="1" lang="ko-KR" altLang="en-US" sz="1100" b="1" dirty="0">
                  <a:solidFill>
                    <a:sysClr val="windowText" lastClr="000000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rPr>
                <a:t>활용 데이터를 역추적하여 가공단계별 품질 진단 대상 선정</a:t>
              </a:r>
              <a:endParaRPr kumimoji="1" lang="en-US" altLang="ko-KR" sz="1100" b="1" dirty="0">
                <a:solidFill>
                  <a:sysClr val="windowText" lastClr="000000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ACF62D7-6AB4-4EEF-8775-AFE5B570B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98729"/>
              </p:ext>
            </p:extLst>
          </p:nvPr>
        </p:nvGraphicFramePr>
        <p:xfrm>
          <a:off x="175743" y="4113392"/>
          <a:ext cx="9390982" cy="2031649"/>
        </p:xfrm>
        <a:graphic>
          <a:graphicData uri="http://schemas.openxmlformats.org/drawingml/2006/table">
            <a:tbl>
              <a:tblPr/>
              <a:tblGrid>
                <a:gridCol w="204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5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항목</a:t>
                      </a: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내용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플랫폼명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환경 플랫폼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진단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DB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종류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PostgreSQL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품질관리 담당자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오지훈 연구원</a:t>
                      </a: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수자원공사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051" marR="6051" marT="605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60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50437-CBE3-4AD9-82F8-033B2629B76B}"/>
              </a:ext>
            </a:extLst>
          </p:cNvPr>
          <p:cNvSpPr txBox="1"/>
          <p:nvPr/>
        </p:nvSpPr>
        <p:spPr>
          <a:xfrm>
            <a:off x="654741" y="47202"/>
            <a:ext cx="539186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사전 적용 점검 결과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60">
            <a:extLst>
              <a:ext uri="{FF2B5EF4-FFF2-40B4-BE49-F238E27FC236}">
                <a16:creationId xmlns:a16="http://schemas.microsoft.com/office/drawing/2014/main" id="{F04E5C80-2839-4078-B940-CA7901F2F285}"/>
              </a:ext>
            </a:extLst>
          </p:cNvPr>
          <p:cNvSpPr/>
          <p:nvPr/>
        </p:nvSpPr>
        <p:spPr>
          <a:xfrm>
            <a:off x="335165" y="728700"/>
            <a:ext cx="9593147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플랫폼별 단어사전 </a:t>
            </a:r>
            <a:r>
              <a:rPr lang="ko-KR" altLang="en-US" sz="1400" spc="-2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오류율</a:t>
            </a:r>
            <a:endParaRPr lang="en-US" altLang="ko-KR" sz="1400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FDF4034-C8C4-42B0-AB8C-0517499E3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08778"/>
              </p:ext>
            </p:extLst>
          </p:nvPr>
        </p:nvGraphicFramePr>
        <p:xfrm>
          <a:off x="335165" y="1045854"/>
          <a:ext cx="9129624" cy="2632714"/>
        </p:xfrm>
        <a:graphic>
          <a:graphicData uri="http://schemas.openxmlformats.org/drawingml/2006/table">
            <a:tbl>
              <a:tblPr/>
              <a:tblGrid>
                <a:gridCol w="1304232">
                  <a:extLst>
                    <a:ext uri="{9D8B030D-6E8A-4147-A177-3AD203B41FA5}">
                      <a16:colId xmlns:a16="http://schemas.microsoft.com/office/drawing/2014/main" val="1033591240"/>
                    </a:ext>
                  </a:extLst>
                </a:gridCol>
                <a:gridCol w="1630290">
                  <a:extLst>
                    <a:ext uri="{9D8B030D-6E8A-4147-A177-3AD203B41FA5}">
                      <a16:colId xmlns:a16="http://schemas.microsoft.com/office/drawing/2014/main" val="640475280"/>
                    </a:ext>
                  </a:extLst>
                </a:gridCol>
                <a:gridCol w="1630290">
                  <a:extLst>
                    <a:ext uri="{9D8B030D-6E8A-4147-A177-3AD203B41FA5}">
                      <a16:colId xmlns:a16="http://schemas.microsoft.com/office/drawing/2014/main" val="898379079"/>
                    </a:ext>
                  </a:extLst>
                </a:gridCol>
                <a:gridCol w="1630290">
                  <a:extLst>
                    <a:ext uri="{9D8B030D-6E8A-4147-A177-3AD203B41FA5}">
                      <a16:colId xmlns:a16="http://schemas.microsoft.com/office/drawing/2014/main" val="1369628161"/>
                    </a:ext>
                  </a:extLst>
                </a:gridCol>
                <a:gridCol w="1630290">
                  <a:extLst>
                    <a:ext uri="{9D8B030D-6E8A-4147-A177-3AD203B41FA5}">
                      <a16:colId xmlns:a16="http://schemas.microsoft.com/office/drawing/2014/main" val="1795747830"/>
                    </a:ext>
                  </a:extLst>
                </a:gridCol>
                <a:gridCol w="1304232">
                  <a:extLst>
                    <a:ext uri="{9D8B030D-6E8A-4147-A177-3AD203B41FA5}">
                      <a16:colId xmlns:a16="http://schemas.microsoft.com/office/drawing/2014/main" val="4187882370"/>
                    </a:ext>
                  </a:extLst>
                </a:gridCol>
              </a:tblGrid>
              <a:tr h="379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단어 개수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오류율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합산 </a:t>
                      </a: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원점수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표준점수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91765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345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78881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3,964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75246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문화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15,076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14.93%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85.07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-1.80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39101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산림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5,827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5.13%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94.87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86971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유통소비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893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06870"/>
                  </a:ext>
                </a:extLst>
              </a:tr>
              <a:tr h="2038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중소기업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973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0.41%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99.59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53197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지역경제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19,904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15.84%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84.16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-1.95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779873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14,284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5.59%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94.41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58083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헬스케어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851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0.23%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99.77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737892"/>
                  </a:ext>
                </a:extLst>
              </a:tr>
              <a:tr h="2003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1005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2.59%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97.41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0.32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32034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5AE28239-9D18-41D3-84BE-B6ED9636AC47}"/>
              </a:ext>
            </a:extLst>
          </p:cNvPr>
          <p:cNvGrpSpPr/>
          <p:nvPr/>
        </p:nvGrpSpPr>
        <p:grpSpPr>
          <a:xfrm>
            <a:off x="5565737" y="3843823"/>
            <a:ext cx="3899721" cy="2587420"/>
            <a:chOff x="6376068" y="953741"/>
            <a:chExt cx="3400948" cy="51928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A70DA0A-0BEC-4304-94D9-8327CB49B05E}"/>
                </a:ext>
              </a:extLst>
            </p:cNvPr>
            <p:cNvSpPr/>
            <p:nvPr/>
          </p:nvSpPr>
          <p:spPr>
            <a:xfrm>
              <a:off x="6376068" y="1381175"/>
              <a:ext cx="3400948" cy="4765444"/>
            </a:xfrm>
            <a:prstGeom prst="rect">
              <a:avLst/>
            </a:prstGeom>
            <a:noFill/>
            <a:ln w="9525">
              <a:solidFill>
                <a:srgbClr val="0037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플랫폼 별 단어사전에서 동일한 단어에 다른 약어를 정의한 항목을 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Counting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하여 오류로 계산</a:t>
              </a:r>
              <a:endParaRPr lang="en-US" altLang="ko-KR" sz="1300" dirty="0">
                <a:solidFill>
                  <a:srgbClr val="646464"/>
                </a:solidFill>
                <a:ea typeface="KoPub돋움체 Medium" panose="02020603020101020101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플랫폼 별 단어사전에서 중복되는 약어를 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Counting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하여 오류로 계산</a:t>
              </a:r>
              <a:endParaRPr lang="en-US" altLang="ko-KR" sz="1300" dirty="0">
                <a:solidFill>
                  <a:srgbClr val="646464"/>
                </a:solidFill>
                <a:ea typeface="KoPub돋움체 Medium" panose="02020603020101020101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합산 원점수는 두 항목의 산술평균을 이용하여 산출</a:t>
              </a:r>
              <a:endParaRPr lang="en-US" altLang="ko-KR" sz="1300" dirty="0">
                <a:solidFill>
                  <a:srgbClr val="646464"/>
                </a:solidFill>
                <a:ea typeface="KoPub돋움체 Medium" panose="02020603020101020101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향후 수정 작업을 통해 점수 향상이 예상됨</a:t>
              </a:r>
              <a:endParaRPr lang="en-US" sz="1300" dirty="0">
                <a:solidFill>
                  <a:srgbClr val="646464"/>
                </a:solidFill>
                <a:ea typeface="KoPub돋움체 Medium" panose="02020603020101020101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0C1E67A-2693-4AF0-B714-F4100A3DB6FA}"/>
                </a:ext>
              </a:extLst>
            </p:cNvPr>
            <p:cNvSpPr/>
            <p:nvPr/>
          </p:nvSpPr>
          <p:spPr>
            <a:xfrm>
              <a:off x="6376651" y="953741"/>
              <a:ext cx="3400365" cy="437484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solidFill>
                <a:srgbClr val="0037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chemeClr val="bg1"/>
                  </a:solidFill>
                  <a:ea typeface="KoPub돋움체 Medium" panose="02020603020101020101"/>
                </a:rPr>
                <a:t>결과 설명</a:t>
              </a:r>
              <a:endParaRPr lang="en-US" altLang="ko-KR" sz="1300" b="1" dirty="0">
                <a:solidFill>
                  <a:schemeClr val="bg1"/>
                </a:solidFill>
                <a:ea typeface="KoPub돋움체 Medium" panose="02020603020101020101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1CA422F-A78D-466F-8B87-375326995489}"/>
              </a:ext>
            </a:extLst>
          </p:cNvPr>
          <p:cNvSpPr txBox="1"/>
          <p:nvPr/>
        </p:nvSpPr>
        <p:spPr>
          <a:xfrm>
            <a:off x="560512" y="6199824"/>
            <a:ext cx="428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※ </a:t>
            </a:r>
            <a:r>
              <a:rPr lang="ko-KR" altLang="en-US" sz="1000" dirty="0">
                <a:solidFill>
                  <a:schemeClr val="tx2"/>
                </a:solidFill>
              </a:rPr>
              <a:t>그래프 표시 단위상의 문제로 표준점수</a:t>
            </a:r>
            <a:r>
              <a:rPr lang="en-US" altLang="ko-KR" sz="1000" dirty="0">
                <a:solidFill>
                  <a:schemeClr val="tx2"/>
                </a:solidFill>
              </a:rPr>
              <a:t>X50</a:t>
            </a:r>
            <a:r>
              <a:rPr lang="ko-KR" altLang="en-US" sz="1000" dirty="0">
                <a:solidFill>
                  <a:schemeClr val="tx2"/>
                </a:solidFill>
              </a:rPr>
              <a:t>을 적용하여 그래프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0C4F5-FDC8-433C-A2FC-7E27C21490F8}"/>
              </a:ext>
            </a:extLst>
          </p:cNvPr>
          <p:cNvSpPr txBox="1"/>
          <p:nvPr/>
        </p:nvSpPr>
        <p:spPr>
          <a:xfrm>
            <a:off x="7008407" y="1"/>
            <a:ext cx="287578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 defTabSz="914400">
              <a:defRPr/>
            </a:pP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적용 점검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표준사전 제작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BBA54B5F-D0FD-49D2-814F-A995F8AE8A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836351"/>
              </p:ext>
            </p:extLst>
          </p:nvPr>
        </p:nvGraphicFramePr>
        <p:xfrm>
          <a:off x="316281" y="36717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33690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F5BBAF64-BC71-4037-BE2B-73408018B0E7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테이블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59852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및 항목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71022"/>
              </p:ext>
            </p:extLst>
          </p:nvPr>
        </p:nvGraphicFramePr>
        <p:xfrm>
          <a:off x="167122" y="1376772"/>
          <a:ext cx="9591820" cy="4428493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78953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3031397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398882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79265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user/schema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Table Name(</a:t>
                      </a:r>
                      <a:r>
                        <a:rPr lang="ko-KR" altLang="en-US" sz="1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비고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gc_dust_expect_all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미세먼지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gc_spfc_envrn_info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용도지역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지구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gc_land_comb_country_all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 지가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gc_wnty_sopsrt_envrn_info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 기업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상가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3061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gc_apt_income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아파트 호별 소득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gc_det_income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가구별 소득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gc_area_diss_atfss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지역별 질병 발병정보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gc_area_disaster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산불정보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gc_wnty_reside_popltn_info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전국 거주인구 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gc_traffic_comm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표준노드링크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교통소통정보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gc_seoul_bus_line_use_stat_day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대중교통이용실태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schema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gc_qltwtr_reside_popltn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집계구별 수돗물 수질정보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3600381"/>
                  </a:ext>
                </a:extLst>
              </a:tr>
              <a:tr h="31710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620" marR="7620" marT="7620" marB="0" vert="eaVert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84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60">
            <a:extLst>
              <a:ext uri="{FF2B5EF4-FFF2-40B4-BE49-F238E27FC236}">
                <a16:creationId xmlns:a16="http://schemas.microsoft.com/office/drawing/2014/main" id="{7E326915-F4A2-48A6-AAF6-62D5B4324B94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진단 컬럼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DE35F-3CF9-4B88-B521-9FC3F9239413}"/>
              </a:ext>
            </a:extLst>
          </p:cNvPr>
          <p:cNvSpPr txBox="1"/>
          <p:nvPr/>
        </p:nvSpPr>
        <p:spPr>
          <a:xfrm>
            <a:off x="621586" y="47202"/>
            <a:ext cx="598529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대상 및 항목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4F04760-508C-41C6-A73E-32546E01F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271514"/>
              </p:ext>
            </p:extLst>
          </p:nvPr>
        </p:nvGraphicFramePr>
        <p:xfrm>
          <a:off x="380492" y="1231279"/>
          <a:ext cx="8964995" cy="494568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86260">
                  <a:extLst>
                    <a:ext uri="{9D8B030D-6E8A-4147-A177-3AD203B41FA5}">
                      <a16:colId xmlns:a16="http://schemas.microsoft.com/office/drawing/2014/main" val="2711870268"/>
                    </a:ext>
                  </a:extLst>
                </a:gridCol>
                <a:gridCol w="4378735">
                  <a:extLst>
                    <a:ext uri="{9D8B030D-6E8A-4147-A177-3AD203B41FA5}">
                      <a16:colId xmlns:a16="http://schemas.microsoft.com/office/drawing/2014/main" val="284263289"/>
                    </a:ext>
                  </a:extLst>
                </a:gridCol>
              </a:tblGrid>
              <a:tr h="2355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Column ID(</a:t>
                      </a:r>
                      <a:r>
                        <a:rPr lang="ko-KR" altLang="en-US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영문명</a:t>
                      </a:r>
                      <a:r>
                        <a:rPr lang="en-US" altLang="ko-KR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Column Name(</a:t>
                      </a:r>
                      <a:r>
                        <a:rPr lang="ko-KR" altLang="en-US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한글명</a:t>
                      </a:r>
                      <a:r>
                        <a:rPr lang="en-US" altLang="ko-KR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69756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mesure_time_tm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측정시간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94374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spfc_id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용도지역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176197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price_g_id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지가정보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217841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sopsrt_id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상가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184962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아파트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2832195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b_dng_cd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법정동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868580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ctprvn_nm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시도 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62281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lon_lo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4555902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adstrd_cd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행정동 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33334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roadsection_id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도로 고유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4315037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use_dt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사용일자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55426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intgr_place_nm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정수장명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251687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fire_eng_id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화력발전소 고유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178543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poll_object_id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오염원 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8128843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sw_cd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유역코드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3937758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eclgy_no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생태관광고유번호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1907930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fire_eng_no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화력발전소 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77692889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adstrd_nm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행정동 명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2107256"/>
                  </a:ext>
                </a:extLst>
              </a:tr>
              <a:tr h="2355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eclgy_no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생태관광고유번호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7510599"/>
                  </a:ext>
                </a:extLst>
              </a:tr>
              <a:tr h="2355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vert="eaVert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45" marR="7145" marT="714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01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507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67403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플랫폼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5AC82F4-72D5-4A26-BDD9-76C6EFB2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886866"/>
              </p:ext>
            </p:extLst>
          </p:nvPr>
        </p:nvGraphicFramePr>
        <p:xfrm>
          <a:off x="179371" y="655967"/>
          <a:ext cx="9358385" cy="34644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771640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340260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4572508">
                  <a:extLst>
                    <a:ext uri="{9D8B030D-6E8A-4147-A177-3AD203B41FA5}">
                      <a16:colId xmlns:a16="http://schemas.microsoft.com/office/drawing/2014/main" val="4262078133"/>
                    </a:ext>
                  </a:extLst>
                </a:gridCol>
                <a:gridCol w="953897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</a:tblGrid>
              <a:tr h="1394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세부항목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점수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환산점수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0432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사용자 구분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서비스 지원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사용목적에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대한 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구성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0432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 대상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최신화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수행속도 최적화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수행속도에 대한 관리 지침 필요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(index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생성 대상 파악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영향도 파악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32645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 세션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72673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SQL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응답시간 관리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56929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동시접속자수 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6951"/>
                  </a:ext>
                </a:extLst>
              </a:tr>
              <a:tr h="20432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DB 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설계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마스터 자료의 분리 설계</a:t>
                      </a:r>
                      <a:r>
                        <a:rPr lang="en-US" altLang="ko-KR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관리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38559308"/>
                  </a:ext>
                </a:extLst>
              </a:tr>
              <a:tr h="225714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민감정보 처리 방안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54675649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접근권한 설정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32550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사용자 계정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66592"/>
                  </a:ext>
                </a:extLst>
              </a:tr>
              <a:tr h="204324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데이터 암호화 대상 식별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4587"/>
                  </a:ext>
                </a:extLst>
              </a:tr>
              <a:tr h="1021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Database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Tool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대한 제어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48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비정형 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125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9D8C67E-B122-4FA5-B467-A126A3A00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46583"/>
              </p:ext>
            </p:extLst>
          </p:nvPr>
        </p:nvGraphicFramePr>
        <p:xfrm>
          <a:off x="179371" y="4240286"/>
          <a:ext cx="9358386" cy="216377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869554">
                  <a:extLst>
                    <a:ext uri="{9D8B030D-6E8A-4147-A177-3AD203B41FA5}">
                      <a16:colId xmlns:a16="http://schemas.microsoft.com/office/drawing/2014/main" val="220809693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270491062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036222239"/>
                    </a:ext>
                  </a:extLst>
                </a:gridCol>
                <a:gridCol w="1260140">
                  <a:extLst>
                    <a:ext uri="{9D8B030D-6E8A-4147-A177-3AD203B41FA5}">
                      <a16:colId xmlns:a16="http://schemas.microsoft.com/office/drawing/2014/main" val="382291285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509672656"/>
                    </a:ext>
                  </a:extLst>
                </a:gridCol>
              </a:tblGrid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오류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전체 레코드</a:t>
                      </a:r>
                      <a:endParaRPr lang="en-US" altLang="ko-KR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003" marR="7003" marT="7003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00608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코드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허용범위 분석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 - 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여부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003" marR="7003" marT="700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88,523,114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025982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유무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237416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코드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허용범위 분석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 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성별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47,496,208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734186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전화번호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7719739"/>
                  </a:ext>
                </a:extLst>
              </a:tr>
              <a:tr h="2789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우편번호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58530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자료형식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문자형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82,523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1,272,546,103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9758832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완전성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Not Null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컬럼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34,487,619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1,917,406,963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1.80%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04347446"/>
                  </a:ext>
                </a:extLst>
              </a:tr>
              <a:tr h="23560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날짜범위 유효성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검증자료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미존재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8337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3759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381290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20E9D9-81CF-4A84-AC0B-04E5BC47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918547"/>
              </p:ext>
            </p:extLst>
          </p:nvPr>
        </p:nvGraphicFramePr>
        <p:xfrm>
          <a:off x="241301" y="807268"/>
          <a:ext cx="9358386" cy="5394038"/>
        </p:xfrm>
        <a:graphic>
          <a:graphicData uri="http://schemas.openxmlformats.org/drawingml/2006/table">
            <a:tbl>
              <a:tblPr/>
              <a:tblGrid>
                <a:gridCol w="1003287">
                  <a:extLst>
                    <a:ext uri="{9D8B030D-6E8A-4147-A177-3AD203B41FA5}">
                      <a16:colId xmlns:a16="http://schemas.microsoft.com/office/drawing/2014/main" val="1921771339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60914844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038814736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2480881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76629513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13273291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431492739"/>
                    </a:ext>
                  </a:extLst>
                </a:gridCol>
                <a:gridCol w="578235">
                  <a:extLst>
                    <a:ext uri="{9D8B030D-6E8A-4147-A177-3AD203B41FA5}">
                      <a16:colId xmlns:a16="http://schemas.microsoft.com/office/drawing/2014/main" val="2131852964"/>
                    </a:ext>
                  </a:extLst>
                </a:gridCol>
              </a:tblGrid>
              <a:tr h="4562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　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 검증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검증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259004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플랫폼명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평가요약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원점수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표준점수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원점수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표준점수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53292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교통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문서검증 최상위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쿼리적용 데이터 검증 하위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→ 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실데이터 관련 품질 향상 필요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255953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금융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관련 문서검증 상위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쿼리적용 데이터 검증 상위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→ 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및 데이터 품질 양호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99.89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753281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문화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관련 문서검증 하위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쿼리적용 데이터 검증 최하위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→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실데이터 관련 품질 향상 필요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93.03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-2.243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17790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산림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관련 문서검증 상위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쿼리적용 데이터 검증 중위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→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실데이터 관련 품질 향상 필요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97.84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016174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유통소비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관련 문서검증 하위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쿼리적용 데이터 검증 하위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→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실데이터 관련 품질 향상 필요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95.29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-1.189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219359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관련 문서검증 최상위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쿼리적용 데이터 검증 최상위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→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및 데이터 품질 양호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960122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지역경제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관련 문서검증 중위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쿼리적용 데이터 검증 상위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→ 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향상 필요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449749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관련 문서검증 하위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쿼리적용 데이터 검증 하위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→ 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 및 오류 데이터 전반적 관리 필요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97.22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-0.292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88.54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309130"/>
                  </a:ext>
                </a:extLst>
              </a:tr>
              <a:tr h="44814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헬스케어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관련 문서검증 최하위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쿼리적용 데이터 검증 중위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→ 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전반적 점검 필요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의료데이터 특수상황 고려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98.19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-1.86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32869"/>
                  </a:ext>
                </a:extLst>
              </a:tr>
              <a:tr h="45629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DB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관련 문서검증 중위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쿼리적용 데이터 검증 중위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035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→ DB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문서보완 필요</a:t>
                      </a:r>
                    </a:p>
                  </a:txBody>
                  <a:tcPr marL="3810" marR="3810" marT="38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99.55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0.791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69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449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14B4B63-C04E-44B9-98DA-2A19C448EDA1}"/>
              </a:ext>
            </a:extLst>
          </p:cNvPr>
          <p:cNvSpPr/>
          <p:nvPr/>
        </p:nvSpPr>
        <p:spPr>
          <a:xfrm>
            <a:off x="92460" y="1027562"/>
            <a:ext cx="4860540" cy="3034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2B3E50C-14B6-489C-980B-A7E603367F83}"/>
              </a:ext>
            </a:extLst>
          </p:cNvPr>
          <p:cNvSpPr/>
          <p:nvPr/>
        </p:nvSpPr>
        <p:spPr>
          <a:xfrm>
            <a:off x="5066209" y="1057902"/>
            <a:ext cx="4763521" cy="3034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381290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en-US" altLang="ko-KR" sz="2800" b="1" spc="-3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1F8FE-7F15-4EBF-A6C1-CCCBBF88D07D}"/>
              </a:ext>
            </a:extLst>
          </p:cNvPr>
          <p:cNvSpPr txBox="1"/>
          <p:nvPr/>
        </p:nvSpPr>
        <p:spPr>
          <a:xfrm>
            <a:off x="-99490" y="742417"/>
            <a:ext cx="492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플랫폼별 품질 원점수 분포</a:t>
            </a:r>
          </a:p>
        </p:txBody>
      </p:sp>
      <p:sp>
        <p:nvSpPr>
          <p:cNvPr id="56" name="오각형 87">
            <a:extLst>
              <a:ext uri="{FF2B5EF4-FFF2-40B4-BE49-F238E27FC236}">
                <a16:creationId xmlns:a16="http://schemas.microsoft.com/office/drawing/2014/main" id="{C863A2E1-AFA7-4E1F-9770-71E48FF995B9}"/>
              </a:ext>
            </a:extLst>
          </p:cNvPr>
          <p:cNvSpPr/>
          <p:nvPr/>
        </p:nvSpPr>
        <p:spPr>
          <a:xfrm>
            <a:off x="5229732" y="4434142"/>
            <a:ext cx="4427154" cy="929668"/>
          </a:xfrm>
          <a:prstGeom prst="homePlate">
            <a:avLst>
              <a:gd name="adj" fmla="val 0"/>
            </a:avLst>
          </a:prstGeom>
          <a:solidFill>
            <a:srgbClr val="F7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92BBF7-673E-47D3-BC8B-ADAE887527EF}"/>
              </a:ext>
            </a:extLst>
          </p:cNvPr>
          <p:cNvSpPr/>
          <p:nvPr/>
        </p:nvSpPr>
        <p:spPr>
          <a:xfrm>
            <a:off x="5226223" y="4434140"/>
            <a:ext cx="1452435" cy="932025"/>
          </a:xfrm>
          <a:prstGeom prst="rect">
            <a:avLst/>
          </a:prstGeom>
          <a:solidFill>
            <a:srgbClr val="003764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 b="1" dirty="0">
                <a:solidFill>
                  <a:schemeClr val="bg1"/>
                </a:solidFill>
                <a:ea typeface="KoPub돋움체 Bold" panose="02020603020101020101"/>
              </a:rPr>
              <a:t>C Group</a:t>
            </a:r>
          </a:p>
          <a:p>
            <a:pPr algn="ctr" latinLnBrk="1"/>
            <a:r>
              <a:rPr lang="ko-KR" altLang="en-US" sz="1200" b="1" dirty="0">
                <a:solidFill>
                  <a:schemeClr val="bg1"/>
                </a:solidFill>
                <a:ea typeface="KoPub돋움체 Bold" panose="02020603020101020101"/>
              </a:rPr>
              <a:t>문화</a:t>
            </a:r>
            <a:r>
              <a:rPr lang="en-US" altLang="ko-KR" sz="1200" b="1" dirty="0">
                <a:solidFill>
                  <a:schemeClr val="bg1"/>
                </a:solidFill>
                <a:ea typeface="KoPub돋움체 Bold" panose="02020603020101020101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a typeface="KoPub돋움체 Bold" panose="02020603020101020101"/>
              </a:rPr>
              <a:t>유통소비</a:t>
            </a:r>
            <a:r>
              <a:rPr lang="en-US" altLang="ko-KR" sz="1200" b="1" dirty="0">
                <a:solidFill>
                  <a:schemeClr val="bg1"/>
                </a:solidFill>
                <a:ea typeface="KoPub돋움체 Bold" panose="02020603020101020101"/>
              </a:rPr>
              <a:t>, </a:t>
            </a:r>
            <a:r>
              <a:rPr lang="ko-KR" altLang="en-US" sz="1200" b="1" dirty="0">
                <a:solidFill>
                  <a:schemeClr val="bg1"/>
                </a:solidFill>
                <a:ea typeface="KoPub돋움체 Bold" panose="02020603020101020101"/>
              </a:rPr>
              <a:t>통신</a:t>
            </a:r>
            <a:endParaRPr lang="en-US" altLang="ko-KR" sz="1200" b="1" dirty="0">
              <a:solidFill>
                <a:schemeClr val="bg1"/>
              </a:solidFill>
              <a:ea typeface="KoPub돋움체 Bold" panose="02020603020101020101"/>
            </a:endParaRPr>
          </a:p>
        </p:txBody>
      </p:sp>
      <p:sp>
        <p:nvSpPr>
          <p:cNvPr id="59" name="오각형 87">
            <a:extLst>
              <a:ext uri="{FF2B5EF4-FFF2-40B4-BE49-F238E27FC236}">
                <a16:creationId xmlns:a16="http://schemas.microsoft.com/office/drawing/2014/main" id="{4EB26C0B-612C-4B1A-96BB-853BC1BBFD51}"/>
              </a:ext>
            </a:extLst>
          </p:cNvPr>
          <p:cNvSpPr/>
          <p:nvPr/>
        </p:nvSpPr>
        <p:spPr>
          <a:xfrm>
            <a:off x="5210696" y="5442330"/>
            <a:ext cx="4427154" cy="929668"/>
          </a:xfrm>
          <a:prstGeom prst="homePlate">
            <a:avLst>
              <a:gd name="adj" fmla="val 0"/>
            </a:avLst>
          </a:prstGeom>
          <a:solidFill>
            <a:srgbClr val="F7F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3C232CC-7814-4FCF-B79D-36037E55AD31}"/>
              </a:ext>
            </a:extLst>
          </p:cNvPr>
          <p:cNvSpPr/>
          <p:nvPr/>
        </p:nvSpPr>
        <p:spPr>
          <a:xfrm>
            <a:off x="5243529" y="5442330"/>
            <a:ext cx="1435130" cy="929667"/>
          </a:xfrm>
          <a:prstGeom prst="rect">
            <a:avLst/>
          </a:prstGeom>
          <a:solidFill>
            <a:srgbClr val="003764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600" b="1" dirty="0">
                <a:solidFill>
                  <a:schemeClr val="bg1"/>
                </a:solidFill>
                <a:ea typeface="KoPub돋움체 Bold" panose="02020603020101020101"/>
              </a:rPr>
              <a:t>D Group</a:t>
            </a:r>
          </a:p>
          <a:p>
            <a:pPr algn="ctr" latinLnBrk="1"/>
            <a:r>
              <a:rPr lang="ko-KR" altLang="en-US" sz="1200" b="1" dirty="0">
                <a:solidFill>
                  <a:schemeClr val="bg1"/>
                </a:solidFill>
                <a:ea typeface="KoPub돋움체 Bold" panose="02020603020101020101"/>
              </a:rPr>
              <a:t>헬스케어</a:t>
            </a:r>
            <a:endParaRPr lang="en-US" altLang="ko-KR" sz="1200" b="1" dirty="0">
              <a:solidFill>
                <a:schemeClr val="bg1"/>
              </a:solidFill>
              <a:ea typeface="KoPub돋움체 Bold" panose="02020603020101020101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F02B62-F052-47E8-914E-68F8604FC247}"/>
              </a:ext>
            </a:extLst>
          </p:cNvPr>
          <p:cNvSpPr txBox="1"/>
          <p:nvPr/>
        </p:nvSpPr>
        <p:spPr>
          <a:xfrm>
            <a:off x="4830226" y="721580"/>
            <a:ext cx="492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플랫폼별 품질 표준점수 분포</a:t>
            </a: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BEABBD66-5BAD-4147-ADB2-501BDC423E50}"/>
              </a:ext>
            </a:extLst>
          </p:cNvPr>
          <p:cNvGrpSpPr/>
          <p:nvPr/>
        </p:nvGrpSpPr>
        <p:grpSpPr>
          <a:xfrm>
            <a:off x="231811" y="4436497"/>
            <a:ext cx="4525064" cy="1935501"/>
            <a:chOff x="236476" y="4445827"/>
            <a:chExt cx="4525064" cy="1275613"/>
          </a:xfrm>
        </p:grpSpPr>
        <p:sp>
          <p:nvSpPr>
            <p:cNvPr id="37" name="오각형 87">
              <a:extLst>
                <a:ext uri="{FF2B5EF4-FFF2-40B4-BE49-F238E27FC236}">
                  <a16:creationId xmlns:a16="http://schemas.microsoft.com/office/drawing/2014/main" id="{805F7B0E-F1EF-4451-9593-B77DB9C9B181}"/>
                </a:ext>
              </a:extLst>
            </p:cNvPr>
            <p:cNvSpPr/>
            <p:nvPr/>
          </p:nvSpPr>
          <p:spPr>
            <a:xfrm>
              <a:off x="239985" y="4445828"/>
              <a:ext cx="4427154" cy="612707"/>
            </a:xfrm>
            <a:prstGeom prst="homePlate">
              <a:avLst>
                <a:gd name="adj" fmla="val 0"/>
              </a:avLst>
            </a:prstGeom>
            <a:solidFill>
              <a:srgbClr val="F7F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CCC24FC-6B14-424F-B65D-6E0DCA05B145}"/>
                </a:ext>
              </a:extLst>
            </p:cNvPr>
            <p:cNvSpPr/>
            <p:nvPr/>
          </p:nvSpPr>
          <p:spPr>
            <a:xfrm>
              <a:off x="236476" y="4445827"/>
              <a:ext cx="1452435" cy="612708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altLang="ko-KR" sz="1600" b="1" dirty="0">
                  <a:solidFill>
                    <a:schemeClr val="bg1"/>
                  </a:solidFill>
                  <a:ea typeface="KoPub돋움체 Bold" panose="02020603020101020101"/>
                </a:rPr>
                <a:t>A Group</a:t>
              </a:r>
            </a:p>
            <a:p>
              <a:pPr algn="ctr" latinLnBrk="1"/>
              <a:r>
                <a:rPr lang="ko-KR" altLang="en-US" sz="1200" b="1" dirty="0">
                  <a:solidFill>
                    <a:schemeClr val="bg1"/>
                  </a:solidFill>
                  <a:ea typeface="KoPub돋움체 Bold" panose="02020603020101020101"/>
                </a:rPr>
                <a:t>금융</a:t>
              </a:r>
              <a:r>
                <a:rPr lang="en-US" altLang="ko-KR" sz="1200" b="1" dirty="0">
                  <a:solidFill>
                    <a:schemeClr val="bg1"/>
                  </a:solidFill>
                  <a:ea typeface="KoPub돋움체 Bold" panose="02020603020101020101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ea typeface="KoPub돋움체 Bold" panose="02020603020101020101"/>
                </a:rPr>
                <a:t>중소기업</a:t>
              </a:r>
              <a:r>
                <a:rPr lang="en-US" altLang="ko-KR" sz="1200" b="1" dirty="0">
                  <a:solidFill>
                    <a:schemeClr val="bg1"/>
                  </a:solidFill>
                  <a:ea typeface="KoPub돋움체 Bold" panose="02020603020101020101"/>
                </a:rPr>
                <a:t>,</a:t>
              </a:r>
            </a:p>
            <a:p>
              <a:pPr algn="ctr" latinLnBrk="1"/>
              <a:r>
                <a:rPr lang="ko-KR" altLang="en-US" sz="1200" b="1" dirty="0">
                  <a:solidFill>
                    <a:schemeClr val="bg1"/>
                  </a:solidFill>
                  <a:ea typeface="KoPub돋움체 Bold" panose="02020603020101020101"/>
                </a:rPr>
                <a:t>지역경제</a:t>
              </a:r>
              <a:r>
                <a:rPr lang="en-US" altLang="ko-KR" sz="1200" b="1" dirty="0">
                  <a:solidFill>
                    <a:schemeClr val="bg1"/>
                  </a:solidFill>
                  <a:ea typeface="KoPub돋움체 Bold" panose="02020603020101020101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ea typeface="KoPub돋움체 Bold" panose="02020603020101020101"/>
                </a:rPr>
                <a:t>환경</a:t>
              </a:r>
              <a:endParaRPr lang="en-US" altLang="ko-KR" sz="1200" b="1" dirty="0">
                <a:solidFill>
                  <a:schemeClr val="bg1"/>
                </a:solidFill>
                <a:ea typeface="KoPub돋움체 Bold" panose="02020603020101020101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177AA0-EC3A-4904-89A5-032D29F04725}"/>
                </a:ext>
              </a:extLst>
            </p:cNvPr>
            <p:cNvSpPr txBox="1"/>
            <p:nvPr/>
          </p:nvSpPr>
          <p:spPr>
            <a:xfrm>
              <a:off x="1677470" y="4503359"/>
              <a:ext cx="3084070" cy="497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>
                <a:lnSpc>
                  <a:spcPct val="150000"/>
                </a:lnSpc>
              </a:pPr>
              <a:r>
                <a:rPr lang="en-US" altLang="ko-KR" sz="1000" b="1" dirty="0"/>
                <a:t>· DB</a:t>
              </a:r>
              <a:r>
                <a:rPr lang="ko-KR" altLang="en-US" sz="1000" b="1" dirty="0"/>
                <a:t> 관리</a:t>
              </a:r>
              <a:r>
                <a:rPr lang="en-US" altLang="ko-KR" sz="1000" b="1" dirty="0"/>
                <a:t>(</a:t>
              </a:r>
              <a:r>
                <a:rPr lang="ko-KR" altLang="en-US" sz="1000" b="1" dirty="0"/>
                <a:t>문서검증</a:t>
              </a:r>
              <a:r>
                <a:rPr lang="en-US" altLang="ko-KR" sz="1000" b="1" dirty="0"/>
                <a:t>), </a:t>
              </a:r>
              <a:r>
                <a:rPr lang="ko-KR" altLang="en-US" sz="1000" b="1" dirty="0"/>
                <a:t>실데이터</a:t>
              </a:r>
              <a:r>
                <a:rPr lang="en-US" altLang="ko-KR" sz="1000" b="1" dirty="0"/>
                <a:t>(</a:t>
              </a:r>
              <a:r>
                <a:rPr lang="ko-KR" altLang="en-US" sz="1000" b="1" dirty="0"/>
                <a:t>쿼리</a:t>
              </a:r>
              <a:r>
                <a:rPr lang="en-US" altLang="ko-KR" sz="1000" b="1" dirty="0"/>
                <a:t>) </a:t>
              </a:r>
              <a:r>
                <a:rPr lang="ko-KR" altLang="en-US" sz="1000" b="1" dirty="0"/>
                <a:t>검증 기준 상회</a:t>
              </a:r>
              <a:endParaRPr lang="en-US" altLang="ko-KR" sz="1000" b="1" dirty="0"/>
            </a:p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· </a:t>
              </a:r>
              <a:r>
                <a:rPr lang="ko-KR" altLang="en-US" sz="1000" b="1" dirty="0"/>
                <a:t>향후 점검에서 지속적 관리 모니터링 </a:t>
              </a:r>
              <a:endParaRPr lang="en-US" altLang="ko-KR" sz="1000" dirty="0"/>
            </a:p>
          </p:txBody>
        </p:sp>
        <p:sp>
          <p:nvSpPr>
            <p:cNvPr id="53" name="오각형 87">
              <a:extLst>
                <a:ext uri="{FF2B5EF4-FFF2-40B4-BE49-F238E27FC236}">
                  <a16:creationId xmlns:a16="http://schemas.microsoft.com/office/drawing/2014/main" id="{0F157ED5-0709-47DB-A113-A969026C975A}"/>
                </a:ext>
              </a:extLst>
            </p:cNvPr>
            <p:cNvSpPr/>
            <p:nvPr/>
          </p:nvSpPr>
          <p:spPr>
            <a:xfrm>
              <a:off x="239985" y="5108733"/>
              <a:ext cx="4427154" cy="612707"/>
            </a:xfrm>
            <a:prstGeom prst="homePlate">
              <a:avLst>
                <a:gd name="adj" fmla="val 0"/>
              </a:avLst>
            </a:prstGeom>
            <a:solidFill>
              <a:srgbClr val="F7F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99A14B-2091-4E34-8F7B-4CFFE9AAEDCB}"/>
                </a:ext>
              </a:extLst>
            </p:cNvPr>
            <p:cNvSpPr/>
            <p:nvPr/>
          </p:nvSpPr>
          <p:spPr>
            <a:xfrm>
              <a:off x="236476" y="5108732"/>
              <a:ext cx="1452435" cy="612708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en-US" altLang="ko-KR" sz="1600" b="1" dirty="0">
                  <a:solidFill>
                    <a:schemeClr val="bg1"/>
                  </a:solidFill>
                  <a:ea typeface="KoPub돋움체 Bold" panose="02020603020101020101"/>
                </a:rPr>
                <a:t>B Group</a:t>
              </a:r>
            </a:p>
            <a:p>
              <a:pPr algn="ctr" latinLnBrk="1"/>
              <a:r>
                <a:rPr lang="ko-KR" altLang="en-US" sz="1200" b="1" dirty="0">
                  <a:solidFill>
                    <a:schemeClr val="bg1"/>
                  </a:solidFill>
                  <a:ea typeface="KoPub돋움체 Bold" panose="02020603020101020101"/>
                </a:rPr>
                <a:t>교통</a:t>
              </a:r>
              <a:r>
                <a:rPr lang="en-US" altLang="ko-KR" sz="1200" b="1" dirty="0">
                  <a:solidFill>
                    <a:schemeClr val="bg1"/>
                  </a:solidFill>
                  <a:ea typeface="KoPub돋움체 Bold" panose="02020603020101020101"/>
                </a:rPr>
                <a:t>, </a:t>
              </a:r>
              <a:r>
                <a:rPr lang="ko-KR" altLang="en-US" sz="1200" b="1" dirty="0">
                  <a:solidFill>
                    <a:schemeClr val="bg1"/>
                  </a:solidFill>
                  <a:ea typeface="KoPub돋움체 Bold" panose="02020603020101020101"/>
                </a:rPr>
                <a:t>산림</a:t>
              </a:r>
              <a:endParaRPr lang="en-US" altLang="ko-KR" sz="1200" b="1" dirty="0">
                <a:solidFill>
                  <a:schemeClr val="bg1"/>
                </a:solidFill>
                <a:ea typeface="KoPub돋움체 Bold" panose="02020603020101020101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3265CD6-40AD-4F7E-957D-3E20807208E2}"/>
                </a:ext>
              </a:extLst>
            </p:cNvPr>
            <p:cNvSpPr txBox="1"/>
            <p:nvPr/>
          </p:nvSpPr>
          <p:spPr>
            <a:xfrm>
              <a:off x="1685806" y="5166264"/>
              <a:ext cx="2989307" cy="497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/>
                <a:t>· DB</a:t>
              </a:r>
              <a:r>
                <a:rPr lang="ko-KR" altLang="en-US" sz="1000" b="1" dirty="0"/>
                <a:t> 관리</a:t>
              </a:r>
              <a:r>
                <a:rPr lang="en-US" altLang="ko-KR" sz="1000" b="1" dirty="0"/>
                <a:t>(</a:t>
              </a:r>
              <a:r>
                <a:rPr lang="ko-KR" altLang="en-US" sz="1000" b="1" dirty="0"/>
                <a:t>문서검증</a:t>
              </a:r>
              <a:r>
                <a:rPr lang="en-US" altLang="ko-KR" sz="1000" b="1" dirty="0"/>
                <a:t>) </a:t>
              </a:r>
              <a:r>
                <a:rPr lang="ko-KR" altLang="en-US" sz="1000" b="1" dirty="0"/>
                <a:t>기준 </a:t>
              </a:r>
              <a:r>
                <a:rPr lang="en-US" altLang="ko-KR" sz="1000" b="1" dirty="0"/>
                <a:t> </a:t>
              </a:r>
              <a:r>
                <a:rPr lang="ko-KR" altLang="en-US" sz="1000" b="1" dirty="0"/>
                <a:t>상회</a:t>
              </a:r>
              <a:r>
                <a:rPr lang="en-US" altLang="ko-KR" sz="1000" b="1" dirty="0"/>
                <a:t>, </a:t>
              </a:r>
              <a:r>
                <a:rPr lang="ko-KR" altLang="en-US" sz="1000" b="1" dirty="0"/>
                <a:t>실데이터</a:t>
              </a:r>
              <a:r>
                <a:rPr lang="en-US" altLang="ko-KR" sz="1000" b="1" dirty="0"/>
                <a:t>(</a:t>
              </a:r>
              <a:r>
                <a:rPr lang="ko-KR" altLang="en-US" sz="1000" b="1" dirty="0"/>
                <a:t>쿼리</a:t>
              </a:r>
              <a:r>
                <a:rPr lang="en-US" altLang="ko-KR" sz="1000" b="1" dirty="0"/>
                <a:t>) </a:t>
              </a:r>
              <a:r>
                <a:rPr lang="ko-KR" altLang="en-US" sz="1000" b="1" dirty="0"/>
                <a:t>검증 하회</a:t>
              </a:r>
              <a:endParaRPr lang="en-US" altLang="ko-KR" sz="1000" b="1" dirty="0"/>
            </a:p>
            <a:p>
              <a:pPr>
                <a:lnSpc>
                  <a:spcPct val="150000"/>
                </a:lnSpc>
              </a:pPr>
              <a:r>
                <a:rPr lang="ko-KR" altLang="en-US" sz="1000" b="1" dirty="0"/>
                <a:t> </a:t>
              </a:r>
              <a:r>
                <a:rPr lang="en-US" altLang="ko-KR" sz="1000" b="1" dirty="0"/>
                <a:t>· </a:t>
              </a:r>
              <a:r>
                <a:rPr lang="ko-KR" altLang="en-US" sz="1000" b="1" dirty="0"/>
                <a:t>품질관리 컨설팅을 통한 지표 향상</a:t>
              </a:r>
              <a:endParaRPr lang="en-US" altLang="ko-KR" sz="1000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936692F-9D28-4BC9-BA55-2020A172AE2D}"/>
              </a:ext>
            </a:extLst>
          </p:cNvPr>
          <p:cNvSpPr txBox="1"/>
          <p:nvPr/>
        </p:nvSpPr>
        <p:spPr>
          <a:xfrm>
            <a:off x="6625737" y="4453333"/>
            <a:ext cx="3147134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· DB</a:t>
            </a:r>
            <a:r>
              <a:rPr lang="ko-KR" altLang="en-US" sz="1000" b="1" dirty="0"/>
              <a:t> 관리 기준 하회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쿼리 검증 기준 하회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· </a:t>
            </a:r>
            <a:r>
              <a:rPr lang="ko-KR" altLang="en-US" sz="1000" b="1" dirty="0"/>
              <a:t>집중 컨설팅 필요 그룹</a:t>
            </a:r>
            <a:endParaRPr lang="en-US" altLang="ko-KR" sz="1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C6716C-0347-4CAC-9380-505DFFC53675}"/>
              </a:ext>
            </a:extLst>
          </p:cNvPr>
          <p:cNvSpPr txBox="1"/>
          <p:nvPr/>
        </p:nvSpPr>
        <p:spPr>
          <a:xfrm>
            <a:off x="6672995" y="5510005"/>
            <a:ext cx="3211972" cy="52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/>
              <a:t>· </a:t>
            </a:r>
            <a:r>
              <a:rPr lang="ko-KR" altLang="en-US" sz="1000" b="1" dirty="0"/>
              <a:t>쿼리검증에 비해 </a:t>
            </a:r>
            <a:r>
              <a:rPr lang="en-US" altLang="ko-KR" sz="1000" b="1" dirty="0"/>
              <a:t>DB </a:t>
            </a:r>
            <a:r>
              <a:rPr lang="ko-KR" altLang="en-US" sz="1000" b="1" dirty="0"/>
              <a:t>관리 검증 기준 하회</a:t>
            </a: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· DB </a:t>
            </a:r>
            <a:r>
              <a:rPr lang="ko-KR" altLang="en-US" sz="1000" b="1" dirty="0"/>
              <a:t>관리 및 운용에 관한 컨설팅 필요</a:t>
            </a:r>
            <a:endParaRPr lang="en-US" altLang="ko-KR" sz="1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D0105DC-5C3E-4479-9189-544515121D0D}"/>
              </a:ext>
            </a:extLst>
          </p:cNvPr>
          <p:cNvSpPr txBox="1"/>
          <p:nvPr/>
        </p:nvSpPr>
        <p:spPr>
          <a:xfrm>
            <a:off x="5039526" y="4118038"/>
            <a:ext cx="4896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/>
              <a:t>* </a:t>
            </a:r>
            <a:r>
              <a:rPr lang="ko-KR" altLang="en-US" sz="900" b="1"/>
              <a:t>표준점수 기준 </a:t>
            </a:r>
            <a:r>
              <a:rPr lang="en-US" altLang="ko-KR" sz="900" b="1"/>
              <a:t>: DB</a:t>
            </a:r>
            <a:r>
              <a:rPr lang="ko-KR" altLang="en-US" sz="900" b="1"/>
              <a:t>관리 검증 및  쿼리 검증 </a:t>
            </a:r>
            <a:r>
              <a:rPr lang="en-US" altLang="ko-KR" sz="900" b="1"/>
              <a:t>0</a:t>
            </a:r>
            <a:r>
              <a:rPr lang="ko-KR" altLang="en-US" sz="900" b="1"/>
              <a:t>점 이상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DA157C1-9327-4568-9219-8523CAB51E40}"/>
              </a:ext>
            </a:extLst>
          </p:cNvPr>
          <p:cNvSpPr txBox="1"/>
          <p:nvPr/>
        </p:nvSpPr>
        <p:spPr>
          <a:xfrm>
            <a:off x="92460" y="4113076"/>
            <a:ext cx="4896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* </a:t>
            </a:r>
            <a:r>
              <a:rPr lang="ko-KR" altLang="en-US" sz="900" b="1" dirty="0" err="1"/>
              <a:t>원점수</a:t>
            </a:r>
            <a:r>
              <a:rPr lang="ko-KR" altLang="en-US" sz="900" b="1" dirty="0"/>
              <a:t> 기준 </a:t>
            </a:r>
            <a:r>
              <a:rPr lang="en-US" altLang="ko-KR" sz="900" b="1" dirty="0"/>
              <a:t>: DB</a:t>
            </a:r>
            <a:r>
              <a:rPr lang="ko-KR" altLang="en-US" sz="900" b="1" dirty="0"/>
              <a:t>관리 검증 </a:t>
            </a:r>
            <a:r>
              <a:rPr lang="en-US" altLang="ko-KR" sz="900" b="1" dirty="0"/>
              <a:t>95</a:t>
            </a:r>
            <a:r>
              <a:rPr lang="ko-KR" altLang="en-US" sz="900" b="1" dirty="0"/>
              <a:t>점 이상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쿼리 검증 </a:t>
            </a:r>
            <a:r>
              <a:rPr lang="en-US" altLang="ko-KR" sz="900" b="1" dirty="0"/>
              <a:t>97</a:t>
            </a:r>
            <a:r>
              <a:rPr lang="ko-KR" altLang="en-US" sz="900" b="1" dirty="0"/>
              <a:t>점 이상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6B1A13-2BB2-4925-A5C9-0184D3D46079}"/>
              </a:ext>
            </a:extLst>
          </p:cNvPr>
          <p:cNvSpPr txBox="1"/>
          <p:nvPr/>
        </p:nvSpPr>
        <p:spPr>
          <a:xfrm>
            <a:off x="4578860" y="3642920"/>
            <a:ext cx="97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쿼리</a:t>
            </a:r>
            <a:endParaRPr lang="en-US" altLang="ko-KR" sz="1000" b="1" dirty="0"/>
          </a:p>
          <a:p>
            <a:r>
              <a:rPr lang="ko-KR" altLang="en-US" sz="1000" b="1" dirty="0"/>
              <a:t>검증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02B9C9-7449-4A9D-8D34-6853529CED79}"/>
              </a:ext>
            </a:extLst>
          </p:cNvPr>
          <p:cNvSpPr txBox="1"/>
          <p:nvPr/>
        </p:nvSpPr>
        <p:spPr>
          <a:xfrm>
            <a:off x="73948" y="991258"/>
            <a:ext cx="974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DB </a:t>
            </a:r>
            <a:r>
              <a:rPr lang="ko-KR" altLang="en-US" sz="1000" b="1" dirty="0"/>
              <a:t>관리 검증</a:t>
            </a:r>
          </a:p>
        </p:txBody>
      </p:sp>
      <p:graphicFrame>
        <p:nvGraphicFramePr>
          <p:cNvPr id="65" name="차트 64">
            <a:extLst>
              <a:ext uri="{FF2B5EF4-FFF2-40B4-BE49-F238E27FC236}">
                <a16:creationId xmlns:a16="http://schemas.microsoft.com/office/drawing/2014/main" id="{BD5AF82D-E2A8-4DFF-AEFD-51995D1FD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6220405"/>
              </p:ext>
            </p:extLst>
          </p:nvPr>
        </p:nvGraphicFramePr>
        <p:xfrm>
          <a:off x="267127" y="1120269"/>
          <a:ext cx="4736192" cy="3034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BEA92DA-4305-4396-8FE5-64AC3E16B7BB}"/>
              </a:ext>
            </a:extLst>
          </p:cNvPr>
          <p:cNvSpPr txBox="1"/>
          <p:nvPr/>
        </p:nvSpPr>
        <p:spPr>
          <a:xfrm>
            <a:off x="4469284" y="143622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금융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A78F88-BE5D-460C-86AB-797CB9272CA6}"/>
              </a:ext>
            </a:extLst>
          </p:cNvPr>
          <p:cNvSpPr txBox="1"/>
          <p:nvPr/>
        </p:nvSpPr>
        <p:spPr>
          <a:xfrm>
            <a:off x="3581173" y="105471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교통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45F898-970A-441E-86F7-2DB68ECF01EB}"/>
              </a:ext>
            </a:extLst>
          </p:cNvPr>
          <p:cNvSpPr txBox="1"/>
          <p:nvPr/>
        </p:nvSpPr>
        <p:spPr>
          <a:xfrm>
            <a:off x="3977217" y="96742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산림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A43949-B6F9-4C8B-9CC3-36270E09A9E2}"/>
              </a:ext>
            </a:extLst>
          </p:cNvPr>
          <p:cNvSpPr txBox="1"/>
          <p:nvPr/>
        </p:nvSpPr>
        <p:spPr>
          <a:xfrm>
            <a:off x="4036144" y="297328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헬스케어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E16C8A-67FE-4B51-A55E-4606CDA18BC1}"/>
              </a:ext>
            </a:extLst>
          </p:cNvPr>
          <p:cNvSpPr txBox="1"/>
          <p:nvPr/>
        </p:nvSpPr>
        <p:spPr>
          <a:xfrm>
            <a:off x="4044654" y="149658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환경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5626B6-867F-4A7F-93BD-66DF27D204E8}"/>
              </a:ext>
            </a:extLst>
          </p:cNvPr>
          <p:cNvSpPr txBox="1"/>
          <p:nvPr/>
        </p:nvSpPr>
        <p:spPr>
          <a:xfrm>
            <a:off x="4505273" y="173847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지역경제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A20273E-CC39-4A9B-9F39-01846948CE2C}"/>
              </a:ext>
            </a:extLst>
          </p:cNvPr>
          <p:cNvSpPr txBox="1"/>
          <p:nvPr/>
        </p:nvSpPr>
        <p:spPr>
          <a:xfrm>
            <a:off x="2648855" y="172068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문화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C174B5-0329-4D59-A6B2-C7F51EC8CD45}"/>
              </a:ext>
            </a:extLst>
          </p:cNvPr>
          <p:cNvSpPr txBox="1"/>
          <p:nvPr/>
        </p:nvSpPr>
        <p:spPr>
          <a:xfrm>
            <a:off x="3480518" y="254225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통신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BFF12F-1CDD-4B77-A76C-A1598BC79815}"/>
              </a:ext>
            </a:extLst>
          </p:cNvPr>
          <p:cNvSpPr txBox="1"/>
          <p:nvPr/>
        </p:nvSpPr>
        <p:spPr>
          <a:xfrm>
            <a:off x="4403361" y="103650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중소기업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285A53-3CB3-4EFD-9BB6-DCB09378C3C9}"/>
              </a:ext>
            </a:extLst>
          </p:cNvPr>
          <p:cNvSpPr txBox="1"/>
          <p:nvPr/>
        </p:nvSpPr>
        <p:spPr>
          <a:xfrm>
            <a:off x="3430188" y="201088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유통소비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D4F2D11-F822-44BA-AB0D-8D4D074FE6D2}"/>
              </a:ext>
            </a:extLst>
          </p:cNvPr>
          <p:cNvSpPr/>
          <p:nvPr/>
        </p:nvSpPr>
        <p:spPr>
          <a:xfrm>
            <a:off x="4373261" y="984106"/>
            <a:ext cx="624461" cy="982797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6" name="차트 65">
            <a:extLst>
              <a:ext uri="{FF2B5EF4-FFF2-40B4-BE49-F238E27FC236}">
                <a16:creationId xmlns:a16="http://schemas.microsoft.com/office/drawing/2014/main" id="{32849838-E4E2-494F-968C-AA2D6B3DD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28538"/>
              </p:ext>
            </p:extLst>
          </p:nvPr>
        </p:nvGraphicFramePr>
        <p:xfrm>
          <a:off x="5143021" y="1193465"/>
          <a:ext cx="4600575" cy="2775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9B4613AB-B41C-49B5-A767-26C9D82A817E}"/>
              </a:ext>
            </a:extLst>
          </p:cNvPr>
          <p:cNvSpPr txBox="1"/>
          <p:nvPr/>
        </p:nvSpPr>
        <p:spPr>
          <a:xfrm>
            <a:off x="9471777" y="2294670"/>
            <a:ext cx="974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/>
              <a:t>쿼리</a:t>
            </a:r>
            <a:endParaRPr lang="en-US" altLang="ko-KR" sz="1000" b="1"/>
          </a:p>
          <a:p>
            <a:r>
              <a:rPr lang="ko-KR" altLang="en-US" sz="1000" b="1"/>
              <a:t>검증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194678B-5119-458A-B618-FD39C744FC37}"/>
              </a:ext>
            </a:extLst>
          </p:cNvPr>
          <p:cNvSpPr txBox="1"/>
          <p:nvPr/>
        </p:nvSpPr>
        <p:spPr>
          <a:xfrm>
            <a:off x="7462028" y="1027562"/>
            <a:ext cx="974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DB </a:t>
            </a:r>
            <a:r>
              <a:rPr lang="ko-KR" altLang="en-US" sz="1000" b="1" dirty="0"/>
              <a:t>관리 검증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D50F88-D9A4-438F-9D1B-D91584DE6261}"/>
              </a:ext>
            </a:extLst>
          </p:cNvPr>
          <p:cNvSpPr/>
          <p:nvPr/>
        </p:nvSpPr>
        <p:spPr>
          <a:xfrm>
            <a:off x="8408311" y="1292974"/>
            <a:ext cx="1202054" cy="1060755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6D77E-E6FF-4BAA-9B4E-AD0FE8686747}"/>
              </a:ext>
            </a:extLst>
          </p:cNvPr>
          <p:cNvSpPr txBox="1"/>
          <p:nvPr/>
        </p:nvSpPr>
        <p:spPr>
          <a:xfrm>
            <a:off x="6781114" y="239071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유통소비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2D2AC-2A8B-4654-967C-CF3DFCFD2AAC}"/>
              </a:ext>
            </a:extLst>
          </p:cNvPr>
          <p:cNvSpPr txBox="1"/>
          <p:nvPr/>
        </p:nvSpPr>
        <p:spPr>
          <a:xfrm>
            <a:off x="7157289" y="136632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교통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60D25-6B67-486B-BC33-D0AA63EE2E52}"/>
              </a:ext>
            </a:extLst>
          </p:cNvPr>
          <p:cNvSpPr txBox="1"/>
          <p:nvPr/>
        </p:nvSpPr>
        <p:spPr>
          <a:xfrm>
            <a:off x="7616223" y="133133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산림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50337-C56E-4285-9ABE-D17E1672AC82}"/>
              </a:ext>
            </a:extLst>
          </p:cNvPr>
          <p:cNvSpPr txBox="1"/>
          <p:nvPr/>
        </p:nvSpPr>
        <p:spPr>
          <a:xfrm>
            <a:off x="8077927" y="328329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헬스케어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1DD72-BE5D-44A3-827C-1D921CDDBDD8}"/>
              </a:ext>
            </a:extLst>
          </p:cNvPr>
          <p:cNvSpPr txBox="1"/>
          <p:nvPr/>
        </p:nvSpPr>
        <p:spPr>
          <a:xfrm>
            <a:off x="7256768" y="297314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통신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8A14A7-A498-4D8D-A6C3-DDCABDEDE8C9}"/>
              </a:ext>
            </a:extLst>
          </p:cNvPr>
          <p:cNvSpPr txBox="1"/>
          <p:nvPr/>
        </p:nvSpPr>
        <p:spPr>
          <a:xfrm>
            <a:off x="8196455" y="190603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환경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DBFC5-20C1-4CBA-BD72-7833ED065B17}"/>
              </a:ext>
            </a:extLst>
          </p:cNvPr>
          <p:cNvSpPr txBox="1"/>
          <p:nvPr/>
        </p:nvSpPr>
        <p:spPr>
          <a:xfrm>
            <a:off x="8919574" y="208138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지역경제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8E26D-EB41-43E7-87DC-00BBB9F6E222}"/>
              </a:ext>
            </a:extLst>
          </p:cNvPr>
          <p:cNvSpPr txBox="1"/>
          <p:nvPr/>
        </p:nvSpPr>
        <p:spPr>
          <a:xfrm>
            <a:off x="5261372" y="201226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문화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008552-96CE-40A7-B17E-B8E39F52F321}"/>
              </a:ext>
            </a:extLst>
          </p:cNvPr>
          <p:cNvSpPr txBox="1"/>
          <p:nvPr/>
        </p:nvSpPr>
        <p:spPr>
          <a:xfrm>
            <a:off x="8948068" y="138313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/>
              <a:t>중소기업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79DD9E-BE14-474B-AF10-11F0F59F6A86}"/>
              </a:ext>
            </a:extLst>
          </p:cNvPr>
          <p:cNvSpPr txBox="1"/>
          <p:nvPr/>
        </p:nvSpPr>
        <p:spPr>
          <a:xfrm>
            <a:off x="8723897" y="181799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금융</a:t>
            </a:r>
          </a:p>
        </p:txBody>
      </p:sp>
    </p:spTree>
    <p:extLst>
      <p:ext uri="{BB962C8B-B14F-4D97-AF65-F5344CB8AC3E}">
        <p14:creationId xmlns:p14="http://schemas.microsoft.com/office/powerpoint/2010/main" val="3188499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D7B0B-45A2-468B-A290-7768CC17030D}"/>
              </a:ext>
            </a:extLst>
          </p:cNvPr>
          <p:cNvSpPr txBox="1"/>
          <p:nvPr/>
        </p:nvSpPr>
        <p:spPr>
          <a:xfrm>
            <a:off x="621586" y="47202"/>
            <a:ext cx="55072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점검 향상도 비교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60">
            <a:extLst>
              <a:ext uri="{FF2B5EF4-FFF2-40B4-BE49-F238E27FC236}">
                <a16:creationId xmlns:a16="http://schemas.microsoft.com/office/drawing/2014/main" id="{2D485483-B6C6-456B-9AC7-F0C56D6E348C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오류율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기준 결과 비교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BD7ABE0-6546-45BD-AE39-759EA50123A6}"/>
              </a:ext>
            </a:extLst>
          </p:cNvPr>
          <p:cNvGrpSpPr/>
          <p:nvPr/>
        </p:nvGrpSpPr>
        <p:grpSpPr>
          <a:xfrm>
            <a:off x="5194295" y="3273640"/>
            <a:ext cx="4565974" cy="3100503"/>
            <a:chOff x="5191622" y="2852733"/>
            <a:chExt cx="4549439" cy="1119131"/>
          </a:xfrm>
        </p:grpSpPr>
        <p:sp>
          <p:nvSpPr>
            <p:cNvPr id="16" name="오각형 87">
              <a:extLst>
                <a:ext uri="{FF2B5EF4-FFF2-40B4-BE49-F238E27FC236}">
                  <a16:creationId xmlns:a16="http://schemas.microsoft.com/office/drawing/2014/main" id="{7350544F-8208-4E6D-83F2-A7F9F89C4D84}"/>
                </a:ext>
              </a:extLst>
            </p:cNvPr>
            <p:cNvSpPr/>
            <p:nvPr/>
          </p:nvSpPr>
          <p:spPr>
            <a:xfrm>
              <a:off x="5197712" y="2852733"/>
              <a:ext cx="4543349" cy="1119131"/>
            </a:xfrm>
            <a:prstGeom prst="homePlate">
              <a:avLst>
                <a:gd name="adj" fmla="val 0"/>
              </a:avLst>
            </a:prstGeom>
            <a:solidFill>
              <a:srgbClr val="F7F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6A6B1FA-5796-40A1-81A8-836604C8751A}"/>
                </a:ext>
              </a:extLst>
            </p:cNvPr>
            <p:cNvSpPr/>
            <p:nvPr/>
          </p:nvSpPr>
          <p:spPr>
            <a:xfrm>
              <a:off x="5191622" y="2881189"/>
              <a:ext cx="1705638" cy="1081781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600" b="1" dirty="0">
                  <a:solidFill>
                    <a:schemeClr val="bg1"/>
                  </a:solidFill>
                  <a:ea typeface="KoPub돋움체 Bold" panose="02020603020101020101"/>
                </a:rPr>
                <a:t>결과 분석</a:t>
              </a:r>
              <a:endParaRPr lang="en-US" altLang="ko-KR" sz="1300" b="1" dirty="0">
                <a:solidFill>
                  <a:schemeClr val="bg1"/>
                </a:solidFill>
                <a:ea typeface="KoPub돋움체 Bold" panose="02020603020101020101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11D0D-A16A-4786-86D8-A518DC9B1362}"/>
                </a:ext>
              </a:extLst>
            </p:cNvPr>
            <p:cNvSpPr txBox="1"/>
            <p:nvPr/>
          </p:nvSpPr>
          <p:spPr>
            <a:xfrm>
              <a:off x="6893140" y="2869981"/>
              <a:ext cx="2811700" cy="1020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/>
                <a:t>전반적으로 모든 플랫폼이 점수 향상 추세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/>
                <a:t>새로운 데이터 적재 과정에서 일부 불규칙 변동 발생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/>
                <a:t>전반적으로 높은 수준의 품질수준을 고르게 보유하고 있어 적은 점수차이에도 상대적 순위가 크게 변동</a:t>
              </a:r>
              <a:endParaRPr lang="en-US" altLang="ko-KR" sz="1200" dirty="0"/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/>
                <a:t>결과 피드백을 통해 </a:t>
              </a:r>
              <a:r>
                <a:rPr lang="en-US" altLang="ko-KR" sz="1200" dirty="0"/>
                <a:t>4</a:t>
              </a:r>
              <a:r>
                <a:rPr lang="ko-KR" altLang="en-US" sz="1200" dirty="0"/>
                <a:t>차 점검에서</a:t>
              </a:r>
              <a:r>
                <a:rPr lang="en-US" altLang="ko-KR" sz="1200" dirty="0"/>
                <a:t> Zero Defect </a:t>
              </a:r>
              <a:r>
                <a:rPr lang="ko-KR" altLang="en-US" sz="1200" dirty="0"/>
                <a:t>달성 독려 예정</a:t>
              </a:r>
              <a:endParaRPr lang="en-US" altLang="ko-KR" sz="1200" dirty="0"/>
            </a:p>
          </p:txBody>
        </p:sp>
      </p:grp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DFDCB0A4-6F2E-4A38-BD4F-254A81909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896137"/>
              </p:ext>
            </p:extLst>
          </p:nvPr>
        </p:nvGraphicFramePr>
        <p:xfrm>
          <a:off x="235273" y="36309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87A5F7-EA62-4F3D-9E59-D7477EA86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98954"/>
              </p:ext>
            </p:extLst>
          </p:nvPr>
        </p:nvGraphicFramePr>
        <p:xfrm>
          <a:off x="228118" y="1104165"/>
          <a:ext cx="9369396" cy="21071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41044">
                  <a:extLst>
                    <a:ext uri="{9D8B030D-6E8A-4147-A177-3AD203B41FA5}">
                      <a16:colId xmlns:a16="http://schemas.microsoft.com/office/drawing/2014/main" val="533042440"/>
                    </a:ext>
                  </a:extLst>
                </a:gridCol>
                <a:gridCol w="1041044">
                  <a:extLst>
                    <a:ext uri="{9D8B030D-6E8A-4147-A177-3AD203B41FA5}">
                      <a16:colId xmlns:a16="http://schemas.microsoft.com/office/drawing/2014/main" val="2997630417"/>
                    </a:ext>
                  </a:extLst>
                </a:gridCol>
                <a:gridCol w="1041044">
                  <a:extLst>
                    <a:ext uri="{9D8B030D-6E8A-4147-A177-3AD203B41FA5}">
                      <a16:colId xmlns:a16="http://schemas.microsoft.com/office/drawing/2014/main" val="2828839146"/>
                    </a:ext>
                  </a:extLst>
                </a:gridCol>
                <a:gridCol w="1041044">
                  <a:extLst>
                    <a:ext uri="{9D8B030D-6E8A-4147-A177-3AD203B41FA5}">
                      <a16:colId xmlns:a16="http://schemas.microsoft.com/office/drawing/2014/main" val="1088085437"/>
                    </a:ext>
                  </a:extLst>
                </a:gridCol>
                <a:gridCol w="1041044">
                  <a:extLst>
                    <a:ext uri="{9D8B030D-6E8A-4147-A177-3AD203B41FA5}">
                      <a16:colId xmlns:a16="http://schemas.microsoft.com/office/drawing/2014/main" val="616546734"/>
                    </a:ext>
                  </a:extLst>
                </a:gridCol>
                <a:gridCol w="1041044">
                  <a:extLst>
                    <a:ext uri="{9D8B030D-6E8A-4147-A177-3AD203B41FA5}">
                      <a16:colId xmlns:a16="http://schemas.microsoft.com/office/drawing/2014/main" val="4243010050"/>
                    </a:ext>
                  </a:extLst>
                </a:gridCol>
                <a:gridCol w="1041044">
                  <a:extLst>
                    <a:ext uri="{9D8B030D-6E8A-4147-A177-3AD203B41FA5}">
                      <a16:colId xmlns:a16="http://schemas.microsoft.com/office/drawing/2014/main" val="382948192"/>
                    </a:ext>
                  </a:extLst>
                </a:gridCol>
                <a:gridCol w="1041044">
                  <a:extLst>
                    <a:ext uri="{9D8B030D-6E8A-4147-A177-3AD203B41FA5}">
                      <a16:colId xmlns:a16="http://schemas.microsoft.com/office/drawing/2014/main" val="435853176"/>
                    </a:ext>
                  </a:extLst>
                </a:gridCol>
                <a:gridCol w="1041044">
                  <a:extLst>
                    <a:ext uri="{9D8B030D-6E8A-4147-A177-3AD203B41FA5}">
                      <a16:colId xmlns:a16="http://schemas.microsoft.com/office/drawing/2014/main" val="1890460671"/>
                    </a:ext>
                  </a:extLst>
                </a:gridCol>
              </a:tblGrid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u="none" strike="noStrike" dirty="0">
                          <a:effectLst/>
                        </a:rPr>
                        <a:t>2019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차 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차 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u="none" strike="noStrike" dirty="0">
                          <a:effectLst/>
                        </a:rPr>
                        <a:t>3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차 점검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31994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플랫폼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점수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순위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점수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순위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>
                          <a:effectLst/>
                        </a:rPr>
                        <a:t>점수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>
                          <a:effectLst/>
                        </a:rPr>
                        <a:t>순위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>
                          <a:effectLst/>
                        </a:rPr>
                        <a:t>점수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순위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53475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교통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60.00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5.5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13.44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74.21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97.64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4364587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금융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93.58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73.27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92.57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99.89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18285447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문화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69.91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66.17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82.90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93.03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6753094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산림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60.00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5.5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84.61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98.60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97.54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3438967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유통소비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41.13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40.00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22.75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95.29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4029151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중소기업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21.35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68.68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61.73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99.95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312405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지역경제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39.85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50.38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91.24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99.95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4346715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통신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98.26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37.14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84.75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97.22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99216561"/>
                  </a:ext>
                </a:extLst>
              </a:tr>
              <a:tr h="17332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헬스케어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40.00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34.65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96.02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98.12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2316313"/>
                  </a:ext>
                </a:extLst>
              </a:tr>
              <a:tr h="179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u="none" strike="noStrike" dirty="0">
                          <a:effectLst/>
                        </a:rPr>
                        <a:t>환경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95.22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-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-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 dirty="0">
                          <a:effectLst/>
                        </a:rPr>
                        <a:t>90.76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99.55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043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654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1ACAF-BBF8-4133-81E1-3667088C77F2}"/>
              </a:ext>
            </a:extLst>
          </p:cNvPr>
          <p:cNvSpPr txBox="1"/>
          <p:nvPr/>
        </p:nvSpPr>
        <p:spPr>
          <a:xfrm>
            <a:off x="621586" y="47202"/>
            <a:ext cx="55072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점검 향상도 비교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0">
            <a:extLst>
              <a:ext uri="{FF2B5EF4-FFF2-40B4-BE49-F238E27FC236}">
                <a16:creationId xmlns:a16="http://schemas.microsoft.com/office/drawing/2014/main" id="{94F0A7AC-7154-415F-B9D2-6F74AB830AFD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플랫폼 향상도 점검 결과 새로운 데이터가 다수 추가된 </a:t>
            </a:r>
            <a:r>
              <a:rPr lang="en-US" altLang="ko-KR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차 점검을 제외하고 점수 향상 추세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DC89192-D629-4CD3-B257-89393971B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96969"/>
              </p:ext>
            </p:extLst>
          </p:nvPr>
        </p:nvGraphicFramePr>
        <p:xfrm>
          <a:off x="607101" y="1378101"/>
          <a:ext cx="8615890" cy="760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178">
                  <a:extLst>
                    <a:ext uri="{9D8B030D-6E8A-4147-A177-3AD203B41FA5}">
                      <a16:colId xmlns:a16="http://schemas.microsoft.com/office/drawing/2014/main" val="2802240856"/>
                    </a:ext>
                  </a:extLst>
                </a:gridCol>
                <a:gridCol w="1723178">
                  <a:extLst>
                    <a:ext uri="{9D8B030D-6E8A-4147-A177-3AD203B41FA5}">
                      <a16:colId xmlns:a16="http://schemas.microsoft.com/office/drawing/2014/main" val="3845971447"/>
                    </a:ext>
                  </a:extLst>
                </a:gridCol>
                <a:gridCol w="1723178">
                  <a:extLst>
                    <a:ext uri="{9D8B030D-6E8A-4147-A177-3AD203B41FA5}">
                      <a16:colId xmlns:a16="http://schemas.microsoft.com/office/drawing/2014/main" val="2270833969"/>
                    </a:ext>
                  </a:extLst>
                </a:gridCol>
                <a:gridCol w="1723178">
                  <a:extLst>
                    <a:ext uri="{9D8B030D-6E8A-4147-A177-3AD203B41FA5}">
                      <a16:colId xmlns:a16="http://schemas.microsoft.com/office/drawing/2014/main" val="2049850793"/>
                    </a:ext>
                  </a:extLst>
                </a:gridCol>
                <a:gridCol w="1723178">
                  <a:extLst>
                    <a:ext uri="{9D8B030D-6E8A-4147-A177-3AD203B41FA5}">
                      <a16:colId xmlns:a16="http://schemas.microsoft.com/office/drawing/2014/main" val="1565890356"/>
                    </a:ext>
                  </a:extLst>
                </a:gridCol>
              </a:tblGrid>
              <a:tr h="456543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점검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점검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점검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25477"/>
                  </a:ext>
                </a:extLst>
              </a:tr>
              <a:tr h="30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 플랫폼 평균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61.93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543851"/>
                  </a:ext>
                </a:extLst>
              </a:tr>
            </a:tbl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0153F0D5-C933-403E-8175-83221B78B9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809468"/>
              </p:ext>
            </p:extLst>
          </p:nvPr>
        </p:nvGraphicFramePr>
        <p:xfrm>
          <a:off x="621586" y="2276872"/>
          <a:ext cx="8615890" cy="3924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5763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D7B0B-45A2-468B-A290-7768CC17030D}"/>
              </a:ext>
            </a:extLst>
          </p:cNvPr>
          <p:cNvSpPr txBox="1"/>
          <p:nvPr/>
        </p:nvSpPr>
        <p:spPr>
          <a:xfrm>
            <a:off x="621586" y="47202"/>
            <a:ext cx="550727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점검 향상도 비교</a:t>
            </a:r>
            <a:endParaRPr lang="en-US" altLang="ko-KR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60">
            <a:extLst>
              <a:ext uri="{FF2B5EF4-FFF2-40B4-BE49-F238E27FC236}">
                <a16:creationId xmlns:a16="http://schemas.microsoft.com/office/drawing/2014/main" id="{2D485483-B6C6-456B-9AC7-F0C56D6E348C}"/>
              </a:ext>
            </a:extLst>
          </p:cNvPr>
          <p:cNvSpPr/>
          <p:nvPr/>
        </p:nvSpPr>
        <p:spPr>
          <a:xfrm>
            <a:off x="167122" y="712960"/>
            <a:ext cx="9593147" cy="37578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문서 검증 결과 비교</a:t>
            </a: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F931E3F-EB07-4A54-BA7A-D94050A2D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61135"/>
              </p:ext>
            </p:extLst>
          </p:nvPr>
        </p:nvGraphicFramePr>
        <p:xfrm>
          <a:off x="621586" y="1160009"/>
          <a:ext cx="8615890" cy="13328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3178">
                  <a:extLst>
                    <a:ext uri="{9D8B030D-6E8A-4147-A177-3AD203B41FA5}">
                      <a16:colId xmlns:a16="http://schemas.microsoft.com/office/drawing/2014/main" val="2802240856"/>
                    </a:ext>
                  </a:extLst>
                </a:gridCol>
                <a:gridCol w="1723178">
                  <a:extLst>
                    <a:ext uri="{9D8B030D-6E8A-4147-A177-3AD203B41FA5}">
                      <a16:colId xmlns:a16="http://schemas.microsoft.com/office/drawing/2014/main" val="3845971447"/>
                    </a:ext>
                  </a:extLst>
                </a:gridCol>
                <a:gridCol w="1723178">
                  <a:extLst>
                    <a:ext uri="{9D8B030D-6E8A-4147-A177-3AD203B41FA5}">
                      <a16:colId xmlns:a16="http://schemas.microsoft.com/office/drawing/2014/main" val="2270833969"/>
                    </a:ext>
                  </a:extLst>
                </a:gridCol>
                <a:gridCol w="1723178">
                  <a:extLst>
                    <a:ext uri="{9D8B030D-6E8A-4147-A177-3AD203B41FA5}">
                      <a16:colId xmlns:a16="http://schemas.microsoft.com/office/drawing/2014/main" val="2049850793"/>
                    </a:ext>
                  </a:extLst>
                </a:gridCol>
                <a:gridCol w="1723178">
                  <a:extLst>
                    <a:ext uri="{9D8B030D-6E8A-4147-A177-3AD203B41FA5}">
                      <a16:colId xmlns:a16="http://schemas.microsoft.com/office/drawing/2014/main" val="1565890356"/>
                    </a:ext>
                  </a:extLst>
                </a:gridCol>
              </a:tblGrid>
              <a:tr h="456543"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DB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구성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DB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관리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DB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설계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DB 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활용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25477"/>
                  </a:ext>
                </a:extLst>
              </a:tr>
              <a:tr h="30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1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차 점검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76.85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73.15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72.22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78.33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543851"/>
                  </a:ext>
                </a:extLst>
              </a:tr>
              <a:tr h="30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effectLst/>
                        </a:rPr>
                        <a:t>2</a:t>
                      </a:r>
                      <a:r>
                        <a:rPr lang="ko-KR" altLang="en-US" sz="1400" b="1" u="none" strike="noStrike" dirty="0">
                          <a:effectLst/>
                        </a:rPr>
                        <a:t>차 점검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92.5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87.92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92.5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u="none" strike="noStrike" dirty="0">
                          <a:effectLst/>
                        </a:rPr>
                        <a:t>97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938168"/>
                  </a:ext>
                </a:extLst>
              </a:tr>
              <a:tr h="2676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점검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130887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37E7C70-B7AF-40E5-B837-8D3405099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275723"/>
              </p:ext>
            </p:extLst>
          </p:nvPr>
        </p:nvGraphicFramePr>
        <p:xfrm>
          <a:off x="621586" y="2564164"/>
          <a:ext cx="8615890" cy="3889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6065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 flipH="1">
            <a:off x="-8021" y="424677"/>
            <a:ext cx="1767561" cy="215444"/>
            <a:chOff x="8074272" y="233846"/>
            <a:chExt cx="1767561" cy="215444"/>
          </a:xfrm>
        </p:grpSpPr>
        <p:sp>
          <p:nvSpPr>
            <p:cNvPr id="13" name="TextBox 12"/>
            <p:cNvSpPr txBox="1"/>
            <p:nvPr/>
          </p:nvSpPr>
          <p:spPr>
            <a:xfrm flipH="1">
              <a:off x="8074272" y="233846"/>
              <a:ext cx="1318966" cy="2154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 prst="relaxedInset"/>
                <a:contourClr>
                  <a:srgbClr val="1A3C74"/>
                </a:contourClr>
              </a:sp3d>
            </a:bodyPr>
            <a:lstStyle>
              <a:defPPr>
                <a:defRPr lang="ko-KR"/>
              </a:defPPr>
              <a:lvl1pPr latinLnBrk="0">
                <a:defRPr sz="1600">
                  <a:ln>
                    <a:solidFill>
                      <a:srgbClr val="3F51B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defRPr>
              </a:lvl1pPr>
            </a:lstStyle>
            <a:p>
              <a:pPr>
                <a:defRPr/>
              </a:pPr>
              <a:r>
                <a:rPr lang="ko-KR" altLang="en-US" sz="1400" dirty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black"/>
                  </a:solidFill>
                  <a:effectLst/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맺음말</a:t>
              </a:r>
              <a:endPara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 flipH="1">
              <a:off x="9442704" y="341568"/>
              <a:ext cx="399129" cy="0"/>
            </a:xfrm>
            <a:prstGeom prst="line">
              <a:avLst/>
            </a:prstGeom>
            <a:ln>
              <a:solidFill>
                <a:srgbClr val="10347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타원 1"/>
          <p:cNvSpPr/>
          <p:nvPr/>
        </p:nvSpPr>
        <p:spPr>
          <a:xfrm>
            <a:off x="3672114" y="2104572"/>
            <a:ext cx="2496457" cy="2496457"/>
          </a:xfrm>
          <a:prstGeom prst="ellipse">
            <a:avLst/>
          </a:prstGeom>
          <a:solidFill>
            <a:srgbClr val="3C3E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solidFill>
                  <a:prstClr val="white"/>
                </a:solidFill>
              </a:rPr>
              <a:t>맺음말</a:t>
            </a:r>
          </a:p>
        </p:txBody>
      </p:sp>
    </p:spTree>
    <p:extLst>
      <p:ext uri="{BB962C8B-B14F-4D97-AF65-F5344CB8AC3E}">
        <p14:creationId xmlns:p14="http://schemas.microsoft.com/office/powerpoint/2010/main" val="311892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50437-CBE3-4AD9-82F8-033B2629B76B}"/>
              </a:ext>
            </a:extLst>
          </p:cNvPr>
          <p:cNvSpPr txBox="1"/>
          <p:nvPr/>
        </p:nvSpPr>
        <p:spPr>
          <a:xfrm>
            <a:off x="654741" y="47202"/>
            <a:ext cx="539186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사전 적용 점검 결과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60">
            <a:extLst>
              <a:ext uri="{FF2B5EF4-FFF2-40B4-BE49-F238E27FC236}">
                <a16:creationId xmlns:a16="http://schemas.microsoft.com/office/drawing/2014/main" id="{F04E5C80-2839-4078-B940-CA7901F2F285}"/>
              </a:ext>
            </a:extLst>
          </p:cNvPr>
          <p:cNvSpPr/>
          <p:nvPr/>
        </p:nvSpPr>
        <p:spPr>
          <a:xfrm>
            <a:off x="335165" y="728700"/>
            <a:ext cx="9593147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플랫폼별 용어사전 </a:t>
            </a:r>
            <a:r>
              <a:rPr lang="ko-KR" altLang="en-US" sz="1400" spc="-2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오류율</a:t>
            </a:r>
            <a:endParaRPr lang="en-US" altLang="ko-KR" sz="1400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FDF4034-C8C4-42B0-AB8C-0517499E3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49944"/>
              </p:ext>
            </p:extLst>
          </p:nvPr>
        </p:nvGraphicFramePr>
        <p:xfrm>
          <a:off x="335165" y="1083163"/>
          <a:ext cx="9129625" cy="2499360"/>
        </p:xfrm>
        <a:graphic>
          <a:graphicData uri="http://schemas.openxmlformats.org/drawingml/2006/table">
            <a:tbl>
              <a:tblPr/>
              <a:tblGrid>
                <a:gridCol w="1825925">
                  <a:extLst>
                    <a:ext uri="{9D8B030D-6E8A-4147-A177-3AD203B41FA5}">
                      <a16:colId xmlns:a16="http://schemas.microsoft.com/office/drawing/2014/main" val="1033591240"/>
                    </a:ext>
                  </a:extLst>
                </a:gridCol>
                <a:gridCol w="1825925">
                  <a:extLst>
                    <a:ext uri="{9D8B030D-6E8A-4147-A177-3AD203B41FA5}">
                      <a16:colId xmlns:a16="http://schemas.microsoft.com/office/drawing/2014/main" val="640475280"/>
                    </a:ext>
                  </a:extLst>
                </a:gridCol>
                <a:gridCol w="1825925">
                  <a:extLst>
                    <a:ext uri="{9D8B030D-6E8A-4147-A177-3AD203B41FA5}">
                      <a16:colId xmlns:a16="http://schemas.microsoft.com/office/drawing/2014/main" val="898379079"/>
                    </a:ext>
                  </a:extLst>
                </a:gridCol>
                <a:gridCol w="1825925">
                  <a:extLst>
                    <a:ext uri="{9D8B030D-6E8A-4147-A177-3AD203B41FA5}">
                      <a16:colId xmlns:a16="http://schemas.microsoft.com/office/drawing/2014/main" val="1954228407"/>
                    </a:ext>
                  </a:extLst>
                </a:gridCol>
                <a:gridCol w="1825925">
                  <a:extLst>
                    <a:ext uri="{9D8B030D-6E8A-4147-A177-3AD203B41FA5}">
                      <a16:colId xmlns:a16="http://schemas.microsoft.com/office/drawing/2014/main" val="2754387269"/>
                    </a:ext>
                  </a:extLst>
                </a:gridCol>
              </a:tblGrid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중복률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원점수</a:t>
                      </a:r>
                      <a:endParaRPr lang="ko-KR" altLang="en-US" sz="7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표준점수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91765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78881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75246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문화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39101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산림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86971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유통소비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06870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중소기업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53197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지역경제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779873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58083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헬스케어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737892"/>
                  </a:ext>
                </a:extLst>
              </a:tr>
              <a:tr h="202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53.93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46.07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-2.98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32034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EE9FBA55-48BA-4550-8794-BD805AC03564}"/>
              </a:ext>
            </a:extLst>
          </p:cNvPr>
          <p:cNvGrpSpPr/>
          <p:nvPr/>
        </p:nvGrpSpPr>
        <p:grpSpPr>
          <a:xfrm>
            <a:off x="5565737" y="3843823"/>
            <a:ext cx="3899721" cy="2587420"/>
            <a:chOff x="6376068" y="953741"/>
            <a:chExt cx="3400948" cy="51928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481A99-CE11-413C-A135-AFAA5D5C7862}"/>
                </a:ext>
              </a:extLst>
            </p:cNvPr>
            <p:cNvSpPr/>
            <p:nvPr/>
          </p:nvSpPr>
          <p:spPr>
            <a:xfrm>
              <a:off x="6376068" y="1381175"/>
              <a:ext cx="3400948" cy="4765444"/>
            </a:xfrm>
            <a:prstGeom prst="rect">
              <a:avLst/>
            </a:prstGeom>
            <a:noFill/>
            <a:ln w="9525">
              <a:solidFill>
                <a:srgbClr val="0037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플랫폼 별 용어사전에서 동일한 용어가 여러 번 작성되어 있는 경우를 중복으로 계산</a:t>
              </a:r>
              <a:endParaRPr lang="en-US" altLang="ko-KR" sz="1300" dirty="0">
                <a:solidFill>
                  <a:srgbClr val="646464"/>
                </a:solidFill>
                <a:ea typeface="KoPub돋움체 Medium" panose="02020603020101020101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(100 – </a:t>
              </a:r>
              <a:r>
                <a:rPr lang="ko-KR" altLang="en-US" sz="1300" dirty="0" err="1">
                  <a:solidFill>
                    <a:srgbClr val="646464"/>
                  </a:solidFill>
                  <a:ea typeface="KoPub돋움체 Medium" panose="02020603020101020101"/>
                </a:rPr>
                <a:t>중복률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)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 계산을 통해 </a:t>
              </a:r>
              <a:r>
                <a:rPr lang="ko-KR" altLang="en-US" sz="1300" dirty="0" err="1">
                  <a:solidFill>
                    <a:srgbClr val="646464"/>
                  </a:solidFill>
                  <a:ea typeface="KoPub돋움체 Medium" panose="02020603020101020101"/>
                </a:rPr>
                <a:t>원점수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 산출</a:t>
              </a:r>
              <a:endParaRPr lang="en-US" altLang="ko-KR" sz="1300" dirty="0">
                <a:solidFill>
                  <a:srgbClr val="646464"/>
                </a:solidFill>
                <a:ea typeface="KoPub돋움체 Medium" panose="02020603020101020101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대부분 플랫폼이 높은 점수로 균일한 점수를 획득</a:t>
              </a:r>
              <a:endParaRPr lang="en-US" altLang="ko-KR" sz="1300" dirty="0">
                <a:solidFill>
                  <a:srgbClr val="646464"/>
                </a:solidFill>
                <a:ea typeface="KoPub돋움체 Medium" panose="02020603020101020101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환경플랫폼은 현재 표준화 솔루션 도입을 통해 표준화 과정 지속적으로 진행중</a:t>
              </a:r>
              <a:endParaRPr lang="en-US" sz="1300" dirty="0">
                <a:solidFill>
                  <a:srgbClr val="646464"/>
                </a:solidFill>
                <a:ea typeface="KoPub돋움체 Medium" panose="02020603020101020101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4E0059C-7F42-4029-931B-8BE82223E8F5}"/>
                </a:ext>
              </a:extLst>
            </p:cNvPr>
            <p:cNvSpPr/>
            <p:nvPr/>
          </p:nvSpPr>
          <p:spPr>
            <a:xfrm>
              <a:off x="6376651" y="953741"/>
              <a:ext cx="3400365" cy="437484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solidFill>
                <a:srgbClr val="0037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chemeClr val="bg1"/>
                  </a:solidFill>
                  <a:ea typeface="KoPub돋움체 Medium" panose="02020603020101020101"/>
                </a:rPr>
                <a:t>결과 설명</a:t>
              </a:r>
              <a:endParaRPr lang="en-US" altLang="ko-KR" sz="1300" b="1" dirty="0">
                <a:solidFill>
                  <a:schemeClr val="bg1"/>
                </a:solidFill>
                <a:ea typeface="KoPub돋움체 Medium" panose="02020603020101020101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386F9EC-A7D5-4F44-AE31-C9A24F27D8FD}"/>
              </a:ext>
            </a:extLst>
          </p:cNvPr>
          <p:cNvSpPr txBox="1"/>
          <p:nvPr/>
        </p:nvSpPr>
        <p:spPr>
          <a:xfrm>
            <a:off x="560512" y="6199824"/>
            <a:ext cx="428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※ </a:t>
            </a:r>
            <a:r>
              <a:rPr lang="ko-KR" altLang="en-US" sz="1000" dirty="0">
                <a:solidFill>
                  <a:schemeClr val="tx2"/>
                </a:solidFill>
              </a:rPr>
              <a:t>그래프 표시 단위상의 문제로 표준점수</a:t>
            </a:r>
            <a:r>
              <a:rPr lang="en-US" altLang="ko-KR" sz="1000" dirty="0">
                <a:solidFill>
                  <a:schemeClr val="tx2"/>
                </a:solidFill>
              </a:rPr>
              <a:t>X50</a:t>
            </a:r>
            <a:r>
              <a:rPr lang="ko-KR" altLang="en-US" sz="1000" dirty="0">
                <a:solidFill>
                  <a:schemeClr val="tx2"/>
                </a:solidFill>
              </a:rPr>
              <a:t>을 적용하여 그래프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B726FA-277A-4F0E-A8CA-10FBD57A08CF}"/>
              </a:ext>
            </a:extLst>
          </p:cNvPr>
          <p:cNvSpPr txBox="1"/>
          <p:nvPr/>
        </p:nvSpPr>
        <p:spPr>
          <a:xfrm>
            <a:off x="7008407" y="1"/>
            <a:ext cx="287578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 defTabSz="914400">
              <a:defRPr/>
            </a:pP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적용 점검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표준사전 제작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1777CD3A-A409-4922-8048-2CE1C35DA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282872"/>
              </p:ext>
            </p:extLst>
          </p:nvPr>
        </p:nvGraphicFramePr>
        <p:xfrm>
          <a:off x="335165" y="35825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236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50437-CBE3-4AD9-82F8-033B2629B76B}"/>
              </a:ext>
            </a:extLst>
          </p:cNvPr>
          <p:cNvSpPr txBox="1"/>
          <p:nvPr/>
        </p:nvSpPr>
        <p:spPr>
          <a:xfrm>
            <a:off x="654741" y="47202"/>
            <a:ext cx="539186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사전 적용 점검 결과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60">
            <a:extLst>
              <a:ext uri="{FF2B5EF4-FFF2-40B4-BE49-F238E27FC236}">
                <a16:creationId xmlns:a16="http://schemas.microsoft.com/office/drawing/2014/main" id="{F04E5C80-2839-4078-B940-CA7901F2F285}"/>
              </a:ext>
            </a:extLst>
          </p:cNvPr>
          <p:cNvSpPr/>
          <p:nvPr/>
        </p:nvSpPr>
        <p:spPr>
          <a:xfrm>
            <a:off x="335165" y="728700"/>
            <a:ext cx="9593147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플랫폼별 단어 </a:t>
            </a:r>
            <a:r>
              <a:rPr lang="en-US" altLang="ko-KR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vs. </a:t>
            </a:r>
            <a:r>
              <a:rPr lang="ko-KR" altLang="en-US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용어 사전 </a:t>
            </a:r>
            <a:r>
              <a:rPr lang="ko-KR" altLang="en-US" sz="1400" spc="-2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일치율</a:t>
            </a:r>
            <a:endParaRPr lang="en-US" altLang="ko-KR" sz="1400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FDF4034-C8C4-42B0-AB8C-0517499E3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8865"/>
              </p:ext>
            </p:extLst>
          </p:nvPr>
        </p:nvGraphicFramePr>
        <p:xfrm>
          <a:off x="335164" y="1050131"/>
          <a:ext cx="9130291" cy="2499360"/>
        </p:xfrm>
        <a:graphic>
          <a:graphicData uri="http://schemas.openxmlformats.org/drawingml/2006/table">
            <a:tbl>
              <a:tblPr/>
              <a:tblGrid>
                <a:gridCol w="2106991">
                  <a:extLst>
                    <a:ext uri="{9D8B030D-6E8A-4147-A177-3AD203B41FA5}">
                      <a16:colId xmlns:a16="http://schemas.microsoft.com/office/drawing/2014/main" val="1033591240"/>
                    </a:ext>
                  </a:extLst>
                </a:gridCol>
                <a:gridCol w="1755825">
                  <a:extLst>
                    <a:ext uri="{9D8B030D-6E8A-4147-A177-3AD203B41FA5}">
                      <a16:colId xmlns:a16="http://schemas.microsoft.com/office/drawing/2014/main" val="2754387269"/>
                    </a:ext>
                  </a:extLst>
                </a:gridCol>
                <a:gridCol w="1755825">
                  <a:extLst>
                    <a:ext uri="{9D8B030D-6E8A-4147-A177-3AD203B41FA5}">
                      <a16:colId xmlns:a16="http://schemas.microsoft.com/office/drawing/2014/main" val="3791353418"/>
                    </a:ext>
                  </a:extLst>
                </a:gridCol>
                <a:gridCol w="1755825">
                  <a:extLst>
                    <a:ext uri="{9D8B030D-6E8A-4147-A177-3AD203B41FA5}">
                      <a16:colId xmlns:a16="http://schemas.microsoft.com/office/drawing/2014/main" val="681706938"/>
                    </a:ext>
                  </a:extLst>
                </a:gridCol>
                <a:gridCol w="1755825">
                  <a:extLst>
                    <a:ext uri="{9D8B030D-6E8A-4147-A177-3AD203B41FA5}">
                      <a16:colId xmlns:a16="http://schemas.microsoft.com/office/drawing/2014/main" val="4097002860"/>
                    </a:ext>
                  </a:extLst>
                </a:gridCol>
              </a:tblGrid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오류율</a:t>
                      </a:r>
                      <a:endParaRPr lang="ko-KR" altLang="en-US" sz="1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원점수</a:t>
                      </a:r>
                      <a:endParaRPr lang="en-US" altLang="ko-KR" sz="1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표준점수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순위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91765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53.00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-2.69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78881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6.00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75246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문화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4.00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39101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산림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86971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유통소비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06870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중소기업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53197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지역경제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2.00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98.00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779873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99.62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58083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헬스케어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0.51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99.49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0.52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737892"/>
                  </a:ext>
                </a:extLst>
              </a:tr>
              <a:tr h="2062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24.49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75.21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-0.96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320348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63B22887-3DBD-46AF-A693-30AE670B892A}"/>
              </a:ext>
            </a:extLst>
          </p:cNvPr>
          <p:cNvGrpSpPr/>
          <p:nvPr/>
        </p:nvGrpSpPr>
        <p:grpSpPr>
          <a:xfrm>
            <a:off x="5565737" y="3843823"/>
            <a:ext cx="3899721" cy="2587420"/>
            <a:chOff x="6376068" y="953741"/>
            <a:chExt cx="3400948" cy="519287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DF907AC-991B-4AE5-B434-68A81B372EDF}"/>
                </a:ext>
              </a:extLst>
            </p:cNvPr>
            <p:cNvSpPr/>
            <p:nvPr/>
          </p:nvSpPr>
          <p:spPr>
            <a:xfrm>
              <a:off x="6376068" y="1381175"/>
              <a:ext cx="3400948" cy="4765444"/>
            </a:xfrm>
            <a:prstGeom prst="rect">
              <a:avLst/>
            </a:prstGeom>
            <a:noFill/>
            <a:ln w="9525">
              <a:solidFill>
                <a:srgbClr val="0037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플랫폼 별 용어사전에서 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“_” 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기준으로 분리 후 중복제거 절차를 통해 용어사전에 등장하는 단어 산출</a:t>
              </a:r>
              <a:endParaRPr lang="en-US" altLang="ko-KR" sz="1300" dirty="0">
                <a:solidFill>
                  <a:srgbClr val="646464"/>
                </a:solidFill>
                <a:ea typeface="KoPub돋움체 Medium" panose="02020603020101020101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용어사전에 등장하는 단어에서 단어사전에 존재하지 않는 단어를 오류로 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Counting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04127F-9CFF-4CAC-BE47-8ECF51ADCFD6}"/>
                </a:ext>
              </a:extLst>
            </p:cNvPr>
            <p:cNvSpPr/>
            <p:nvPr/>
          </p:nvSpPr>
          <p:spPr>
            <a:xfrm>
              <a:off x="6376651" y="953741"/>
              <a:ext cx="3400365" cy="437484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solidFill>
                <a:srgbClr val="0037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chemeClr val="bg1"/>
                  </a:solidFill>
                  <a:ea typeface="KoPub돋움체 Medium" panose="02020603020101020101"/>
                </a:rPr>
                <a:t>결과 설명</a:t>
              </a:r>
              <a:endParaRPr lang="en-US" altLang="ko-KR" sz="1300" b="1" dirty="0">
                <a:solidFill>
                  <a:schemeClr val="bg1"/>
                </a:solidFill>
                <a:ea typeface="KoPub돋움체 Medium" panose="02020603020101020101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31A5EAC-2620-446D-86F6-7FDF7D987256}"/>
              </a:ext>
            </a:extLst>
          </p:cNvPr>
          <p:cNvSpPr txBox="1"/>
          <p:nvPr/>
        </p:nvSpPr>
        <p:spPr>
          <a:xfrm>
            <a:off x="560512" y="6199824"/>
            <a:ext cx="428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※ </a:t>
            </a:r>
            <a:r>
              <a:rPr lang="ko-KR" altLang="en-US" sz="1000" dirty="0">
                <a:solidFill>
                  <a:schemeClr val="tx2"/>
                </a:solidFill>
              </a:rPr>
              <a:t>그래프 표시 단위상의 문제로 표준점수</a:t>
            </a:r>
            <a:r>
              <a:rPr lang="en-US" altLang="ko-KR" sz="1000" dirty="0">
                <a:solidFill>
                  <a:schemeClr val="tx2"/>
                </a:solidFill>
              </a:rPr>
              <a:t>X50</a:t>
            </a:r>
            <a:r>
              <a:rPr lang="ko-KR" altLang="en-US" sz="1000" dirty="0">
                <a:solidFill>
                  <a:schemeClr val="tx2"/>
                </a:solidFill>
              </a:rPr>
              <a:t>을 적용하여 그래프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44533-F2B3-4E02-BCCA-AECA96775BC0}"/>
              </a:ext>
            </a:extLst>
          </p:cNvPr>
          <p:cNvSpPr txBox="1"/>
          <p:nvPr/>
        </p:nvSpPr>
        <p:spPr>
          <a:xfrm>
            <a:off x="7008407" y="1"/>
            <a:ext cx="287578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 defTabSz="914400">
              <a:defRPr/>
            </a:pP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적용 점검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표준사전 제작</a:t>
            </a: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63AA9A76-2698-4A77-8A7F-AD7944678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668738"/>
              </p:ext>
            </p:extLst>
          </p:nvPr>
        </p:nvGraphicFramePr>
        <p:xfrm>
          <a:off x="335164" y="36414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125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50437-CBE3-4AD9-82F8-033B2629B76B}"/>
              </a:ext>
            </a:extLst>
          </p:cNvPr>
          <p:cNvSpPr txBox="1"/>
          <p:nvPr/>
        </p:nvSpPr>
        <p:spPr>
          <a:xfrm>
            <a:off x="654741" y="47202"/>
            <a:ext cx="5391861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사전 적용 점검 결과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spc="-30" dirty="0">
              <a:ln>
                <a:solidFill>
                  <a:srgbClr val="7030A0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모서리가 둥근 직사각형 60">
            <a:extLst>
              <a:ext uri="{FF2B5EF4-FFF2-40B4-BE49-F238E27FC236}">
                <a16:creationId xmlns:a16="http://schemas.microsoft.com/office/drawing/2014/main" id="{F04E5C80-2839-4078-B940-CA7901F2F285}"/>
              </a:ext>
            </a:extLst>
          </p:cNvPr>
          <p:cNvSpPr/>
          <p:nvPr/>
        </p:nvSpPr>
        <p:spPr>
          <a:xfrm>
            <a:off x="335165" y="728700"/>
            <a:ext cx="9593147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플랫폼별 </a:t>
            </a:r>
            <a:r>
              <a:rPr lang="en-US" altLang="ko-KR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Table </a:t>
            </a:r>
            <a:r>
              <a:rPr lang="ko-KR" altLang="en-US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정의서 </a:t>
            </a:r>
            <a:r>
              <a:rPr lang="en-US" altLang="ko-KR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vs. </a:t>
            </a:r>
            <a:r>
              <a:rPr lang="ko-KR" altLang="en-US" sz="1400" spc="-2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용어 사전 </a:t>
            </a:r>
            <a:r>
              <a:rPr lang="ko-KR" altLang="en-US" sz="1400" spc="-2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일치율</a:t>
            </a:r>
            <a:endParaRPr lang="en-US" altLang="ko-KR" sz="1400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FDF4034-C8C4-42B0-AB8C-0517499E3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17079"/>
              </p:ext>
            </p:extLst>
          </p:nvPr>
        </p:nvGraphicFramePr>
        <p:xfrm>
          <a:off x="335165" y="1083163"/>
          <a:ext cx="9129625" cy="2499360"/>
        </p:xfrm>
        <a:graphic>
          <a:graphicData uri="http://schemas.openxmlformats.org/drawingml/2006/table">
            <a:tbl>
              <a:tblPr/>
              <a:tblGrid>
                <a:gridCol w="1825925">
                  <a:extLst>
                    <a:ext uri="{9D8B030D-6E8A-4147-A177-3AD203B41FA5}">
                      <a16:colId xmlns:a16="http://schemas.microsoft.com/office/drawing/2014/main" val="1033591240"/>
                    </a:ext>
                  </a:extLst>
                </a:gridCol>
                <a:gridCol w="1825925">
                  <a:extLst>
                    <a:ext uri="{9D8B030D-6E8A-4147-A177-3AD203B41FA5}">
                      <a16:colId xmlns:a16="http://schemas.microsoft.com/office/drawing/2014/main" val="640475280"/>
                    </a:ext>
                  </a:extLst>
                </a:gridCol>
                <a:gridCol w="1825925">
                  <a:extLst>
                    <a:ext uri="{9D8B030D-6E8A-4147-A177-3AD203B41FA5}">
                      <a16:colId xmlns:a16="http://schemas.microsoft.com/office/drawing/2014/main" val="898379079"/>
                    </a:ext>
                  </a:extLst>
                </a:gridCol>
                <a:gridCol w="1825925">
                  <a:extLst>
                    <a:ext uri="{9D8B030D-6E8A-4147-A177-3AD203B41FA5}">
                      <a16:colId xmlns:a16="http://schemas.microsoft.com/office/drawing/2014/main" val="1954228407"/>
                    </a:ext>
                  </a:extLst>
                </a:gridCol>
                <a:gridCol w="1825925">
                  <a:extLst>
                    <a:ext uri="{9D8B030D-6E8A-4147-A177-3AD203B41FA5}">
                      <a16:colId xmlns:a16="http://schemas.microsoft.com/office/drawing/2014/main" val="2754387269"/>
                    </a:ext>
                  </a:extLst>
                </a:gridCol>
              </a:tblGrid>
              <a:tr h="1567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오류율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원점수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표준점수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91765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교통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97.64%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2.364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-2.86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78881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금융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10.07%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89.929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75246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문화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8.87%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91.129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939101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산림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0.73%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99.273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0.62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86971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유통소비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2.22%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97.783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06870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중소기업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99.959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253197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지역경제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15.97%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84.003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0.08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779873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26.49%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73.509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-0.30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58083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헬스케어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99.959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0.65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737892"/>
                  </a:ext>
                </a:extLst>
              </a:tr>
              <a:tr h="1433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 플랫폼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18.89%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81.110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-0.03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320348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2875288C-458E-4337-9ABE-F0730A6CA3D3}"/>
              </a:ext>
            </a:extLst>
          </p:cNvPr>
          <p:cNvGrpSpPr/>
          <p:nvPr/>
        </p:nvGrpSpPr>
        <p:grpSpPr>
          <a:xfrm>
            <a:off x="5565737" y="3843823"/>
            <a:ext cx="3899721" cy="2587420"/>
            <a:chOff x="6376068" y="953741"/>
            <a:chExt cx="3400948" cy="5192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F3D2819-7B3E-48AD-AE06-5CE207ADF731}"/>
                </a:ext>
              </a:extLst>
            </p:cNvPr>
            <p:cNvSpPr/>
            <p:nvPr/>
          </p:nvSpPr>
          <p:spPr>
            <a:xfrm>
              <a:off x="6376068" y="1381175"/>
              <a:ext cx="3400948" cy="4765444"/>
            </a:xfrm>
            <a:prstGeom prst="rect">
              <a:avLst/>
            </a:prstGeom>
            <a:noFill/>
            <a:ln w="9525">
              <a:solidFill>
                <a:srgbClr val="0037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플랫폼 별 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Table 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정의서의 컬럼 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ID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와 용어사전을 매칭</a:t>
              </a:r>
              <a:endParaRPr lang="en-US" altLang="ko-KR" sz="1300" dirty="0">
                <a:solidFill>
                  <a:srgbClr val="646464"/>
                </a:solidFill>
                <a:ea typeface="KoPub돋움체 Medium" panose="02020603020101020101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Table 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정의서의 컬럼 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ID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에서 용어사전에 존재하지 않는 컬럼 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ID </a:t>
              </a:r>
              <a:r>
                <a:rPr lang="ko-KR" altLang="en-US" sz="1300" dirty="0">
                  <a:solidFill>
                    <a:srgbClr val="646464"/>
                  </a:solidFill>
                  <a:ea typeface="KoPub돋움체 Medium" panose="02020603020101020101"/>
                </a:rPr>
                <a:t>를 오류로 </a:t>
              </a:r>
              <a:r>
                <a:rPr lang="en-US" altLang="ko-KR" sz="1300" dirty="0">
                  <a:solidFill>
                    <a:srgbClr val="646464"/>
                  </a:solidFill>
                  <a:ea typeface="KoPub돋움체 Medium" panose="02020603020101020101"/>
                </a:rPr>
                <a:t>Counting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1B7C99-1C5C-4F7A-B963-AC6A7373446E}"/>
                </a:ext>
              </a:extLst>
            </p:cNvPr>
            <p:cNvSpPr/>
            <p:nvPr/>
          </p:nvSpPr>
          <p:spPr>
            <a:xfrm>
              <a:off x="6376651" y="953741"/>
              <a:ext cx="3400365" cy="437484"/>
            </a:xfrm>
            <a:prstGeom prst="rect">
              <a:avLst/>
            </a:prstGeom>
            <a:solidFill>
              <a:srgbClr val="003764">
                <a:alpha val="72000"/>
              </a:srgbClr>
            </a:solidFill>
            <a:ln>
              <a:solidFill>
                <a:srgbClr val="0037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b="1" dirty="0">
                  <a:solidFill>
                    <a:schemeClr val="bg1"/>
                  </a:solidFill>
                  <a:ea typeface="KoPub돋움체 Medium" panose="02020603020101020101"/>
                </a:rPr>
                <a:t>결과 설명</a:t>
              </a:r>
              <a:endParaRPr lang="en-US" altLang="ko-KR" sz="1300" b="1" dirty="0">
                <a:solidFill>
                  <a:schemeClr val="bg1"/>
                </a:solidFill>
                <a:ea typeface="KoPub돋움체 Medium" panose="02020603020101020101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F5C699-7653-42CB-AFB9-570A9315DB1D}"/>
              </a:ext>
            </a:extLst>
          </p:cNvPr>
          <p:cNvSpPr txBox="1"/>
          <p:nvPr/>
        </p:nvSpPr>
        <p:spPr>
          <a:xfrm>
            <a:off x="560512" y="6199824"/>
            <a:ext cx="4284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2"/>
                </a:solidFill>
              </a:rPr>
              <a:t>※ </a:t>
            </a:r>
            <a:r>
              <a:rPr lang="ko-KR" altLang="en-US" sz="1000" dirty="0">
                <a:solidFill>
                  <a:schemeClr val="tx2"/>
                </a:solidFill>
              </a:rPr>
              <a:t>그래프 표시 단위상의 문제로 표준점수</a:t>
            </a:r>
            <a:r>
              <a:rPr lang="en-US" altLang="ko-KR" sz="1000" dirty="0">
                <a:solidFill>
                  <a:schemeClr val="tx2"/>
                </a:solidFill>
              </a:rPr>
              <a:t>X50</a:t>
            </a:r>
            <a:r>
              <a:rPr lang="ko-KR" altLang="en-US" sz="1000" dirty="0">
                <a:solidFill>
                  <a:schemeClr val="tx2"/>
                </a:solidFill>
              </a:rPr>
              <a:t>을 적용하여 그래프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AA0F7-3DBB-4EF0-BB26-95D5DAAA36CC}"/>
              </a:ext>
            </a:extLst>
          </p:cNvPr>
          <p:cNvSpPr txBox="1"/>
          <p:nvPr/>
        </p:nvSpPr>
        <p:spPr>
          <a:xfrm>
            <a:off x="7008407" y="1"/>
            <a:ext cx="2875788" cy="27699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algn="r" defTabSz="914400">
              <a:defRPr/>
            </a:pP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적용 점검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표준사전 제작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20F3C3A9-C561-4D2C-92D1-456B752DF4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8384347"/>
              </p:ext>
            </p:extLst>
          </p:nvPr>
        </p:nvGraphicFramePr>
        <p:xfrm>
          <a:off x="259915" y="35825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896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2B3E50C-14B6-489C-980B-A7E603367F83}"/>
              </a:ext>
            </a:extLst>
          </p:cNvPr>
          <p:cNvSpPr/>
          <p:nvPr/>
        </p:nvSpPr>
        <p:spPr>
          <a:xfrm>
            <a:off x="3443" y="2786343"/>
            <a:ext cx="4763521" cy="3034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22690A-BC84-4557-95AC-0DF8DD8228F2}"/>
              </a:ext>
            </a:extLst>
          </p:cNvPr>
          <p:cNvSpPr/>
          <p:nvPr/>
        </p:nvSpPr>
        <p:spPr>
          <a:xfrm>
            <a:off x="4911570" y="2786343"/>
            <a:ext cx="4763521" cy="30348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C642-BD80-4C83-8329-DF67BE3D3546}"/>
              </a:ext>
            </a:extLst>
          </p:cNvPr>
          <p:cNvSpPr txBox="1"/>
          <p:nvPr/>
        </p:nvSpPr>
        <p:spPr>
          <a:xfrm>
            <a:off x="621586" y="47202"/>
            <a:ext cx="416812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6350">
              <a:bevelT w="0" h="0"/>
            </a:sp3d>
          </a:bodyPr>
          <a:lstStyle/>
          <a:p>
            <a:pPr defTabSz="914400">
              <a:defRPr/>
            </a:pP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표준화진단 결과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 </a:t>
            </a:r>
            <a:r>
              <a:rPr lang="en-US" altLang="ko-KR" sz="2800" b="1" spc="-30" dirty="0">
                <a:ln>
                  <a:solidFill>
                    <a:srgbClr val="7030A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1F8FE-7F15-4EBF-A6C1-CCCBBF88D07D}"/>
              </a:ext>
            </a:extLst>
          </p:cNvPr>
          <p:cNvSpPr txBox="1"/>
          <p:nvPr/>
        </p:nvSpPr>
        <p:spPr>
          <a:xfrm>
            <a:off x="-99490" y="2287406"/>
            <a:ext cx="492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플랫폼별 표준화 </a:t>
            </a:r>
            <a:r>
              <a:rPr lang="ko-KR" altLang="en-US" sz="1400" b="1" dirty="0" err="1"/>
              <a:t>원점수</a:t>
            </a:r>
            <a:r>
              <a:rPr lang="ko-KR" altLang="en-US" sz="1400" b="1" dirty="0"/>
              <a:t> 분포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F02B62-F052-47E8-914E-68F8604FC247}"/>
              </a:ext>
            </a:extLst>
          </p:cNvPr>
          <p:cNvSpPr txBox="1"/>
          <p:nvPr/>
        </p:nvSpPr>
        <p:spPr>
          <a:xfrm>
            <a:off x="4830226" y="2266569"/>
            <a:ext cx="4927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플랫폼별 표준화 표준점수 분포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09A40-CEAF-46BF-90D6-D5DE39279C6D}"/>
              </a:ext>
            </a:extLst>
          </p:cNvPr>
          <p:cNvSpPr txBox="1"/>
          <p:nvPr/>
        </p:nvSpPr>
        <p:spPr>
          <a:xfrm>
            <a:off x="4063374" y="292752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유통소비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863560-2F78-4AF1-9001-8E0AD19F6C42}"/>
              </a:ext>
            </a:extLst>
          </p:cNvPr>
          <p:cNvSpPr txBox="1"/>
          <p:nvPr/>
        </p:nvSpPr>
        <p:spPr>
          <a:xfrm>
            <a:off x="940700" y="316129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지역경제</a:t>
            </a:r>
          </a:p>
        </p:txBody>
      </p:sp>
      <p:sp>
        <p:nvSpPr>
          <p:cNvPr id="2" name="모서리가 둥근 직사각형 60">
            <a:extLst>
              <a:ext uri="{FF2B5EF4-FFF2-40B4-BE49-F238E27FC236}">
                <a16:creationId xmlns:a16="http://schemas.microsoft.com/office/drawing/2014/main" id="{CF77241B-9BED-4989-969A-B14A0F43A0FA}"/>
              </a:ext>
            </a:extLst>
          </p:cNvPr>
          <p:cNvSpPr/>
          <p:nvPr/>
        </p:nvSpPr>
        <p:spPr>
          <a:xfrm>
            <a:off x="167122" y="712960"/>
            <a:ext cx="9593147" cy="523220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just" latinLnBrk="0">
              <a:lnSpc>
                <a:spcPct val="110000"/>
              </a:lnSpc>
            </a:pPr>
            <a:r>
              <a:rPr lang="ko-KR" altLang="en-US" sz="1800" kern="0" spc="-8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단어사전</a:t>
            </a:r>
            <a:r>
              <a:rPr lang="en-US" altLang="ko-KR" sz="1800" kern="0" spc="-80" dirty="0">
                <a:solidFill>
                  <a:srgbClr val="000000"/>
                </a:solidFill>
                <a:effectLst/>
                <a:latin typeface="HCI Poppy"/>
                <a:ea typeface="휴먼명조"/>
              </a:rPr>
              <a:t>/</a:t>
            </a:r>
            <a:r>
              <a:rPr lang="ko-KR" altLang="en-US" sz="1800" kern="0" spc="-80" dirty="0">
                <a:solidFill>
                  <a:srgbClr val="000000"/>
                </a:solidFill>
                <a:effectLst/>
                <a:latin typeface="휴먼명조"/>
                <a:ea typeface="휴먼명조"/>
              </a:rPr>
              <a:t>용어사전 품질 분포 상 환경 플랫폼의 용어사전 점수 부분에서 다음 차수 측정 시 성과 향상 방안 적용 필요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pPr algn="just" latinLnBrk="0">
              <a:lnSpc>
                <a:spcPct val="110000"/>
              </a:lnSpc>
            </a:pP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 latinLnBrk="0">
              <a:lnSpc>
                <a:spcPct val="110000"/>
              </a:lnSpc>
            </a:pPr>
            <a:endParaRPr lang="en-US" altLang="ko-KR" spc="-2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58725B22-7478-400A-8506-7215026EF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455292"/>
              </p:ext>
            </p:extLst>
          </p:nvPr>
        </p:nvGraphicFramePr>
        <p:xfrm>
          <a:off x="5525" y="2801834"/>
          <a:ext cx="4623137" cy="301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CC26DF-E4F9-43B6-A0E9-DBF0E98D4E10}"/>
              </a:ext>
            </a:extLst>
          </p:cNvPr>
          <p:cNvSpPr txBox="1"/>
          <p:nvPr/>
        </p:nvSpPr>
        <p:spPr>
          <a:xfrm>
            <a:off x="4180001" y="275864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교통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D7CF2-F09A-457F-8D2E-969EBCFBD43C}"/>
              </a:ext>
            </a:extLst>
          </p:cNvPr>
          <p:cNvSpPr txBox="1"/>
          <p:nvPr/>
        </p:nvSpPr>
        <p:spPr>
          <a:xfrm>
            <a:off x="3302835" y="466402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환경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215EC-C051-49D5-800F-5D797A9CE525}"/>
              </a:ext>
            </a:extLst>
          </p:cNvPr>
          <p:cNvSpPr txBox="1"/>
          <p:nvPr/>
        </p:nvSpPr>
        <p:spPr>
          <a:xfrm>
            <a:off x="3533750" y="299722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헬스케어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53001B-FBDD-48B5-9A89-F5A0402E5F4C}"/>
              </a:ext>
            </a:extLst>
          </p:cNvPr>
          <p:cNvSpPr txBox="1"/>
          <p:nvPr/>
        </p:nvSpPr>
        <p:spPr>
          <a:xfrm>
            <a:off x="2811120" y="282263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산림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3285F6-B83E-453C-9904-7E20F9E21720}"/>
              </a:ext>
            </a:extLst>
          </p:cNvPr>
          <p:cNvSpPr txBox="1"/>
          <p:nvPr/>
        </p:nvSpPr>
        <p:spPr>
          <a:xfrm>
            <a:off x="2763724" y="306920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34EADB-6308-4D40-BDEF-8240E52B6BE9}"/>
              </a:ext>
            </a:extLst>
          </p:cNvPr>
          <p:cNvSpPr txBox="1"/>
          <p:nvPr/>
        </p:nvSpPr>
        <p:spPr>
          <a:xfrm>
            <a:off x="1573493" y="291771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문화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22BC7-2FB6-46FB-BE59-9D47CEFF892E}"/>
              </a:ext>
            </a:extLst>
          </p:cNvPr>
          <p:cNvSpPr txBox="1"/>
          <p:nvPr/>
        </p:nvSpPr>
        <p:spPr>
          <a:xfrm>
            <a:off x="3486354" y="2818291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중소기업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CFD5D7-2906-4CCD-8E21-9871785C0B4E}"/>
              </a:ext>
            </a:extLst>
          </p:cNvPr>
          <p:cNvSpPr txBox="1"/>
          <p:nvPr/>
        </p:nvSpPr>
        <p:spPr>
          <a:xfrm>
            <a:off x="3867466" y="271537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금융</a:t>
            </a:r>
          </a:p>
        </p:txBody>
      </p:sp>
      <p:graphicFrame>
        <p:nvGraphicFramePr>
          <p:cNvPr id="34" name="차트 33">
            <a:extLst>
              <a:ext uri="{FF2B5EF4-FFF2-40B4-BE49-F238E27FC236}">
                <a16:creationId xmlns:a16="http://schemas.microsoft.com/office/drawing/2014/main" id="{0ABC5D71-6947-45E8-85AA-E8136CFA7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86313"/>
              </p:ext>
            </p:extLst>
          </p:nvPr>
        </p:nvGraphicFramePr>
        <p:xfrm>
          <a:off x="4797902" y="2794089"/>
          <a:ext cx="4763521" cy="3034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A8CA946-6876-4395-AE7B-2EB7B761BB79}"/>
              </a:ext>
            </a:extLst>
          </p:cNvPr>
          <p:cNvSpPr txBox="1"/>
          <p:nvPr/>
        </p:nvSpPr>
        <p:spPr>
          <a:xfrm>
            <a:off x="8200320" y="5181028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환경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A65A85-9239-4E93-8022-526640D005A4}"/>
              </a:ext>
            </a:extLst>
          </p:cNvPr>
          <p:cNvSpPr txBox="1"/>
          <p:nvPr/>
        </p:nvSpPr>
        <p:spPr>
          <a:xfrm>
            <a:off x="8883003" y="309407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교통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F4C68F-43AB-4247-AB4B-887BC686E753}"/>
              </a:ext>
            </a:extLst>
          </p:cNvPr>
          <p:cNvSpPr txBox="1"/>
          <p:nvPr/>
        </p:nvSpPr>
        <p:spPr>
          <a:xfrm>
            <a:off x="5185647" y="3055057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문화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85CA51-96D5-4A2B-AE52-835A33FC3EF3}"/>
              </a:ext>
            </a:extLst>
          </p:cNvPr>
          <p:cNvSpPr txBox="1"/>
          <p:nvPr/>
        </p:nvSpPr>
        <p:spPr>
          <a:xfrm>
            <a:off x="7033346" y="334232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통신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C6445A-E0F9-456F-8F1E-B824FE40DAC6}"/>
              </a:ext>
            </a:extLst>
          </p:cNvPr>
          <p:cNvSpPr txBox="1"/>
          <p:nvPr/>
        </p:nvSpPr>
        <p:spPr>
          <a:xfrm>
            <a:off x="7243308" y="3001665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산림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21EB1D-037A-443E-9B90-EE842B5A4637}"/>
              </a:ext>
            </a:extLst>
          </p:cNvPr>
          <p:cNvSpPr txBox="1"/>
          <p:nvPr/>
        </p:nvSpPr>
        <p:spPr>
          <a:xfrm>
            <a:off x="8136807" y="3306069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헬스케어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4594F6-3BB2-4F72-A37A-9359040F24E9}"/>
              </a:ext>
            </a:extLst>
          </p:cNvPr>
          <p:cNvSpPr txBox="1"/>
          <p:nvPr/>
        </p:nvSpPr>
        <p:spPr>
          <a:xfrm>
            <a:off x="8103263" y="3096223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중소기업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5362F8-E574-4BCD-A329-90EF5BD1E88E}"/>
              </a:ext>
            </a:extLst>
          </p:cNvPr>
          <p:cNvSpPr txBox="1"/>
          <p:nvPr/>
        </p:nvSpPr>
        <p:spPr>
          <a:xfrm>
            <a:off x="5222785" y="339575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지역경제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EAFD99-3D48-492F-9641-D6ED61D8FA7D}"/>
              </a:ext>
            </a:extLst>
          </p:cNvPr>
          <p:cNvSpPr txBox="1"/>
          <p:nvPr/>
        </p:nvSpPr>
        <p:spPr>
          <a:xfrm>
            <a:off x="8882527" y="332115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유통소비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6C7E85-8047-4DFF-94EB-1F6F2B3D6D45}"/>
              </a:ext>
            </a:extLst>
          </p:cNvPr>
          <p:cNvSpPr txBox="1"/>
          <p:nvPr/>
        </p:nvSpPr>
        <p:spPr>
          <a:xfrm>
            <a:off x="8575690" y="2990104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금융</a:t>
            </a:r>
          </a:p>
        </p:txBody>
      </p:sp>
    </p:spTree>
    <p:extLst>
      <p:ext uri="{BB962C8B-B14F-4D97-AF65-F5344CB8AC3E}">
        <p14:creationId xmlns:p14="http://schemas.microsoft.com/office/powerpoint/2010/main" val="2255442985"/>
      </p:ext>
    </p:extLst>
  </p:cSld>
  <p:clrMapOvr>
    <a:masterClrMapping/>
  </p:clrMapOvr>
</p:sld>
</file>

<file path=ppt/theme/theme1.xml><?xml version="1.0" encoding="utf-8"?>
<a:theme xmlns:a="http://schemas.openxmlformats.org/drawingml/2006/main" name="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26432</TotalTime>
  <Words>7547</Words>
  <Application>Microsoft Office PowerPoint</Application>
  <PresentationFormat>A4 용지(210x297mm)</PresentationFormat>
  <Paragraphs>2895</Paragraphs>
  <Slides>58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58</vt:i4>
      </vt:variant>
    </vt:vector>
  </HeadingPairs>
  <TitlesOfParts>
    <vt:vector size="76" baseType="lpstr">
      <vt:lpstr>HCI Poppy</vt:lpstr>
      <vt:lpstr>KoPub돋움체 Bold</vt:lpstr>
      <vt:lpstr>KoPub돋움체 Medium</vt:lpstr>
      <vt:lpstr>Rix모던고딕 B</vt:lpstr>
      <vt:lpstr>Rix모던고딕 L</vt:lpstr>
      <vt:lpstr>Rix모던고딕 M</vt:lpstr>
      <vt:lpstr>굴림</vt:lpstr>
      <vt:lpstr>나눔고딕</vt:lpstr>
      <vt:lpstr>나눔스퀘어</vt:lpstr>
      <vt:lpstr>나눔스퀘어 Bold</vt:lpstr>
      <vt:lpstr>맑은 고딕</vt:lpstr>
      <vt:lpstr>휴먼명조</vt:lpstr>
      <vt:lpstr>Arial</vt:lpstr>
      <vt:lpstr>Times New Roman</vt:lpstr>
      <vt:lpstr>Wingdings</vt:lpstr>
      <vt:lpstr>Wingdings 2</vt:lpstr>
      <vt:lpstr>2</vt:lpstr>
      <vt:lpstr>10_2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SDS</dc:creator>
  <cp:lastModifiedBy>owlnest</cp:lastModifiedBy>
  <cp:revision>1855</cp:revision>
  <dcterms:created xsi:type="dcterms:W3CDTF">2017-03-17T06:47:35Z</dcterms:created>
  <dcterms:modified xsi:type="dcterms:W3CDTF">2021-01-06T05:34:24Z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C:\Users\SDS\Desktop\★TEM.pptx</vt:lpwstr>
  </property>
  <property fmtid="{D5CDD505-2E9C-101B-9397-08002B2CF9AE}" pid="4" name="FLCMData">
    <vt:lpwstr>64DD66176E6B8B7054D3671D719AABA49ECD120E313EEF120CF75388FE6832D7DCC3BDEFAC63986717CE7377C6CA4653BA4D654CDC423E1998F7EFFEE885A308</vt:lpwstr>
  </property>
  <property fmtid="{5C58129F-E5B8-477A-9B38-B3E54BFA04C8}" pid="2">
    <vt:lpwstr>B4F2923072D48C80CD865ABEBE4B8536323EC33738AFB5E4B13534D5BA58CC35</vt:lpwstr>
  </property>
</Properties>
</file>