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0"/>
  </p:notesMasterIdLst>
  <p:handoutMasterIdLst>
    <p:handoutMasterId r:id="rId31"/>
  </p:handoutMasterIdLst>
  <p:sldIdLst>
    <p:sldId id="667" r:id="rId2"/>
    <p:sldId id="669" r:id="rId3"/>
    <p:sldId id="852" r:id="rId4"/>
    <p:sldId id="853" r:id="rId5"/>
    <p:sldId id="854" r:id="rId6"/>
    <p:sldId id="855" r:id="rId7"/>
    <p:sldId id="838" r:id="rId8"/>
    <p:sldId id="856" r:id="rId9"/>
    <p:sldId id="857" r:id="rId10"/>
    <p:sldId id="858" r:id="rId11"/>
    <p:sldId id="859" r:id="rId12"/>
    <p:sldId id="860" r:id="rId13"/>
    <p:sldId id="861" r:id="rId14"/>
    <p:sldId id="862" r:id="rId15"/>
    <p:sldId id="863" r:id="rId16"/>
    <p:sldId id="866" r:id="rId17"/>
    <p:sldId id="867" r:id="rId18"/>
    <p:sldId id="864" r:id="rId19"/>
    <p:sldId id="865" r:id="rId20"/>
    <p:sldId id="868" r:id="rId21"/>
    <p:sldId id="869" r:id="rId22"/>
    <p:sldId id="870" r:id="rId23"/>
    <p:sldId id="871" r:id="rId24"/>
    <p:sldId id="872" r:id="rId25"/>
    <p:sldId id="873" r:id="rId26"/>
    <p:sldId id="874" r:id="rId27"/>
    <p:sldId id="875" r:id="rId28"/>
    <p:sldId id="876" r:id="rId29"/>
  </p:sldIdLst>
  <p:sldSz cx="9906000" cy="6858000" type="A4"/>
  <p:notesSz cx="6858000" cy="9144000"/>
  <p:defaultTextStyle>
    <a:defPPr>
      <a:defRPr lang="ko-KR"/>
    </a:defPPr>
    <a:lvl1pPr marL="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1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4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1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8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5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28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99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97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orient="horz" pos="4042" userDrawn="1">
          <p15:clr>
            <a:srgbClr val="A4A3A4"/>
          </p15:clr>
        </p15:guide>
        <p15:guide id="37" pos="285">
          <p15:clr>
            <a:srgbClr val="A4A3A4"/>
          </p15:clr>
        </p15:guide>
        <p15:guide id="41" orient="horz" pos="958" userDrawn="1">
          <p15:clr>
            <a:srgbClr val="A4A3A4"/>
          </p15:clr>
        </p15:guide>
        <p15:guide id="42" orient="horz" pos="278" userDrawn="1">
          <p15:clr>
            <a:srgbClr val="A4A3A4"/>
          </p15:clr>
        </p15:guide>
        <p15:guide id="44" pos="5955" userDrawn="1">
          <p15:clr>
            <a:srgbClr val="A4A3A4"/>
          </p15:clr>
        </p15:guide>
        <p15:guide id="47" pos="3120" userDrawn="1">
          <p15:clr>
            <a:srgbClr val="A4A3A4"/>
          </p15:clr>
        </p15:guide>
        <p15:guide id="48" pos="3052" userDrawn="1">
          <p15:clr>
            <a:srgbClr val="A4A3A4"/>
          </p15:clr>
        </p15:guide>
        <p15:guide id="49" pos="3188" userDrawn="1">
          <p15:clr>
            <a:srgbClr val="A4A3A4"/>
          </p15:clr>
        </p15:guide>
        <p15:guide id="55" pos="1782" userDrawn="1">
          <p15:clr>
            <a:srgbClr val="A4A3A4"/>
          </p15:clr>
        </p15:guide>
        <p15:guide id="59" pos="1669" userDrawn="1">
          <p15:clr>
            <a:srgbClr val="A4A3A4"/>
          </p15:clr>
        </p15:guide>
        <p15:guide id="60" orient="horz" pos="1162" userDrawn="1">
          <p15:clr>
            <a:srgbClr val="A4A3A4"/>
          </p15:clr>
        </p15:guide>
        <p15:guide id="61" orient="horz" pos="1344" userDrawn="1">
          <p15:clr>
            <a:srgbClr val="A4A3A4"/>
          </p15:clr>
        </p15:guide>
        <p15:guide id="62" orient="horz" pos="3906" userDrawn="1">
          <p15:clr>
            <a:srgbClr val="A4A3A4"/>
          </p15:clr>
        </p15:guide>
        <p15:guide id="63" pos="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lnest" initials="o" lastIdx="1" clrIdx="0">
    <p:extLst>
      <p:ext uri="{19B8F6BF-5375-455C-9EA6-DF929625EA0E}">
        <p15:presenceInfo xmlns:p15="http://schemas.microsoft.com/office/powerpoint/2012/main" userId="owln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AF"/>
    <a:srgbClr val="0000FF"/>
    <a:srgbClr val="FF6600"/>
    <a:srgbClr val="BBD2EE"/>
    <a:srgbClr val="C51414"/>
    <a:srgbClr val="F5F5F5"/>
    <a:srgbClr val="F9F9F9"/>
    <a:srgbClr val="5E5E5E"/>
    <a:srgbClr val="268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9" autoAdjust="0"/>
    <p:restoredTop sz="94493" autoAdjust="0"/>
  </p:normalViewPr>
  <p:slideViewPr>
    <p:cSldViewPr snapToObjects="1" showGuides="1">
      <p:cViewPr varScale="1">
        <p:scale>
          <a:sx n="108" d="100"/>
          <a:sy n="108" d="100"/>
        </p:scale>
        <p:origin x="1386" y="102"/>
      </p:cViewPr>
      <p:guideLst>
        <p:guide orient="horz" pos="4042"/>
        <p:guide pos="285"/>
        <p:guide orient="horz" pos="958"/>
        <p:guide orient="horz" pos="278"/>
        <p:guide pos="5955"/>
        <p:guide pos="3120"/>
        <p:guide pos="3052"/>
        <p:guide pos="3188"/>
        <p:guide pos="1782"/>
        <p:guide pos="1669"/>
        <p:guide orient="horz" pos="1162"/>
        <p:guide orient="horz" pos="1344"/>
        <p:guide orient="horz" pos="3906"/>
        <p:guide pos="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6F3C-6BBD-4F59-9093-3BC14E07DDC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2021-01-12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8230-D2DE-4DB8-89B2-55D2BF983D18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8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B9622AA-26F9-428B-9515-E0059CB39609}" type="datetimeFigureOut">
              <a:rPr lang="ko-KR" altLang="en-US" smtClean="0"/>
              <a:pPr/>
              <a:t>2021-01-12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C9DC8A5-7387-4EF7-A202-F3909744D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9805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3961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59414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79219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99024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8829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633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438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8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1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" y="-4553"/>
            <a:ext cx="9906001" cy="644083"/>
          </a:xfrm>
          <a:prstGeom prst="rect">
            <a:avLst/>
          </a:prstGeom>
          <a:solidFill>
            <a:srgbClr val="2D2D8A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1" y="6453337"/>
            <a:ext cx="9906000" cy="60853"/>
            <a:chOff x="1141" y="6561209"/>
            <a:chExt cx="9144000" cy="60853"/>
          </a:xfrm>
        </p:grpSpPr>
        <p:sp>
          <p:nvSpPr>
            <p:cNvPr id="19" name="직사각형 18"/>
            <p:cNvSpPr/>
            <p:nvPr/>
          </p:nvSpPr>
          <p:spPr>
            <a:xfrm>
              <a:off x="1141" y="6561209"/>
              <a:ext cx="9144000" cy="60853"/>
            </a:xfrm>
            <a:prstGeom prst="rect">
              <a:avLst/>
            </a:prstGeom>
            <a:solidFill>
              <a:srgbClr val="1616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3999" y="6561209"/>
              <a:ext cx="1990001" cy="608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</p:grp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A0F42E5-10B4-43C3-88EF-B582AD46668E}"/>
              </a:ext>
            </a:extLst>
          </p:cNvPr>
          <p:cNvSpPr>
            <a:spLocks/>
          </p:cNvSpPr>
          <p:nvPr userDrawn="1"/>
        </p:nvSpPr>
        <p:spPr bwMode="auto">
          <a:xfrm>
            <a:off x="4448807" y="6598777"/>
            <a:ext cx="10115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F2683DD1-031C-463E-86A1-8F4FFF02237A}" type="slidenum">
              <a:rPr kumimoji="0" lang="en-US" altLang="ko-KR" sz="800" b="1" smtClean="0">
                <a:solidFill>
                  <a:srgbClr val="7777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800" b="1" dirty="0">
              <a:solidFill>
                <a:srgbClr val="7777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AF8EA-C230-45F8-A4F6-96632049D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1" b="65224"/>
          <a:stretch/>
        </p:blipFill>
        <p:spPr>
          <a:xfrm>
            <a:off x="98826" y="93"/>
            <a:ext cx="684076" cy="6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70379" y="1880828"/>
            <a:ext cx="9363141" cy="924288"/>
            <a:chOff x="-1890378" y="1901010"/>
            <a:chExt cx="9363141" cy="924288"/>
          </a:xfrm>
        </p:grpSpPr>
        <p:sp>
          <p:nvSpPr>
            <p:cNvPr id="12" name="TextBox 11"/>
            <p:cNvSpPr txBox="1"/>
            <p:nvPr/>
          </p:nvSpPr>
          <p:spPr>
            <a:xfrm>
              <a:off x="-1890378" y="1901010"/>
              <a:ext cx="9363141" cy="4503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 플랫폼 및 센터의 데이터 연계</a:t>
              </a:r>
              <a:r>
                <a:rPr lang="en-US" altLang="ko-KR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‧</a:t>
              </a: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활용 기반을 마련하기 위한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422943" y="2332855"/>
              <a:ext cx="845391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3200" b="1" spc="-30" dirty="0" err="1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빅데이터</a:t>
              </a:r>
              <a:r>
                <a:rPr lang="ko-KR" altLang="en-US" sz="3200" b="1" spc="-30" dirty="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플랫폼 및 센터 데이터 표준화 및 품질관리</a:t>
              </a:r>
              <a:endParaRPr lang="en-US" altLang="ko-KR" sz="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08786" y="3580645"/>
            <a:ext cx="3888433" cy="720000"/>
            <a:chOff x="956556" y="3402305"/>
            <a:chExt cx="3600000" cy="720000"/>
          </a:xfrm>
        </p:grpSpPr>
        <p:sp>
          <p:nvSpPr>
            <p:cNvPr id="18" name="직사각형 17"/>
            <p:cNvSpPr/>
            <p:nvPr/>
          </p:nvSpPr>
          <p:spPr>
            <a:xfrm>
              <a:off x="956556" y="3402305"/>
              <a:ext cx="3600000" cy="7200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solidFill>
                <a:srgbClr val="FFCC6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526" y="3436793"/>
              <a:ext cx="60" cy="242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endParaRPr lang="ko-KR" altLang="en-US" sz="15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5162" y="3464210"/>
              <a:ext cx="3444589" cy="5961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현장 </a:t>
              </a:r>
              <a:r>
                <a:rPr lang="ko-KR" altLang="en-US" sz="1800" spc="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교육 및 컨설팅 </a:t>
              </a:r>
              <a:r>
                <a:rPr lang="ko-KR" altLang="en-US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결과 보고서</a:t>
              </a:r>
              <a:r>
                <a:rPr lang="en-US" altLang="ko-KR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(1</a:t>
              </a:r>
              <a:r>
                <a:rPr lang="ko-KR" altLang="en-US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차</a:t>
              </a:r>
              <a:r>
                <a:rPr lang="en-US" altLang="ko-KR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</a:p>
            <a:p>
              <a:pPr algn="ctr" defTabSz="914400">
                <a:lnSpc>
                  <a:spcPct val="110000"/>
                </a:lnSpc>
              </a:pPr>
              <a:r>
                <a:rPr lang="en-US" altLang="ko-KR" sz="18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2020.12.31</a:t>
              </a:r>
              <a:endParaRPr lang="ko-KR" altLang="en-US" sz="1800" spc="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4C0FAA-966E-4473-BCF7-FA836A8C7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419399" y="518039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금융플랫폼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33179"/>
              </p:ext>
            </p:extLst>
          </p:nvPr>
        </p:nvGraphicFramePr>
        <p:xfrm>
          <a:off x="349466" y="836712"/>
          <a:ext cx="9244266" cy="5428652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금융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비씨카드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알앤비소프트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201030(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오류 항목에 대해 집중 교육 및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 검증 자료 미비 항목에 대해서 품질 관리체계에 대한 프로세스 확립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금융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DB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접근이 한정적이라도 접근제어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(PostgreSQL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경우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DB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주요한 업데이트 발생 시 이에 대한 대비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업데이트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패치 진행 매뉴얼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암호화 대상 데이터가 없다고 하더라도 향후 암호화 대상 데이터를 위한 암호화 지침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다른 항목에 비해 성별 항목의 오류 사항 다수 존재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수정 방향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6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금융플랫폼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2220" y="844311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E595C2-97B8-4185-9D6E-DDC414EF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6" y="1511392"/>
            <a:ext cx="3760554" cy="4584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C22B9B-C814-48CA-B671-C9104CCA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56" y="1336081"/>
            <a:ext cx="3512735" cy="24010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C086F1-0D74-4C86-95C9-3A118E59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064" y="3952092"/>
            <a:ext cx="3581810" cy="21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문화플랫폼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27013"/>
              </p:ext>
            </p:extLst>
          </p:nvPr>
        </p:nvGraphicFramePr>
        <p:xfrm>
          <a:off x="349466" y="836712"/>
          <a:ext cx="9244266" cy="5364596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문화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한국문화정보원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한국문화정보원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201021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201102(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 검증 산출물 작성 시 현재 관리하고 있지 않은 항목에 대해서도 향후 데이터를 위한 관리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센터 수집 데이터 외 구매데이터 또한 점검에 포함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개발서버에서의 정확한 테스트를 위하여 개발서버와 운영서버 간의 데이터 적재 프로세스 정립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비정형 데이터가 존재하지 않아 비정형 데이터를 관리하고 있지 않지만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비정형 데이터 관리를 위한 지침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21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문화플랫폼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8883" y="836299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461AD0-46D0-42AF-939A-D80E79D4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7" y="1386754"/>
            <a:ext cx="3328659" cy="4920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D07089-8670-49D2-9526-CFD8D6A4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1520788"/>
            <a:ext cx="3677295" cy="132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25EAD-E597-467C-9EF8-08BE8D24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283" y="3100931"/>
            <a:ext cx="3677052" cy="9683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62D1786-3E4B-4F88-BE62-953ACC4A6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48" y="4063658"/>
            <a:ext cx="3546078" cy="21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산림플랫폼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97459"/>
              </p:ext>
            </p:extLst>
          </p:nvPr>
        </p:nvGraphicFramePr>
        <p:xfrm>
          <a:off x="349466" y="828660"/>
          <a:ext cx="9244266" cy="5516664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산림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한국임업진흥원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데이터스트림즈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201021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201029(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b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높은 품질 관리 수준을 유지 중이므로 향후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zero defect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달성을 위한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산림 데이터 특성상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GIS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데이터가 다수 존재함으로 메타데이터 관련 관리방안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분석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Database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 이중화 구성 필요 여부 점검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개발서버에서의 정확한 테스트를 위하여 개발서버와 운영서버 간의 데이터 적재 프로세스 정립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별도의 매뉴얼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문서를 구비하여 운영자의 부재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변동에 대한 대비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관리자의 모니터링을 통해 유휴세션을 관리할 경우 생길 문제점에 대한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8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산림플랫폼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4760" y="810564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FB3AD-148F-4BAB-845F-CB850EE1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7" y="1376152"/>
            <a:ext cx="3414692" cy="4755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EAB61A-4C0A-49AE-9C29-069377AD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73" y="1492365"/>
            <a:ext cx="3548102" cy="1432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66F5ED-230A-4E65-A926-0233E1D1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566" y="3184860"/>
            <a:ext cx="3609509" cy="27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유통소비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90326"/>
              </p:ext>
            </p:extLst>
          </p:nvPr>
        </p:nvGraphicFramePr>
        <p:xfrm>
          <a:off x="349466" y="836712"/>
          <a:ext cx="9244266" cy="5352648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유통소비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MBN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씨이랩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201104(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일정 전달 오류를 방지하기 위해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아울네스트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간 소통체계 확립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분석 데이터베이스 이중화 구성이 필요여부 점검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개발서버에서의 정확한 테스트를 위하여 개발서버와 운영서버 간 데이터 적재 프로세스 정립 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최신 업데이트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패치에 대한 지침 제작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쿼리 튜닝 대상 식별 기준과 이에 따른 튜닝 절차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지침 제작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암호화 대상 데이터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미존재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암호화 대상 데이터를 위한 암호화 지침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8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유통소비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4760" y="805839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DE9B0-4F3C-4DD9-B460-B07B0855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6" y="1410588"/>
            <a:ext cx="3293314" cy="4733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FDA32B-02F2-4435-944B-57AB951B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80" y="1340769"/>
            <a:ext cx="3543949" cy="20162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CD9302-660A-43BA-9B62-6F6AAA2F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380" y="3450459"/>
            <a:ext cx="3552469" cy="8939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11532B-6541-43EC-8E21-7786B0635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072" y="4387161"/>
            <a:ext cx="3110340" cy="18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중소기업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05712"/>
              </p:ext>
            </p:extLst>
          </p:nvPr>
        </p:nvGraphicFramePr>
        <p:xfrm>
          <a:off x="349466" y="836712"/>
          <a:ext cx="9244266" cy="5512668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중소기업 플랫폼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더존비즈온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더존비즈온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201103(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b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DBA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와 대표 담당자 소통체계 확립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비정형 데이터의 메타데이터 관련 검증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분석 데이터베이스 이중화 구성 필요여부 점검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개발서버에서의 정확한 테스트를 위하여 개발서버와 운영서버 간 데이터 적재 프로세스 정립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업데이트 또는 패치에 대한 지침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마스터 자료의 분리 설계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 방법론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암호화 대상 데이터를 위한 암호화 지침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85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금융플랫폼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2220" y="844311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E6158-8DC0-41B6-A6AB-7A0C338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33" y="1336081"/>
            <a:ext cx="3469891" cy="4941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F6FAE-0E00-4EA9-9634-CA2D43F0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46" y="1408424"/>
            <a:ext cx="3644845" cy="23625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AE3FFDB-18F0-428B-897A-044291A5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46" y="3999654"/>
            <a:ext cx="3644845" cy="21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26597" y="2095602"/>
            <a:ext cx="5212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0832" y="2503406"/>
            <a:ext cx="54448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35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현장 컨설팅 및 교육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BB9FC-CB75-4C7F-BBE1-5265F27B5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429164" y="1226732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0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지역경제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43917"/>
              </p:ext>
            </p:extLst>
          </p:nvPr>
        </p:nvGraphicFramePr>
        <p:xfrm>
          <a:off x="349466" y="836712"/>
          <a:ext cx="9244266" cy="5446427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93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지역경제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93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경기도청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93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아임클라우드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92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1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201021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201102(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261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b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b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문서검증 관련 산출물 미비 항목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주소와 우편번호를 한 컬럼으로 관리할 경우 생길 수 있는 오류에 대해 컨설팅 및 수정방안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운영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DB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오류 발생 시 대처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프로세스 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동시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접속자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과다로 발생할 수 있는 문제점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대책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코드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허용범위 분석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–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여부 항목에서 오류 사항 다수 존재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결과 피드백 및 수정방안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 항목에 맞지 않는 대상을 점검 시 오류로 측정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77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지역경제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2218" y="827551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62108-0EB6-4FDE-BFC8-F9BDB43A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30" y="1460893"/>
            <a:ext cx="3341266" cy="4703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7774B3-B95A-4B98-B473-01AE866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9" y="4653550"/>
            <a:ext cx="3697841" cy="15103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DF2996-E121-4C00-B2E2-AF9C233BD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102" y="1460893"/>
            <a:ext cx="3697841" cy="1472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1EAE4F-7F80-4A8C-9FC0-7E29A6DDC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102" y="2902448"/>
            <a:ext cx="3697841" cy="169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5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4165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통신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16213"/>
              </p:ext>
            </p:extLst>
          </p:nvPr>
        </p:nvGraphicFramePr>
        <p:xfrm>
          <a:off x="349466" y="836712"/>
          <a:ext cx="9244266" cy="5512668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통신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KT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KT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201105(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b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하둡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사용 중이므로 백업이 불필요할 수 있지만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 유실에 대한 방안 교육 및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운영서버를 개발서버로 활용하는 것은 테스트에서 문제 발생 시 운영서버에 영향 발생 가능성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수행 속도 최적화 방안에 대한 관리 지침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일정시간 이상 지연되고 있는 쿼리에 대한 처리 방안 및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대처법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데이터베이스에 접근하여 자료의 변형을 일으킬 수 있는 접근을 제어하는 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전화번호 관련 오류항목에 대해 수정사항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결과 추출 시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overflow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현상 해결법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3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4165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통신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4760" y="871876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2101C-CA79-4DC7-8E60-6ADC5D46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374746"/>
            <a:ext cx="3369856" cy="47704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C5FAED-F808-48B1-A3B7-6022AAFB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41" y="4243512"/>
            <a:ext cx="3571890" cy="1687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A398F3-ADBC-43F9-B946-20C5FDC7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644" y="1427064"/>
            <a:ext cx="3426787" cy="26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헬스케어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45833"/>
              </p:ext>
            </p:extLst>
          </p:nvPr>
        </p:nvGraphicFramePr>
        <p:xfrm>
          <a:off x="349466" y="836712"/>
          <a:ext cx="9244266" cy="5512668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헬스케어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국립암센터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데이터스트림즈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201030(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Backup/Restore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대한 매뉴얼을 구비하여 운영자의 부재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변동에 대한 대비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최신화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조회 속도가 일정시간 이상 소요되는 사항에 대한 대책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튜닝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규정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Active Session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불필요한 사용자 또는 비정상적인 사용자의 접근을 모니터링 하고 해결하는 차원의 내용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SQL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응답시간 관리의 중요성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동시접속자 수가 늘어날 상황을 대비하여 방안 수립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관리툴에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대한 제어 방안의 내부 보안 지침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598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헬스케어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24760" y="819138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CA457-2392-4C81-B2D8-CC48CB2A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2" y="1374746"/>
            <a:ext cx="3390568" cy="48436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A17466-136A-4B49-9AC3-02A99287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37" y="4066541"/>
            <a:ext cx="3477827" cy="18419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7F1422-A4A6-46E6-A160-782543E8D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478" y="1766825"/>
            <a:ext cx="3629516" cy="17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4165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환경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05815"/>
              </p:ext>
            </p:extLst>
          </p:nvPr>
        </p:nvGraphicFramePr>
        <p:xfrm>
          <a:off x="349466" y="836712"/>
          <a:ext cx="9244266" cy="5192628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환경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한국수자원공사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링크스톤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29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201021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201105(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490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NDQ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검증 과정에서 수행 속도가 느릴 경우 속도 향상 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데이터베이스 수행 속도 최적화에 대한 관리 지침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DB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접근제어 솔루션에 의한 관리 방안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 계정 관리를 엑셀로 진행할 경우 접근 권한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관리내역 유실 가능성이 있음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때 존재하지 않았던 점검 항목에 대해서도 데이터 적재 과정에서 점검 대상에 해당하는 항목이 등장 할 수 도 있으므로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차수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검증시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검토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132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4165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환경 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2219" y="832356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5CC70-C161-49EB-9345-602CE961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3" y="1392271"/>
            <a:ext cx="3444020" cy="4770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6B747-6F64-4A15-87AD-19B58B66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5" y="1844824"/>
            <a:ext cx="3653897" cy="1656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43DB60-D901-4397-9D90-BC9ABB16E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46" y="3717032"/>
            <a:ext cx="3768695" cy="20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2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A8248D-295B-4774-A73B-743056CA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09452"/>
              </p:ext>
            </p:extLst>
          </p:nvPr>
        </p:nvGraphicFramePr>
        <p:xfrm>
          <a:off x="344488" y="800708"/>
          <a:ext cx="9217024" cy="2308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541256047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964540510"/>
                    </a:ext>
                  </a:extLst>
                </a:gridCol>
              </a:tblGrid>
              <a:tr h="1663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플랫폼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교육인원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단위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10963"/>
                  </a:ext>
                </a:extLst>
              </a:tr>
              <a:tr h="166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차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9787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교통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284714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금융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881162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문화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5630310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산림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68614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유통소비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8054556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중소기업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7926500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지역경제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450926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통신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5013513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헬스케어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692224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환경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107275"/>
                  </a:ext>
                </a:extLst>
              </a:tr>
              <a:tr h="153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계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604000101010101" pitchFamily="18" charset="-127"/>
                        </a:rPr>
                        <a:t>21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480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8A18E8-A4F2-4592-91EF-9C9FC32AA68B}"/>
              </a:ext>
            </a:extLst>
          </p:cNvPr>
          <p:cNvSpPr txBox="1"/>
          <p:nvPr/>
        </p:nvSpPr>
        <p:spPr>
          <a:xfrm>
            <a:off x="671216" y="30726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종합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CC8758-4714-40AB-BFF8-C2A8AC91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06360"/>
              </p:ext>
            </p:extLst>
          </p:nvPr>
        </p:nvGraphicFramePr>
        <p:xfrm>
          <a:off x="349466" y="3325312"/>
          <a:ext cx="9244266" cy="2875996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7998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종합 문제 현황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초기 점검으로 인해 진단 적응도가 떨어져 컬럼 선택을 잘못하는 경우 다수 존재</a:t>
                      </a: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데이터의 양이 많아 쿼리 검증속도에 문제를 겪는 플랫폼 다수 존재</a:t>
                      </a: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998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개선사항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진단 항목에 대한 정확한 교육 및 커뮤니케이션을 통해 컬럼 선택을 잘못하는 오류 최소화</a:t>
                      </a: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쿼리 검증속도 향상 방안 교육 실시</a:t>
                      </a: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완성된 </a:t>
                      </a: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script</a:t>
                      </a: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를 </a:t>
                      </a:r>
                      <a:r>
                        <a:rPr lang="en-US" altLang="ko-KR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lilnux</a:t>
                      </a: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 shell</a:t>
                      </a:r>
                      <a:r>
                        <a:rPr lang="ko-KR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을 이용하여 실행</a:t>
                      </a:r>
                      <a:r>
                        <a:rPr lang="en-US" altLang="ko-KR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C4F4A8D-8C62-4AA1-8907-EDE0C13726AC}"/>
              </a:ext>
            </a:extLst>
          </p:cNvPr>
          <p:cNvGrpSpPr/>
          <p:nvPr/>
        </p:nvGrpSpPr>
        <p:grpSpPr>
          <a:xfrm>
            <a:off x="560512" y="3618615"/>
            <a:ext cx="8928991" cy="2657007"/>
            <a:chOff x="-1192915" y="3800727"/>
            <a:chExt cx="8928991" cy="2657007"/>
          </a:xfrm>
        </p:grpSpPr>
        <p:sp>
          <p:nvSpPr>
            <p:cNvPr id="3" name="모서리가 둥근 직사각형 84">
              <a:extLst>
                <a:ext uri="{FF2B5EF4-FFF2-40B4-BE49-F238E27FC236}">
                  <a16:creationId xmlns:a16="http://schemas.microsoft.com/office/drawing/2014/main" id="{08BE475F-E9FE-4AE2-8240-2C6743AFCEB4}"/>
                </a:ext>
              </a:extLst>
            </p:cNvPr>
            <p:cNvSpPr/>
            <p:nvPr/>
          </p:nvSpPr>
          <p:spPr bwMode="auto">
            <a:xfrm>
              <a:off x="-1192915" y="3800727"/>
              <a:ext cx="8928991" cy="2657007"/>
            </a:xfrm>
            <a:prstGeom prst="roundRect">
              <a:avLst>
                <a:gd name="adj" fmla="val 4698"/>
              </a:avLst>
            </a:prstGeom>
            <a:solidFill>
              <a:srgbClr val="FFFFFF"/>
            </a:solidFill>
            <a:ln w="190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39725" indent="-339725" algn="ctr" defTabSz="1042988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tabLst>
                  <a:tab pos="5648325" algn="l"/>
                </a:tabLst>
                <a:defRPr/>
              </a:pPr>
              <a:endParaRPr kumimoji="0" lang="ko-KR" altLang="en-US" sz="1100" kern="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Monotype Sorts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D216515-EA3D-4730-9FC7-A738768E884A}"/>
                </a:ext>
              </a:extLst>
            </p:cNvPr>
            <p:cNvSpPr/>
            <p:nvPr/>
          </p:nvSpPr>
          <p:spPr bwMode="auto">
            <a:xfrm>
              <a:off x="847511" y="4734166"/>
              <a:ext cx="5159800" cy="19210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0719" tIns="50359" rIns="100719" bIns="50359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00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31AD26-FC34-4AC6-838B-1572B3F0C443}"/>
              </a:ext>
            </a:extLst>
          </p:cNvPr>
          <p:cNvSpPr/>
          <p:nvPr/>
        </p:nvSpPr>
        <p:spPr bwMode="auto">
          <a:xfrm>
            <a:off x="488504" y="980728"/>
            <a:ext cx="9001000" cy="183769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t" anchorCtr="0" compatLnSpc="1">
            <a:prstTxWarp prst="textNoShape">
              <a:avLst/>
            </a:prstTxWarp>
          </a:bodyPr>
          <a:lstStyle/>
          <a:p>
            <a:pPr algn="l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BDC94-ADE9-43E6-A802-D94352100837}"/>
              </a:ext>
            </a:extLst>
          </p:cNvPr>
          <p:cNvSpPr/>
          <p:nvPr/>
        </p:nvSpPr>
        <p:spPr>
          <a:xfrm>
            <a:off x="560512" y="1060033"/>
            <a:ext cx="2156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820088" fontAlgn="ctr" latinLnBrk="1">
              <a:defRPr/>
            </a:pPr>
            <a:r>
              <a:rPr lang="ko-KR" altLang="en-US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t>현장컨설팅 대상 </a:t>
            </a:r>
            <a:r>
              <a:rPr lang="en-US" altLang="ko-KR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t>(10</a:t>
            </a:r>
            <a:r>
              <a:rPr lang="ko-KR" altLang="en-US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t>개 플랫폼</a:t>
            </a:r>
            <a:r>
              <a:rPr lang="en-US" altLang="ko-KR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Rix모던고딕 L" panose="02020603020101020101" pitchFamily="18" charset="-127"/>
                <a:ea typeface="Rix모던고딕 L" panose="02020603020101020101" pitchFamily="18" charset="-127"/>
                <a:cs typeface="굴림" pitchFamily="50" charset="-127"/>
              </a:rPr>
              <a:t>) </a:t>
            </a:r>
            <a:endParaRPr lang="ko-KR" altLang="en-US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Rix모던고딕 L" panose="02020603020101020101" pitchFamily="18" charset="-127"/>
              <a:ea typeface="Rix모던고딕 L" panose="02020603020101020101" pitchFamily="18" charset="-127"/>
              <a:cs typeface="굴림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B9ACE39-FDCB-445A-8E60-7AB61B5D600C}"/>
              </a:ext>
            </a:extLst>
          </p:cNvPr>
          <p:cNvGrpSpPr/>
          <p:nvPr/>
        </p:nvGrpSpPr>
        <p:grpSpPr>
          <a:xfrm>
            <a:off x="866675" y="1666294"/>
            <a:ext cx="709690" cy="860477"/>
            <a:chOff x="688703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8" name="원통 22">
              <a:extLst>
                <a:ext uri="{FF2B5EF4-FFF2-40B4-BE49-F238E27FC236}">
                  <a16:creationId xmlns:a16="http://schemas.microsoft.com/office/drawing/2014/main" id="{CE443FA5-C5B0-4578-8B78-5514686D29E9}"/>
                </a:ext>
              </a:extLst>
            </p:cNvPr>
            <p:cNvSpPr/>
            <p:nvPr/>
          </p:nvSpPr>
          <p:spPr bwMode="gray">
            <a:xfrm>
              <a:off x="688703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06BCC7-0757-4C12-8643-C3B457FC861A}"/>
                </a:ext>
              </a:extLst>
            </p:cNvPr>
            <p:cNvSpPr txBox="1">
              <a:spLocks/>
            </p:cNvSpPr>
            <p:nvPr/>
          </p:nvSpPr>
          <p:spPr>
            <a:xfrm>
              <a:off x="722552" y="1703653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 latinLnBrk="0"/>
              <a:r>
                <a:rPr lang="ko-KR" altLang="en-US" sz="1100" b="1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교통</a:t>
              </a:r>
              <a:endParaRPr lang="en-US" altLang="ko-KR" sz="1100" b="1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 algn="ctr" latinLnBrk="0"/>
              <a:r>
                <a:rPr lang="ko-KR" altLang="en-US" sz="1100" b="1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플랫폼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1C8822-34BD-458C-8696-257CBE793A4C}"/>
              </a:ext>
            </a:extLst>
          </p:cNvPr>
          <p:cNvGrpSpPr/>
          <p:nvPr/>
        </p:nvGrpSpPr>
        <p:grpSpPr>
          <a:xfrm>
            <a:off x="1703330" y="1666294"/>
            <a:ext cx="709690" cy="860477"/>
            <a:chOff x="1163671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11" name="원통 25">
              <a:extLst>
                <a:ext uri="{FF2B5EF4-FFF2-40B4-BE49-F238E27FC236}">
                  <a16:creationId xmlns:a16="http://schemas.microsoft.com/office/drawing/2014/main" id="{E1903814-09EA-419C-ABC9-41583E094935}"/>
                </a:ext>
              </a:extLst>
            </p:cNvPr>
            <p:cNvSpPr/>
            <p:nvPr/>
          </p:nvSpPr>
          <p:spPr bwMode="gray">
            <a:xfrm>
              <a:off x="1163671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41DF2F-2E14-4E15-AFE8-8622E1E6C607}"/>
                </a:ext>
              </a:extLst>
            </p:cNvPr>
            <p:cNvSpPr txBox="1"/>
            <p:nvPr/>
          </p:nvSpPr>
          <p:spPr>
            <a:xfrm>
              <a:off x="1197520" y="1703515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금융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DEA913-4E0A-4D15-8F3F-51E850AF06A5}"/>
              </a:ext>
            </a:extLst>
          </p:cNvPr>
          <p:cNvGrpSpPr/>
          <p:nvPr/>
        </p:nvGrpSpPr>
        <p:grpSpPr>
          <a:xfrm>
            <a:off x="6746465" y="1666294"/>
            <a:ext cx="709690" cy="860478"/>
            <a:chOff x="3302101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14" name="원통 28">
              <a:extLst>
                <a:ext uri="{FF2B5EF4-FFF2-40B4-BE49-F238E27FC236}">
                  <a16:creationId xmlns:a16="http://schemas.microsoft.com/office/drawing/2014/main" id="{3F2A1024-5345-445B-8369-B651EAE78955}"/>
                </a:ext>
              </a:extLst>
            </p:cNvPr>
            <p:cNvSpPr/>
            <p:nvPr/>
          </p:nvSpPr>
          <p:spPr bwMode="gray">
            <a:xfrm>
              <a:off x="3302101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979D73-6DAA-41F4-B364-0F8367B50E5E}"/>
                </a:ext>
              </a:extLst>
            </p:cNvPr>
            <p:cNvSpPr txBox="1"/>
            <p:nvPr/>
          </p:nvSpPr>
          <p:spPr>
            <a:xfrm>
              <a:off x="3335950" y="1703512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통신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40FC6D-56F1-403E-8097-7B1BD44FB70B}"/>
              </a:ext>
            </a:extLst>
          </p:cNvPr>
          <p:cNvGrpSpPr/>
          <p:nvPr/>
        </p:nvGrpSpPr>
        <p:grpSpPr>
          <a:xfrm>
            <a:off x="7583120" y="1666294"/>
            <a:ext cx="709691" cy="860478"/>
            <a:chOff x="3764671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17" name="원통 31">
              <a:extLst>
                <a:ext uri="{FF2B5EF4-FFF2-40B4-BE49-F238E27FC236}">
                  <a16:creationId xmlns:a16="http://schemas.microsoft.com/office/drawing/2014/main" id="{A2B3EECE-EC16-411F-BD1D-8FC3ABD417C9}"/>
                </a:ext>
              </a:extLst>
            </p:cNvPr>
            <p:cNvSpPr/>
            <p:nvPr/>
          </p:nvSpPr>
          <p:spPr bwMode="gray">
            <a:xfrm>
              <a:off x="3764671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CCCD6D-F41B-45C8-A0D7-566DF8A8C043}"/>
                </a:ext>
              </a:extLst>
            </p:cNvPr>
            <p:cNvSpPr txBox="1"/>
            <p:nvPr/>
          </p:nvSpPr>
          <p:spPr>
            <a:xfrm>
              <a:off x="3768982" y="1703512"/>
              <a:ext cx="322457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헬스케어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A786160-8F05-45CC-9F94-E10FF5F351FA}"/>
              </a:ext>
            </a:extLst>
          </p:cNvPr>
          <p:cNvGrpSpPr/>
          <p:nvPr/>
        </p:nvGrpSpPr>
        <p:grpSpPr>
          <a:xfrm>
            <a:off x="2539985" y="1666294"/>
            <a:ext cx="709690" cy="860478"/>
            <a:chOff x="1626240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20" name="원통 34">
              <a:extLst>
                <a:ext uri="{FF2B5EF4-FFF2-40B4-BE49-F238E27FC236}">
                  <a16:creationId xmlns:a16="http://schemas.microsoft.com/office/drawing/2014/main" id="{BEAB4E98-58E2-4471-B48A-8568F80EE435}"/>
                </a:ext>
              </a:extLst>
            </p:cNvPr>
            <p:cNvSpPr/>
            <p:nvPr/>
          </p:nvSpPr>
          <p:spPr bwMode="gray">
            <a:xfrm>
              <a:off x="1626240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D95AB-092D-41C6-BAB1-BFF18358F279}"/>
                </a:ext>
              </a:extLst>
            </p:cNvPr>
            <p:cNvSpPr txBox="1"/>
            <p:nvPr/>
          </p:nvSpPr>
          <p:spPr>
            <a:xfrm>
              <a:off x="1660089" y="1703512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문화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EDA9F1-AF49-4137-B500-1D992F5CD8FF}"/>
              </a:ext>
            </a:extLst>
          </p:cNvPr>
          <p:cNvGrpSpPr/>
          <p:nvPr/>
        </p:nvGrpSpPr>
        <p:grpSpPr>
          <a:xfrm>
            <a:off x="3376640" y="1666294"/>
            <a:ext cx="709690" cy="860478"/>
            <a:chOff x="1626240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23" name="원통 37">
              <a:extLst>
                <a:ext uri="{FF2B5EF4-FFF2-40B4-BE49-F238E27FC236}">
                  <a16:creationId xmlns:a16="http://schemas.microsoft.com/office/drawing/2014/main" id="{28AD1452-EC1F-4C1B-8354-3276F4A6A609}"/>
                </a:ext>
              </a:extLst>
            </p:cNvPr>
            <p:cNvSpPr/>
            <p:nvPr/>
          </p:nvSpPr>
          <p:spPr bwMode="gray">
            <a:xfrm>
              <a:off x="1626240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AC8077-DE27-42B9-9BEF-262FC05083E7}"/>
                </a:ext>
              </a:extLst>
            </p:cNvPr>
            <p:cNvSpPr txBox="1"/>
            <p:nvPr/>
          </p:nvSpPr>
          <p:spPr>
            <a:xfrm>
              <a:off x="1660090" y="1703513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8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산림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53878F-86C6-4DCD-9240-F9F947E996E3}"/>
              </a:ext>
            </a:extLst>
          </p:cNvPr>
          <p:cNvGrpSpPr/>
          <p:nvPr/>
        </p:nvGrpSpPr>
        <p:grpSpPr>
          <a:xfrm>
            <a:off x="4224893" y="1666294"/>
            <a:ext cx="709690" cy="860478"/>
            <a:chOff x="1626240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26" name="원통 40">
              <a:extLst>
                <a:ext uri="{FF2B5EF4-FFF2-40B4-BE49-F238E27FC236}">
                  <a16:creationId xmlns:a16="http://schemas.microsoft.com/office/drawing/2014/main" id="{0C10839D-8F98-4073-99CB-A3787408F38C}"/>
                </a:ext>
              </a:extLst>
            </p:cNvPr>
            <p:cNvSpPr/>
            <p:nvPr/>
          </p:nvSpPr>
          <p:spPr bwMode="gray">
            <a:xfrm>
              <a:off x="1626240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56C73F-AF14-4752-992B-B8FF4F98721C}"/>
                </a:ext>
              </a:extLst>
            </p:cNvPr>
            <p:cNvSpPr txBox="1"/>
            <p:nvPr/>
          </p:nvSpPr>
          <p:spPr>
            <a:xfrm>
              <a:off x="1631610" y="1702645"/>
              <a:ext cx="322457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유통소비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D439AE-D21E-4A24-A54B-D7FEF668A409}"/>
              </a:ext>
            </a:extLst>
          </p:cNvPr>
          <p:cNvGrpSpPr/>
          <p:nvPr/>
        </p:nvGrpSpPr>
        <p:grpSpPr>
          <a:xfrm>
            <a:off x="5073153" y="1666294"/>
            <a:ext cx="709691" cy="860478"/>
            <a:chOff x="1626240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29" name="원통 43">
              <a:extLst>
                <a:ext uri="{FF2B5EF4-FFF2-40B4-BE49-F238E27FC236}">
                  <a16:creationId xmlns:a16="http://schemas.microsoft.com/office/drawing/2014/main" id="{3EC72EB8-B6F6-4C82-8CB9-C2C608446846}"/>
                </a:ext>
              </a:extLst>
            </p:cNvPr>
            <p:cNvSpPr/>
            <p:nvPr/>
          </p:nvSpPr>
          <p:spPr bwMode="gray">
            <a:xfrm>
              <a:off x="1626240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7061D7-5883-4339-93EA-11D0CE592C9A}"/>
                </a:ext>
              </a:extLst>
            </p:cNvPr>
            <p:cNvSpPr txBox="1"/>
            <p:nvPr/>
          </p:nvSpPr>
          <p:spPr>
            <a:xfrm>
              <a:off x="1630549" y="1702645"/>
              <a:ext cx="322457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중소기업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47C59-9F4C-4489-B023-6AFC5D0E2063}"/>
              </a:ext>
            </a:extLst>
          </p:cNvPr>
          <p:cNvGrpSpPr/>
          <p:nvPr/>
        </p:nvGrpSpPr>
        <p:grpSpPr>
          <a:xfrm>
            <a:off x="5909809" y="1666294"/>
            <a:ext cx="709691" cy="860478"/>
            <a:chOff x="1626240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32" name="원통 46">
              <a:extLst>
                <a:ext uri="{FF2B5EF4-FFF2-40B4-BE49-F238E27FC236}">
                  <a16:creationId xmlns:a16="http://schemas.microsoft.com/office/drawing/2014/main" id="{7DF6C4A9-030B-4509-B747-8FD186D57EB4}"/>
                </a:ext>
              </a:extLst>
            </p:cNvPr>
            <p:cNvSpPr/>
            <p:nvPr/>
          </p:nvSpPr>
          <p:spPr bwMode="gray">
            <a:xfrm>
              <a:off x="1626240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313D4C-890D-42B2-B54B-697698A1BB2C}"/>
                </a:ext>
              </a:extLst>
            </p:cNvPr>
            <p:cNvSpPr txBox="1"/>
            <p:nvPr/>
          </p:nvSpPr>
          <p:spPr>
            <a:xfrm>
              <a:off x="1630549" y="1702645"/>
              <a:ext cx="322457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지역경제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8B142BF-3AA2-4A92-BF0F-EEC58F459530}"/>
              </a:ext>
            </a:extLst>
          </p:cNvPr>
          <p:cNvGrpSpPr/>
          <p:nvPr/>
        </p:nvGrpSpPr>
        <p:grpSpPr>
          <a:xfrm>
            <a:off x="8419774" y="1666294"/>
            <a:ext cx="709690" cy="860478"/>
            <a:chOff x="3764671" y="1607818"/>
            <a:chExt cx="331076" cy="304629"/>
          </a:xfrm>
          <a:solidFill>
            <a:schemeClr val="bg1">
              <a:lumMod val="65000"/>
            </a:schemeClr>
          </a:solidFill>
        </p:grpSpPr>
        <p:sp>
          <p:nvSpPr>
            <p:cNvPr id="35" name="원통 49">
              <a:extLst>
                <a:ext uri="{FF2B5EF4-FFF2-40B4-BE49-F238E27FC236}">
                  <a16:creationId xmlns:a16="http://schemas.microsoft.com/office/drawing/2014/main" id="{F1F5A6C3-9A08-4738-AFC0-926925B883E0}"/>
                </a:ext>
              </a:extLst>
            </p:cNvPr>
            <p:cNvSpPr/>
            <p:nvPr/>
          </p:nvSpPr>
          <p:spPr bwMode="gray">
            <a:xfrm>
              <a:off x="3764671" y="1607818"/>
              <a:ext cx="331076" cy="304629"/>
            </a:xfrm>
            <a:prstGeom prst="can">
              <a:avLst>
                <a:gd name="adj" fmla="val 39881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1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3B43A3-AB83-452C-BF74-5190E7CEC430}"/>
                </a:ext>
              </a:extLst>
            </p:cNvPr>
            <p:cNvSpPr txBox="1"/>
            <p:nvPr/>
          </p:nvSpPr>
          <p:spPr>
            <a:xfrm>
              <a:off x="3798521" y="1702645"/>
              <a:ext cx="263380" cy="152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latinLnBrk="0">
                <a:defRPr sz="600" b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defRPr>
              </a:lvl1pPr>
            </a:lstStyle>
            <a:p>
              <a:pPr algn="ctr"/>
              <a:r>
                <a:rPr lang="ko-KR" altLang="en-US" sz="1100" dirty="0"/>
                <a:t>환경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플랫폼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4F74ADE-5526-4D91-B040-9407A2F655FE}"/>
              </a:ext>
            </a:extLst>
          </p:cNvPr>
          <p:cNvGrpSpPr/>
          <p:nvPr/>
        </p:nvGrpSpPr>
        <p:grpSpPr>
          <a:xfrm>
            <a:off x="740651" y="4113492"/>
            <a:ext cx="2822243" cy="2051811"/>
            <a:chOff x="532835" y="5955126"/>
            <a:chExt cx="2822243" cy="205181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FA584F2-B5B3-456E-8B8A-C4A9AECC6542}"/>
                </a:ext>
              </a:extLst>
            </p:cNvPr>
            <p:cNvGrpSpPr/>
            <p:nvPr/>
          </p:nvGrpSpPr>
          <p:grpSpPr>
            <a:xfrm>
              <a:off x="532835" y="5955126"/>
              <a:ext cx="2798512" cy="272625"/>
              <a:chOff x="532835" y="6042622"/>
              <a:chExt cx="2798512" cy="247739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C3D1112-1F81-43A8-A5A9-159F17C8E66E}"/>
                  </a:ext>
                </a:extLst>
              </p:cNvPr>
              <p:cNvGrpSpPr/>
              <p:nvPr/>
            </p:nvGrpSpPr>
            <p:grpSpPr>
              <a:xfrm>
                <a:off x="532835" y="6042622"/>
                <a:ext cx="2798512" cy="246426"/>
                <a:chOff x="2709714" y="2547135"/>
                <a:chExt cx="3604237" cy="224024"/>
              </a:xfrm>
            </p:grpSpPr>
            <p:sp>
              <p:nvSpPr>
                <p:cNvPr id="42" name="AutoShape 274">
                  <a:extLst>
                    <a:ext uri="{FF2B5EF4-FFF2-40B4-BE49-F238E27FC236}">
                      <a16:creationId xmlns:a16="http://schemas.microsoft.com/office/drawing/2014/main" id="{11DD0F85-6840-4D53-8E83-EFC079BD3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09714" y="2547135"/>
                  <a:ext cx="3604237" cy="224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50000"/>
                  </a:schemeClr>
                </a:solidFill>
                <a:ln w="635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</a:pPr>
                  <a:endParaRPr kumimoji="1" lang="ko-KR" altLang="ko-KR" sz="11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endParaRPr>
                </a:p>
              </p:txBody>
            </p:sp>
            <p:sp>
              <p:nvSpPr>
                <p:cNvPr id="43" name="Rectangle 91">
                  <a:extLst>
                    <a:ext uri="{FF2B5EF4-FFF2-40B4-BE49-F238E27FC236}">
                      <a16:creationId xmlns:a16="http://schemas.microsoft.com/office/drawing/2014/main" id="{57BD092B-CA12-4B2B-91CA-DFD3D5C5A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8404" y="2589228"/>
                  <a:ext cx="3586855" cy="139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1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사전점검</a:t>
                  </a:r>
                </a:p>
              </p:txBody>
            </p:sp>
          </p:grpSp>
          <p:pic>
            <p:nvPicPr>
              <p:cNvPr id="41" name="Picture 273" descr="50">
                <a:extLst>
                  <a:ext uri="{FF2B5EF4-FFF2-40B4-BE49-F238E27FC236}">
                    <a16:creationId xmlns:a16="http://schemas.microsoft.com/office/drawing/2014/main" id="{F9F6CBC1-7063-40BF-8D68-45D37F8A5E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3" y="6057523"/>
                <a:ext cx="185766" cy="23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A10956-4E0D-46A3-8784-6E9BA4EB0C5F}"/>
                </a:ext>
              </a:extLst>
            </p:cNvPr>
            <p:cNvSpPr/>
            <p:nvPr/>
          </p:nvSpPr>
          <p:spPr>
            <a:xfrm>
              <a:off x="574077" y="6341663"/>
              <a:ext cx="2781001" cy="166527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품질진단 진행상황 확인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진단 대상 시스템 구축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개발 단계 산출물 </a:t>
              </a:r>
              <a:endParaRPr lang="en-US" altLang="ko-KR" sz="10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  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현황 등</a:t>
              </a:r>
            </a:p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컨설팅 요청 사항 수집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지원요청 우선순위 및 일정</a:t>
              </a:r>
            </a:p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품질관리 현황정보</a:t>
              </a:r>
            </a:p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endParaRPr lang="ko-KR" altLang="en-US" sz="10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endParaRPr>
            </a:p>
          </p:txBody>
        </p:sp>
      </p:grpSp>
      <p:pic>
        <p:nvPicPr>
          <p:cNvPr id="44" name="Picture 2" descr="C:\Users\강세환\Desktop\temp\ar.png">
            <a:extLst>
              <a:ext uri="{FF2B5EF4-FFF2-40B4-BE49-F238E27FC236}">
                <a16:creationId xmlns:a16="http://schemas.microsoft.com/office/drawing/2014/main" id="{A7BEB344-8927-47F2-AFD3-A5C7410961F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5400000" flipV="1">
            <a:off x="4629711" y="1699430"/>
            <a:ext cx="718586" cy="2520000"/>
          </a:xfrm>
          <a:prstGeom prst="rect">
            <a:avLst/>
          </a:prstGeom>
          <a:noFill/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CBEB7D-E016-4F36-996A-41023925FD1B}"/>
              </a:ext>
            </a:extLst>
          </p:cNvPr>
          <p:cNvGrpSpPr/>
          <p:nvPr/>
        </p:nvGrpSpPr>
        <p:grpSpPr>
          <a:xfrm>
            <a:off x="1856656" y="3448138"/>
            <a:ext cx="6534000" cy="378776"/>
            <a:chOff x="2446723" y="4611619"/>
            <a:chExt cx="5400000" cy="284581"/>
          </a:xfrm>
        </p:grpSpPr>
        <p:sp>
          <p:nvSpPr>
            <p:cNvPr id="46" name="오른쪽 대괄호 45">
              <a:extLst>
                <a:ext uri="{FF2B5EF4-FFF2-40B4-BE49-F238E27FC236}">
                  <a16:creationId xmlns:a16="http://schemas.microsoft.com/office/drawing/2014/main" id="{1CFF1A72-AB89-4A57-B966-4FC4B6F00893}"/>
                </a:ext>
              </a:extLst>
            </p:cNvPr>
            <p:cNvSpPr/>
            <p:nvPr/>
          </p:nvSpPr>
          <p:spPr bwMode="auto">
            <a:xfrm rot="16200000">
              <a:off x="5078667" y="1984711"/>
              <a:ext cx="136112" cy="5400000"/>
            </a:xfrm>
            <a:prstGeom prst="rightBracket">
              <a:avLst>
                <a:gd name="adj" fmla="val 101054"/>
              </a:avLst>
            </a:prstGeom>
            <a:solidFill>
              <a:srgbClr val="FFFFFF"/>
            </a:solidFill>
            <a:ln w="19050" algn="ctr">
              <a:noFill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339725" indent="-339725" algn="ctr" defTabSz="1042988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SzPct val="140000"/>
                <a:tabLst>
                  <a:tab pos="5648325" algn="l"/>
                </a:tabLst>
                <a:defRPr/>
              </a:pPr>
              <a:endParaRPr kumimoji="0" lang="ko-KR" altLang="en-US" sz="11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Monotype Sorts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BE98BEF-9C32-40BC-8E2A-61ADAEADC6EC}"/>
                </a:ext>
              </a:extLst>
            </p:cNvPr>
            <p:cNvGrpSpPr/>
            <p:nvPr/>
          </p:nvGrpSpPr>
          <p:grpSpPr>
            <a:xfrm>
              <a:off x="2446723" y="4672540"/>
              <a:ext cx="5400000" cy="223660"/>
              <a:chOff x="692486" y="4697769"/>
              <a:chExt cx="5400000" cy="223660"/>
            </a:xfrm>
          </p:grpSpPr>
          <p:sp>
            <p:nvSpPr>
              <p:cNvPr id="49" name="오른쪽 대괄호 48">
                <a:extLst>
                  <a:ext uri="{FF2B5EF4-FFF2-40B4-BE49-F238E27FC236}">
                    <a16:creationId xmlns:a16="http://schemas.microsoft.com/office/drawing/2014/main" id="{C23CFDA4-20B1-42B6-84F5-BC55DF8A0402}"/>
                  </a:ext>
                </a:extLst>
              </p:cNvPr>
              <p:cNvSpPr/>
              <p:nvPr/>
            </p:nvSpPr>
            <p:spPr bwMode="auto">
              <a:xfrm rot="5400000">
                <a:off x="3324430" y="2153373"/>
                <a:ext cx="136112" cy="5400000"/>
              </a:xfrm>
              <a:prstGeom prst="rightBracket">
                <a:avLst>
                  <a:gd name="adj" fmla="val 101054"/>
                </a:avLst>
              </a:prstGeom>
              <a:solidFill>
                <a:srgbClr val="FFFFFF"/>
              </a:solidFill>
              <a:ln w="19050" algn="ctr">
                <a:noFill/>
                <a:miter lim="800000"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39725" indent="-339725" algn="ctr" defTabSz="1042988" eaLnBrk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ct val="140000"/>
                  <a:tabLst>
                    <a:tab pos="5648325" algn="l"/>
                  </a:tabLst>
                  <a:defRPr/>
                </a:pPr>
                <a:endParaRPr kumimoji="0" lang="ko-KR" altLang="en-US" sz="11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  <a:sym typeface="Monotype Sorts"/>
                </a:endParaRPr>
              </a:p>
            </p:txBody>
          </p:sp>
          <p:pic>
            <p:nvPicPr>
              <p:cNvPr id="50" name="Picture 11" descr="C:\Documents and Settings\SK C&amp;C\바탕 화면\심플한 아이콘 - Devine Icons(Black 50개)\Circle.png">
                <a:extLst>
                  <a:ext uri="{FF2B5EF4-FFF2-40B4-BE49-F238E27FC236}">
                    <a16:creationId xmlns:a16="http://schemas.microsoft.com/office/drawing/2014/main" id="{6A6B9B76-407A-439A-AB4A-944F1E807B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30000" contrast="-40000"/>
                <a:duotone>
                  <a:srgbClr val="00A8CA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17048" y="4697769"/>
                <a:ext cx="131571" cy="131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11" descr="C:\Documents and Settings\SK C&amp;C\바탕 화면\심플한 아이콘 - Devine Icons(Black 50개)\Circle.png">
                <a:extLst>
                  <a:ext uri="{FF2B5EF4-FFF2-40B4-BE49-F238E27FC236}">
                    <a16:creationId xmlns:a16="http://schemas.microsoft.com/office/drawing/2014/main" id="{EB61C763-17F5-414B-B91F-52F0808E71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30000" contrast="-40000"/>
                <a:duotone>
                  <a:srgbClr val="00A8CA">
                    <a:shade val="45000"/>
                    <a:satMod val="135000"/>
                  </a:srgb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897698" y="4697769"/>
                <a:ext cx="131571" cy="131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TextBox 147">
              <a:extLst>
                <a:ext uri="{FF2B5EF4-FFF2-40B4-BE49-F238E27FC236}">
                  <a16:creationId xmlns:a16="http://schemas.microsoft.com/office/drawing/2014/main" id="{CCEE6F49-E2E2-4BBC-94CC-0B7D898AC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02" y="4611619"/>
              <a:ext cx="4561538" cy="25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defTabSz="820088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600" b="1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현장지원 컨설팅을 통한 </a:t>
              </a:r>
              <a:r>
                <a:rPr kumimoji="0" lang="ko-KR" altLang="en-US" sz="1600" b="1" dirty="0" err="1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빅데이터</a:t>
              </a:r>
              <a:r>
                <a:rPr kumimoji="0" lang="ko-KR" altLang="en-US" sz="1600" b="1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플랫폼 품질관리수준 향상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275B681-8B6A-449D-BA73-D440C0427A45}"/>
              </a:ext>
            </a:extLst>
          </p:cNvPr>
          <p:cNvGrpSpPr/>
          <p:nvPr/>
        </p:nvGrpSpPr>
        <p:grpSpPr>
          <a:xfrm>
            <a:off x="3596765" y="4113492"/>
            <a:ext cx="2798512" cy="2051811"/>
            <a:chOff x="532835" y="5955126"/>
            <a:chExt cx="2798512" cy="205181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4B1C576-78BC-4D56-AAAA-37312C0EF4C2}"/>
                </a:ext>
              </a:extLst>
            </p:cNvPr>
            <p:cNvGrpSpPr/>
            <p:nvPr/>
          </p:nvGrpSpPr>
          <p:grpSpPr>
            <a:xfrm>
              <a:off x="532835" y="5955126"/>
              <a:ext cx="2798512" cy="272625"/>
              <a:chOff x="532835" y="6042622"/>
              <a:chExt cx="2798512" cy="247739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C6D3591C-1B9E-4D05-8A10-04CF978DE821}"/>
                  </a:ext>
                </a:extLst>
              </p:cNvPr>
              <p:cNvGrpSpPr/>
              <p:nvPr/>
            </p:nvGrpSpPr>
            <p:grpSpPr>
              <a:xfrm>
                <a:off x="532835" y="6042622"/>
                <a:ext cx="2798512" cy="246426"/>
                <a:chOff x="2709714" y="2547135"/>
                <a:chExt cx="3604237" cy="224024"/>
              </a:xfrm>
            </p:grpSpPr>
            <p:sp>
              <p:nvSpPr>
                <p:cNvPr id="57" name="AutoShape 274">
                  <a:extLst>
                    <a:ext uri="{FF2B5EF4-FFF2-40B4-BE49-F238E27FC236}">
                      <a16:creationId xmlns:a16="http://schemas.microsoft.com/office/drawing/2014/main" id="{59485C47-2BCE-4D99-A25A-E8C198743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09714" y="2547135"/>
                  <a:ext cx="3604237" cy="224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50000"/>
                  </a:schemeClr>
                </a:solidFill>
                <a:ln w="635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</a:pPr>
                  <a:endParaRPr kumimoji="1" lang="ko-KR" altLang="ko-KR" sz="11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endParaRPr>
                </a:p>
              </p:txBody>
            </p:sp>
            <p:sp>
              <p:nvSpPr>
                <p:cNvPr id="58" name="Rectangle 91">
                  <a:extLst>
                    <a:ext uri="{FF2B5EF4-FFF2-40B4-BE49-F238E27FC236}">
                      <a16:creationId xmlns:a16="http://schemas.microsoft.com/office/drawing/2014/main" id="{1F05907B-1154-44EB-A31C-E0B56EEF6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8404" y="2589228"/>
                  <a:ext cx="3586855" cy="139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1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현장교육</a:t>
                  </a:r>
                  <a:r>
                    <a:rPr lang="en-US" altLang="ko-KR" sz="9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방법론</a:t>
                  </a:r>
                  <a:r>
                    <a:rPr lang="en-US" altLang="ko-KR" sz="9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,</a:t>
                  </a:r>
                  <a:r>
                    <a:rPr lang="ko-KR" altLang="en-US" sz="9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진단도구</a:t>
                  </a:r>
                  <a:r>
                    <a:rPr lang="en-US" altLang="ko-KR" sz="9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)</a:t>
                  </a:r>
                  <a:endParaRPr lang="ko-KR" altLang="en-US" sz="9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endParaRPr>
                </a:p>
              </p:txBody>
            </p:sp>
          </p:grpSp>
          <p:pic>
            <p:nvPicPr>
              <p:cNvPr id="56" name="Picture 273" descr="50">
                <a:extLst>
                  <a:ext uri="{FF2B5EF4-FFF2-40B4-BE49-F238E27FC236}">
                    <a16:creationId xmlns:a16="http://schemas.microsoft.com/office/drawing/2014/main" id="{3E7D88D9-67C7-4F35-A923-DD5BF0FEFC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3" y="6057523"/>
                <a:ext cx="185766" cy="23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0AE5E8-7EF8-4498-8465-B46341AC5522}"/>
                </a:ext>
              </a:extLst>
            </p:cNvPr>
            <p:cNvSpPr/>
            <p:nvPr/>
          </p:nvSpPr>
          <p:spPr>
            <a:xfrm>
              <a:off x="574077" y="6341662"/>
              <a:ext cx="2705101" cy="166527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품질진단 방법론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가이드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교육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단계별 진단기준 및 절차</a:t>
              </a:r>
              <a:b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품질진단 산출물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작성 방법</a:t>
              </a:r>
            </a:p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데이터 품질진단 현장 지원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각 단계별 품질진단 방법</a:t>
              </a:r>
              <a:b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 err="1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지표별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품질진단 방법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값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구조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표준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관리     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체계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 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데이터 품질진단 사례 교육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FAB21B-4BF8-4DCD-BA3F-1F1DE9623BBC}"/>
              </a:ext>
            </a:extLst>
          </p:cNvPr>
          <p:cNvGrpSpPr/>
          <p:nvPr/>
        </p:nvGrpSpPr>
        <p:grpSpPr>
          <a:xfrm>
            <a:off x="6592543" y="4097409"/>
            <a:ext cx="2822243" cy="1995887"/>
            <a:chOff x="532835" y="5955126"/>
            <a:chExt cx="2822243" cy="1995887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E77EA23-36B0-4F8C-83CE-2F4608C4DC0E}"/>
                </a:ext>
              </a:extLst>
            </p:cNvPr>
            <p:cNvGrpSpPr/>
            <p:nvPr/>
          </p:nvGrpSpPr>
          <p:grpSpPr>
            <a:xfrm>
              <a:off x="532835" y="5955126"/>
              <a:ext cx="2798512" cy="272625"/>
              <a:chOff x="532835" y="6042622"/>
              <a:chExt cx="2798512" cy="247739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E3845DD-520A-4A28-9BEE-CA62A2B2915C}"/>
                  </a:ext>
                </a:extLst>
              </p:cNvPr>
              <p:cNvGrpSpPr/>
              <p:nvPr/>
            </p:nvGrpSpPr>
            <p:grpSpPr>
              <a:xfrm>
                <a:off x="532835" y="6042622"/>
                <a:ext cx="2798512" cy="246426"/>
                <a:chOff x="2709714" y="2547135"/>
                <a:chExt cx="3604237" cy="224024"/>
              </a:xfrm>
            </p:grpSpPr>
            <p:sp>
              <p:nvSpPr>
                <p:cNvPr id="64" name="AutoShape 274">
                  <a:extLst>
                    <a:ext uri="{FF2B5EF4-FFF2-40B4-BE49-F238E27FC236}">
                      <a16:creationId xmlns:a16="http://schemas.microsoft.com/office/drawing/2014/main" id="{C1D3DBEB-724E-4BEC-9115-80D08BE05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09714" y="2547135"/>
                  <a:ext cx="3604237" cy="224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50000"/>
                  </a:schemeClr>
                </a:solidFill>
                <a:ln w="635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</a:pPr>
                  <a:endParaRPr kumimoji="1" lang="ko-KR" altLang="ko-KR" sz="1100" dirty="0">
                    <a:ln>
                      <a:solidFill>
                        <a:srgbClr val="969696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endParaRPr>
                </a:p>
              </p:txBody>
            </p:sp>
            <p:sp>
              <p:nvSpPr>
                <p:cNvPr id="65" name="Rectangle 91">
                  <a:extLst>
                    <a:ext uri="{FF2B5EF4-FFF2-40B4-BE49-F238E27FC236}">
                      <a16:creationId xmlns:a16="http://schemas.microsoft.com/office/drawing/2014/main" id="{069EAF0E-1869-44C4-A1B1-45480361C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8404" y="2589228"/>
                  <a:ext cx="3586855" cy="1398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indent="-180975" algn="ctr" fontAlgn="base" latinLnBrk="0">
                    <a:spcAft>
                      <a:spcPts val="24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100" dirty="0">
                      <a:ln>
                        <a:solidFill>
                          <a:srgbClr val="969696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함초롬바탕" panose="02030504000101010101" pitchFamily="18" charset="-127"/>
                      <a:ea typeface="함초롬바탕" panose="02030504000101010101" pitchFamily="18" charset="-127"/>
                      <a:cs typeface="함초롬바탕" panose="02030504000101010101" pitchFamily="18" charset="-127"/>
                    </a:rPr>
                    <a:t>확인점검</a:t>
                  </a:r>
                </a:p>
              </p:txBody>
            </p:sp>
          </p:grpSp>
          <p:pic>
            <p:nvPicPr>
              <p:cNvPr id="63" name="Picture 273" descr="50">
                <a:extLst>
                  <a:ext uri="{FF2B5EF4-FFF2-40B4-BE49-F238E27FC236}">
                    <a16:creationId xmlns:a16="http://schemas.microsoft.com/office/drawing/2014/main" id="{F23CF485-297A-4F3D-A13B-EF2FAF2591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3" y="6057523"/>
                <a:ext cx="185766" cy="232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BA4D93-189E-445B-B105-752D5375F52A}"/>
                </a:ext>
              </a:extLst>
            </p:cNvPr>
            <p:cNvSpPr/>
            <p:nvPr/>
          </p:nvSpPr>
          <p:spPr>
            <a:xfrm>
              <a:off x="574077" y="6341663"/>
              <a:ext cx="2781001" cy="16093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marL="92075" indent="-92075" algn="l">
                <a:lnSpc>
                  <a:spcPct val="110000"/>
                </a:lnSpc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데이터 품질진단 확인점검 결과 확인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현장 컨설팅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)</a:t>
              </a:r>
            </a:p>
            <a:p>
              <a:pPr algn="l">
                <a:lnSpc>
                  <a:spcPct val="110000"/>
                </a:lnSpc>
                <a:spcBef>
                  <a:spcPts val="300"/>
                </a:spcBef>
              </a:pP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산출물 보완 사항</a:t>
              </a:r>
              <a:b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- </a:t>
              </a:r>
              <a:r>
                <a:rPr lang="ko-KR" altLang="en-US" sz="1000" dirty="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rPr>
                <a:t>진단방법 보완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CB97882-36A4-4249-84EB-0731174ED1BE}"/>
              </a:ext>
            </a:extLst>
          </p:cNvPr>
          <p:cNvSpPr txBox="1"/>
          <p:nvPr/>
        </p:nvSpPr>
        <p:spPr>
          <a:xfrm>
            <a:off x="671216" y="30726"/>
            <a:ext cx="27940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현장컨설팅 목적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602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AF2361-2FC2-40B2-9A6E-BF618438A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69649"/>
              </p:ext>
            </p:extLst>
          </p:nvPr>
        </p:nvGraphicFramePr>
        <p:xfrm>
          <a:off x="452500" y="3514078"/>
          <a:ext cx="8892988" cy="27994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3247">
                  <a:extLst>
                    <a:ext uri="{9D8B030D-6E8A-4147-A177-3AD203B41FA5}">
                      <a16:colId xmlns:a16="http://schemas.microsoft.com/office/drawing/2014/main" val="541256047"/>
                    </a:ext>
                  </a:extLst>
                </a:gridCol>
                <a:gridCol w="2223247">
                  <a:extLst>
                    <a:ext uri="{9D8B030D-6E8A-4147-A177-3AD203B41FA5}">
                      <a16:colId xmlns:a16="http://schemas.microsoft.com/office/drawing/2014/main" val="964540510"/>
                    </a:ext>
                  </a:extLst>
                </a:gridCol>
                <a:gridCol w="2223247">
                  <a:extLst>
                    <a:ext uri="{9D8B030D-6E8A-4147-A177-3AD203B41FA5}">
                      <a16:colId xmlns:a16="http://schemas.microsoft.com/office/drawing/2014/main" val="1396278775"/>
                    </a:ext>
                  </a:extLst>
                </a:gridCol>
                <a:gridCol w="2223247">
                  <a:extLst>
                    <a:ext uri="{9D8B030D-6E8A-4147-A177-3AD203B41FA5}">
                      <a16:colId xmlns:a16="http://schemas.microsoft.com/office/drawing/2014/main" val="2395117325"/>
                    </a:ext>
                  </a:extLst>
                </a:gridCol>
              </a:tblGrid>
              <a:tr h="1765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플랫폼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주관기관명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지원인력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10963"/>
                  </a:ext>
                </a:extLst>
              </a:tr>
              <a:tr h="176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정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16462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지역경제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경기도청</a:t>
                      </a:r>
                      <a:endParaRPr lang="en-US" altLang="ko-KR" sz="1100" u="none" strike="noStrike" dirty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김태연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김잔디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9284714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환경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수자원공사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고민수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김정욱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8881162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문화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문화정보원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고민수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5630310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산림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임업진흥원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이종영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이민성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68614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금융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비씨카드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이민성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8054556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유통소비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메일방송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이민성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7926500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통신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케이티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김태연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박수현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4450926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교통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교통연구원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김태연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백하연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5013513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중소기업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더존비즈온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김태연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백하연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692224"/>
                  </a:ext>
                </a:extLst>
              </a:tr>
              <a:tr h="2418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헬스케어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국립암센터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고민수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김정욱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107275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6577CC-B86F-44BE-8E2A-9D3BCE4DD355}"/>
              </a:ext>
            </a:extLst>
          </p:cNvPr>
          <p:cNvSpPr/>
          <p:nvPr/>
        </p:nvSpPr>
        <p:spPr bwMode="auto">
          <a:xfrm>
            <a:off x="292463" y="844957"/>
            <a:ext cx="9127281" cy="2373986"/>
          </a:xfrm>
          <a:prstGeom prst="rect">
            <a:avLst/>
          </a:prstGeom>
          <a:solidFill>
            <a:srgbClr val="1F497D">
              <a:lumMod val="20000"/>
              <a:lumOff val="80000"/>
              <a:alpha val="4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0719" tIns="50359" rIns="100719" bIns="50359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AEA3BB-D71D-4447-B21C-FDB31B266C24}"/>
              </a:ext>
            </a:extLst>
          </p:cNvPr>
          <p:cNvSpPr/>
          <p:nvPr/>
        </p:nvSpPr>
        <p:spPr>
          <a:xfrm>
            <a:off x="2792760" y="2432224"/>
            <a:ext cx="1345030" cy="359574"/>
          </a:xfrm>
          <a:prstGeom prst="rect">
            <a:avLst/>
          </a:prstGeom>
          <a:gradFill>
            <a:gsLst>
              <a:gs pos="100000">
                <a:srgbClr val="75B9E7"/>
              </a:gs>
              <a:gs pos="0">
                <a:srgbClr val="8DD8EF"/>
              </a:gs>
            </a:gsLst>
            <a:lin ang="5400000" scaled="0"/>
          </a:gradFill>
          <a:ln w="6350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 algn="ctr" defTabSz="914400" fontAlgn="base" latinLnBrk="0">
              <a:spcBef>
                <a:spcPct val="0"/>
              </a:spcBef>
              <a:spcAft>
                <a:spcPts val="240"/>
              </a:spcAft>
              <a:buClr>
                <a:prstClr val="white">
                  <a:lumMod val="65000"/>
                </a:prstClr>
              </a:buClr>
              <a:buSzPct val="80000"/>
              <a:buFont typeface="Wingdings" pitchFamily="2" charset="2"/>
              <a:buNone/>
            </a:pPr>
            <a:r>
              <a:rPr kumimoji="1" lang="ko-KR" altLang="en-US" sz="11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품질관리체계 </a:t>
            </a:r>
            <a:r>
              <a:rPr kumimoji="1" lang="ko-KR" altLang="en-US" sz="1100" kern="0" dirty="0" err="1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수립팀</a:t>
            </a:r>
            <a:endParaRPr kumimoji="1" lang="ko-KR" altLang="en-US" sz="1100" kern="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3" name="AutoShape 125">
            <a:extLst>
              <a:ext uri="{FF2B5EF4-FFF2-40B4-BE49-F238E27FC236}">
                <a16:creationId xmlns:a16="http://schemas.microsoft.com/office/drawing/2014/main" id="{FCC8FCF6-3D5C-4418-85B2-F04D7C8F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142" y="1050883"/>
            <a:ext cx="1513063" cy="515845"/>
          </a:xfrm>
          <a:prstGeom prst="roundRect">
            <a:avLst>
              <a:gd name="adj" fmla="val 14017"/>
            </a:avLst>
          </a:prstGeom>
          <a:gradFill>
            <a:gsLst>
              <a:gs pos="0">
                <a:srgbClr val="4BACC6"/>
              </a:gs>
              <a:gs pos="94000">
                <a:srgbClr val="0565A7"/>
              </a:gs>
            </a:gsLst>
            <a:lin ang="5400000" scaled="0"/>
          </a:gradFill>
          <a:ln w="6350" cap="flat" cmpd="sng" algn="ctr">
            <a:solidFill>
              <a:srgbClr val="0070C0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marL="0" marR="0" lvl="0" indent="-180975" algn="ctr" defTabSz="914217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 typeface="Wingdings" pitchFamily="2" charset="2"/>
              <a:buNone/>
              <a:tabLst>
                <a:tab pos="5648325" algn="l"/>
              </a:tabLst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solidFill>
                    <a:srgbClr val="68A86A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품질관리사업단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solidFill>
                    <a:srgbClr val="68A86A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PM</a:t>
            </a:r>
            <a:endParaRPr kumimoji="1" lang="ko-KR" altLang="en-US" sz="1200" b="0" i="0" u="none" strike="noStrike" kern="0" cap="none" spc="0" normalizeH="0" baseline="0" noProof="0" dirty="0">
              <a:ln>
                <a:solidFill>
                  <a:srgbClr val="68A86A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4" name="직선 연결선 3">
            <a:extLst>
              <a:ext uri="{FF2B5EF4-FFF2-40B4-BE49-F238E27FC236}">
                <a16:creationId xmlns:a16="http://schemas.microsoft.com/office/drawing/2014/main" id="{E1FA5EBC-7D74-4CC2-B5A3-671555B146C6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3699727" y="1332277"/>
            <a:ext cx="865496" cy="1334399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ACC73F-BA2C-44E2-B49C-3FB5C978E3F8}"/>
              </a:ext>
            </a:extLst>
          </p:cNvPr>
          <p:cNvSpPr/>
          <p:nvPr/>
        </p:nvSpPr>
        <p:spPr>
          <a:xfrm>
            <a:off x="6105128" y="1818037"/>
            <a:ext cx="1535689" cy="362878"/>
          </a:xfrm>
          <a:prstGeom prst="rect">
            <a:avLst/>
          </a:prstGeom>
          <a:gradFill>
            <a:gsLst>
              <a:gs pos="100000">
                <a:srgbClr val="75B9E7"/>
              </a:gs>
              <a:gs pos="0">
                <a:srgbClr val="8DD8EF"/>
              </a:gs>
            </a:gsLst>
            <a:lin ang="5400000" scaled="0"/>
          </a:gradFill>
          <a:ln w="6350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 algn="ctr" defTabSz="914400" fontAlgn="base" latinLnBrk="0">
              <a:spcBef>
                <a:spcPct val="0"/>
              </a:spcBef>
              <a:spcAft>
                <a:spcPts val="240"/>
              </a:spcAft>
              <a:buClr>
                <a:prstClr val="white">
                  <a:lumMod val="65000"/>
                </a:prstClr>
              </a:buClr>
              <a:buSzPct val="80000"/>
              <a:buFont typeface="Wingdings" pitchFamily="2" charset="2"/>
              <a:buNone/>
            </a:pPr>
            <a:r>
              <a:rPr kumimoji="1" lang="ko-KR" altLang="en-US" sz="11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품질관리지원 </a:t>
            </a:r>
            <a:r>
              <a:rPr kumimoji="1" lang="ko-KR" altLang="en-US" sz="1100" kern="0" dirty="0" err="1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컨설팅팀</a:t>
            </a:r>
            <a:endParaRPr kumimoji="1" lang="ko-KR" altLang="en-US" sz="1100" kern="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6FC73B-8878-42CC-BC43-00009B67FDFE}"/>
              </a:ext>
            </a:extLst>
          </p:cNvPr>
          <p:cNvSpPr/>
          <p:nvPr/>
        </p:nvSpPr>
        <p:spPr>
          <a:xfrm>
            <a:off x="2812542" y="1559091"/>
            <a:ext cx="925514" cy="402529"/>
          </a:xfrm>
          <a:prstGeom prst="rect">
            <a:avLst/>
          </a:prstGeom>
          <a:gradFill>
            <a:gsLst>
              <a:gs pos="100000">
                <a:srgbClr val="75B9E7"/>
              </a:gs>
              <a:gs pos="0">
                <a:srgbClr val="8DD8EF"/>
              </a:gs>
            </a:gsLst>
            <a:lin ang="5400000" scaled="0"/>
          </a:gradFill>
          <a:ln w="6350" cap="flat" cmpd="sng" algn="ctr">
            <a:solidFill>
              <a:srgbClr val="00B0F0"/>
            </a:solidFill>
            <a:prstDash val="solid"/>
          </a:ln>
          <a:effectLst/>
        </p:spPr>
        <p:txBody>
          <a:bodyPr lIns="0" tIns="0" rIns="0" bIns="0" rtlCol="0" anchor="ctr" anchorCtr="0"/>
          <a:lstStyle/>
          <a:p>
            <a:pPr indent="-180975" algn="ctr" defTabSz="914400" fontAlgn="base" latinLnBrk="0">
              <a:spcBef>
                <a:spcPct val="0"/>
              </a:spcBef>
              <a:spcAft>
                <a:spcPts val="240"/>
              </a:spcAft>
              <a:buClr>
                <a:prstClr val="white">
                  <a:lumMod val="65000"/>
                </a:prstClr>
              </a:buClr>
              <a:buSzPct val="80000"/>
              <a:buFont typeface="Wingdings" pitchFamily="2" charset="2"/>
              <a:buNone/>
            </a:pPr>
            <a:r>
              <a:rPr kumimoji="1" lang="ko-KR" altLang="en-US" sz="11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본사 기술지원조직</a:t>
            </a:r>
          </a:p>
        </p:txBody>
      </p:sp>
      <p:cxnSp>
        <p:nvCxnSpPr>
          <p:cNvPr id="27" name="직선 연결선 3">
            <a:extLst>
              <a:ext uri="{FF2B5EF4-FFF2-40B4-BE49-F238E27FC236}">
                <a16:creationId xmlns:a16="http://schemas.microsoft.com/office/drawing/2014/main" id="{F743CDBB-7885-424F-920A-5E36A6E1A2D8}"/>
              </a:ext>
            </a:extLst>
          </p:cNvPr>
          <p:cNvCxnSpPr>
            <a:stCxn id="25" idx="1"/>
            <a:endCxn id="23" idx="2"/>
          </p:cNvCxnSpPr>
          <p:nvPr/>
        </p:nvCxnSpPr>
        <p:spPr>
          <a:xfrm rot="10800000">
            <a:off x="4799674" y="1566728"/>
            <a:ext cx="1305454" cy="432748"/>
          </a:xfrm>
          <a:prstGeom prst="bentConnector2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D075A6D-F15D-4F2E-A380-0B54AA970467}"/>
              </a:ext>
            </a:extLst>
          </p:cNvPr>
          <p:cNvCxnSpPr>
            <a:endCxn id="26" idx="3"/>
          </p:cNvCxnSpPr>
          <p:nvPr/>
        </p:nvCxnSpPr>
        <p:spPr>
          <a:xfrm flipH="1">
            <a:off x="3738056" y="1760356"/>
            <a:ext cx="1061618" cy="0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66BC26-0EF6-4789-B000-79233857E870}"/>
              </a:ext>
            </a:extLst>
          </p:cNvPr>
          <p:cNvSpPr/>
          <p:nvPr/>
        </p:nvSpPr>
        <p:spPr>
          <a:xfrm>
            <a:off x="5961112" y="1710334"/>
            <a:ext cx="1836204" cy="58427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9EB2A-4AEE-4BB9-9223-4D87B7313A4D}"/>
              </a:ext>
            </a:extLst>
          </p:cNvPr>
          <p:cNvSpPr txBox="1"/>
          <p:nvPr/>
        </p:nvSpPr>
        <p:spPr>
          <a:xfrm>
            <a:off x="671216" y="30726"/>
            <a:ext cx="43377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현장컨설팅 지원조직 구성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42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36272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현장컨설팅 수행 일정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606EEA-6886-4313-82A9-A46662C8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94253"/>
              </p:ext>
            </p:extLst>
          </p:nvPr>
        </p:nvGraphicFramePr>
        <p:xfrm>
          <a:off x="292181" y="1124747"/>
          <a:ext cx="9341331" cy="4752526"/>
        </p:xfrm>
        <a:graphic>
          <a:graphicData uri="http://schemas.openxmlformats.org/drawingml/2006/table">
            <a:tbl>
              <a:tblPr/>
              <a:tblGrid>
                <a:gridCol w="1780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5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26186">
                <a:tc rowSpan="3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수행항목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수행내용요약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일정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9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9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10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12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월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3W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4W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컨설팅 일정 수립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별 품질진단 지원 컨설팅 일정 수립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상시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안내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별 품질진단 현장컨설팅 실시 안내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16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상시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사전 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별 품질진단 준비 등 진행 상황 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현장교육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방법론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진단도구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가이드 및 품질진단도구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(NDQ)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품질진단결과 확인 및 시정조치 확인 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492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기술지원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진단결과 분석 등 기술지원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en-US" altLang="ko-KR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68EDDA5-C524-49A5-BD7C-9B0DBDDBC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89732"/>
              </p:ext>
            </p:extLst>
          </p:nvPr>
        </p:nvGraphicFramePr>
        <p:xfrm>
          <a:off x="380999" y="960118"/>
          <a:ext cx="9180513" cy="5349237"/>
        </p:xfrm>
        <a:graphic>
          <a:graphicData uri="http://schemas.openxmlformats.org/drawingml/2006/table">
            <a:tbl>
              <a:tblPr/>
              <a:tblGrid>
                <a:gridCol w="2357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791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수행항목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활동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86">
                <a:tc rowSpan="4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컨설팅 일정 수립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안내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요청사항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플랫폼의 품질진단 컨설팅 요청사항을 구체적으로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현황 검토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역량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일정</a:t>
                      </a:r>
                      <a:r>
                        <a:rPr lang="en-US" altLang="ko-KR" sz="1200" b="0" u="none" strike="noStrike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결과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기타 데이터 </a:t>
                      </a:r>
                      <a:b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</a:b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품질이슈를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수행계획 수립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컨설팅 대상 및 범위 등 컨설팅 수행계획서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자료준비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가이드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템플릿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전문기술지원 관련 </a:t>
                      </a:r>
                      <a:endParaRPr lang="en-US" altLang="ko-KR" sz="1200" b="0" u="none" strike="noStrike" dirty="0"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참고자료 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86">
                <a:tc rowSpan="5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사전 점검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현장교육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방법론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진단도구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기술지원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방법론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가이드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 분류체계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진단기법 등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작성방법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관련 산출물 작성 방법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기법 기술지원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진단결과 분석 등 기술지원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관련 자료제공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도구 적용 및 활용 사례</a:t>
                      </a:r>
                      <a:r>
                        <a:rPr lang="en-US" altLang="ko-KR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각종 </a:t>
                      </a:r>
                      <a:r>
                        <a:rPr lang="ko-KR" altLang="en-US" sz="1200" b="0" u="none" strike="noStrike" dirty="0" err="1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진단쿼리</a:t>
                      </a:r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 품질진단 관련 문의 응대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현장에서 플랫폼 담당자의 문의에 대한 응대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586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확인 점검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차수 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수행결과 보고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 컨설팅수행 결과서 작성 및 제출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45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후속지원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 요청사항 추가 지원 및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D404BE-7B33-43AE-9BC4-2555FBF72221}"/>
              </a:ext>
            </a:extLst>
          </p:cNvPr>
          <p:cNvSpPr txBox="1"/>
          <p:nvPr/>
        </p:nvSpPr>
        <p:spPr>
          <a:xfrm>
            <a:off x="671216" y="30726"/>
            <a:ext cx="36272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현장컨설팅 수행 활동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43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59083" y="2095602"/>
            <a:ext cx="8563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Ⅱ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6908" y="2503406"/>
            <a:ext cx="572463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35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플랫폼 별 교육 및 컨설팅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E2619-B464-40CD-8AC9-782B5A68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501172" y="1218603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교통플랫폼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F5C847-DA51-4732-B70B-BA0638D4F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696332"/>
              </p:ext>
            </p:extLst>
          </p:nvPr>
        </p:nvGraphicFramePr>
        <p:xfrm>
          <a:off x="349466" y="836712"/>
          <a:ext cx="9244266" cy="5377563"/>
        </p:xfrm>
        <a:graphic>
          <a:graphicData uri="http://schemas.openxmlformats.org/drawingml/2006/table">
            <a:tbl>
              <a:tblPr/>
              <a:tblGrid>
                <a:gridCol w="201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701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플랫폼명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교통 플랫폼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01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주관기관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한국도로공사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701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수행사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모비젠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20">
                <a:tc row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현장컨설팅 유형 확인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1.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2. 1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차 교육 및 컨설팅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78"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20201020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201103(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 담당자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*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코로나 대응 이슈로 비대면으로 실시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029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교육 및 컨설팅 내용</a:t>
                      </a: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방법론 교육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지표 및 진단방법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날짜범위 유효성 항목에 대해서 시작일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종료일이 모두 존재하는 테이블이 점검 대상임을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품질진단 산출물 작성 관련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진단 테이블 수 와 테이블 정의서의 테이블 수 일치 관련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이론적으로는 수가 모두 같아야 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테이블 수가 다른 이유에 대해서 소명방안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점검시점 불일치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백업 테이블 생성 등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 검증 사항 미비 항목 컨설팅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-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문서검증 사항에 대해 근거 화면 캡처 및 관련 매뉴얼 등의 문서가 필요함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현재 지번 주소 관리만 진행 중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도로명 주소 관리의 필요성 교육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향후 비정형데이터 관리 수준 진단 목적으로 메타데이터 전송 요청이 있을 수 있어 미리 대응 요청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데이터 적재에 따라 기존에 점검 대상 </a:t>
                      </a:r>
                      <a:r>
                        <a:rPr lang="ko-KR" altLang="en-US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미존재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항목에 대해서도 점검 대상이 추가될 수 있어 재확인 필요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NDQ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수행 중 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Script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실행시간이 오래 걸리는 항목의 경우 </a:t>
                      </a:r>
                      <a:r>
                        <a:rPr lang="en-US" altLang="ko-KR" sz="105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linux</a:t>
                      </a:r>
                      <a:r>
                        <a:rPr lang="en-US" altLang="ko-KR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shell </a:t>
                      </a:r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등을 사용하여 일괄 실행하면 수행속도 향상 가능</a:t>
                      </a:r>
                      <a:endParaRPr lang="en-US" altLang="ko-KR" sz="1050" b="0" i="0" u="none" strike="noStrike" dirty="0"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5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C53A8-97E2-46E3-B98B-1473B0B897BE}"/>
              </a:ext>
            </a:extLst>
          </p:cNvPr>
          <p:cNvSpPr txBox="1"/>
          <p:nvPr/>
        </p:nvSpPr>
        <p:spPr>
          <a:xfrm>
            <a:off x="671216" y="30726"/>
            <a:ext cx="52937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교통플랫폼 교육 및 컨설팅 결과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 Box 821">
            <a:extLst>
              <a:ext uri="{FF2B5EF4-FFF2-40B4-BE49-F238E27FC236}">
                <a16:creationId xmlns:a16="http://schemas.microsoft.com/office/drawing/2014/main" id="{68FA9C2D-56DA-426F-B849-F227C58260A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76636" y="872716"/>
            <a:ext cx="961802" cy="18466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결과서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A9996-C825-42D8-92C4-96EB5F37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2" y="1376152"/>
            <a:ext cx="3838547" cy="4945922"/>
          </a:xfrm>
          <a:prstGeom prst="rect">
            <a:avLst/>
          </a:prstGeom>
        </p:spPr>
      </p:pic>
      <p:sp>
        <p:nvSpPr>
          <p:cNvPr id="8" name="Text Box 821">
            <a:extLst>
              <a:ext uri="{FF2B5EF4-FFF2-40B4-BE49-F238E27FC236}">
                <a16:creationId xmlns:a16="http://schemas.microsoft.com/office/drawing/2014/main" id="{046A3CE3-93A4-44C2-B71B-7CD0E787A9E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02220" y="818855"/>
            <a:ext cx="1285608" cy="29238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ctr" latinLnBrk="0">
              <a:spcBef>
                <a:spcPct val="50000"/>
              </a:spcBef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교육 자료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6C116-B97A-4F7C-926A-254B032066AF}"/>
              </a:ext>
            </a:extLst>
          </p:cNvPr>
          <p:cNvSpPr/>
          <p:nvPr/>
        </p:nvSpPr>
        <p:spPr>
          <a:xfrm>
            <a:off x="466382" y="1232756"/>
            <a:ext cx="3982563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8FBF1-F33F-4279-B3DB-404F2F49B8F4}"/>
              </a:ext>
            </a:extLst>
          </p:cNvPr>
          <p:cNvSpPr/>
          <p:nvPr/>
        </p:nvSpPr>
        <p:spPr>
          <a:xfrm>
            <a:off x="5232591" y="1232756"/>
            <a:ext cx="3824866" cy="508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FEA40-5BBB-4BCD-A15D-73573F03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482" y="1394153"/>
            <a:ext cx="3769084" cy="21428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1EA200-CD65-438C-8BAA-4DFF5631B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072" y="3320988"/>
            <a:ext cx="3152997" cy="28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5579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28787</TotalTime>
  <Words>2498</Words>
  <Application>Microsoft Office PowerPoint</Application>
  <PresentationFormat>A4 용지(210x297mm)</PresentationFormat>
  <Paragraphs>585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KoPub돋움체 Bold</vt:lpstr>
      <vt:lpstr>KoPub돋움체 Medium</vt:lpstr>
      <vt:lpstr>Rix모던고딕 B</vt:lpstr>
      <vt:lpstr>Rix모던고딕 L</vt:lpstr>
      <vt:lpstr>Rix모던고딕 M</vt:lpstr>
      <vt:lpstr>굴림</vt:lpstr>
      <vt:lpstr>나눔고딕</vt:lpstr>
      <vt:lpstr>나눔스퀘어 Bold</vt:lpstr>
      <vt:lpstr>맑은 고딕</vt:lpstr>
      <vt:lpstr>함초롬바탕</vt:lpstr>
      <vt:lpstr>Arial</vt:lpstr>
      <vt:lpstr>Times New Roman</vt:lpstr>
      <vt:lpstr>Wingdings</vt:lpstr>
      <vt:lpstr>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owlnest</cp:lastModifiedBy>
  <cp:revision>1979</cp:revision>
  <dcterms:created xsi:type="dcterms:W3CDTF">2017-03-17T06:47:35Z</dcterms:created>
  <dcterms:modified xsi:type="dcterms:W3CDTF">2021-01-12T13:48:55Z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C:\Users\SDS\Desktop\★TEM.pptx</vt:lpwstr>
  </property>
  <property fmtid="{D5CDD505-2E9C-101B-9397-08002B2CF9AE}" pid="4" name="FLCMData">
    <vt:lpwstr>64DD66176E6B8B7054D3671D719AABA49ECD120E313EEF120CF75388FE6832D7DCC3BDEFAC63986717CE7377C6CA4653BA4D654CDC423E1998F7EFFEE885A308</vt:lpwstr>
  </property>
  <property fmtid="{5C58129F-E5B8-477A-9B38-B3E54BFA04C8}" pid="2">
    <vt:lpwstr>B4F2923072D48C80CD865ABEBE4B8536323EC33738AFB5E4B13534D5BA58CC35</vt:lpwstr>
  </property>
</Properties>
</file>