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nter Bold" charset="1" panose="020B0802030000000004"/>
      <p:regular r:id="rId16"/>
    </p:embeddedFont>
    <p:embeddedFont>
      <p:font typeface="Inter" charset="1" panose="020B0502030000000004"/>
      <p:regular r:id="rId17"/>
    </p:embeddedFont>
    <p:embeddedFont>
      <p:font typeface="Canva San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07832" y="0"/>
            <a:ext cx="18503663" cy="18503663"/>
          </a:xfrm>
          <a:custGeom>
            <a:avLst/>
            <a:gdLst/>
            <a:ahLst/>
            <a:cxnLst/>
            <a:rect r="r" b="b" t="t" l="l"/>
            <a:pathLst>
              <a:path h="18503663" w="18503663">
                <a:moveTo>
                  <a:pt x="18503664" y="0"/>
                </a:moveTo>
                <a:lnTo>
                  <a:pt x="0" y="0"/>
                </a:lnTo>
                <a:lnTo>
                  <a:pt x="0" y="18503663"/>
                </a:lnTo>
                <a:lnTo>
                  <a:pt x="18503664" y="18503663"/>
                </a:lnTo>
                <a:lnTo>
                  <a:pt x="18503664"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27179" y="3998803"/>
            <a:ext cx="13633641" cy="1445005"/>
          </a:xfrm>
          <a:prstGeom prst="rect">
            <a:avLst/>
          </a:prstGeom>
        </p:spPr>
        <p:txBody>
          <a:bodyPr anchor="t" rtlCol="false" tIns="0" lIns="0" bIns="0" rIns="0">
            <a:spAutoFit/>
          </a:bodyPr>
          <a:lstStyle/>
          <a:p>
            <a:pPr algn="ctr">
              <a:lnSpc>
                <a:spcPts val="11711"/>
              </a:lnSpc>
            </a:pPr>
            <a:r>
              <a:rPr lang="en-US" b="true" sz="8365">
                <a:solidFill>
                  <a:srgbClr val="814256"/>
                </a:solidFill>
                <a:latin typeface="Inter Bold"/>
                <a:ea typeface="Inter Bold"/>
                <a:cs typeface="Inter Bold"/>
                <a:sym typeface="Inter Bold"/>
              </a:rPr>
              <a:t>Evolusi Sistem Operasi</a:t>
            </a:r>
          </a:p>
        </p:txBody>
      </p:sp>
      <p:sp>
        <p:nvSpPr>
          <p:cNvPr name="TextBox 4" id="4"/>
          <p:cNvSpPr txBox="true"/>
          <p:nvPr/>
        </p:nvSpPr>
        <p:spPr>
          <a:xfrm rot="0">
            <a:off x="5880869" y="5675990"/>
            <a:ext cx="6526262" cy="440787"/>
          </a:xfrm>
          <a:prstGeom prst="rect">
            <a:avLst/>
          </a:prstGeom>
        </p:spPr>
        <p:txBody>
          <a:bodyPr anchor="t" rtlCol="false" tIns="0" lIns="0" bIns="0" rIns="0">
            <a:spAutoFit/>
          </a:bodyPr>
          <a:lstStyle/>
          <a:p>
            <a:pPr algn="ctr">
              <a:lnSpc>
                <a:spcPts val="3527"/>
              </a:lnSpc>
              <a:spcBef>
                <a:spcPct val="0"/>
              </a:spcBef>
            </a:pPr>
            <a:r>
              <a:rPr lang="en-US" sz="2519">
                <a:solidFill>
                  <a:srgbClr val="814256"/>
                </a:solidFill>
                <a:latin typeface="Inter"/>
                <a:ea typeface="Inter"/>
                <a:cs typeface="Inter"/>
                <a:sym typeface="Inter"/>
              </a:rPr>
              <a:t>Dimas Faozan Refanata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sp>
        <p:nvSpPr>
          <p:cNvPr name="AutoShape 2" id="2"/>
          <p:cNvSpPr/>
          <p:nvPr/>
        </p:nvSpPr>
        <p:spPr>
          <a:xfrm rot="22788">
            <a:off x="10204010" y="2991794"/>
            <a:ext cx="563476" cy="0"/>
          </a:xfrm>
          <a:prstGeom prst="line">
            <a:avLst/>
          </a:prstGeom>
          <a:ln cap="rnd" w="28575">
            <a:solidFill>
              <a:srgbClr val="F2E9E1"/>
            </a:solidFill>
            <a:prstDash val="solid"/>
            <a:headEnd type="none" len="sm" w="sm"/>
            <a:tailEnd type="none" len="sm" w="sm"/>
          </a:ln>
        </p:spPr>
      </p:sp>
      <p:sp>
        <p:nvSpPr>
          <p:cNvPr name="Freeform 3" id="3"/>
          <p:cNvSpPr/>
          <p:nvPr/>
        </p:nvSpPr>
        <p:spPr>
          <a:xfrm flipH="false" flipV="false" rot="0">
            <a:off x="6816299" y="4395767"/>
            <a:ext cx="473890" cy="323107"/>
          </a:xfrm>
          <a:custGeom>
            <a:avLst/>
            <a:gdLst/>
            <a:ahLst/>
            <a:cxnLst/>
            <a:rect r="r" b="b" t="t" l="l"/>
            <a:pathLst>
              <a:path h="323107" w="473890">
                <a:moveTo>
                  <a:pt x="0" y="0"/>
                </a:moveTo>
                <a:lnTo>
                  <a:pt x="473891" y="0"/>
                </a:lnTo>
                <a:lnTo>
                  <a:pt x="473891" y="323107"/>
                </a:lnTo>
                <a:lnTo>
                  <a:pt x="0" y="323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798499" y="3841313"/>
            <a:ext cx="364455" cy="371893"/>
          </a:xfrm>
          <a:custGeom>
            <a:avLst/>
            <a:gdLst/>
            <a:ahLst/>
            <a:cxnLst/>
            <a:rect r="r" b="b" t="t" l="l"/>
            <a:pathLst>
              <a:path h="371893" w="364455">
                <a:moveTo>
                  <a:pt x="0" y="0"/>
                </a:moveTo>
                <a:lnTo>
                  <a:pt x="364455" y="0"/>
                </a:lnTo>
                <a:lnTo>
                  <a:pt x="364455" y="371893"/>
                </a:lnTo>
                <a:lnTo>
                  <a:pt x="0" y="3718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876520" y="4930827"/>
            <a:ext cx="353449" cy="353449"/>
          </a:xfrm>
          <a:custGeom>
            <a:avLst/>
            <a:gdLst/>
            <a:ahLst/>
            <a:cxnLst/>
            <a:rect r="r" b="b" t="t" l="l"/>
            <a:pathLst>
              <a:path h="353449" w="353449">
                <a:moveTo>
                  <a:pt x="0" y="0"/>
                </a:moveTo>
                <a:lnTo>
                  <a:pt x="353449" y="0"/>
                </a:lnTo>
                <a:lnTo>
                  <a:pt x="353449" y="353450"/>
                </a:lnTo>
                <a:lnTo>
                  <a:pt x="0" y="3534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4694936" y="3397407"/>
            <a:ext cx="8898128" cy="3066840"/>
            <a:chOff x="0" y="0"/>
            <a:chExt cx="2343540" cy="807727"/>
          </a:xfrm>
        </p:grpSpPr>
        <p:sp>
          <p:nvSpPr>
            <p:cNvPr name="Freeform 7" id="7"/>
            <p:cNvSpPr/>
            <p:nvPr/>
          </p:nvSpPr>
          <p:spPr>
            <a:xfrm flipH="false" flipV="false" rot="0">
              <a:off x="0" y="0"/>
              <a:ext cx="2343540" cy="807727"/>
            </a:xfrm>
            <a:custGeom>
              <a:avLst/>
              <a:gdLst/>
              <a:ahLst/>
              <a:cxnLst/>
              <a:rect r="r" b="b" t="t" l="l"/>
              <a:pathLst>
                <a:path h="807727" w="2343540">
                  <a:moveTo>
                    <a:pt x="44373" y="0"/>
                  </a:moveTo>
                  <a:lnTo>
                    <a:pt x="2299167" y="0"/>
                  </a:lnTo>
                  <a:cubicBezTo>
                    <a:pt x="2323673" y="0"/>
                    <a:pt x="2343540" y="19867"/>
                    <a:pt x="2343540" y="44373"/>
                  </a:cubicBezTo>
                  <a:lnTo>
                    <a:pt x="2343540" y="763354"/>
                  </a:lnTo>
                  <a:cubicBezTo>
                    <a:pt x="2343540" y="787861"/>
                    <a:pt x="2323673" y="807727"/>
                    <a:pt x="2299167" y="807727"/>
                  </a:cubicBezTo>
                  <a:lnTo>
                    <a:pt x="44373" y="807727"/>
                  </a:lnTo>
                  <a:cubicBezTo>
                    <a:pt x="19867" y="807727"/>
                    <a:pt x="0" y="787861"/>
                    <a:pt x="0" y="763354"/>
                  </a:cubicBezTo>
                  <a:lnTo>
                    <a:pt x="0" y="44373"/>
                  </a:lnTo>
                  <a:cubicBezTo>
                    <a:pt x="0" y="19867"/>
                    <a:pt x="19867" y="0"/>
                    <a:pt x="44373" y="0"/>
                  </a:cubicBezTo>
                  <a:close/>
                </a:path>
              </a:pathLst>
            </a:custGeom>
            <a:solidFill>
              <a:srgbClr val="716F35"/>
            </a:solidFill>
          </p:spPr>
        </p:sp>
        <p:sp>
          <p:nvSpPr>
            <p:cNvPr name="TextBox 8" id="8"/>
            <p:cNvSpPr txBox="true"/>
            <p:nvPr/>
          </p:nvSpPr>
          <p:spPr>
            <a:xfrm>
              <a:off x="0" y="-38100"/>
              <a:ext cx="2343540" cy="845827"/>
            </a:xfrm>
            <a:prstGeom prst="rect">
              <a:avLst/>
            </a:prstGeom>
          </p:spPr>
          <p:txBody>
            <a:bodyPr anchor="ctr" rtlCol="false" tIns="50800" lIns="50800" bIns="50800" rIns="50800"/>
            <a:lstStyle/>
            <a:p>
              <a:pPr algn="ctr">
                <a:lnSpc>
                  <a:spcPts val="3075"/>
                </a:lnSpc>
              </a:pPr>
            </a:p>
          </p:txBody>
        </p:sp>
      </p:grpSp>
      <p:sp>
        <p:nvSpPr>
          <p:cNvPr name="TextBox 9" id="9"/>
          <p:cNvSpPr txBox="true"/>
          <p:nvPr/>
        </p:nvSpPr>
        <p:spPr>
          <a:xfrm rot="0">
            <a:off x="5603954" y="4022706"/>
            <a:ext cx="7080091" cy="1653968"/>
          </a:xfrm>
          <a:prstGeom prst="rect">
            <a:avLst/>
          </a:prstGeom>
        </p:spPr>
        <p:txBody>
          <a:bodyPr anchor="t" rtlCol="false" tIns="0" lIns="0" bIns="0" rIns="0">
            <a:spAutoFit/>
          </a:bodyPr>
          <a:lstStyle/>
          <a:p>
            <a:pPr algn="l">
              <a:lnSpc>
                <a:spcPts val="13491"/>
              </a:lnSpc>
              <a:spcBef>
                <a:spcPct val="0"/>
              </a:spcBef>
            </a:pPr>
            <a:r>
              <a:rPr lang="en-US" sz="9636">
                <a:solidFill>
                  <a:srgbClr val="F2E9E1"/>
                </a:solidFill>
                <a:latin typeface="Inter"/>
                <a:ea typeface="Inter"/>
                <a:cs typeface="Inter"/>
                <a:sym typeface="Inter"/>
              </a:rPr>
              <a:t>Terimakasih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10800000">
            <a:off x="8375215" y="1148999"/>
            <a:ext cx="675395" cy="675395"/>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16F35">
                <a:alpha val="9804"/>
              </a:srgbClr>
            </a:solidFill>
          </p:spPr>
        </p:sp>
      </p:grpSp>
      <p:sp>
        <p:nvSpPr>
          <p:cNvPr name="TextBox 4" id="4"/>
          <p:cNvSpPr txBox="true"/>
          <p:nvPr/>
        </p:nvSpPr>
        <p:spPr>
          <a:xfrm rot="0">
            <a:off x="8375215" y="2527146"/>
            <a:ext cx="3544198" cy="314811"/>
          </a:xfrm>
          <a:prstGeom prst="rect">
            <a:avLst/>
          </a:prstGeom>
        </p:spPr>
        <p:txBody>
          <a:bodyPr anchor="t" rtlCol="false" tIns="0" lIns="0" bIns="0" rIns="0">
            <a:spAutoFit/>
          </a:bodyPr>
          <a:lstStyle/>
          <a:p>
            <a:pPr algn="l" marL="0" indent="0" lvl="0">
              <a:lnSpc>
                <a:spcPts val="2596"/>
              </a:lnSpc>
              <a:spcBef>
                <a:spcPct val="0"/>
              </a:spcBef>
            </a:pPr>
            <a:r>
              <a:rPr lang="en-US" sz="1854">
                <a:solidFill>
                  <a:srgbClr val="672A3F"/>
                </a:solidFill>
                <a:latin typeface="Inter"/>
                <a:ea typeface="Inter"/>
                <a:cs typeface="Inter"/>
                <a:sym typeface="Inter"/>
              </a:rPr>
              <a:t>Pengertian Sistem Operasi</a:t>
            </a:r>
          </a:p>
        </p:txBody>
      </p:sp>
      <p:sp>
        <p:nvSpPr>
          <p:cNvPr name="TextBox 5" id="5"/>
          <p:cNvSpPr txBox="true"/>
          <p:nvPr/>
        </p:nvSpPr>
        <p:spPr>
          <a:xfrm rot="0">
            <a:off x="8375215" y="2023317"/>
            <a:ext cx="4356624" cy="372472"/>
          </a:xfrm>
          <a:prstGeom prst="rect">
            <a:avLst/>
          </a:prstGeom>
        </p:spPr>
        <p:txBody>
          <a:bodyPr anchor="t" rtlCol="false" tIns="0" lIns="0" bIns="0" rIns="0">
            <a:spAutoFit/>
          </a:bodyPr>
          <a:lstStyle/>
          <a:p>
            <a:pPr algn="l" marL="0" indent="0" lvl="0">
              <a:lnSpc>
                <a:spcPts val="3093"/>
              </a:lnSpc>
              <a:spcBef>
                <a:spcPct val="0"/>
              </a:spcBef>
            </a:pPr>
            <a:r>
              <a:rPr lang="en-US" b="true" sz="2209">
                <a:solidFill>
                  <a:srgbClr val="814256"/>
                </a:solidFill>
                <a:latin typeface="Inter Bold"/>
                <a:ea typeface="Inter Bold"/>
                <a:cs typeface="Inter Bold"/>
                <a:sym typeface="Inter Bold"/>
              </a:rPr>
              <a:t>Satu</a:t>
            </a:r>
          </a:p>
        </p:txBody>
      </p:sp>
      <p:grpSp>
        <p:nvGrpSpPr>
          <p:cNvPr name="Group 6" id="6"/>
          <p:cNvGrpSpPr/>
          <p:nvPr/>
        </p:nvGrpSpPr>
        <p:grpSpPr>
          <a:xfrm rot="-10800000">
            <a:off x="13516856" y="1148999"/>
            <a:ext cx="675395" cy="675395"/>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A5029">
                <a:alpha val="9804"/>
              </a:srgbClr>
            </a:solidFill>
          </p:spPr>
        </p:sp>
      </p:grpSp>
      <p:sp>
        <p:nvSpPr>
          <p:cNvPr name="TextBox 8" id="8"/>
          <p:cNvSpPr txBox="true"/>
          <p:nvPr/>
        </p:nvSpPr>
        <p:spPr>
          <a:xfrm rot="0">
            <a:off x="13516856" y="2527146"/>
            <a:ext cx="3742444" cy="314811"/>
          </a:xfrm>
          <a:prstGeom prst="rect">
            <a:avLst/>
          </a:prstGeom>
        </p:spPr>
        <p:txBody>
          <a:bodyPr anchor="t" rtlCol="false" tIns="0" lIns="0" bIns="0" rIns="0">
            <a:spAutoFit/>
          </a:bodyPr>
          <a:lstStyle/>
          <a:p>
            <a:pPr algn="l" marL="0" indent="0" lvl="0">
              <a:lnSpc>
                <a:spcPts val="2596"/>
              </a:lnSpc>
              <a:spcBef>
                <a:spcPct val="0"/>
              </a:spcBef>
            </a:pPr>
            <a:r>
              <a:rPr lang="en-US" sz="1854">
                <a:solidFill>
                  <a:srgbClr val="672A3F"/>
                </a:solidFill>
                <a:latin typeface="Inter"/>
                <a:ea typeface="Inter"/>
                <a:cs typeface="Inter"/>
                <a:sym typeface="Inter"/>
              </a:rPr>
              <a:t>Diagram Evolusi Sistem Operasi</a:t>
            </a:r>
          </a:p>
        </p:txBody>
      </p:sp>
      <p:sp>
        <p:nvSpPr>
          <p:cNvPr name="TextBox 9" id="9"/>
          <p:cNvSpPr txBox="true"/>
          <p:nvPr/>
        </p:nvSpPr>
        <p:spPr>
          <a:xfrm rot="0">
            <a:off x="13516856" y="2023317"/>
            <a:ext cx="4356624" cy="372472"/>
          </a:xfrm>
          <a:prstGeom prst="rect">
            <a:avLst/>
          </a:prstGeom>
        </p:spPr>
        <p:txBody>
          <a:bodyPr anchor="t" rtlCol="false" tIns="0" lIns="0" bIns="0" rIns="0">
            <a:spAutoFit/>
          </a:bodyPr>
          <a:lstStyle/>
          <a:p>
            <a:pPr algn="l" marL="0" indent="0" lvl="0">
              <a:lnSpc>
                <a:spcPts val="3093"/>
              </a:lnSpc>
              <a:spcBef>
                <a:spcPct val="0"/>
              </a:spcBef>
            </a:pPr>
            <a:r>
              <a:rPr lang="en-US" b="true" sz="2209">
                <a:solidFill>
                  <a:srgbClr val="8A5029"/>
                </a:solidFill>
                <a:latin typeface="Inter Bold"/>
                <a:ea typeface="Inter Bold"/>
                <a:cs typeface="Inter Bold"/>
                <a:sym typeface="Inter Bold"/>
              </a:rPr>
              <a:t>Dua</a:t>
            </a:r>
          </a:p>
        </p:txBody>
      </p:sp>
      <p:grpSp>
        <p:nvGrpSpPr>
          <p:cNvPr name="Group 10" id="10"/>
          <p:cNvGrpSpPr/>
          <p:nvPr/>
        </p:nvGrpSpPr>
        <p:grpSpPr>
          <a:xfrm rot="-10800000">
            <a:off x="8375215" y="3958622"/>
            <a:ext cx="675395" cy="675395"/>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66940">
                <a:alpha val="9804"/>
              </a:srgbClr>
            </a:solidFill>
          </p:spPr>
        </p:sp>
      </p:grpSp>
      <p:sp>
        <p:nvSpPr>
          <p:cNvPr name="TextBox 12" id="12"/>
          <p:cNvSpPr txBox="true"/>
          <p:nvPr/>
        </p:nvSpPr>
        <p:spPr>
          <a:xfrm rot="0">
            <a:off x="8375215" y="5336770"/>
            <a:ext cx="3768315" cy="638627"/>
          </a:xfrm>
          <a:prstGeom prst="rect">
            <a:avLst/>
          </a:prstGeom>
        </p:spPr>
        <p:txBody>
          <a:bodyPr anchor="t" rtlCol="false" tIns="0" lIns="0" bIns="0" rIns="0">
            <a:spAutoFit/>
          </a:bodyPr>
          <a:lstStyle/>
          <a:p>
            <a:pPr algn="l" marL="0" indent="0" lvl="0">
              <a:lnSpc>
                <a:spcPts val="2596"/>
              </a:lnSpc>
              <a:spcBef>
                <a:spcPct val="0"/>
              </a:spcBef>
            </a:pPr>
            <a:r>
              <a:rPr lang="en-US" sz="1854">
                <a:solidFill>
                  <a:srgbClr val="672A3F"/>
                </a:solidFill>
                <a:latin typeface="Inter"/>
                <a:ea typeface="Inter"/>
                <a:cs typeface="Inter"/>
                <a:sym typeface="Inter"/>
              </a:rPr>
              <a:t>Evolusi Sistem Operasi tahun 2000 - 2009</a:t>
            </a:r>
          </a:p>
        </p:txBody>
      </p:sp>
      <p:sp>
        <p:nvSpPr>
          <p:cNvPr name="TextBox 13" id="13"/>
          <p:cNvSpPr txBox="true"/>
          <p:nvPr/>
        </p:nvSpPr>
        <p:spPr>
          <a:xfrm rot="0">
            <a:off x="8375215" y="4832941"/>
            <a:ext cx="4356624" cy="372472"/>
          </a:xfrm>
          <a:prstGeom prst="rect">
            <a:avLst/>
          </a:prstGeom>
        </p:spPr>
        <p:txBody>
          <a:bodyPr anchor="t" rtlCol="false" tIns="0" lIns="0" bIns="0" rIns="0">
            <a:spAutoFit/>
          </a:bodyPr>
          <a:lstStyle/>
          <a:p>
            <a:pPr algn="l" marL="0" indent="0" lvl="0">
              <a:lnSpc>
                <a:spcPts val="3093"/>
              </a:lnSpc>
              <a:spcBef>
                <a:spcPct val="0"/>
              </a:spcBef>
            </a:pPr>
            <a:r>
              <a:rPr lang="en-US" b="true" sz="2209">
                <a:solidFill>
                  <a:srgbClr val="A66940"/>
                </a:solidFill>
                <a:latin typeface="Inter Bold"/>
                <a:ea typeface="Inter Bold"/>
                <a:cs typeface="Inter Bold"/>
                <a:sym typeface="Inter Bold"/>
              </a:rPr>
              <a:t>Tiga</a:t>
            </a:r>
          </a:p>
        </p:txBody>
      </p:sp>
      <p:grpSp>
        <p:nvGrpSpPr>
          <p:cNvPr name="Group 14" id="14"/>
          <p:cNvGrpSpPr/>
          <p:nvPr/>
        </p:nvGrpSpPr>
        <p:grpSpPr>
          <a:xfrm rot="-10800000">
            <a:off x="13516856" y="3958622"/>
            <a:ext cx="675395" cy="675395"/>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FB154">
                <a:alpha val="9804"/>
              </a:srgbClr>
            </a:solidFill>
          </p:spPr>
        </p:sp>
      </p:grpSp>
      <p:sp>
        <p:nvSpPr>
          <p:cNvPr name="TextBox 16" id="16"/>
          <p:cNvSpPr txBox="true"/>
          <p:nvPr/>
        </p:nvSpPr>
        <p:spPr>
          <a:xfrm rot="0">
            <a:off x="13516856" y="5336770"/>
            <a:ext cx="3742444" cy="638627"/>
          </a:xfrm>
          <a:prstGeom prst="rect">
            <a:avLst/>
          </a:prstGeom>
        </p:spPr>
        <p:txBody>
          <a:bodyPr anchor="t" rtlCol="false" tIns="0" lIns="0" bIns="0" rIns="0">
            <a:spAutoFit/>
          </a:bodyPr>
          <a:lstStyle/>
          <a:p>
            <a:pPr algn="l" marL="0" indent="0" lvl="0">
              <a:lnSpc>
                <a:spcPts val="2596"/>
              </a:lnSpc>
              <a:spcBef>
                <a:spcPct val="0"/>
              </a:spcBef>
            </a:pPr>
            <a:r>
              <a:rPr lang="en-US" sz="1854">
                <a:solidFill>
                  <a:srgbClr val="672A3F"/>
                </a:solidFill>
                <a:latin typeface="Inter"/>
                <a:ea typeface="Inter"/>
                <a:cs typeface="Inter"/>
                <a:sym typeface="Inter"/>
              </a:rPr>
              <a:t>Evolusi Sistem Operasi tahun 2010-2019</a:t>
            </a:r>
          </a:p>
        </p:txBody>
      </p:sp>
      <p:sp>
        <p:nvSpPr>
          <p:cNvPr name="TextBox 17" id="17"/>
          <p:cNvSpPr txBox="true"/>
          <p:nvPr/>
        </p:nvSpPr>
        <p:spPr>
          <a:xfrm rot="0">
            <a:off x="13516856" y="4832941"/>
            <a:ext cx="4356624" cy="372472"/>
          </a:xfrm>
          <a:prstGeom prst="rect">
            <a:avLst/>
          </a:prstGeom>
        </p:spPr>
        <p:txBody>
          <a:bodyPr anchor="t" rtlCol="false" tIns="0" lIns="0" bIns="0" rIns="0">
            <a:spAutoFit/>
          </a:bodyPr>
          <a:lstStyle/>
          <a:p>
            <a:pPr algn="l" marL="0" indent="0" lvl="0">
              <a:lnSpc>
                <a:spcPts val="3093"/>
              </a:lnSpc>
              <a:spcBef>
                <a:spcPct val="0"/>
              </a:spcBef>
            </a:pPr>
            <a:r>
              <a:rPr lang="en-US" b="true" sz="2209">
                <a:solidFill>
                  <a:srgbClr val="814256"/>
                </a:solidFill>
                <a:latin typeface="Inter Bold"/>
                <a:ea typeface="Inter Bold"/>
                <a:cs typeface="Inter Bold"/>
                <a:sym typeface="Inter Bold"/>
              </a:rPr>
              <a:t>Empat</a:t>
            </a:r>
          </a:p>
        </p:txBody>
      </p:sp>
      <p:grpSp>
        <p:nvGrpSpPr>
          <p:cNvPr name="Group 18" id="18"/>
          <p:cNvGrpSpPr/>
          <p:nvPr/>
        </p:nvGrpSpPr>
        <p:grpSpPr>
          <a:xfrm rot="-10800000">
            <a:off x="8375215" y="6797755"/>
            <a:ext cx="675395" cy="675395"/>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B9A8F">
                <a:alpha val="9804"/>
              </a:srgbClr>
            </a:solidFill>
          </p:spPr>
        </p:sp>
      </p:grpSp>
      <p:sp>
        <p:nvSpPr>
          <p:cNvPr name="TextBox 20" id="20"/>
          <p:cNvSpPr txBox="true"/>
          <p:nvPr/>
        </p:nvSpPr>
        <p:spPr>
          <a:xfrm rot="0">
            <a:off x="8375215" y="8175903"/>
            <a:ext cx="3768315" cy="638627"/>
          </a:xfrm>
          <a:prstGeom prst="rect">
            <a:avLst/>
          </a:prstGeom>
        </p:spPr>
        <p:txBody>
          <a:bodyPr anchor="t" rtlCol="false" tIns="0" lIns="0" bIns="0" rIns="0">
            <a:spAutoFit/>
          </a:bodyPr>
          <a:lstStyle/>
          <a:p>
            <a:pPr algn="l" marL="0" indent="0" lvl="0">
              <a:lnSpc>
                <a:spcPts val="2596"/>
              </a:lnSpc>
              <a:spcBef>
                <a:spcPct val="0"/>
              </a:spcBef>
            </a:pPr>
            <a:r>
              <a:rPr lang="en-US" sz="1854">
                <a:solidFill>
                  <a:srgbClr val="672A3F"/>
                </a:solidFill>
                <a:latin typeface="Inter"/>
                <a:ea typeface="Inter"/>
                <a:cs typeface="Inter"/>
                <a:sym typeface="Inter"/>
              </a:rPr>
              <a:t>Evolusi Sistem Operasi tahun 2020 - Sekarang</a:t>
            </a:r>
          </a:p>
        </p:txBody>
      </p:sp>
      <p:sp>
        <p:nvSpPr>
          <p:cNvPr name="TextBox 21" id="21"/>
          <p:cNvSpPr txBox="true"/>
          <p:nvPr/>
        </p:nvSpPr>
        <p:spPr>
          <a:xfrm rot="0">
            <a:off x="8375215" y="7672074"/>
            <a:ext cx="4356624" cy="372472"/>
          </a:xfrm>
          <a:prstGeom prst="rect">
            <a:avLst/>
          </a:prstGeom>
        </p:spPr>
        <p:txBody>
          <a:bodyPr anchor="t" rtlCol="false" tIns="0" lIns="0" bIns="0" rIns="0">
            <a:spAutoFit/>
          </a:bodyPr>
          <a:lstStyle/>
          <a:p>
            <a:pPr algn="l" marL="0" indent="0" lvl="0">
              <a:lnSpc>
                <a:spcPts val="3093"/>
              </a:lnSpc>
              <a:spcBef>
                <a:spcPct val="0"/>
              </a:spcBef>
            </a:pPr>
            <a:r>
              <a:rPr lang="en-US" b="true" sz="2209">
                <a:solidFill>
                  <a:srgbClr val="DB9A8F"/>
                </a:solidFill>
                <a:latin typeface="Inter Bold"/>
                <a:ea typeface="Inter Bold"/>
                <a:cs typeface="Inter Bold"/>
                <a:sym typeface="Inter Bold"/>
              </a:rPr>
              <a:t>Lima</a:t>
            </a:r>
          </a:p>
        </p:txBody>
      </p:sp>
      <p:grpSp>
        <p:nvGrpSpPr>
          <p:cNvPr name="Group 22" id="22"/>
          <p:cNvGrpSpPr/>
          <p:nvPr/>
        </p:nvGrpSpPr>
        <p:grpSpPr>
          <a:xfrm rot="-10800000">
            <a:off x="13516856" y="6797755"/>
            <a:ext cx="675395" cy="675395"/>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8571E">
                <a:alpha val="9804"/>
              </a:srgbClr>
            </a:solidFill>
          </p:spPr>
        </p:sp>
      </p:grpSp>
      <p:sp>
        <p:nvSpPr>
          <p:cNvPr name="TextBox 24" id="24"/>
          <p:cNvSpPr txBox="true"/>
          <p:nvPr/>
        </p:nvSpPr>
        <p:spPr>
          <a:xfrm rot="0">
            <a:off x="13516856" y="8175903"/>
            <a:ext cx="3742444" cy="638627"/>
          </a:xfrm>
          <a:prstGeom prst="rect">
            <a:avLst/>
          </a:prstGeom>
        </p:spPr>
        <p:txBody>
          <a:bodyPr anchor="t" rtlCol="false" tIns="0" lIns="0" bIns="0" rIns="0">
            <a:spAutoFit/>
          </a:bodyPr>
          <a:lstStyle/>
          <a:p>
            <a:pPr algn="l" marL="0" indent="0" lvl="0">
              <a:lnSpc>
                <a:spcPts val="2596"/>
              </a:lnSpc>
              <a:spcBef>
                <a:spcPct val="0"/>
              </a:spcBef>
            </a:pPr>
            <a:r>
              <a:rPr lang="en-US" sz="1854">
                <a:solidFill>
                  <a:srgbClr val="672A3F"/>
                </a:solidFill>
                <a:latin typeface="Inter"/>
                <a:ea typeface="Inter"/>
                <a:cs typeface="Inter"/>
                <a:sym typeface="Inter"/>
              </a:rPr>
              <a:t>Prediksi Evolusi Sistem Operasi Di Masa Mendatang</a:t>
            </a:r>
          </a:p>
        </p:txBody>
      </p:sp>
      <p:sp>
        <p:nvSpPr>
          <p:cNvPr name="TextBox 25" id="25"/>
          <p:cNvSpPr txBox="true"/>
          <p:nvPr/>
        </p:nvSpPr>
        <p:spPr>
          <a:xfrm rot="0">
            <a:off x="13516856" y="7672074"/>
            <a:ext cx="4356624" cy="372472"/>
          </a:xfrm>
          <a:prstGeom prst="rect">
            <a:avLst/>
          </a:prstGeom>
        </p:spPr>
        <p:txBody>
          <a:bodyPr anchor="t" rtlCol="false" tIns="0" lIns="0" bIns="0" rIns="0">
            <a:spAutoFit/>
          </a:bodyPr>
          <a:lstStyle/>
          <a:p>
            <a:pPr algn="l" marL="0" indent="0" lvl="0">
              <a:lnSpc>
                <a:spcPts val="3093"/>
              </a:lnSpc>
              <a:spcBef>
                <a:spcPct val="0"/>
              </a:spcBef>
            </a:pPr>
            <a:r>
              <a:rPr lang="en-US" b="true" sz="2209">
                <a:solidFill>
                  <a:srgbClr val="814256"/>
                </a:solidFill>
                <a:latin typeface="Inter Bold"/>
                <a:ea typeface="Inter Bold"/>
                <a:cs typeface="Inter Bold"/>
                <a:sym typeface="Inter Bold"/>
              </a:rPr>
              <a:t>Enam</a:t>
            </a:r>
          </a:p>
        </p:txBody>
      </p:sp>
      <p:sp>
        <p:nvSpPr>
          <p:cNvPr name="TextBox 26" id="26"/>
          <p:cNvSpPr txBox="true"/>
          <p:nvPr/>
        </p:nvSpPr>
        <p:spPr>
          <a:xfrm rot="0">
            <a:off x="1679458" y="3364171"/>
            <a:ext cx="4285967" cy="3809290"/>
          </a:xfrm>
          <a:prstGeom prst="rect">
            <a:avLst/>
          </a:prstGeom>
        </p:spPr>
        <p:txBody>
          <a:bodyPr anchor="t" rtlCol="false" tIns="0" lIns="0" bIns="0" rIns="0">
            <a:spAutoFit/>
          </a:bodyPr>
          <a:lstStyle/>
          <a:p>
            <a:pPr algn="ctr">
              <a:lnSpc>
                <a:spcPts val="15262"/>
              </a:lnSpc>
            </a:pPr>
            <a:r>
              <a:rPr lang="en-US" sz="10902" b="true">
                <a:solidFill>
                  <a:srgbClr val="8A5029"/>
                </a:solidFill>
                <a:latin typeface="Inter Bold"/>
                <a:ea typeface="Inter Bold"/>
                <a:cs typeface="Inter Bold"/>
                <a:sym typeface="Inter Bold"/>
              </a:rPr>
              <a:t>Daftar</a:t>
            </a:r>
          </a:p>
          <a:p>
            <a:pPr algn="ctr">
              <a:lnSpc>
                <a:spcPts val="15262"/>
              </a:lnSpc>
            </a:pPr>
            <a:r>
              <a:rPr lang="en-US" sz="10902" b="true">
                <a:solidFill>
                  <a:srgbClr val="8A5029"/>
                </a:solidFill>
                <a:latin typeface="Inter Bold"/>
                <a:ea typeface="Inter Bold"/>
                <a:cs typeface="Inter Bold"/>
                <a:sym typeface="Inter Bold"/>
              </a:rPr>
              <a:t>Isi</a:t>
            </a:r>
          </a:p>
        </p:txBody>
      </p:sp>
      <p:sp>
        <p:nvSpPr>
          <p:cNvPr name="TextBox 27" id="27"/>
          <p:cNvSpPr txBox="true"/>
          <p:nvPr/>
        </p:nvSpPr>
        <p:spPr>
          <a:xfrm rot="0">
            <a:off x="8647612" y="1274590"/>
            <a:ext cx="130601" cy="373522"/>
          </a:xfrm>
          <a:prstGeom prst="rect">
            <a:avLst/>
          </a:prstGeom>
        </p:spPr>
        <p:txBody>
          <a:bodyPr anchor="t" rtlCol="false" tIns="0" lIns="0" bIns="0" rIns="0">
            <a:spAutoFit/>
          </a:bodyPr>
          <a:lstStyle/>
          <a:p>
            <a:pPr algn="ctr">
              <a:lnSpc>
                <a:spcPts val="3037"/>
              </a:lnSpc>
            </a:pPr>
            <a:r>
              <a:rPr lang="en-US" sz="2169" b="true">
                <a:solidFill>
                  <a:srgbClr val="814256"/>
                </a:solidFill>
                <a:latin typeface="Inter Bold"/>
                <a:ea typeface="Inter Bold"/>
                <a:cs typeface="Inter Bold"/>
                <a:sym typeface="Inter Bold"/>
              </a:rPr>
              <a:t>1</a:t>
            </a:r>
          </a:p>
        </p:txBody>
      </p:sp>
      <p:sp>
        <p:nvSpPr>
          <p:cNvPr name="TextBox 28" id="28"/>
          <p:cNvSpPr txBox="true"/>
          <p:nvPr/>
        </p:nvSpPr>
        <p:spPr>
          <a:xfrm rot="0">
            <a:off x="13767788" y="1276123"/>
            <a:ext cx="173531" cy="373522"/>
          </a:xfrm>
          <a:prstGeom prst="rect">
            <a:avLst/>
          </a:prstGeom>
        </p:spPr>
        <p:txBody>
          <a:bodyPr anchor="t" rtlCol="false" tIns="0" lIns="0" bIns="0" rIns="0">
            <a:spAutoFit/>
          </a:bodyPr>
          <a:lstStyle/>
          <a:p>
            <a:pPr algn="ctr">
              <a:lnSpc>
                <a:spcPts val="3037"/>
              </a:lnSpc>
            </a:pPr>
            <a:r>
              <a:rPr lang="en-US" sz="2169" b="true">
                <a:solidFill>
                  <a:srgbClr val="814256"/>
                </a:solidFill>
                <a:latin typeface="Inter Bold"/>
                <a:ea typeface="Inter Bold"/>
                <a:cs typeface="Inter Bold"/>
                <a:sym typeface="Inter Bold"/>
              </a:rPr>
              <a:t>2</a:t>
            </a:r>
          </a:p>
        </p:txBody>
      </p:sp>
      <p:sp>
        <p:nvSpPr>
          <p:cNvPr name="TextBox 29" id="29"/>
          <p:cNvSpPr txBox="true"/>
          <p:nvPr/>
        </p:nvSpPr>
        <p:spPr>
          <a:xfrm rot="0">
            <a:off x="13761170" y="4085746"/>
            <a:ext cx="186767" cy="373522"/>
          </a:xfrm>
          <a:prstGeom prst="rect">
            <a:avLst/>
          </a:prstGeom>
        </p:spPr>
        <p:txBody>
          <a:bodyPr anchor="t" rtlCol="false" tIns="0" lIns="0" bIns="0" rIns="0">
            <a:spAutoFit/>
          </a:bodyPr>
          <a:lstStyle/>
          <a:p>
            <a:pPr algn="ctr">
              <a:lnSpc>
                <a:spcPts val="3037"/>
              </a:lnSpc>
            </a:pPr>
            <a:r>
              <a:rPr lang="en-US" sz="2169" b="true">
                <a:solidFill>
                  <a:srgbClr val="814256"/>
                </a:solidFill>
                <a:latin typeface="Inter Bold"/>
                <a:ea typeface="Inter Bold"/>
                <a:cs typeface="Inter Bold"/>
                <a:sym typeface="Inter Bold"/>
              </a:rPr>
              <a:t>4</a:t>
            </a:r>
          </a:p>
        </p:txBody>
      </p:sp>
      <p:sp>
        <p:nvSpPr>
          <p:cNvPr name="TextBox 30" id="30"/>
          <p:cNvSpPr txBox="true"/>
          <p:nvPr/>
        </p:nvSpPr>
        <p:spPr>
          <a:xfrm rot="0">
            <a:off x="13763631" y="6924879"/>
            <a:ext cx="181846" cy="373522"/>
          </a:xfrm>
          <a:prstGeom prst="rect">
            <a:avLst/>
          </a:prstGeom>
        </p:spPr>
        <p:txBody>
          <a:bodyPr anchor="t" rtlCol="false" tIns="0" lIns="0" bIns="0" rIns="0">
            <a:spAutoFit/>
          </a:bodyPr>
          <a:lstStyle/>
          <a:p>
            <a:pPr algn="ctr">
              <a:lnSpc>
                <a:spcPts val="3037"/>
              </a:lnSpc>
            </a:pPr>
            <a:r>
              <a:rPr lang="en-US" sz="2169" b="true">
                <a:solidFill>
                  <a:srgbClr val="814256"/>
                </a:solidFill>
                <a:latin typeface="Inter Bold"/>
                <a:ea typeface="Inter Bold"/>
                <a:cs typeface="Inter Bold"/>
                <a:sym typeface="Inter Bold"/>
              </a:rPr>
              <a:t>6</a:t>
            </a:r>
          </a:p>
        </p:txBody>
      </p:sp>
      <p:sp>
        <p:nvSpPr>
          <p:cNvPr name="TextBox 31" id="31"/>
          <p:cNvSpPr txBox="true"/>
          <p:nvPr/>
        </p:nvSpPr>
        <p:spPr>
          <a:xfrm rot="0">
            <a:off x="8622075" y="4085746"/>
            <a:ext cx="181676" cy="373522"/>
          </a:xfrm>
          <a:prstGeom prst="rect">
            <a:avLst/>
          </a:prstGeom>
        </p:spPr>
        <p:txBody>
          <a:bodyPr anchor="t" rtlCol="false" tIns="0" lIns="0" bIns="0" rIns="0">
            <a:spAutoFit/>
          </a:bodyPr>
          <a:lstStyle/>
          <a:p>
            <a:pPr algn="ctr">
              <a:lnSpc>
                <a:spcPts val="3037"/>
              </a:lnSpc>
            </a:pPr>
            <a:r>
              <a:rPr lang="en-US" sz="2169" b="true">
                <a:solidFill>
                  <a:srgbClr val="814256"/>
                </a:solidFill>
                <a:latin typeface="Inter Bold"/>
                <a:ea typeface="Inter Bold"/>
                <a:cs typeface="Inter Bold"/>
                <a:sym typeface="Inter Bold"/>
              </a:rPr>
              <a:t>3</a:t>
            </a:r>
          </a:p>
        </p:txBody>
      </p:sp>
      <p:sp>
        <p:nvSpPr>
          <p:cNvPr name="TextBox 32" id="32"/>
          <p:cNvSpPr txBox="true"/>
          <p:nvPr/>
        </p:nvSpPr>
        <p:spPr>
          <a:xfrm rot="0">
            <a:off x="8624139" y="6962887"/>
            <a:ext cx="177547" cy="373522"/>
          </a:xfrm>
          <a:prstGeom prst="rect">
            <a:avLst/>
          </a:prstGeom>
        </p:spPr>
        <p:txBody>
          <a:bodyPr anchor="t" rtlCol="false" tIns="0" lIns="0" bIns="0" rIns="0">
            <a:spAutoFit/>
          </a:bodyPr>
          <a:lstStyle/>
          <a:p>
            <a:pPr algn="ctr">
              <a:lnSpc>
                <a:spcPts val="3037"/>
              </a:lnSpc>
            </a:pPr>
            <a:r>
              <a:rPr lang="en-US" sz="2169" b="true">
                <a:solidFill>
                  <a:srgbClr val="814256"/>
                </a:solidFill>
                <a:latin typeface="Inter Bold"/>
                <a:ea typeface="Inter Bold"/>
                <a:cs typeface="Inter Bold"/>
                <a:sym typeface="Inter Bold"/>
              </a:rPr>
              <a:t>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sp>
        <p:nvSpPr>
          <p:cNvPr name="TextBox 2" id="2"/>
          <p:cNvSpPr txBox="true"/>
          <p:nvPr/>
        </p:nvSpPr>
        <p:spPr>
          <a:xfrm rot="0">
            <a:off x="6711558" y="1240608"/>
            <a:ext cx="4864883" cy="1193801"/>
          </a:xfrm>
          <a:prstGeom prst="rect">
            <a:avLst/>
          </a:prstGeom>
        </p:spPr>
        <p:txBody>
          <a:bodyPr anchor="t" rtlCol="false" tIns="0" lIns="0" bIns="0" rIns="0">
            <a:spAutoFit/>
          </a:bodyPr>
          <a:lstStyle/>
          <a:p>
            <a:pPr algn="l">
              <a:lnSpc>
                <a:spcPts val="9799"/>
              </a:lnSpc>
              <a:spcBef>
                <a:spcPct val="0"/>
              </a:spcBef>
            </a:pPr>
            <a:r>
              <a:rPr lang="en-US" sz="6999">
                <a:solidFill>
                  <a:srgbClr val="672A3F"/>
                </a:solidFill>
                <a:latin typeface="Inter"/>
                <a:ea typeface="Inter"/>
                <a:cs typeface="Inter"/>
                <a:sym typeface="Inter"/>
              </a:rPr>
              <a:t>Pengertian</a:t>
            </a:r>
          </a:p>
        </p:txBody>
      </p:sp>
      <p:grpSp>
        <p:nvGrpSpPr>
          <p:cNvPr name="Group 3" id="3"/>
          <p:cNvGrpSpPr/>
          <p:nvPr/>
        </p:nvGrpSpPr>
        <p:grpSpPr>
          <a:xfrm rot="0">
            <a:off x="2602036" y="3284515"/>
            <a:ext cx="12416300" cy="5568890"/>
            <a:chOff x="0" y="0"/>
            <a:chExt cx="3057822" cy="1371478"/>
          </a:xfrm>
        </p:grpSpPr>
        <p:sp>
          <p:nvSpPr>
            <p:cNvPr name="Freeform 4" id="4"/>
            <p:cNvSpPr/>
            <p:nvPr/>
          </p:nvSpPr>
          <p:spPr>
            <a:xfrm flipH="false" flipV="false" rot="0">
              <a:off x="0" y="0"/>
              <a:ext cx="3057823" cy="1371478"/>
            </a:xfrm>
            <a:custGeom>
              <a:avLst/>
              <a:gdLst/>
              <a:ahLst/>
              <a:cxnLst/>
              <a:rect r="r" b="b" t="t" l="l"/>
              <a:pathLst>
                <a:path h="1371478" w="3057823">
                  <a:moveTo>
                    <a:pt x="2933362" y="1371478"/>
                  </a:moveTo>
                  <a:lnTo>
                    <a:pt x="124460" y="1371478"/>
                  </a:lnTo>
                  <a:cubicBezTo>
                    <a:pt x="55880" y="1371478"/>
                    <a:pt x="0" y="1315598"/>
                    <a:pt x="0" y="1247017"/>
                  </a:cubicBezTo>
                  <a:lnTo>
                    <a:pt x="0" y="124460"/>
                  </a:lnTo>
                  <a:cubicBezTo>
                    <a:pt x="0" y="55880"/>
                    <a:pt x="55880" y="0"/>
                    <a:pt x="124460" y="0"/>
                  </a:cubicBezTo>
                  <a:lnTo>
                    <a:pt x="2933363" y="0"/>
                  </a:lnTo>
                  <a:cubicBezTo>
                    <a:pt x="3001943" y="0"/>
                    <a:pt x="3057823" y="55880"/>
                    <a:pt x="3057823" y="124460"/>
                  </a:cubicBezTo>
                  <a:lnTo>
                    <a:pt x="3057823" y="1247018"/>
                  </a:lnTo>
                  <a:cubicBezTo>
                    <a:pt x="3057823" y="1315598"/>
                    <a:pt x="3001943" y="1371478"/>
                    <a:pt x="2933363" y="1371478"/>
                  </a:cubicBezTo>
                  <a:close/>
                </a:path>
              </a:pathLst>
            </a:custGeom>
            <a:solidFill>
              <a:srgbClr val="716F35"/>
            </a:solidFill>
          </p:spPr>
        </p:sp>
      </p:grpSp>
      <p:sp>
        <p:nvSpPr>
          <p:cNvPr name="Freeform 5" id="5"/>
          <p:cNvSpPr/>
          <p:nvPr/>
        </p:nvSpPr>
        <p:spPr>
          <a:xfrm flipH="true" flipV="false" rot="0">
            <a:off x="10125158" y="3284515"/>
            <a:ext cx="5740258" cy="5740258"/>
          </a:xfrm>
          <a:custGeom>
            <a:avLst/>
            <a:gdLst/>
            <a:ahLst/>
            <a:cxnLst/>
            <a:rect r="r" b="b" t="t" l="l"/>
            <a:pathLst>
              <a:path h="5740258" w="5740258">
                <a:moveTo>
                  <a:pt x="5740258" y="0"/>
                </a:moveTo>
                <a:lnTo>
                  <a:pt x="0" y="0"/>
                </a:lnTo>
                <a:lnTo>
                  <a:pt x="0" y="5740258"/>
                </a:lnTo>
                <a:lnTo>
                  <a:pt x="5740258" y="5740258"/>
                </a:lnTo>
                <a:lnTo>
                  <a:pt x="5740258"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292713" y="5591001"/>
            <a:ext cx="7702574" cy="1700545"/>
          </a:xfrm>
          <a:prstGeom prst="rect">
            <a:avLst/>
          </a:prstGeom>
        </p:spPr>
        <p:txBody>
          <a:bodyPr anchor="t" rtlCol="false" tIns="0" lIns="0" bIns="0" rIns="0">
            <a:spAutoFit/>
          </a:bodyPr>
          <a:lstStyle/>
          <a:p>
            <a:pPr algn="l">
              <a:lnSpc>
                <a:spcPts val="4546"/>
              </a:lnSpc>
            </a:pPr>
            <a:r>
              <a:rPr lang="en-US" sz="3247">
                <a:solidFill>
                  <a:srgbClr val="F2E9E1"/>
                </a:solidFill>
                <a:latin typeface="Inter"/>
                <a:ea typeface="Inter"/>
                <a:cs typeface="Inter"/>
                <a:sym typeface="Inter"/>
              </a:rPr>
              <a:t>Perangkat lunak yang bertindak </a:t>
            </a:r>
          </a:p>
          <a:p>
            <a:pPr algn="l" marL="0" indent="0" lvl="0">
              <a:lnSpc>
                <a:spcPts val="4546"/>
              </a:lnSpc>
              <a:spcBef>
                <a:spcPct val="0"/>
              </a:spcBef>
            </a:pPr>
            <a:r>
              <a:rPr lang="en-US" sz="3247">
                <a:solidFill>
                  <a:srgbClr val="F2E9E1"/>
                </a:solidFill>
                <a:latin typeface="Inter"/>
                <a:ea typeface="Inter"/>
                <a:cs typeface="Inter"/>
                <a:sym typeface="Inter"/>
              </a:rPr>
              <a:t>sebagai perantara antara pemakai komputer dan perangkat keras.</a:t>
            </a:r>
          </a:p>
        </p:txBody>
      </p:sp>
      <p:sp>
        <p:nvSpPr>
          <p:cNvPr name="TextBox 7" id="7"/>
          <p:cNvSpPr txBox="true"/>
          <p:nvPr/>
        </p:nvSpPr>
        <p:spPr>
          <a:xfrm rot="0">
            <a:off x="7979636" y="4587187"/>
            <a:ext cx="7038700" cy="556313"/>
          </a:xfrm>
          <a:prstGeom prst="rect">
            <a:avLst/>
          </a:prstGeom>
        </p:spPr>
        <p:txBody>
          <a:bodyPr anchor="t" rtlCol="false" tIns="0" lIns="0" bIns="0" rIns="0">
            <a:spAutoFit/>
          </a:bodyPr>
          <a:lstStyle/>
          <a:p>
            <a:pPr algn="l" marL="0" indent="0" lvl="0">
              <a:lnSpc>
                <a:spcPts val="4546"/>
              </a:lnSpc>
              <a:spcBef>
                <a:spcPct val="0"/>
              </a:spcBef>
            </a:pPr>
            <a:r>
              <a:rPr lang="en-US" sz="3247">
                <a:solidFill>
                  <a:srgbClr val="F2E9E1"/>
                </a:solidFill>
                <a:latin typeface="Inter"/>
                <a:ea typeface="Inter"/>
                <a:cs typeface="Inter"/>
                <a:sym typeface="Inter"/>
              </a:rPr>
              <a:t>Apa itu?</a:t>
            </a:r>
          </a:p>
        </p:txBody>
      </p:sp>
      <p:sp>
        <p:nvSpPr>
          <p:cNvPr name="TextBox 8" id="8"/>
          <p:cNvSpPr txBox="true"/>
          <p:nvPr/>
        </p:nvSpPr>
        <p:spPr>
          <a:xfrm rot="0">
            <a:off x="6361418" y="3598360"/>
            <a:ext cx="8116869" cy="899455"/>
          </a:xfrm>
          <a:prstGeom prst="rect">
            <a:avLst/>
          </a:prstGeom>
        </p:spPr>
        <p:txBody>
          <a:bodyPr anchor="t" rtlCol="false" tIns="0" lIns="0" bIns="0" rIns="0">
            <a:spAutoFit/>
          </a:bodyPr>
          <a:lstStyle/>
          <a:p>
            <a:pPr algn="l" marL="0" indent="0" lvl="0">
              <a:lnSpc>
                <a:spcPts val="7433"/>
              </a:lnSpc>
              <a:spcBef>
                <a:spcPct val="0"/>
              </a:spcBef>
            </a:pPr>
            <a:r>
              <a:rPr lang="en-US" b="true" sz="5309">
                <a:solidFill>
                  <a:srgbClr val="F2E9E1"/>
                </a:solidFill>
                <a:latin typeface="Inter Bold"/>
                <a:ea typeface="Inter Bold"/>
                <a:cs typeface="Inter Bold"/>
                <a:sym typeface="Inter Bold"/>
              </a:rPr>
              <a:t>Sitem Operasi</a:t>
            </a:r>
          </a:p>
        </p:txBody>
      </p:sp>
      <p:sp>
        <p:nvSpPr>
          <p:cNvPr name="AutoShape 9" id="9"/>
          <p:cNvSpPr/>
          <p:nvPr/>
        </p:nvSpPr>
        <p:spPr>
          <a:xfrm>
            <a:off x="13257543" y="4091539"/>
            <a:ext cx="828590" cy="0"/>
          </a:xfrm>
          <a:prstGeom prst="line">
            <a:avLst/>
          </a:prstGeom>
          <a:ln cap="rnd" w="66675">
            <a:solidFill>
              <a:srgbClr val="F2E9E1"/>
            </a:solidFill>
            <a:prstDash val="solid"/>
            <a:headEnd type="none" len="sm" w="sm"/>
            <a:tailEnd type="none" len="sm" w="sm"/>
          </a:ln>
        </p:spPr>
      </p:sp>
      <p:sp>
        <p:nvSpPr>
          <p:cNvPr name="AutoShape 10" id="10"/>
          <p:cNvSpPr/>
          <p:nvPr/>
        </p:nvSpPr>
        <p:spPr>
          <a:xfrm rot="0">
            <a:off x="16410232" y="6460324"/>
            <a:ext cx="432998" cy="0"/>
          </a:xfrm>
          <a:prstGeom prst="line">
            <a:avLst/>
          </a:prstGeom>
          <a:ln cap="rnd" w="28575">
            <a:solidFill>
              <a:srgbClr val="F2E9E1"/>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2E9E1"/>
        </a:solidFill>
      </p:bgPr>
    </p:bg>
    <p:spTree>
      <p:nvGrpSpPr>
        <p:cNvPr id="1" name=""/>
        <p:cNvGrpSpPr/>
        <p:nvPr/>
      </p:nvGrpSpPr>
      <p:grpSpPr>
        <a:xfrm>
          <a:off x="0" y="0"/>
          <a:ext cx="0" cy="0"/>
          <a:chOff x="0" y="0"/>
          <a:chExt cx="0" cy="0"/>
        </a:xfrm>
      </p:grpSpPr>
      <p:sp>
        <p:nvSpPr>
          <p:cNvPr name="AutoShape 2" id="2"/>
          <p:cNvSpPr/>
          <p:nvPr/>
        </p:nvSpPr>
        <p:spPr>
          <a:xfrm flipV="true">
            <a:off x="2164573" y="5619559"/>
            <a:ext cx="0" cy="618043"/>
          </a:xfrm>
          <a:prstGeom prst="line">
            <a:avLst/>
          </a:prstGeom>
          <a:ln cap="rnd" w="38100">
            <a:solidFill>
              <a:srgbClr val="814256"/>
            </a:solidFill>
            <a:prstDash val="solid"/>
            <a:headEnd type="none" len="sm" w="sm"/>
            <a:tailEnd type="none" len="sm" w="sm"/>
          </a:ln>
        </p:spPr>
      </p:sp>
      <p:sp>
        <p:nvSpPr>
          <p:cNvPr name="AutoShape 3" id="3"/>
          <p:cNvSpPr/>
          <p:nvPr/>
        </p:nvSpPr>
        <p:spPr>
          <a:xfrm flipV="true">
            <a:off x="6609183" y="5619559"/>
            <a:ext cx="0" cy="618043"/>
          </a:xfrm>
          <a:prstGeom prst="line">
            <a:avLst/>
          </a:prstGeom>
          <a:ln cap="rnd" w="38100">
            <a:solidFill>
              <a:srgbClr val="814256"/>
            </a:solidFill>
            <a:prstDash val="solid"/>
            <a:headEnd type="none" len="sm" w="sm"/>
            <a:tailEnd type="none" len="sm" w="sm"/>
          </a:ln>
        </p:spPr>
      </p:sp>
      <p:sp>
        <p:nvSpPr>
          <p:cNvPr name="AutoShape 4" id="4"/>
          <p:cNvSpPr/>
          <p:nvPr/>
        </p:nvSpPr>
        <p:spPr>
          <a:xfrm rot="0">
            <a:off x="10570645" y="5157788"/>
            <a:ext cx="8299756" cy="0"/>
          </a:xfrm>
          <a:prstGeom prst="line">
            <a:avLst/>
          </a:prstGeom>
          <a:ln cap="rnd" w="19050">
            <a:solidFill>
              <a:srgbClr val="C38258"/>
            </a:solidFill>
            <a:prstDash val="solid"/>
            <a:headEnd type="none" len="sm" w="sm"/>
            <a:tailEnd type="none" len="sm" w="sm"/>
          </a:ln>
        </p:spPr>
      </p:sp>
      <p:grpSp>
        <p:nvGrpSpPr>
          <p:cNvPr name="Group 5" id="5"/>
          <p:cNvGrpSpPr/>
          <p:nvPr/>
        </p:nvGrpSpPr>
        <p:grpSpPr>
          <a:xfrm rot="0">
            <a:off x="10236886" y="3885197"/>
            <a:ext cx="666886" cy="848919"/>
            <a:chOff x="0" y="0"/>
            <a:chExt cx="2260756" cy="2877850"/>
          </a:xfrm>
        </p:grpSpPr>
        <p:sp>
          <p:nvSpPr>
            <p:cNvPr name="Freeform 6" id="6"/>
            <p:cNvSpPr/>
            <p:nvPr/>
          </p:nvSpPr>
          <p:spPr>
            <a:xfrm flipH="false" flipV="false" rot="0">
              <a:off x="0" y="0"/>
              <a:ext cx="2260756" cy="2877850"/>
            </a:xfrm>
            <a:custGeom>
              <a:avLst/>
              <a:gdLst/>
              <a:ahLst/>
              <a:cxnLst/>
              <a:rect r="r" b="b" t="t" l="l"/>
              <a:pathLst>
                <a:path h="2877850" w="2260756">
                  <a:moveTo>
                    <a:pt x="0" y="0"/>
                  </a:moveTo>
                  <a:lnTo>
                    <a:pt x="1130378" y="2877850"/>
                  </a:lnTo>
                  <a:lnTo>
                    <a:pt x="2260756" y="0"/>
                  </a:lnTo>
                  <a:close/>
                </a:path>
              </a:pathLst>
            </a:custGeom>
            <a:solidFill>
              <a:srgbClr val="814256"/>
            </a:solidFill>
          </p:spPr>
        </p:sp>
      </p:grpSp>
      <p:grpSp>
        <p:nvGrpSpPr>
          <p:cNvPr name="Group 7" id="7"/>
          <p:cNvGrpSpPr/>
          <p:nvPr/>
        </p:nvGrpSpPr>
        <p:grpSpPr>
          <a:xfrm rot="-10800000">
            <a:off x="9263650" y="3720405"/>
            <a:ext cx="2613989" cy="665452"/>
            <a:chOff x="0" y="0"/>
            <a:chExt cx="7951117" cy="2024143"/>
          </a:xfrm>
        </p:grpSpPr>
        <p:sp>
          <p:nvSpPr>
            <p:cNvPr name="Freeform 8" id="8"/>
            <p:cNvSpPr/>
            <p:nvPr/>
          </p:nvSpPr>
          <p:spPr>
            <a:xfrm flipH="false" flipV="false" rot="0">
              <a:off x="0" y="0"/>
              <a:ext cx="7951117" cy="2024143"/>
            </a:xfrm>
            <a:custGeom>
              <a:avLst/>
              <a:gdLst/>
              <a:ahLst/>
              <a:cxnLst/>
              <a:rect r="r" b="b" t="t" l="l"/>
              <a:pathLst>
                <a:path h="2024143" w="7951117">
                  <a:moveTo>
                    <a:pt x="0" y="0"/>
                  </a:moveTo>
                  <a:lnTo>
                    <a:pt x="7951117" y="0"/>
                  </a:lnTo>
                  <a:lnTo>
                    <a:pt x="7951117" y="2024143"/>
                  </a:lnTo>
                  <a:lnTo>
                    <a:pt x="0" y="2024143"/>
                  </a:lnTo>
                  <a:close/>
                </a:path>
              </a:pathLst>
            </a:custGeom>
            <a:solidFill>
              <a:srgbClr val="814256"/>
            </a:solidFill>
          </p:spPr>
        </p:sp>
      </p:grpSp>
      <p:grpSp>
        <p:nvGrpSpPr>
          <p:cNvPr name="Group 9" id="9"/>
          <p:cNvGrpSpPr/>
          <p:nvPr/>
        </p:nvGrpSpPr>
        <p:grpSpPr>
          <a:xfrm rot="0">
            <a:off x="10403364" y="5009556"/>
            <a:ext cx="334562" cy="33456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14256"/>
            </a:solidFill>
          </p:spPr>
        </p:sp>
      </p:grpSp>
      <p:sp>
        <p:nvSpPr>
          <p:cNvPr name="TextBox 11" id="11"/>
          <p:cNvSpPr txBox="true"/>
          <p:nvPr/>
        </p:nvSpPr>
        <p:spPr>
          <a:xfrm rot="0">
            <a:off x="1233786" y="2412222"/>
            <a:ext cx="8457088" cy="2512627"/>
          </a:xfrm>
          <a:prstGeom prst="rect">
            <a:avLst/>
          </a:prstGeom>
        </p:spPr>
        <p:txBody>
          <a:bodyPr anchor="t" rtlCol="false" tIns="0" lIns="0" bIns="0" rIns="0">
            <a:spAutoFit/>
          </a:bodyPr>
          <a:lstStyle/>
          <a:p>
            <a:pPr algn="l">
              <a:lnSpc>
                <a:spcPts val="10080"/>
              </a:lnSpc>
            </a:pPr>
            <a:r>
              <a:rPr lang="en-US" sz="7200">
                <a:solidFill>
                  <a:srgbClr val="672A3F"/>
                </a:solidFill>
                <a:latin typeface="Inter"/>
                <a:ea typeface="Inter"/>
                <a:cs typeface="Inter"/>
                <a:sym typeface="Inter"/>
              </a:rPr>
              <a:t>Evolusi</a:t>
            </a:r>
          </a:p>
          <a:p>
            <a:pPr algn="l">
              <a:lnSpc>
                <a:spcPts val="10080"/>
              </a:lnSpc>
              <a:spcBef>
                <a:spcPct val="0"/>
              </a:spcBef>
            </a:pPr>
            <a:r>
              <a:rPr lang="en-US" sz="7200">
                <a:solidFill>
                  <a:srgbClr val="672A3F"/>
                </a:solidFill>
                <a:latin typeface="Inter"/>
                <a:ea typeface="Inter"/>
                <a:cs typeface="Inter"/>
                <a:sym typeface="Inter"/>
              </a:rPr>
              <a:t>Sistem Operasi</a:t>
            </a:r>
          </a:p>
        </p:txBody>
      </p:sp>
      <p:sp>
        <p:nvSpPr>
          <p:cNvPr name="TextBox 12" id="12"/>
          <p:cNvSpPr txBox="true"/>
          <p:nvPr/>
        </p:nvSpPr>
        <p:spPr>
          <a:xfrm rot="0">
            <a:off x="2494867" y="6524973"/>
            <a:ext cx="3320811" cy="763225"/>
          </a:xfrm>
          <a:prstGeom prst="rect">
            <a:avLst/>
          </a:prstGeom>
        </p:spPr>
        <p:txBody>
          <a:bodyPr anchor="t" rtlCol="false" tIns="0" lIns="0" bIns="0" rIns="0">
            <a:spAutoFit/>
          </a:bodyPr>
          <a:lstStyle/>
          <a:p>
            <a:pPr algn="l" marL="0" indent="0" lvl="0">
              <a:lnSpc>
                <a:spcPts val="3080"/>
              </a:lnSpc>
              <a:spcBef>
                <a:spcPct val="0"/>
              </a:spcBef>
            </a:pPr>
            <a:r>
              <a:rPr lang="en-US" sz="2200">
                <a:solidFill>
                  <a:srgbClr val="672A3F"/>
                </a:solidFill>
                <a:latin typeface="Inter"/>
                <a:ea typeface="Inter"/>
                <a:cs typeface="Inter"/>
                <a:sym typeface="Inter"/>
              </a:rPr>
              <a:t>Proses perubahan yang terjadi secara bertahap.</a:t>
            </a:r>
          </a:p>
        </p:txBody>
      </p:sp>
      <p:sp>
        <p:nvSpPr>
          <p:cNvPr name="TextBox 13" id="13"/>
          <p:cNvSpPr txBox="true"/>
          <p:nvPr/>
        </p:nvSpPr>
        <p:spPr>
          <a:xfrm rot="0">
            <a:off x="2494867" y="5713651"/>
            <a:ext cx="3757975" cy="422252"/>
          </a:xfrm>
          <a:prstGeom prst="rect">
            <a:avLst/>
          </a:prstGeom>
        </p:spPr>
        <p:txBody>
          <a:bodyPr anchor="t" rtlCol="false" tIns="0" lIns="0" bIns="0" rIns="0">
            <a:spAutoFit/>
          </a:bodyPr>
          <a:lstStyle/>
          <a:p>
            <a:pPr algn="l">
              <a:lnSpc>
                <a:spcPts val="3499"/>
              </a:lnSpc>
              <a:spcBef>
                <a:spcPct val="0"/>
              </a:spcBef>
            </a:pPr>
            <a:r>
              <a:rPr lang="en-US" sz="2499">
                <a:solidFill>
                  <a:srgbClr val="672A3F"/>
                </a:solidFill>
                <a:latin typeface="Inter"/>
                <a:ea typeface="Inter"/>
                <a:cs typeface="Inter"/>
                <a:sym typeface="Inter"/>
              </a:rPr>
              <a:t>Evolusi</a:t>
            </a:r>
          </a:p>
        </p:txBody>
      </p:sp>
      <p:sp>
        <p:nvSpPr>
          <p:cNvPr name="TextBox 14" id="14"/>
          <p:cNvSpPr txBox="true"/>
          <p:nvPr/>
        </p:nvSpPr>
        <p:spPr>
          <a:xfrm rot="0">
            <a:off x="8511427" y="2290373"/>
            <a:ext cx="4155906" cy="1153807"/>
          </a:xfrm>
          <a:prstGeom prst="rect">
            <a:avLst/>
          </a:prstGeom>
        </p:spPr>
        <p:txBody>
          <a:bodyPr anchor="t" rtlCol="false" tIns="0" lIns="0" bIns="0" rIns="0">
            <a:spAutoFit/>
          </a:bodyPr>
          <a:lstStyle/>
          <a:p>
            <a:pPr algn="ctr">
              <a:lnSpc>
                <a:spcPts val="3075"/>
              </a:lnSpc>
            </a:pPr>
            <a:r>
              <a:rPr lang="en-US" sz="2196">
                <a:solidFill>
                  <a:srgbClr val="672A3F"/>
                </a:solidFill>
                <a:latin typeface="Inter"/>
                <a:ea typeface="Inter"/>
                <a:cs typeface="Inter"/>
                <a:sym typeface="Inter"/>
              </a:rPr>
              <a:t>- Dominasi Windows</a:t>
            </a:r>
          </a:p>
          <a:p>
            <a:pPr algn="ctr">
              <a:lnSpc>
                <a:spcPts val="3075"/>
              </a:lnSpc>
            </a:pPr>
            <a:r>
              <a:rPr lang="en-US" sz="2196">
                <a:solidFill>
                  <a:srgbClr val="672A3F"/>
                </a:solidFill>
                <a:latin typeface="Inter"/>
                <a:ea typeface="Inter"/>
                <a:cs typeface="Inter"/>
                <a:sym typeface="Inter"/>
              </a:rPr>
              <a:t>- Munculnya Smartphone</a:t>
            </a:r>
          </a:p>
          <a:p>
            <a:pPr algn="ctr" marL="0" indent="0" lvl="0">
              <a:lnSpc>
                <a:spcPts val="3075"/>
              </a:lnSpc>
              <a:spcBef>
                <a:spcPct val="0"/>
              </a:spcBef>
            </a:pPr>
            <a:r>
              <a:rPr lang="en-US" sz="2196">
                <a:solidFill>
                  <a:srgbClr val="672A3F"/>
                </a:solidFill>
                <a:latin typeface="Inter"/>
                <a:ea typeface="Inter"/>
                <a:cs typeface="Inter"/>
                <a:sym typeface="Inter"/>
              </a:rPr>
              <a:t>- Android meluncur</a:t>
            </a:r>
          </a:p>
        </p:txBody>
      </p:sp>
      <p:sp>
        <p:nvSpPr>
          <p:cNvPr name="TextBox 15" id="15"/>
          <p:cNvSpPr txBox="true"/>
          <p:nvPr/>
        </p:nvSpPr>
        <p:spPr>
          <a:xfrm rot="0">
            <a:off x="8710392" y="3827724"/>
            <a:ext cx="3757975" cy="389210"/>
          </a:xfrm>
          <a:prstGeom prst="rect">
            <a:avLst/>
          </a:prstGeom>
        </p:spPr>
        <p:txBody>
          <a:bodyPr anchor="t" rtlCol="false" tIns="0" lIns="0" bIns="0" rIns="0">
            <a:spAutoFit/>
          </a:bodyPr>
          <a:lstStyle/>
          <a:p>
            <a:pPr algn="ctr">
              <a:lnSpc>
                <a:spcPts val="3220"/>
              </a:lnSpc>
              <a:spcBef>
                <a:spcPct val="0"/>
              </a:spcBef>
            </a:pPr>
            <a:r>
              <a:rPr lang="en-US" sz="2300">
                <a:solidFill>
                  <a:srgbClr val="F2E9E1"/>
                </a:solidFill>
                <a:latin typeface="Inter"/>
                <a:ea typeface="Inter"/>
                <a:cs typeface="Inter"/>
                <a:sym typeface="Inter"/>
              </a:rPr>
              <a:t>2000</a:t>
            </a:r>
          </a:p>
        </p:txBody>
      </p:sp>
      <p:grpSp>
        <p:nvGrpSpPr>
          <p:cNvPr name="Group 16" id="16"/>
          <p:cNvGrpSpPr/>
          <p:nvPr/>
        </p:nvGrpSpPr>
        <p:grpSpPr>
          <a:xfrm rot="-10800000">
            <a:off x="14654680" y="5619559"/>
            <a:ext cx="666886" cy="848919"/>
            <a:chOff x="0" y="0"/>
            <a:chExt cx="2260756" cy="2877850"/>
          </a:xfrm>
        </p:grpSpPr>
        <p:sp>
          <p:nvSpPr>
            <p:cNvPr name="Freeform 17" id="17"/>
            <p:cNvSpPr/>
            <p:nvPr/>
          </p:nvSpPr>
          <p:spPr>
            <a:xfrm flipH="false" flipV="false" rot="0">
              <a:off x="0" y="0"/>
              <a:ext cx="2260756" cy="2877850"/>
            </a:xfrm>
            <a:custGeom>
              <a:avLst/>
              <a:gdLst/>
              <a:ahLst/>
              <a:cxnLst/>
              <a:rect r="r" b="b" t="t" l="l"/>
              <a:pathLst>
                <a:path h="2877850" w="2260756">
                  <a:moveTo>
                    <a:pt x="0" y="0"/>
                  </a:moveTo>
                  <a:lnTo>
                    <a:pt x="1130378" y="2877850"/>
                  </a:lnTo>
                  <a:lnTo>
                    <a:pt x="2260756" y="0"/>
                  </a:lnTo>
                  <a:close/>
                </a:path>
              </a:pathLst>
            </a:custGeom>
            <a:solidFill>
              <a:srgbClr val="8A5029"/>
            </a:solidFill>
          </p:spPr>
        </p:sp>
      </p:grpSp>
      <p:grpSp>
        <p:nvGrpSpPr>
          <p:cNvPr name="Group 18" id="18"/>
          <p:cNvGrpSpPr/>
          <p:nvPr/>
        </p:nvGrpSpPr>
        <p:grpSpPr>
          <a:xfrm rot="0">
            <a:off x="13680814" y="5967818"/>
            <a:ext cx="2613989" cy="665452"/>
            <a:chOff x="0" y="0"/>
            <a:chExt cx="7951117" cy="2024143"/>
          </a:xfrm>
        </p:grpSpPr>
        <p:sp>
          <p:nvSpPr>
            <p:cNvPr name="Freeform 19" id="19"/>
            <p:cNvSpPr/>
            <p:nvPr/>
          </p:nvSpPr>
          <p:spPr>
            <a:xfrm flipH="false" flipV="false" rot="0">
              <a:off x="0" y="0"/>
              <a:ext cx="7951117" cy="2024143"/>
            </a:xfrm>
            <a:custGeom>
              <a:avLst/>
              <a:gdLst/>
              <a:ahLst/>
              <a:cxnLst/>
              <a:rect r="r" b="b" t="t" l="l"/>
              <a:pathLst>
                <a:path h="2024143" w="7951117">
                  <a:moveTo>
                    <a:pt x="0" y="0"/>
                  </a:moveTo>
                  <a:lnTo>
                    <a:pt x="7951117" y="0"/>
                  </a:lnTo>
                  <a:lnTo>
                    <a:pt x="7951117" y="2024143"/>
                  </a:lnTo>
                  <a:lnTo>
                    <a:pt x="0" y="2024143"/>
                  </a:lnTo>
                  <a:close/>
                </a:path>
              </a:pathLst>
            </a:custGeom>
            <a:solidFill>
              <a:srgbClr val="8A5029"/>
            </a:solidFill>
          </p:spPr>
        </p:sp>
      </p:grpSp>
      <p:grpSp>
        <p:nvGrpSpPr>
          <p:cNvPr name="Group 20" id="20"/>
          <p:cNvGrpSpPr/>
          <p:nvPr/>
        </p:nvGrpSpPr>
        <p:grpSpPr>
          <a:xfrm rot="-10800000">
            <a:off x="14820527" y="5009556"/>
            <a:ext cx="334562" cy="334562"/>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A5029"/>
            </a:solidFill>
          </p:spPr>
        </p:sp>
      </p:grpSp>
      <p:sp>
        <p:nvSpPr>
          <p:cNvPr name="TextBox 22" id="22"/>
          <p:cNvSpPr txBox="true"/>
          <p:nvPr/>
        </p:nvSpPr>
        <p:spPr>
          <a:xfrm rot="0">
            <a:off x="12978904" y="6938070"/>
            <a:ext cx="4018439" cy="1153807"/>
          </a:xfrm>
          <a:prstGeom prst="rect">
            <a:avLst/>
          </a:prstGeom>
        </p:spPr>
        <p:txBody>
          <a:bodyPr anchor="t" rtlCol="false" tIns="0" lIns="0" bIns="0" rIns="0">
            <a:spAutoFit/>
          </a:bodyPr>
          <a:lstStyle/>
          <a:p>
            <a:pPr algn="ctr">
              <a:lnSpc>
                <a:spcPts val="3075"/>
              </a:lnSpc>
            </a:pPr>
            <a:r>
              <a:rPr lang="en-US" sz="2196">
                <a:solidFill>
                  <a:srgbClr val="672A3F"/>
                </a:solidFill>
                <a:latin typeface="Inter"/>
                <a:ea typeface="Inter"/>
                <a:cs typeface="Inter"/>
                <a:sym typeface="Inter"/>
              </a:rPr>
              <a:t>- Ekspansi Smartphone</a:t>
            </a:r>
          </a:p>
          <a:p>
            <a:pPr algn="ctr">
              <a:lnSpc>
                <a:spcPts val="3075"/>
              </a:lnSpc>
            </a:pPr>
            <a:r>
              <a:rPr lang="en-US" sz="2196">
                <a:solidFill>
                  <a:srgbClr val="672A3F"/>
                </a:solidFill>
                <a:latin typeface="Inter"/>
                <a:ea typeface="Inter"/>
                <a:cs typeface="Inter"/>
                <a:sym typeface="Inter"/>
              </a:rPr>
              <a:t>- Cloud Computing</a:t>
            </a:r>
          </a:p>
          <a:p>
            <a:pPr algn="ctr" marL="0" indent="0" lvl="0">
              <a:lnSpc>
                <a:spcPts val="3075"/>
              </a:lnSpc>
              <a:spcBef>
                <a:spcPct val="0"/>
              </a:spcBef>
            </a:pPr>
            <a:r>
              <a:rPr lang="en-US" sz="2196">
                <a:solidFill>
                  <a:srgbClr val="672A3F"/>
                </a:solidFill>
                <a:latin typeface="Inter"/>
                <a:ea typeface="Inter"/>
                <a:cs typeface="Inter"/>
                <a:sym typeface="Inter"/>
              </a:rPr>
              <a:t>- Docker</a:t>
            </a:r>
          </a:p>
        </p:txBody>
      </p:sp>
      <p:sp>
        <p:nvSpPr>
          <p:cNvPr name="TextBox 23" id="23"/>
          <p:cNvSpPr txBox="true"/>
          <p:nvPr/>
        </p:nvSpPr>
        <p:spPr>
          <a:xfrm rot="0">
            <a:off x="13090086" y="6089145"/>
            <a:ext cx="3757975" cy="389210"/>
          </a:xfrm>
          <a:prstGeom prst="rect">
            <a:avLst/>
          </a:prstGeom>
        </p:spPr>
        <p:txBody>
          <a:bodyPr anchor="t" rtlCol="false" tIns="0" lIns="0" bIns="0" rIns="0">
            <a:spAutoFit/>
          </a:bodyPr>
          <a:lstStyle/>
          <a:p>
            <a:pPr algn="ctr">
              <a:lnSpc>
                <a:spcPts val="3220"/>
              </a:lnSpc>
              <a:spcBef>
                <a:spcPct val="0"/>
              </a:spcBef>
            </a:pPr>
            <a:r>
              <a:rPr lang="en-US" sz="2300">
                <a:solidFill>
                  <a:srgbClr val="F2E9E1"/>
                </a:solidFill>
                <a:latin typeface="Inter"/>
                <a:ea typeface="Inter"/>
                <a:cs typeface="Inter"/>
                <a:sym typeface="Inter"/>
              </a:rPr>
              <a:t>2010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sp>
        <p:nvSpPr>
          <p:cNvPr name="AutoShape 2" id="2"/>
          <p:cNvSpPr/>
          <p:nvPr/>
        </p:nvSpPr>
        <p:spPr>
          <a:xfrm rot="0">
            <a:off x="0" y="5148263"/>
            <a:ext cx="15155089" cy="0"/>
          </a:xfrm>
          <a:prstGeom prst="line">
            <a:avLst/>
          </a:prstGeom>
          <a:ln cap="rnd" w="19050">
            <a:solidFill>
              <a:srgbClr val="C38258"/>
            </a:solidFill>
            <a:prstDash val="solid"/>
            <a:headEnd type="none" len="sm" w="sm"/>
            <a:tailEnd type="none" len="sm" w="sm"/>
          </a:ln>
        </p:spPr>
      </p:sp>
      <p:grpSp>
        <p:nvGrpSpPr>
          <p:cNvPr name="Group 3" id="3"/>
          <p:cNvGrpSpPr/>
          <p:nvPr/>
        </p:nvGrpSpPr>
        <p:grpSpPr>
          <a:xfrm rot="-10800000">
            <a:off x="7196124" y="5644297"/>
            <a:ext cx="666886" cy="848919"/>
            <a:chOff x="0" y="0"/>
            <a:chExt cx="2260756" cy="2877850"/>
          </a:xfrm>
        </p:grpSpPr>
        <p:sp>
          <p:nvSpPr>
            <p:cNvPr name="Freeform 4" id="4"/>
            <p:cNvSpPr/>
            <p:nvPr/>
          </p:nvSpPr>
          <p:spPr>
            <a:xfrm flipH="false" flipV="false" rot="0">
              <a:off x="0" y="0"/>
              <a:ext cx="2260756" cy="2877850"/>
            </a:xfrm>
            <a:custGeom>
              <a:avLst/>
              <a:gdLst/>
              <a:ahLst/>
              <a:cxnLst/>
              <a:rect r="r" b="b" t="t" l="l"/>
              <a:pathLst>
                <a:path h="2877850" w="2260756">
                  <a:moveTo>
                    <a:pt x="0" y="0"/>
                  </a:moveTo>
                  <a:lnTo>
                    <a:pt x="1130378" y="2877850"/>
                  </a:lnTo>
                  <a:lnTo>
                    <a:pt x="2260756" y="0"/>
                  </a:lnTo>
                  <a:close/>
                </a:path>
              </a:pathLst>
            </a:custGeom>
            <a:solidFill>
              <a:srgbClr val="CFB154"/>
            </a:solidFill>
          </p:spPr>
        </p:sp>
      </p:grpSp>
      <p:grpSp>
        <p:nvGrpSpPr>
          <p:cNvPr name="Group 5" id="5"/>
          <p:cNvGrpSpPr/>
          <p:nvPr/>
        </p:nvGrpSpPr>
        <p:grpSpPr>
          <a:xfrm rot="-10800000">
            <a:off x="6203838" y="6167494"/>
            <a:ext cx="2613989" cy="665452"/>
            <a:chOff x="0" y="0"/>
            <a:chExt cx="7951117" cy="2024143"/>
          </a:xfrm>
        </p:grpSpPr>
        <p:sp>
          <p:nvSpPr>
            <p:cNvPr name="Freeform 6" id="6"/>
            <p:cNvSpPr/>
            <p:nvPr/>
          </p:nvSpPr>
          <p:spPr>
            <a:xfrm flipH="false" flipV="false" rot="0">
              <a:off x="0" y="0"/>
              <a:ext cx="7951117" cy="2024143"/>
            </a:xfrm>
            <a:custGeom>
              <a:avLst/>
              <a:gdLst/>
              <a:ahLst/>
              <a:cxnLst/>
              <a:rect r="r" b="b" t="t" l="l"/>
              <a:pathLst>
                <a:path h="2024143" w="7951117">
                  <a:moveTo>
                    <a:pt x="0" y="0"/>
                  </a:moveTo>
                  <a:lnTo>
                    <a:pt x="7951117" y="0"/>
                  </a:lnTo>
                  <a:lnTo>
                    <a:pt x="7951117" y="2024143"/>
                  </a:lnTo>
                  <a:lnTo>
                    <a:pt x="0" y="2024143"/>
                  </a:lnTo>
                  <a:close/>
                </a:path>
              </a:pathLst>
            </a:custGeom>
            <a:solidFill>
              <a:srgbClr val="CFB154"/>
            </a:solidFill>
          </p:spPr>
        </p:sp>
      </p:grpSp>
      <p:grpSp>
        <p:nvGrpSpPr>
          <p:cNvPr name="Group 7" id="7"/>
          <p:cNvGrpSpPr/>
          <p:nvPr/>
        </p:nvGrpSpPr>
        <p:grpSpPr>
          <a:xfrm rot="0">
            <a:off x="7362286" y="5009556"/>
            <a:ext cx="334562" cy="334562"/>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FB154"/>
            </a:solidFill>
          </p:spPr>
        </p:sp>
      </p:grpSp>
      <p:grpSp>
        <p:nvGrpSpPr>
          <p:cNvPr name="Group 9" id="9"/>
          <p:cNvGrpSpPr/>
          <p:nvPr/>
        </p:nvGrpSpPr>
        <p:grpSpPr>
          <a:xfrm rot="-10800000">
            <a:off x="14820527" y="5009556"/>
            <a:ext cx="334562" cy="33456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8258"/>
            </a:solidFill>
          </p:spPr>
        </p:sp>
      </p:grpSp>
      <p:grpSp>
        <p:nvGrpSpPr>
          <p:cNvPr name="Group 11" id="11"/>
          <p:cNvGrpSpPr/>
          <p:nvPr/>
        </p:nvGrpSpPr>
        <p:grpSpPr>
          <a:xfrm rot="0">
            <a:off x="2672283" y="3885197"/>
            <a:ext cx="666886" cy="848919"/>
            <a:chOff x="0" y="0"/>
            <a:chExt cx="2260756" cy="2877850"/>
          </a:xfrm>
        </p:grpSpPr>
        <p:sp>
          <p:nvSpPr>
            <p:cNvPr name="Freeform 12" id="12"/>
            <p:cNvSpPr/>
            <p:nvPr/>
          </p:nvSpPr>
          <p:spPr>
            <a:xfrm flipH="false" flipV="false" rot="0">
              <a:off x="0" y="0"/>
              <a:ext cx="2260756" cy="2877850"/>
            </a:xfrm>
            <a:custGeom>
              <a:avLst/>
              <a:gdLst/>
              <a:ahLst/>
              <a:cxnLst/>
              <a:rect r="r" b="b" t="t" l="l"/>
              <a:pathLst>
                <a:path h="2877850" w="2260756">
                  <a:moveTo>
                    <a:pt x="0" y="0"/>
                  </a:moveTo>
                  <a:lnTo>
                    <a:pt x="1130378" y="2877850"/>
                  </a:lnTo>
                  <a:lnTo>
                    <a:pt x="2260756" y="0"/>
                  </a:lnTo>
                  <a:close/>
                </a:path>
              </a:pathLst>
            </a:custGeom>
            <a:solidFill>
              <a:srgbClr val="58571E"/>
            </a:solidFill>
          </p:spPr>
        </p:sp>
      </p:grpSp>
      <p:grpSp>
        <p:nvGrpSpPr>
          <p:cNvPr name="Group 13" id="13"/>
          <p:cNvGrpSpPr/>
          <p:nvPr/>
        </p:nvGrpSpPr>
        <p:grpSpPr>
          <a:xfrm rot="-10800000">
            <a:off x="1699047" y="3720405"/>
            <a:ext cx="2613989" cy="665452"/>
            <a:chOff x="0" y="0"/>
            <a:chExt cx="7951117" cy="2024143"/>
          </a:xfrm>
        </p:grpSpPr>
        <p:sp>
          <p:nvSpPr>
            <p:cNvPr name="Freeform 14" id="14"/>
            <p:cNvSpPr/>
            <p:nvPr/>
          </p:nvSpPr>
          <p:spPr>
            <a:xfrm flipH="false" flipV="false" rot="0">
              <a:off x="0" y="0"/>
              <a:ext cx="7951117" cy="2024143"/>
            </a:xfrm>
            <a:custGeom>
              <a:avLst/>
              <a:gdLst/>
              <a:ahLst/>
              <a:cxnLst/>
              <a:rect r="r" b="b" t="t" l="l"/>
              <a:pathLst>
                <a:path h="2024143" w="7951117">
                  <a:moveTo>
                    <a:pt x="0" y="0"/>
                  </a:moveTo>
                  <a:lnTo>
                    <a:pt x="7951117" y="0"/>
                  </a:lnTo>
                  <a:lnTo>
                    <a:pt x="7951117" y="2024143"/>
                  </a:lnTo>
                  <a:lnTo>
                    <a:pt x="0" y="2024143"/>
                  </a:lnTo>
                  <a:close/>
                </a:path>
              </a:pathLst>
            </a:custGeom>
            <a:solidFill>
              <a:srgbClr val="58571E"/>
            </a:solidFill>
          </p:spPr>
        </p:sp>
      </p:grpSp>
      <p:grpSp>
        <p:nvGrpSpPr>
          <p:cNvPr name="Group 15" id="15"/>
          <p:cNvGrpSpPr/>
          <p:nvPr/>
        </p:nvGrpSpPr>
        <p:grpSpPr>
          <a:xfrm rot="0">
            <a:off x="2838760" y="5009556"/>
            <a:ext cx="334562" cy="334562"/>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8571E"/>
            </a:solidFill>
          </p:spPr>
        </p:sp>
      </p:grpSp>
      <p:grpSp>
        <p:nvGrpSpPr>
          <p:cNvPr name="Group 17" id="17"/>
          <p:cNvGrpSpPr/>
          <p:nvPr/>
        </p:nvGrpSpPr>
        <p:grpSpPr>
          <a:xfrm rot="0">
            <a:off x="9993288" y="1286710"/>
            <a:ext cx="4827239" cy="3278028"/>
            <a:chOff x="0" y="0"/>
            <a:chExt cx="2019644" cy="1371478"/>
          </a:xfrm>
        </p:grpSpPr>
        <p:sp>
          <p:nvSpPr>
            <p:cNvPr name="Freeform 18" id="18"/>
            <p:cNvSpPr/>
            <p:nvPr/>
          </p:nvSpPr>
          <p:spPr>
            <a:xfrm flipH="false" flipV="false" rot="0">
              <a:off x="0" y="0"/>
              <a:ext cx="2019644" cy="1371478"/>
            </a:xfrm>
            <a:custGeom>
              <a:avLst/>
              <a:gdLst/>
              <a:ahLst/>
              <a:cxnLst/>
              <a:rect r="r" b="b" t="t" l="l"/>
              <a:pathLst>
                <a:path h="1371478" w="2019644">
                  <a:moveTo>
                    <a:pt x="1895184" y="1371478"/>
                  </a:moveTo>
                  <a:lnTo>
                    <a:pt x="124460" y="1371478"/>
                  </a:lnTo>
                  <a:cubicBezTo>
                    <a:pt x="55880" y="1371478"/>
                    <a:pt x="0" y="1315598"/>
                    <a:pt x="0" y="1247017"/>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C38258"/>
            </a:solidFill>
          </p:spPr>
        </p:sp>
      </p:grpSp>
      <p:grpSp>
        <p:nvGrpSpPr>
          <p:cNvPr name="Group 19" id="19"/>
          <p:cNvGrpSpPr/>
          <p:nvPr/>
        </p:nvGrpSpPr>
        <p:grpSpPr>
          <a:xfrm rot="-10800000">
            <a:off x="10516192" y="1527087"/>
            <a:ext cx="571975" cy="571975"/>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7F">
                <a:alpha val="27843"/>
              </a:srgbClr>
            </a:solidFill>
          </p:spPr>
        </p:sp>
      </p:grpSp>
      <p:sp>
        <p:nvSpPr>
          <p:cNvPr name="Freeform 21" id="21"/>
          <p:cNvSpPr/>
          <p:nvPr/>
        </p:nvSpPr>
        <p:spPr>
          <a:xfrm flipH="true" flipV="false" rot="0">
            <a:off x="11349570" y="1150848"/>
            <a:ext cx="3470957" cy="3470957"/>
          </a:xfrm>
          <a:custGeom>
            <a:avLst/>
            <a:gdLst/>
            <a:ahLst/>
            <a:cxnLst/>
            <a:rect r="r" b="b" t="t" l="l"/>
            <a:pathLst>
              <a:path h="3470957" w="3470957">
                <a:moveTo>
                  <a:pt x="3470957" y="0"/>
                </a:moveTo>
                <a:lnTo>
                  <a:pt x="0" y="0"/>
                </a:lnTo>
                <a:lnTo>
                  <a:pt x="0" y="3470957"/>
                </a:lnTo>
                <a:lnTo>
                  <a:pt x="3470957" y="3470957"/>
                </a:lnTo>
                <a:lnTo>
                  <a:pt x="3470957"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AutoShape 22" id="22"/>
          <p:cNvSpPr/>
          <p:nvPr/>
        </p:nvSpPr>
        <p:spPr>
          <a:xfrm>
            <a:off x="13948060" y="1607778"/>
            <a:ext cx="487735" cy="0"/>
          </a:xfrm>
          <a:prstGeom prst="line">
            <a:avLst/>
          </a:prstGeom>
          <a:ln cap="rnd" w="28575">
            <a:solidFill>
              <a:srgbClr val="F2E9E1"/>
            </a:solidFill>
            <a:prstDash val="solid"/>
            <a:headEnd type="none" len="sm" w="sm"/>
            <a:tailEnd type="none" len="sm" w="sm"/>
          </a:ln>
        </p:spPr>
      </p:sp>
      <p:sp>
        <p:nvSpPr>
          <p:cNvPr name="Freeform 23" id="23"/>
          <p:cNvSpPr/>
          <p:nvPr/>
        </p:nvSpPr>
        <p:spPr>
          <a:xfrm flipH="false" flipV="false" rot="0">
            <a:off x="10642099" y="1658524"/>
            <a:ext cx="320161" cy="309101"/>
          </a:xfrm>
          <a:custGeom>
            <a:avLst/>
            <a:gdLst/>
            <a:ahLst/>
            <a:cxnLst/>
            <a:rect r="r" b="b" t="t" l="l"/>
            <a:pathLst>
              <a:path h="309101" w="320161">
                <a:moveTo>
                  <a:pt x="0" y="0"/>
                </a:moveTo>
                <a:lnTo>
                  <a:pt x="320162" y="0"/>
                </a:lnTo>
                <a:lnTo>
                  <a:pt x="320162" y="309101"/>
                </a:lnTo>
                <a:lnTo>
                  <a:pt x="0" y="3091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5631530" y="6940105"/>
            <a:ext cx="3758605" cy="1153807"/>
          </a:xfrm>
          <a:prstGeom prst="rect">
            <a:avLst/>
          </a:prstGeom>
        </p:spPr>
        <p:txBody>
          <a:bodyPr anchor="t" rtlCol="false" tIns="0" lIns="0" bIns="0" rIns="0">
            <a:spAutoFit/>
          </a:bodyPr>
          <a:lstStyle/>
          <a:p>
            <a:pPr algn="ctr">
              <a:lnSpc>
                <a:spcPts val="3075"/>
              </a:lnSpc>
            </a:pPr>
            <a:r>
              <a:rPr lang="en-US" sz="2196">
                <a:solidFill>
                  <a:srgbClr val="672A3F"/>
                </a:solidFill>
                <a:latin typeface="Inter"/>
                <a:ea typeface="Inter"/>
                <a:cs typeface="Inter"/>
                <a:sym typeface="Inter"/>
              </a:rPr>
              <a:t>- Open Source</a:t>
            </a:r>
          </a:p>
          <a:p>
            <a:pPr algn="ctr">
              <a:lnSpc>
                <a:spcPts val="3075"/>
              </a:lnSpc>
            </a:pPr>
            <a:r>
              <a:rPr lang="en-US" sz="2196">
                <a:solidFill>
                  <a:srgbClr val="672A3F"/>
                </a:solidFill>
                <a:latin typeface="Inter"/>
                <a:ea typeface="Inter"/>
                <a:cs typeface="Inter"/>
                <a:sym typeface="Inter"/>
              </a:rPr>
              <a:t>- Cross-platform</a:t>
            </a:r>
          </a:p>
          <a:p>
            <a:pPr algn="ctr" marL="0" indent="0" lvl="0">
              <a:lnSpc>
                <a:spcPts val="3075"/>
              </a:lnSpc>
              <a:spcBef>
                <a:spcPct val="0"/>
              </a:spcBef>
            </a:pPr>
            <a:r>
              <a:rPr lang="en-US" sz="2196">
                <a:solidFill>
                  <a:srgbClr val="672A3F"/>
                </a:solidFill>
                <a:latin typeface="Inter"/>
                <a:ea typeface="Inter"/>
                <a:cs typeface="Inter"/>
                <a:sym typeface="Inter"/>
              </a:rPr>
              <a:t>- Update Berkelanjutan </a:t>
            </a:r>
          </a:p>
        </p:txBody>
      </p:sp>
      <p:sp>
        <p:nvSpPr>
          <p:cNvPr name="TextBox 25" id="25"/>
          <p:cNvSpPr txBox="true"/>
          <p:nvPr/>
        </p:nvSpPr>
        <p:spPr>
          <a:xfrm rot="0">
            <a:off x="5650580" y="6274814"/>
            <a:ext cx="3757975" cy="389210"/>
          </a:xfrm>
          <a:prstGeom prst="rect">
            <a:avLst/>
          </a:prstGeom>
        </p:spPr>
        <p:txBody>
          <a:bodyPr anchor="t" rtlCol="false" tIns="0" lIns="0" bIns="0" rIns="0">
            <a:spAutoFit/>
          </a:bodyPr>
          <a:lstStyle/>
          <a:p>
            <a:pPr algn="ctr">
              <a:lnSpc>
                <a:spcPts val="3220"/>
              </a:lnSpc>
              <a:spcBef>
                <a:spcPct val="0"/>
              </a:spcBef>
            </a:pPr>
            <a:r>
              <a:rPr lang="en-US" sz="2300">
                <a:solidFill>
                  <a:srgbClr val="F2E9E1"/>
                </a:solidFill>
                <a:latin typeface="Inter"/>
                <a:ea typeface="Inter"/>
                <a:cs typeface="Inter"/>
                <a:sym typeface="Inter"/>
              </a:rPr>
              <a:t>Masa Depan</a:t>
            </a:r>
          </a:p>
        </p:txBody>
      </p:sp>
      <p:sp>
        <p:nvSpPr>
          <p:cNvPr name="TextBox 26" id="26"/>
          <p:cNvSpPr txBox="true"/>
          <p:nvPr/>
        </p:nvSpPr>
        <p:spPr>
          <a:xfrm rot="0">
            <a:off x="1145789" y="2290373"/>
            <a:ext cx="3796075" cy="1153807"/>
          </a:xfrm>
          <a:prstGeom prst="rect">
            <a:avLst/>
          </a:prstGeom>
        </p:spPr>
        <p:txBody>
          <a:bodyPr anchor="t" rtlCol="false" tIns="0" lIns="0" bIns="0" rIns="0">
            <a:spAutoFit/>
          </a:bodyPr>
          <a:lstStyle/>
          <a:p>
            <a:pPr algn="ctr">
              <a:lnSpc>
                <a:spcPts val="3075"/>
              </a:lnSpc>
            </a:pPr>
            <a:r>
              <a:rPr lang="en-US" sz="2196">
                <a:solidFill>
                  <a:srgbClr val="672A3F"/>
                </a:solidFill>
                <a:latin typeface="Inter"/>
                <a:ea typeface="Inter"/>
                <a:cs typeface="Inter"/>
                <a:sym typeface="Inter"/>
              </a:rPr>
              <a:t>- Kecerdasan Buatan</a:t>
            </a:r>
          </a:p>
          <a:p>
            <a:pPr algn="ctr">
              <a:lnSpc>
                <a:spcPts val="3075"/>
              </a:lnSpc>
            </a:pPr>
            <a:r>
              <a:rPr lang="en-US" sz="2196">
                <a:solidFill>
                  <a:srgbClr val="672A3F"/>
                </a:solidFill>
                <a:latin typeface="Inter"/>
                <a:ea typeface="Inter"/>
                <a:cs typeface="Inter"/>
                <a:sym typeface="Inter"/>
              </a:rPr>
              <a:t>- Keamanan Siber</a:t>
            </a:r>
          </a:p>
          <a:p>
            <a:pPr algn="ctr" marL="0" indent="0" lvl="0">
              <a:lnSpc>
                <a:spcPts val="3075"/>
              </a:lnSpc>
              <a:spcBef>
                <a:spcPct val="0"/>
              </a:spcBef>
            </a:pPr>
            <a:r>
              <a:rPr lang="en-US" sz="2196">
                <a:solidFill>
                  <a:srgbClr val="672A3F"/>
                </a:solidFill>
                <a:latin typeface="Inter"/>
                <a:ea typeface="Inter"/>
                <a:cs typeface="Inter"/>
                <a:sym typeface="Inter"/>
              </a:rPr>
              <a:t>- Teknologi 5G</a:t>
            </a:r>
          </a:p>
        </p:txBody>
      </p:sp>
      <p:sp>
        <p:nvSpPr>
          <p:cNvPr name="TextBox 27" id="27"/>
          <p:cNvSpPr txBox="true"/>
          <p:nvPr/>
        </p:nvSpPr>
        <p:spPr>
          <a:xfrm rot="0">
            <a:off x="1145789" y="3827724"/>
            <a:ext cx="3757975" cy="389210"/>
          </a:xfrm>
          <a:prstGeom prst="rect">
            <a:avLst/>
          </a:prstGeom>
        </p:spPr>
        <p:txBody>
          <a:bodyPr anchor="t" rtlCol="false" tIns="0" lIns="0" bIns="0" rIns="0">
            <a:spAutoFit/>
          </a:bodyPr>
          <a:lstStyle/>
          <a:p>
            <a:pPr algn="ctr">
              <a:lnSpc>
                <a:spcPts val="3220"/>
              </a:lnSpc>
              <a:spcBef>
                <a:spcPct val="0"/>
              </a:spcBef>
            </a:pPr>
            <a:r>
              <a:rPr lang="en-US" sz="2300">
                <a:solidFill>
                  <a:srgbClr val="F2E9E1"/>
                </a:solidFill>
                <a:latin typeface="Inter"/>
                <a:ea typeface="Inter"/>
                <a:cs typeface="Inter"/>
                <a:sym typeface="Inter"/>
              </a:rPr>
              <a:t>2020</a:t>
            </a:r>
          </a:p>
        </p:txBody>
      </p:sp>
      <p:sp>
        <p:nvSpPr>
          <p:cNvPr name="TextBox 28" id="28"/>
          <p:cNvSpPr txBox="true"/>
          <p:nvPr/>
        </p:nvSpPr>
        <p:spPr>
          <a:xfrm rot="0">
            <a:off x="10516192" y="2206787"/>
            <a:ext cx="3836249" cy="2010147"/>
          </a:xfrm>
          <a:prstGeom prst="rect">
            <a:avLst/>
          </a:prstGeom>
        </p:spPr>
        <p:txBody>
          <a:bodyPr anchor="t" rtlCol="false" tIns="0" lIns="0" bIns="0" rIns="0">
            <a:spAutoFit/>
          </a:bodyPr>
          <a:lstStyle/>
          <a:p>
            <a:pPr algn="l" marL="0" indent="0" lvl="0">
              <a:lnSpc>
                <a:spcPts val="2675"/>
              </a:lnSpc>
              <a:spcBef>
                <a:spcPct val="0"/>
              </a:spcBef>
            </a:pPr>
            <a:r>
              <a:rPr lang="en-US" sz="1911">
                <a:solidFill>
                  <a:srgbClr val="F2E9E1"/>
                </a:solidFill>
                <a:latin typeface="Inter"/>
                <a:ea typeface="Inter"/>
                <a:cs typeface="Inter"/>
                <a:sym typeface="Inter"/>
              </a:rPr>
              <a:t>Teknologi berkembang dengan sangat cepat. Bukan tidak mungkin jika prediksi tersebut tidak terjadi atau bahkan perkembangannya lebih jauh dibanding prediksi tersebut.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6444852" y="3711660"/>
            <a:ext cx="4627182" cy="3412109"/>
            <a:chOff x="0" y="0"/>
            <a:chExt cx="1859869" cy="1371478"/>
          </a:xfrm>
        </p:grpSpPr>
        <p:sp>
          <p:nvSpPr>
            <p:cNvPr name="Freeform 3" id="3"/>
            <p:cNvSpPr/>
            <p:nvPr/>
          </p:nvSpPr>
          <p:spPr>
            <a:xfrm flipH="false" flipV="false" rot="0">
              <a:off x="0" y="0"/>
              <a:ext cx="1859870" cy="1371478"/>
            </a:xfrm>
            <a:custGeom>
              <a:avLst/>
              <a:gdLst/>
              <a:ahLst/>
              <a:cxnLst/>
              <a:rect r="r" b="b" t="t" l="l"/>
              <a:pathLst>
                <a:path h="1371478" w="1859870">
                  <a:moveTo>
                    <a:pt x="1735409" y="1371478"/>
                  </a:moveTo>
                  <a:lnTo>
                    <a:pt x="124460" y="1371478"/>
                  </a:lnTo>
                  <a:cubicBezTo>
                    <a:pt x="55880" y="1371478"/>
                    <a:pt x="0" y="1315598"/>
                    <a:pt x="0" y="1247017"/>
                  </a:cubicBezTo>
                  <a:lnTo>
                    <a:pt x="0" y="124460"/>
                  </a:lnTo>
                  <a:cubicBezTo>
                    <a:pt x="0" y="55880"/>
                    <a:pt x="55880" y="0"/>
                    <a:pt x="124460" y="0"/>
                  </a:cubicBezTo>
                  <a:lnTo>
                    <a:pt x="1735410" y="0"/>
                  </a:lnTo>
                  <a:cubicBezTo>
                    <a:pt x="1803989" y="0"/>
                    <a:pt x="1859870" y="55880"/>
                    <a:pt x="1859870" y="124460"/>
                  </a:cubicBezTo>
                  <a:lnTo>
                    <a:pt x="1859870" y="1247018"/>
                  </a:lnTo>
                  <a:cubicBezTo>
                    <a:pt x="1859870" y="1315598"/>
                    <a:pt x="1803989" y="1371478"/>
                    <a:pt x="1735410" y="1371478"/>
                  </a:cubicBezTo>
                  <a:close/>
                </a:path>
              </a:pathLst>
            </a:custGeom>
            <a:solidFill>
              <a:srgbClr val="814256"/>
            </a:solidFill>
          </p:spPr>
        </p:sp>
      </p:grpSp>
      <p:sp>
        <p:nvSpPr>
          <p:cNvPr name="Freeform 4" id="4"/>
          <p:cNvSpPr/>
          <p:nvPr/>
        </p:nvSpPr>
        <p:spPr>
          <a:xfrm flipH="true" flipV="false" rot="0">
            <a:off x="7468298" y="3611250"/>
            <a:ext cx="3612928" cy="3612928"/>
          </a:xfrm>
          <a:custGeom>
            <a:avLst/>
            <a:gdLst/>
            <a:ahLst/>
            <a:cxnLst/>
            <a:rect r="r" b="b" t="t" l="l"/>
            <a:pathLst>
              <a:path h="3612928" w="3612928">
                <a:moveTo>
                  <a:pt x="3612928" y="0"/>
                </a:moveTo>
                <a:lnTo>
                  <a:pt x="0" y="0"/>
                </a:lnTo>
                <a:lnTo>
                  <a:pt x="0" y="3612929"/>
                </a:lnTo>
                <a:lnTo>
                  <a:pt x="3612928" y="3612929"/>
                </a:lnTo>
                <a:lnTo>
                  <a:pt x="3612928"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7020068" y="4906466"/>
            <a:ext cx="3638829" cy="1389728"/>
          </a:xfrm>
          <a:prstGeom prst="rect">
            <a:avLst/>
          </a:prstGeom>
        </p:spPr>
        <p:txBody>
          <a:bodyPr anchor="t" rtlCol="false" tIns="0" lIns="0" bIns="0" rIns="0">
            <a:spAutoFit/>
          </a:bodyPr>
          <a:lstStyle/>
          <a:p>
            <a:pPr algn="l" marL="0" indent="0" lvl="0">
              <a:lnSpc>
                <a:spcPts val="2785"/>
              </a:lnSpc>
              <a:spcBef>
                <a:spcPct val="0"/>
              </a:spcBef>
            </a:pPr>
            <a:r>
              <a:rPr lang="en-US" sz="1989">
                <a:solidFill>
                  <a:srgbClr val="F2E9E1"/>
                </a:solidFill>
                <a:latin typeface="Inter"/>
                <a:ea typeface="Inter"/>
                <a:cs typeface="Inter"/>
                <a:sym typeface="Inter"/>
              </a:rPr>
              <a:t>Pada tahun 2007 Android diumumkan oleh Google, memulai era dominasi sistem operasi mobile berbasis Linux.</a:t>
            </a:r>
          </a:p>
        </p:txBody>
      </p:sp>
      <p:sp>
        <p:nvSpPr>
          <p:cNvPr name="TextBox 6" id="6"/>
          <p:cNvSpPr txBox="true"/>
          <p:nvPr/>
        </p:nvSpPr>
        <p:spPr>
          <a:xfrm rot="0">
            <a:off x="7020068" y="4150357"/>
            <a:ext cx="4973278" cy="588088"/>
          </a:xfrm>
          <a:prstGeom prst="rect">
            <a:avLst/>
          </a:prstGeom>
        </p:spPr>
        <p:txBody>
          <a:bodyPr anchor="t" rtlCol="false" tIns="0" lIns="0" bIns="0" rIns="0">
            <a:spAutoFit/>
          </a:bodyPr>
          <a:lstStyle/>
          <a:p>
            <a:pPr algn="l" marL="0" indent="0" lvl="0">
              <a:lnSpc>
                <a:spcPts val="4718"/>
              </a:lnSpc>
              <a:spcBef>
                <a:spcPct val="0"/>
              </a:spcBef>
            </a:pPr>
            <a:r>
              <a:rPr lang="en-US" b="true" sz="3370">
                <a:solidFill>
                  <a:srgbClr val="F2E9E1"/>
                </a:solidFill>
                <a:latin typeface="Inter Bold"/>
                <a:ea typeface="Inter Bold"/>
                <a:cs typeface="Inter Bold"/>
                <a:sym typeface="Inter Bold"/>
              </a:rPr>
              <a:t>Android</a:t>
            </a:r>
          </a:p>
        </p:txBody>
      </p:sp>
      <p:grpSp>
        <p:nvGrpSpPr>
          <p:cNvPr name="Group 7" id="7"/>
          <p:cNvGrpSpPr/>
          <p:nvPr/>
        </p:nvGrpSpPr>
        <p:grpSpPr>
          <a:xfrm rot="0">
            <a:off x="1263922" y="4849539"/>
            <a:ext cx="4627182" cy="3412109"/>
            <a:chOff x="0" y="0"/>
            <a:chExt cx="1859869" cy="1371478"/>
          </a:xfrm>
        </p:grpSpPr>
        <p:sp>
          <p:nvSpPr>
            <p:cNvPr name="Freeform 8" id="8"/>
            <p:cNvSpPr/>
            <p:nvPr/>
          </p:nvSpPr>
          <p:spPr>
            <a:xfrm flipH="false" flipV="false" rot="0">
              <a:off x="0" y="0"/>
              <a:ext cx="1859870" cy="1371478"/>
            </a:xfrm>
            <a:custGeom>
              <a:avLst/>
              <a:gdLst/>
              <a:ahLst/>
              <a:cxnLst/>
              <a:rect r="r" b="b" t="t" l="l"/>
              <a:pathLst>
                <a:path h="1371478" w="1859870">
                  <a:moveTo>
                    <a:pt x="1735409" y="1371478"/>
                  </a:moveTo>
                  <a:lnTo>
                    <a:pt x="124460" y="1371478"/>
                  </a:lnTo>
                  <a:cubicBezTo>
                    <a:pt x="55880" y="1371478"/>
                    <a:pt x="0" y="1315598"/>
                    <a:pt x="0" y="1247017"/>
                  </a:cubicBezTo>
                  <a:lnTo>
                    <a:pt x="0" y="124460"/>
                  </a:lnTo>
                  <a:cubicBezTo>
                    <a:pt x="0" y="55880"/>
                    <a:pt x="55880" y="0"/>
                    <a:pt x="124460" y="0"/>
                  </a:cubicBezTo>
                  <a:lnTo>
                    <a:pt x="1735410" y="0"/>
                  </a:lnTo>
                  <a:cubicBezTo>
                    <a:pt x="1803989" y="0"/>
                    <a:pt x="1859870" y="55880"/>
                    <a:pt x="1859870" y="124460"/>
                  </a:cubicBezTo>
                  <a:lnTo>
                    <a:pt x="1859870" y="1247018"/>
                  </a:lnTo>
                  <a:cubicBezTo>
                    <a:pt x="1859870" y="1315598"/>
                    <a:pt x="1803989" y="1371478"/>
                    <a:pt x="1735410" y="1371478"/>
                  </a:cubicBezTo>
                  <a:close/>
                </a:path>
              </a:pathLst>
            </a:custGeom>
            <a:solidFill>
              <a:srgbClr val="58571E"/>
            </a:solidFill>
          </p:spPr>
        </p:sp>
      </p:grpSp>
      <p:sp>
        <p:nvSpPr>
          <p:cNvPr name="Freeform 9" id="9"/>
          <p:cNvSpPr/>
          <p:nvPr/>
        </p:nvSpPr>
        <p:spPr>
          <a:xfrm flipH="true" flipV="false" rot="0">
            <a:off x="2287367" y="4749130"/>
            <a:ext cx="3612928" cy="3612928"/>
          </a:xfrm>
          <a:custGeom>
            <a:avLst/>
            <a:gdLst/>
            <a:ahLst/>
            <a:cxnLst/>
            <a:rect r="r" b="b" t="t" l="l"/>
            <a:pathLst>
              <a:path h="3612928" w="3612928">
                <a:moveTo>
                  <a:pt x="3612929" y="0"/>
                </a:moveTo>
                <a:lnTo>
                  <a:pt x="0" y="0"/>
                </a:lnTo>
                <a:lnTo>
                  <a:pt x="0" y="3612928"/>
                </a:lnTo>
                <a:lnTo>
                  <a:pt x="3612929" y="3612928"/>
                </a:lnTo>
                <a:lnTo>
                  <a:pt x="3612929"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90428" y="5927568"/>
            <a:ext cx="3574170" cy="2064639"/>
          </a:xfrm>
          <a:prstGeom prst="rect">
            <a:avLst/>
          </a:prstGeom>
        </p:spPr>
        <p:txBody>
          <a:bodyPr anchor="t" rtlCol="false" tIns="0" lIns="0" bIns="0" rIns="0">
            <a:spAutoFit/>
          </a:bodyPr>
          <a:lstStyle/>
          <a:p>
            <a:pPr algn="l" marL="0" indent="0" lvl="0">
              <a:lnSpc>
                <a:spcPts val="2785"/>
              </a:lnSpc>
              <a:spcBef>
                <a:spcPct val="0"/>
              </a:spcBef>
            </a:pPr>
            <a:r>
              <a:rPr lang="en-US" sz="1989">
                <a:solidFill>
                  <a:srgbClr val="F2E9E1"/>
                </a:solidFill>
                <a:latin typeface="Inter"/>
                <a:ea typeface="Inter"/>
                <a:cs typeface="Inter"/>
                <a:sym typeface="Inter"/>
              </a:rPr>
              <a:t>Windows 2000 diluncurkan oleh Microsoft pada tahun 2000. Kemudian Windows XP, Windows Vista, dan Windows 7 dirilis pada rentang waktu ini.</a:t>
            </a:r>
          </a:p>
        </p:txBody>
      </p:sp>
      <p:sp>
        <p:nvSpPr>
          <p:cNvPr name="TextBox 11" id="11"/>
          <p:cNvSpPr txBox="true"/>
          <p:nvPr/>
        </p:nvSpPr>
        <p:spPr>
          <a:xfrm rot="0">
            <a:off x="1839137" y="5288236"/>
            <a:ext cx="4973278" cy="588088"/>
          </a:xfrm>
          <a:prstGeom prst="rect">
            <a:avLst/>
          </a:prstGeom>
        </p:spPr>
        <p:txBody>
          <a:bodyPr anchor="t" rtlCol="false" tIns="0" lIns="0" bIns="0" rIns="0">
            <a:spAutoFit/>
          </a:bodyPr>
          <a:lstStyle/>
          <a:p>
            <a:pPr algn="l" marL="0" indent="0" lvl="0">
              <a:lnSpc>
                <a:spcPts val="4718"/>
              </a:lnSpc>
              <a:spcBef>
                <a:spcPct val="0"/>
              </a:spcBef>
            </a:pPr>
            <a:r>
              <a:rPr lang="en-US" b="true" sz="3370">
                <a:solidFill>
                  <a:srgbClr val="F2E9E1"/>
                </a:solidFill>
                <a:latin typeface="Inter Bold"/>
                <a:ea typeface="Inter Bold"/>
                <a:cs typeface="Inter Bold"/>
                <a:sym typeface="Inter Bold"/>
              </a:rPr>
              <a:t>Windows</a:t>
            </a:r>
          </a:p>
        </p:txBody>
      </p:sp>
      <p:grpSp>
        <p:nvGrpSpPr>
          <p:cNvPr name="Group 12" id="12"/>
          <p:cNvGrpSpPr/>
          <p:nvPr/>
        </p:nvGrpSpPr>
        <p:grpSpPr>
          <a:xfrm rot="0">
            <a:off x="11616312" y="4849539"/>
            <a:ext cx="4627182" cy="3412109"/>
            <a:chOff x="0" y="0"/>
            <a:chExt cx="1859869" cy="1371478"/>
          </a:xfrm>
        </p:grpSpPr>
        <p:sp>
          <p:nvSpPr>
            <p:cNvPr name="Freeform 13" id="13"/>
            <p:cNvSpPr/>
            <p:nvPr/>
          </p:nvSpPr>
          <p:spPr>
            <a:xfrm flipH="false" flipV="false" rot="0">
              <a:off x="0" y="0"/>
              <a:ext cx="1859870" cy="1371478"/>
            </a:xfrm>
            <a:custGeom>
              <a:avLst/>
              <a:gdLst/>
              <a:ahLst/>
              <a:cxnLst/>
              <a:rect r="r" b="b" t="t" l="l"/>
              <a:pathLst>
                <a:path h="1371478" w="1859870">
                  <a:moveTo>
                    <a:pt x="1735409" y="1371478"/>
                  </a:moveTo>
                  <a:lnTo>
                    <a:pt x="124460" y="1371478"/>
                  </a:lnTo>
                  <a:cubicBezTo>
                    <a:pt x="55880" y="1371478"/>
                    <a:pt x="0" y="1315598"/>
                    <a:pt x="0" y="1247017"/>
                  </a:cubicBezTo>
                  <a:lnTo>
                    <a:pt x="0" y="124460"/>
                  </a:lnTo>
                  <a:cubicBezTo>
                    <a:pt x="0" y="55880"/>
                    <a:pt x="55880" y="0"/>
                    <a:pt x="124460" y="0"/>
                  </a:cubicBezTo>
                  <a:lnTo>
                    <a:pt x="1735410" y="0"/>
                  </a:lnTo>
                  <a:cubicBezTo>
                    <a:pt x="1803989" y="0"/>
                    <a:pt x="1859870" y="55880"/>
                    <a:pt x="1859870" y="124460"/>
                  </a:cubicBezTo>
                  <a:lnTo>
                    <a:pt x="1859870" y="1247018"/>
                  </a:lnTo>
                  <a:cubicBezTo>
                    <a:pt x="1859870" y="1315598"/>
                    <a:pt x="1803989" y="1371478"/>
                    <a:pt x="1735410" y="1371478"/>
                  </a:cubicBezTo>
                  <a:close/>
                </a:path>
              </a:pathLst>
            </a:custGeom>
            <a:solidFill>
              <a:srgbClr val="A66940"/>
            </a:solidFill>
          </p:spPr>
        </p:sp>
      </p:grpSp>
      <p:sp>
        <p:nvSpPr>
          <p:cNvPr name="Freeform 14" id="14"/>
          <p:cNvSpPr/>
          <p:nvPr/>
        </p:nvSpPr>
        <p:spPr>
          <a:xfrm flipH="true" flipV="false" rot="0">
            <a:off x="12831385" y="4849539"/>
            <a:ext cx="3412109" cy="3412109"/>
          </a:xfrm>
          <a:custGeom>
            <a:avLst/>
            <a:gdLst/>
            <a:ahLst/>
            <a:cxnLst/>
            <a:rect r="r" b="b" t="t" l="l"/>
            <a:pathLst>
              <a:path h="3412109" w="3412109">
                <a:moveTo>
                  <a:pt x="3412109" y="0"/>
                </a:moveTo>
                <a:lnTo>
                  <a:pt x="0" y="0"/>
                </a:lnTo>
                <a:lnTo>
                  <a:pt x="0" y="3412109"/>
                </a:lnTo>
                <a:lnTo>
                  <a:pt x="3412109" y="3412109"/>
                </a:lnTo>
                <a:lnTo>
                  <a:pt x="3412109"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2131097" y="5572755"/>
            <a:ext cx="3597612" cy="2419451"/>
          </a:xfrm>
          <a:prstGeom prst="rect">
            <a:avLst/>
          </a:prstGeom>
        </p:spPr>
        <p:txBody>
          <a:bodyPr anchor="t" rtlCol="false" tIns="0" lIns="0" bIns="0" rIns="0">
            <a:spAutoFit/>
          </a:bodyPr>
          <a:lstStyle/>
          <a:p>
            <a:pPr algn="l" marL="0" indent="0" lvl="0">
              <a:lnSpc>
                <a:spcPts val="2748"/>
              </a:lnSpc>
              <a:spcBef>
                <a:spcPct val="0"/>
              </a:spcBef>
            </a:pPr>
            <a:r>
              <a:rPr lang="en-US" sz="1963">
                <a:solidFill>
                  <a:srgbClr val="F2E9E1"/>
                </a:solidFill>
                <a:latin typeface="Inter"/>
                <a:ea typeface="Inter"/>
                <a:cs typeface="Inter"/>
                <a:sym typeface="Inter"/>
              </a:rPr>
              <a:t>Pada tahun 2007 pula iPhone diluncurkan oleh Apple, dan diikuti oleh iOS, sistem operasi mobile yang sangat mempengaruhi perkembangan teknologi seluler di masa depan.</a:t>
            </a:r>
          </a:p>
        </p:txBody>
      </p:sp>
      <p:sp>
        <p:nvSpPr>
          <p:cNvPr name="TextBox 16" id="16"/>
          <p:cNvSpPr txBox="true"/>
          <p:nvPr/>
        </p:nvSpPr>
        <p:spPr>
          <a:xfrm rot="0">
            <a:off x="12050801" y="4926197"/>
            <a:ext cx="4973278" cy="588088"/>
          </a:xfrm>
          <a:prstGeom prst="rect">
            <a:avLst/>
          </a:prstGeom>
        </p:spPr>
        <p:txBody>
          <a:bodyPr anchor="t" rtlCol="false" tIns="0" lIns="0" bIns="0" rIns="0">
            <a:spAutoFit/>
          </a:bodyPr>
          <a:lstStyle/>
          <a:p>
            <a:pPr algn="l" marL="0" indent="0" lvl="0">
              <a:lnSpc>
                <a:spcPts val="4718"/>
              </a:lnSpc>
              <a:spcBef>
                <a:spcPct val="0"/>
              </a:spcBef>
            </a:pPr>
            <a:r>
              <a:rPr lang="en-US" b="true" sz="3370">
                <a:solidFill>
                  <a:srgbClr val="F2E9E1"/>
                </a:solidFill>
                <a:latin typeface="Inter Bold"/>
                <a:ea typeface="Inter Bold"/>
                <a:cs typeface="Inter Bold"/>
                <a:sym typeface="Inter Bold"/>
              </a:rPr>
              <a:t>Apple</a:t>
            </a:r>
          </a:p>
        </p:txBody>
      </p:sp>
      <p:sp>
        <p:nvSpPr>
          <p:cNvPr name="TextBox 17" id="17"/>
          <p:cNvSpPr txBox="true"/>
          <p:nvPr/>
        </p:nvSpPr>
        <p:spPr>
          <a:xfrm rot="0">
            <a:off x="4449439" y="885825"/>
            <a:ext cx="10114535" cy="1236311"/>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672A3F"/>
                </a:solidFill>
                <a:latin typeface="Inter"/>
                <a:ea typeface="Inter"/>
                <a:cs typeface="Inter"/>
                <a:sym typeface="Inter"/>
              </a:rPr>
              <a:t>Tahun 2000 - 2009</a:t>
            </a:r>
          </a:p>
        </p:txBody>
      </p:sp>
      <p:sp>
        <p:nvSpPr>
          <p:cNvPr name="AutoShape 18" id="18"/>
          <p:cNvSpPr/>
          <p:nvPr/>
        </p:nvSpPr>
        <p:spPr>
          <a:xfrm>
            <a:off x="4905623" y="5258341"/>
            <a:ext cx="507684" cy="0"/>
          </a:xfrm>
          <a:prstGeom prst="line">
            <a:avLst/>
          </a:prstGeom>
          <a:ln cap="rnd" w="28575">
            <a:solidFill>
              <a:srgbClr val="F2E9E1"/>
            </a:solidFill>
            <a:prstDash val="solid"/>
            <a:headEnd type="none" len="sm" w="sm"/>
            <a:tailEnd type="none" len="sm" w="sm"/>
          </a:ln>
        </p:spPr>
      </p:sp>
      <p:sp>
        <p:nvSpPr>
          <p:cNvPr name="AutoShape 19" id="19"/>
          <p:cNvSpPr/>
          <p:nvPr/>
        </p:nvSpPr>
        <p:spPr>
          <a:xfrm>
            <a:off x="10151213" y="4090774"/>
            <a:ext cx="507684" cy="0"/>
          </a:xfrm>
          <a:prstGeom prst="line">
            <a:avLst/>
          </a:prstGeom>
          <a:ln cap="rnd" w="28575">
            <a:solidFill>
              <a:srgbClr val="F2E9E1"/>
            </a:solidFill>
            <a:prstDash val="solid"/>
            <a:headEnd type="none" len="sm" w="sm"/>
            <a:tailEnd type="none" len="sm" w="sm"/>
          </a:ln>
        </p:spPr>
      </p:sp>
      <p:sp>
        <p:nvSpPr>
          <p:cNvPr name="AutoShape 20" id="20"/>
          <p:cNvSpPr/>
          <p:nvPr/>
        </p:nvSpPr>
        <p:spPr>
          <a:xfrm>
            <a:off x="15329118" y="5224837"/>
            <a:ext cx="507684" cy="0"/>
          </a:xfrm>
          <a:prstGeom prst="line">
            <a:avLst/>
          </a:prstGeom>
          <a:ln cap="rnd" w="28575">
            <a:solidFill>
              <a:srgbClr val="F2E9E1"/>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1737677" y="3345846"/>
            <a:ext cx="3085516" cy="1320313"/>
            <a:chOff x="0" y="0"/>
            <a:chExt cx="4114021" cy="1760418"/>
          </a:xfrm>
        </p:grpSpPr>
        <p:grpSp>
          <p:nvGrpSpPr>
            <p:cNvPr name="Group 3" id="3"/>
            <p:cNvGrpSpPr/>
            <p:nvPr/>
          </p:nvGrpSpPr>
          <p:grpSpPr>
            <a:xfrm rot="-10800000">
              <a:off x="1612840" y="0"/>
              <a:ext cx="889182" cy="1131892"/>
              <a:chOff x="0" y="0"/>
              <a:chExt cx="2260756" cy="2877850"/>
            </a:xfrm>
          </p:grpSpPr>
          <p:sp>
            <p:nvSpPr>
              <p:cNvPr name="Freeform 4" id="4"/>
              <p:cNvSpPr/>
              <p:nvPr/>
            </p:nvSpPr>
            <p:spPr>
              <a:xfrm flipH="false" flipV="false" rot="0">
                <a:off x="0" y="0"/>
                <a:ext cx="2260756" cy="2877850"/>
              </a:xfrm>
              <a:custGeom>
                <a:avLst/>
                <a:gdLst/>
                <a:ahLst/>
                <a:cxnLst/>
                <a:rect r="r" b="b" t="t" l="l"/>
                <a:pathLst>
                  <a:path h="2877850" w="2260756">
                    <a:moveTo>
                      <a:pt x="0" y="0"/>
                    </a:moveTo>
                    <a:lnTo>
                      <a:pt x="1130378" y="2877850"/>
                    </a:lnTo>
                    <a:lnTo>
                      <a:pt x="2260756" y="0"/>
                    </a:lnTo>
                    <a:close/>
                  </a:path>
                </a:pathLst>
              </a:custGeom>
              <a:solidFill>
                <a:srgbClr val="58571E"/>
              </a:solidFill>
            </p:spPr>
          </p:sp>
        </p:grpSp>
        <p:grpSp>
          <p:nvGrpSpPr>
            <p:cNvPr name="Group 5" id="5"/>
            <p:cNvGrpSpPr/>
            <p:nvPr/>
          </p:nvGrpSpPr>
          <p:grpSpPr>
            <a:xfrm rot="0">
              <a:off x="0" y="565946"/>
              <a:ext cx="4114021" cy="1194472"/>
              <a:chOff x="0" y="0"/>
              <a:chExt cx="7951117" cy="2308541"/>
            </a:xfrm>
          </p:grpSpPr>
          <p:sp>
            <p:nvSpPr>
              <p:cNvPr name="Freeform 6" id="6"/>
              <p:cNvSpPr/>
              <p:nvPr/>
            </p:nvSpPr>
            <p:spPr>
              <a:xfrm flipH="false" flipV="false" rot="0">
                <a:off x="0" y="0"/>
                <a:ext cx="7951117" cy="2308541"/>
              </a:xfrm>
              <a:custGeom>
                <a:avLst/>
                <a:gdLst/>
                <a:ahLst/>
                <a:cxnLst/>
                <a:rect r="r" b="b" t="t" l="l"/>
                <a:pathLst>
                  <a:path h="2308541" w="7951117">
                    <a:moveTo>
                      <a:pt x="0" y="0"/>
                    </a:moveTo>
                    <a:lnTo>
                      <a:pt x="7951117" y="0"/>
                    </a:lnTo>
                    <a:lnTo>
                      <a:pt x="7951117" y="2308541"/>
                    </a:lnTo>
                    <a:lnTo>
                      <a:pt x="0" y="2308541"/>
                    </a:lnTo>
                    <a:close/>
                  </a:path>
                </a:pathLst>
              </a:custGeom>
              <a:solidFill>
                <a:srgbClr val="58571E"/>
              </a:solidFill>
            </p:spPr>
          </p:sp>
        </p:grpSp>
      </p:grpSp>
      <p:sp>
        <p:nvSpPr>
          <p:cNvPr name="TextBox 7" id="7"/>
          <p:cNvSpPr txBox="true"/>
          <p:nvPr/>
        </p:nvSpPr>
        <p:spPr>
          <a:xfrm rot="0">
            <a:off x="2463410" y="3817430"/>
            <a:ext cx="1634050" cy="763225"/>
          </a:xfrm>
          <a:prstGeom prst="rect">
            <a:avLst/>
          </a:prstGeom>
        </p:spPr>
        <p:txBody>
          <a:bodyPr anchor="t" rtlCol="false" tIns="0" lIns="0" bIns="0" rIns="0">
            <a:spAutoFit/>
          </a:bodyPr>
          <a:lstStyle/>
          <a:p>
            <a:pPr algn="ctr" marL="0" indent="0" lvl="0">
              <a:lnSpc>
                <a:spcPts val="3079"/>
              </a:lnSpc>
              <a:spcBef>
                <a:spcPct val="0"/>
              </a:spcBef>
            </a:pPr>
            <a:r>
              <a:rPr lang="en-US" sz="2199">
                <a:solidFill>
                  <a:srgbClr val="F2E9E1"/>
                </a:solidFill>
                <a:latin typeface="Inter"/>
                <a:ea typeface="Inter"/>
                <a:cs typeface="Inter"/>
                <a:sym typeface="Inter"/>
              </a:rPr>
              <a:t>Ekspansi Smartphone </a:t>
            </a:r>
          </a:p>
        </p:txBody>
      </p:sp>
      <p:sp>
        <p:nvSpPr>
          <p:cNvPr name="TextBox 8" id="8"/>
          <p:cNvSpPr txBox="true"/>
          <p:nvPr/>
        </p:nvSpPr>
        <p:spPr>
          <a:xfrm rot="0">
            <a:off x="1028700" y="5095875"/>
            <a:ext cx="4502129" cy="2965814"/>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672A3F"/>
                </a:solidFill>
                <a:latin typeface="Inter"/>
                <a:ea typeface="Inter"/>
                <a:cs typeface="Inter"/>
                <a:sym typeface="Inter"/>
              </a:rPr>
              <a:t>Ditandai dengan dominasi Android dan iOS sehingga menjadikan smartphone mendominasi. Ditandai juga oleh raksasa desktop, Windows yang merilis Windows phone. Tetapi sayangnya Windows phone tidak dapat bersaing dengan Android dan iOS sehingga gagal.</a:t>
            </a:r>
          </a:p>
        </p:txBody>
      </p:sp>
      <p:grpSp>
        <p:nvGrpSpPr>
          <p:cNvPr name="Group 9" id="9"/>
          <p:cNvGrpSpPr/>
          <p:nvPr/>
        </p:nvGrpSpPr>
        <p:grpSpPr>
          <a:xfrm rot="0">
            <a:off x="7589810" y="3345846"/>
            <a:ext cx="3085516" cy="1320313"/>
            <a:chOff x="0" y="0"/>
            <a:chExt cx="4114021" cy="1760418"/>
          </a:xfrm>
        </p:grpSpPr>
        <p:grpSp>
          <p:nvGrpSpPr>
            <p:cNvPr name="Group 10" id="10"/>
            <p:cNvGrpSpPr/>
            <p:nvPr/>
          </p:nvGrpSpPr>
          <p:grpSpPr>
            <a:xfrm rot="-10800000">
              <a:off x="1612840" y="0"/>
              <a:ext cx="889182" cy="1131892"/>
              <a:chOff x="0" y="0"/>
              <a:chExt cx="2260756" cy="2877850"/>
            </a:xfrm>
          </p:grpSpPr>
          <p:sp>
            <p:nvSpPr>
              <p:cNvPr name="Freeform 11" id="11"/>
              <p:cNvSpPr/>
              <p:nvPr/>
            </p:nvSpPr>
            <p:spPr>
              <a:xfrm flipH="false" flipV="false" rot="0">
                <a:off x="0" y="0"/>
                <a:ext cx="2260756" cy="2877850"/>
              </a:xfrm>
              <a:custGeom>
                <a:avLst/>
                <a:gdLst/>
                <a:ahLst/>
                <a:cxnLst/>
                <a:rect r="r" b="b" t="t" l="l"/>
                <a:pathLst>
                  <a:path h="2877850" w="2260756">
                    <a:moveTo>
                      <a:pt x="0" y="0"/>
                    </a:moveTo>
                    <a:lnTo>
                      <a:pt x="1130378" y="2877850"/>
                    </a:lnTo>
                    <a:lnTo>
                      <a:pt x="2260756" y="0"/>
                    </a:lnTo>
                    <a:close/>
                  </a:path>
                </a:pathLst>
              </a:custGeom>
              <a:solidFill>
                <a:srgbClr val="814256"/>
              </a:solidFill>
            </p:spPr>
          </p:sp>
        </p:grpSp>
        <p:grpSp>
          <p:nvGrpSpPr>
            <p:cNvPr name="Group 12" id="12"/>
            <p:cNvGrpSpPr/>
            <p:nvPr/>
          </p:nvGrpSpPr>
          <p:grpSpPr>
            <a:xfrm rot="0">
              <a:off x="0" y="565946"/>
              <a:ext cx="4114021" cy="1194472"/>
              <a:chOff x="0" y="0"/>
              <a:chExt cx="7951117" cy="2308541"/>
            </a:xfrm>
          </p:grpSpPr>
          <p:sp>
            <p:nvSpPr>
              <p:cNvPr name="Freeform 13" id="13"/>
              <p:cNvSpPr/>
              <p:nvPr/>
            </p:nvSpPr>
            <p:spPr>
              <a:xfrm flipH="false" flipV="false" rot="0">
                <a:off x="0" y="0"/>
                <a:ext cx="7951117" cy="2308541"/>
              </a:xfrm>
              <a:custGeom>
                <a:avLst/>
                <a:gdLst/>
                <a:ahLst/>
                <a:cxnLst/>
                <a:rect r="r" b="b" t="t" l="l"/>
                <a:pathLst>
                  <a:path h="2308541" w="7951117">
                    <a:moveTo>
                      <a:pt x="0" y="0"/>
                    </a:moveTo>
                    <a:lnTo>
                      <a:pt x="7951117" y="0"/>
                    </a:lnTo>
                    <a:lnTo>
                      <a:pt x="7951117" y="2308541"/>
                    </a:lnTo>
                    <a:lnTo>
                      <a:pt x="0" y="2308541"/>
                    </a:lnTo>
                    <a:close/>
                  </a:path>
                </a:pathLst>
              </a:custGeom>
              <a:solidFill>
                <a:srgbClr val="814256"/>
              </a:solidFill>
            </p:spPr>
          </p:sp>
        </p:grpSp>
      </p:grpSp>
      <p:sp>
        <p:nvSpPr>
          <p:cNvPr name="TextBox 14" id="14"/>
          <p:cNvSpPr txBox="true"/>
          <p:nvPr/>
        </p:nvSpPr>
        <p:spPr>
          <a:xfrm rot="0">
            <a:off x="7589810" y="4012681"/>
            <a:ext cx="3085516" cy="372722"/>
          </a:xfrm>
          <a:prstGeom prst="rect">
            <a:avLst/>
          </a:prstGeom>
        </p:spPr>
        <p:txBody>
          <a:bodyPr anchor="t" rtlCol="false" tIns="0" lIns="0" bIns="0" rIns="0">
            <a:spAutoFit/>
          </a:bodyPr>
          <a:lstStyle/>
          <a:p>
            <a:pPr algn="ctr" marL="0" indent="0" lvl="0">
              <a:lnSpc>
                <a:spcPts val="3079"/>
              </a:lnSpc>
              <a:spcBef>
                <a:spcPct val="0"/>
              </a:spcBef>
            </a:pPr>
            <a:r>
              <a:rPr lang="en-US" sz="2199">
                <a:solidFill>
                  <a:srgbClr val="F2E9E1"/>
                </a:solidFill>
                <a:latin typeface="Inter"/>
                <a:ea typeface="Inter"/>
                <a:cs typeface="Inter"/>
                <a:sym typeface="Inter"/>
              </a:rPr>
              <a:t>Cloud Computing</a:t>
            </a:r>
          </a:p>
        </p:txBody>
      </p:sp>
      <p:sp>
        <p:nvSpPr>
          <p:cNvPr name="TextBox 15" id="15"/>
          <p:cNvSpPr txBox="true"/>
          <p:nvPr/>
        </p:nvSpPr>
        <p:spPr>
          <a:xfrm rot="0">
            <a:off x="6925667" y="5095875"/>
            <a:ext cx="4480261" cy="3337254"/>
          </a:xfrm>
          <a:prstGeom prst="rect">
            <a:avLst/>
          </a:prstGeom>
        </p:spPr>
        <p:txBody>
          <a:bodyPr anchor="t" rtlCol="false" tIns="0" lIns="0" bIns="0" rIns="0">
            <a:spAutoFit/>
          </a:bodyPr>
          <a:lstStyle/>
          <a:p>
            <a:pPr algn="ctr" marL="0" indent="0" lvl="0">
              <a:lnSpc>
                <a:spcPts val="2940"/>
              </a:lnSpc>
              <a:spcBef>
                <a:spcPct val="0"/>
              </a:spcBef>
            </a:pPr>
            <a:r>
              <a:rPr lang="en-US" sz="2100">
                <a:solidFill>
                  <a:srgbClr val="672A3F"/>
                </a:solidFill>
                <a:latin typeface="Inter"/>
                <a:ea typeface="Inter"/>
                <a:cs typeface="Inter"/>
                <a:sym typeface="Inter"/>
              </a:rPr>
              <a:t>Cloud computing memungkinkan pengguna untuk mengakses komputer secara online tanpa adanya infrastruktur komputer yang sebenarnya. Ditandai oleh dirilisnya Windows Azure (sekarang Microsoft Azure) pada tahun 2011 yang berkembang menjadi platform cloud yang kuat.</a:t>
            </a:r>
          </a:p>
        </p:txBody>
      </p:sp>
      <p:grpSp>
        <p:nvGrpSpPr>
          <p:cNvPr name="Group 16" id="16"/>
          <p:cNvGrpSpPr/>
          <p:nvPr/>
        </p:nvGrpSpPr>
        <p:grpSpPr>
          <a:xfrm rot="0">
            <a:off x="13275026" y="3345846"/>
            <a:ext cx="3085516" cy="1320313"/>
            <a:chOff x="0" y="0"/>
            <a:chExt cx="4114021" cy="1760418"/>
          </a:xfrm>
        </p:grpSpPr>
        <p:grpSp>
          <p:nvGrpSpPr>
            <p:cNvPr name="Group 17" id="17"/>
            <p:cNvGrpSpPr/>
            <p:nvPr/>
          </p:nvGrpSpPr>
          <p:grpSpPr>
            <a:xfrm rot="-10800000">
              <a:off x="1612840" y="0"/>
              <a:ext cx="889182" cy="1131892"/>
              <a:chOff x="0" y="0"/>
              <a:chExt cx="2260756" cy="2877850"/>
            </a:xfrm>
          </p:grpSpPr>
          <p:sp>
            <p:nvSpPr>
              <p:cNvPr name="Freeform 18" id="18"/>
              <p:cNvSpPr/>
              <p:nvPr/>
            </p:nvSpPr>
            <p:spPr>
              <a:xfrm flipH="false" flipV="false" rot="0">
                <a:off x="0" y="0"/>
                <a:ext cx="2260756" cy="2877850"/>
              </a:xfrm>
              <a:custGeom>
                <a:avLst/>
                <a:gdLst/>
                <a:ahLst/>
                <a:cxnLst/>
                <a:rect r="r" b="b" t="t" l="l"/>
                <a:pathLst>
                  <a:path h="2877850" w="2260756">
                    <a:moveTo>
                      <a:pt x="0" y="0"/>
                    </a:moveTo>
                    <a:lnTo>
                      <a:pt x="1130378" y="2877850"/>
                    </a:lnTo>
                    <a:lnTo>
                      <a:pt x="2260756" y="0"/>
                    </a:lnTo>
                    <a:close/>
                  </a:path>
                </a:pathLst>
              </a:custGeom>
              <a:solidFill>
                <a:srgbClr val="A66940"/>
              </a:solidFill>
            </p:spPr>
          </p:sp>
        </p:grpSp>
        <p:grpSp>
          <p:nvGrpSpPr>
            <p:cNvPr name="Group 19" id="19"/>
            <p:cNvGrpSpPr/>
            <p:nvPr/>
          </p:nvGrpSpPr>
          <p:grpSpPr>
            <a:xfrm rot="0">
              <a:off x="0" y="565946"/>
              <a:ext cx="4114021" cy="1194472"/>
              <a:chOff x="0" y="0"/>
              <a:chExt cx="7951117" cy="2308541"/>
            </a:xfrm>
          </p:grpSpPr>
          <p:sp>
            <p:nvSpPr>
              <p:cNvPr name="Freeform 20" id="20"/>
              <p:cNvSpPr/>
              <p:nvPr/>
            </p:nvSpPr>
            <p:spPr>
              <a:xfrm flipH="false" flipV="false" rot="0">
                <a:off x="0" y="0"/>
                <a:ext cx="7951117" cy="2308541"/>
              </a:xfrm>
              <a:custGeom>
                <a:avLst/>
                <a:gdLst/>
                <a:ahLst/>
                <a:cxnLst/>
                <a:rect r="r" b="b" t="t" l="l"/>
                <a:pathLst>
                  <a:path h="2308541" w="7951117">
                    <a:moveTo>
                      <a:pt x="0" y="0"/>
                    </a:moveTo>
                    <a:lnTo>
                      <a:pt x="7951117" y="0"/>
                    </a:lnTo>
                    <a:lnTo>
                      <a:pt x="7951117" y="2308541"/>
                    </a:lnTo>
                    <a:lnTo>
                      <a:pt x="0" y="2308541"/>
                    </a:lnTo>
                    <a:close/>
                  </a:path>
                </a:pathLst>
              </a:custGeom>
              <a:solidFill>
                <a:srgbClr val="A66940"/>
              </a:solidFill>
            </p:spPr>
          </p:sp>
        </p:grpSp>
      </p:grpSp>
      <p:sp>
        <p:nvSpPr>
          <p:cNvPr name="TextBox 21" id="21"/>
          <p:cNvSpPr txBox="true"/>
          <p:nvPr/>
        </p:nvSpPr>
        <p:spPr>
          <a:xfrm rot="0">
            <a:off x="13197282" y="4012681"/>
            <a:ext cx="3307831" cy="372722"/>
          </a:xfrm>
          <a:prstGeom prst="rect">
            <a:avLst/>
          </a:prstGeom>
        </p:spPr>
        <p:txBody>
          <a:bodyPr anchor="t" rtlCol="false" tIns="0" lIns="0" bIns="0" rIns="0">
            <a:spAutoFit/>
          </a:bodyPr>
          <a:lstStyle/>
          <a:p>
            <a:pPr algn="ctr" marL="0" indent="0" lvl="0">
              <a:lnSpc>
                <a:spcPts val="3079"/>
              </a:lnSpc>
              <a:spcBef>
                <a:spcPct val="0"/>
              </a:spcBef>
            </a:pPr>
            <a:r>
              <a:rPr lang="en-US" sz="2199">
                <a:solidFill>
                  <a:srgbClr val="F2E9E1"/>
                </a:solidFill>
                <a:latin typeface="Inter"/>
                <a:ea typeface="Inter"/>
                <a:cs typeface="Inter"/>
                <a:sym typeface="Inter"/>
              </a:rPr>
              <a:t>Docker</a:t>
            </a:r>
          </a:p>
        </p:txBody>
      </p:sp>
      <p:sp>
        <p:nvSpPr>
          <p:cNvPr name="TextBox 22" id="22"/>
          <p:cNvSpPr txBox="true"/>
          <p:nvPr/>
        </p:nvSpPr>
        <p:spPr>
          <a:xfrm rot="0">
            <a:off x="12800096" y="5095875"/>
            <a:ext cx="4102204" cy="2222931"/>
          </a:xfrm>
          <a:prstGeom prst="rect">
            <a:avLst/>
          </a:prstGeom>
        </p:spPr>
        <p:txBody>
          <a:bodyPr anchor="t" rtlCol="false" tIns="0" lIns="0" bIns="0" rIns="0">
            <a:spAutoFit/>
          </a:bodyPr>
          <a:lstStyle/>
          <a:p>
            <a:pPr algn="ctr" marL="0" indent="0" lvl="0">
              <a:lnSpc>
                <a:spcPts val="2940"/>
              </a:lnSpc>
              <a:spcBef>
                <a:spcPct val="0"/>
              </a:spcBef>
            </a:pPr>
            <a:r>
              <a:rPr lang="en-US" sz="2100">
                <a:solidFill>
                  <a:srgbClr val="672A3F"/>
                </a:solidFill>
                <a:latin typeface="Inter"/>
                <a:ea typeface="Inter"/>
                <a:cs typeface="Inter"/>
                <a:sym typeface="Inter"/>
              </a:rPr>
              <a:t>Pada tahun 2013 Docker diluncurkan, memperkenalkan teknologi container yang memudahkan pengembangan dan deployment aplikasi di berbagai lingkungan.</a:t>
            </a:r>
          </a:p>
        </p:txBody>
      </p:sp>
      <p:sp>
        <p:nvSpPr>
          <p:cNvPr name="TextBox 23" id="23"/>
          <p:cNvSpPr txBox="true"/>
          <p:nvPr/>
        </p:nvSpPr>
        <p:spPr>
          <a:xfrm rot="0">
            <a:off x="2324618" y="1071386"/>
            <a:ext cx="13638765" cy="1236311"/>
          </a:xfrm>
          <a:prstGeom prst="rect">
            <a:avLst/>
          </a:prstGeom>
        </p:spPr>
        <p:txBody>
          <a:bodyPr anchor="t" rtlCol="false" tIns="0" lIns="0" bIns="0" rIns="0">
            <a:spAutoFit/>
          </a:bodyPr>
          <a:lstStyle/>
          <a:p>
            <a:pPr algn="ctr">
              <a:lnSpc>
                <a:spcPts val="10080"/>
              </a:lnSpc>
              <a:spcBef>
                <a:spcPct val="0"/>
              </a:spcBef>
            </a:pPr>
            <a:r>
              <a:rPr lang="en-US" sz="7200">
                <a:solidFill>
                  <a:srgbClr val="672A3F"/>
                </a:solidFill>
                <a:latin typeface="Inter"/>
                <a:ea typeface="Inter"/>
                <a:cs typeface="Inter"/>
                <a:sym typeface="Inter"/>
              </a:rPr>
              <a:t>2010 - 2019</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sp>
        <p:nvSpPr>
          <p:cNvPr name="AutoShape 2" id="2"/>
          <p:cNvSpPr/>
          <p:nvPr/>
        </p:nvSpPr>
        <p:spPr>
          <a:xfrm rot="-5400000">
            <a:off x="1058114" y="6038335"/>
            <a:ext cx="618043" cy="0"/>
          </a:xfrm>
          <a:prstGeom prst="line">
            <a:avLst/>
          </a:prstGeom>
          <a:ln cap="rnd" w="38100">
            <a:solidFill>
              <a:srgbClr val="58571E"/>
            </a:solidFill>
            <a:prstDash val="solid"/>
            <a:headEnd type="none" len="sm" w="sm"/>
            <a:tailEnd type="none" len="sm" w="sm"/>
          </a:ln>
        </p:spPr>
      </p:sp>
      <p:sp>
        <p:nvSpPr>
          <p:cNvPr name="AutoShape 3" id="3"/>
          <p:cNvSpPr/>
          <p:nvPr/>
        </p:nvSpPr>
        <p:spPr>
          <a:xfrm rot="-5400000">
            <a:off x="5502724" y="6038335"/>
            <a:ext cx="618043" cy="0"/>
          </a:xfrm>
          <a:prstGeom prst="line">
            <a:avLst/>
          </a:prstGeom>
          <a:ln cap="rnd" w="38100">
            <a:solidFill>
              <a:srgbClr val="58571E"/>
            </a:solidFill>
            <a:prstDash val="solid"/>
            <a:headEnd type="none" len="sm" w="sm"/>
            <a:tailEnd type="none" len="sm" w="sm"/>
          </a:ln>
        </p:spPr>
      </p:sp>
      <p:sp>
        <p:nvSpPr>
          <p:cNvPr name="TextBox 4" id="4"/>
          <p:cNvSpPr txBox="true"/>
          <p:nvPr/>
        </p:nvSpPr>
        <p:spPr>
          <a:xfrm rot="0">
            <a:off x="2678575" y="1259715"/>
            <a:ext cx="6266341" cy="2512627"/>
          </a:xfrm>
          <a:prstGeom prst="rect">
            <a:avLst/>
          </a:prstGeom>
        </p:spPr>
        <p:txBody>
          <a:bodyPr anchor="t" rtlCol="false" tIns="0" lIns="0" bIns="0" rIns="0">
            <a:spAutoFit/>
          </a:bodyPr>
          <a:lstStyle/>
          <a:p>
            <a:pPr algn="l">
              <a:lnSpc>
                <a:spcPts val="10080"/>
              </a:lnSpc>
              <a:spcBef>
                <a:spcPct val="0"/>
              </a:spcBef>
            </a:pPr>
            <a:r>
              <a:rPr lang="en-US" sz="7200">
                <a:solidFill>
                  <a:srgbClr val="672A3F"/>
                </a:solidFill>
                <a:latin typeface="Inter"/>
                <a:ea typeface="Inter"/>
                <a:cs typeface="Inter"/>
                <a:sym typeface="Inter"/>
              </a:rPr>
              <a:t>2020 - Sekarang</a:t>
            </a:r>
          </a:p>
        </p:txBody>
      </p:sp>
      <p:grpSp>
        <p:nvGrpSpPr>
          <p:cNvPr name="Group 5" id="5"/>
          <p:cNvGrpSpPr/>
          <p:nvPr/>
        </p:nvGrpSpPr>
        <p:grpSpPr>
          <a:xfrm rot="-10800000">
            <a:off x="7978556" y="2234180"/>
            <a:ext cx="582884" cy="58288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2E9E1">
                <a:alpha val="27843"/>
              </a:srgbClr>
            </a:solidFill>
          </p:spPr>
        </p:sp>
      </p:grpSp>
      <p:sp>
        <p:nvSpPr>
          <p:cNvPr name="AutoShape 7" id="7"/>
          <p:cNvSpPr/>
          <p:nvPr/>
        </p:nvSpPr>
        <p:spPr>
          <a:xfrm rot="0">
            <a:off x="10158622" y="2180822"/>
            <a:ext cx="341133" cy="0"/>
          </a:xfrm>
          <a:prstGeom prst="line">
            <a:avLst/>
          </a:prstGeom>
          <a:ln cap="rnd" w="19050">
            <a:solidFill>
              <a:srgbClr val="F2E9E1"/>
            </a:solidFill>
            <a:prstDash val="solid"/>
            <a:headEnd type="none" len="sm" w="sm"/>
            <a:tailEnd type="none" len="sm" w="sm"/>
          </a:ln>
        </p:spPr>
      </p:sp>
      <p:sp>
        <p:nvSpPr>
          <p:cNvPr name="Freeform 8" id="8"/>
          <p:cNvSpPr/>
          <p:nvPr/>
        </p:nvSpPr>
        <p:spPr>
          <a:xfrm flipH="false" flipV="false" rot="0">
            <a:off x="8106865" y="2368124"/>
            <a:ext cx="326268" cy="314996"/>
          </a:xfrm>
          <a:custGeom>
            <a:avLst/>
            <a:gdLst/>
            <a:ahLst/>
            <a:cxnLst/>
            <a:rect r="r" b="b" t="t" l="l"/>
            <a:pathLst>
              <a:path h="314996" w="326268">
                <a:moveTo>
                  <a:pt x="0" y="0"/>
                </a:moveTo>
                <a:lnTo>
                  <a:pt x="326267" y="0"/>
                </a:lnTo>
                <a:lnTo>
                  <a:pt x="326267" y="314997"/>
                </a:lnTo>
                <a:lnTo>
                  <a:pt x="0" y="31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697430" y="6653777"/>
            <a:ext cx="3568310" cy="2715736"/>
          </a:xfrm>
          <a:prstGeom prst="rect">
            <a:avLst/>
          </a:prstGeom>
        </p:spPr>
        <p:txBody>
          <a:bodyPr anchor="t" rtlCol="false" tIns="0" lIns="0" bIns="0" rIns="0">
            <a:spAutoFit/>
          </a:bodyPr>
          <a:lstStyle/>
          <a:p>
            <a:pPr algn="l" marL="0" indent="0" lvl="0">
              <a:lnSpc>
                <a:spcPts val="3080"/>
              </a:lnSpc>
              <a:spcBef>
                <a:spcPct val="0"/>
              </a:spcBef>
            </a:pPr>
            <a:r>
              <a:rPr lang="en-US" sz="2200">
                <a:solidFill>
                  <a:srgbClr val="672A3F"/>
                </a:solidFill>
                <a:latin typeface="Inter"/>
                <a:ea typeface="Inter"/>
                <a:cs typeface="Inter"/>
                <a:sym typeface="Inter"/>
              </a:rPr>
              <a:t>Kecerdasan Buatan atau Artificial Intelligence mulai berkembang dengan sangat pesat. Ditandai dengan munculnya AI gratis seperti chatgpt, gemini, copilot, dll.</a:t>
            </a:r>
          </a:p>
        </p:txBody>
      </p:sp>
      <p:sp>
        <p:nvSpPr>
          <p:cNvPr name="TextBox 10" id="10"/>
          <p:cNvSpPr txBox="true"/>
          <p:nvPr/>
        </p:nvSpPr>
        <p:spPr>
          <a:xfrm rot="0">
            <a:off x="6142040" y="6653777"/>
            <a:ext cx="5772806" cy="3106239"/>
          </a:xfrm>
          <a:prstGeom prst="rect">
            <a:avLst/>
          </a:prstGeom>
        </p:spPr>
        <p:txBody>
          <a:bodyPr anchor="t" rtlCol="false" tIns="0" lIns="0" bIns="0" rIns="0">
            <a:spAutoFit/>
          </a:bodyPr>
          <a:lstStyle/>
          <a:p>
            <a:pPr algn="l" marL="0" indent="0" lvl="0">
              <a:lnSpc>
                <a:spcPts val="3080"/>
              </a:lnSpc>
              <a:spcBef>
                <a:spcPct val="0"/>
              </a:spcBef>
            </a:pPr>
            <a:r>
              <a:rPr lang="en-US" sz="2200">
                <a:solidFill>
                  <a:srgbClr val="672A3F"/>
                </a:solidFill>
                <a:latin typeface="Inter"/>
                <a:ea typeface="Inter"/>
                <a:cs typeface="Inter"/>
                <a:sym typeface="Inter"/>
              </a:rPr>
              <a:t>Peningkatan keamanan siber sangat penting di era digital karena meningkatnya ancaman terhadap privasi dan keamanan informasi. Langkah preventif seperti implementasi enkripsi, firewall kuat, dan kebijakan akses ketat diperlukan untuk melindungi data sensitif dari serangan cyber.</a:t>
            </a:r>
          </a:p>
        </p:txBody>
      </p:sp>
      <p:sp>
        <p:nvSpPr>
          <p:cNvPr name="TextBox 11" id="11"/>
          <p:cNvSpPr txBox="true"/>
          <p:nvPr/>
        </p:nvSpPr>
        <p:spPr>
          <a:xfrm rot="0">
            <a:off x="1697430" y="5842456"/>
            <a:ext cx="3757975" cy="422252"/>
          </a:xfrm>
          <a:prstGeom prst="rect">
            <a:avLst/>
          </a:prstGeom>
        </p:spPr>
        <p:txBody>
          <a:bodyPr anchor="t" rtlCol="false" tIns="0" lIns="0" bIns="0" rIns="0">
            <a:spAutoFit/>
          </a:bodyPr>
          <a:lstStyle/>
          <a:p>
            <a:pPr algn="l">
              <a:lnSpc>
                <a:spcPts val="3499"/>
              </a:lnSpc>
              <a:spcBef>
                <a:spcPct val="0"/>
              </a:spcBef>
            </a:pPr>
            <a:r>
              <a:rPr lang="en-US" sz="2499">
                <a:solidFill>
                  <a:srgbClr val="672A3F"/>
                </a:solidFill>
                <a:latin typeface="Inter"/>
                <a:ea typeface="Inter"/>
                <a:cs typeface="Inter"/>
                <a:sym typeface="Inter"/>
              </a:rPr>
              <a:t>Kecerdasan Buatan</a:t>
            </a:r>
          </a:p>
        </p:txBody>
      </p:sp>
      <p:sp>
        <p:nvSpPr>
          <p:cNvPr name="TextBox 12" id="12"/>
          <p:cNvSpPr txBox="true"/>
          <p:nvPr/>
        </p:nvSpPr>
        <p:spPr>
          <a:xfrm rot="0">
            <a:off x="6142040" y="5842456"/>
            <a:ext cx="3757975" cy="422252"/>
          </a:xfrm>
          <a:prstGeom prst="rect">
            <a:avLst/>
          </a:prstGeom>
        </p:spPr>
        <p:txBody>
          <a:bodyPr anchor="t" rtlCol="false" tIns="0" lIns="0" bIns="0" rIns="0">
            <a:spAutoFit/>
          </a:bodyPr>
          <a:lstStyle/>
          <a:p>
            <a:pPr algn="l">
              <a:lnSpc>
                <a:spcPts val="3499"/>
              </a:lnSpc>
              <a:spcBef>
                <a:spcPct val="0"/>
              </a:spcBef>
            </a:pPr>
            <a:r>
              <a:rPr lang="en-US" sz="2499">
                <a:solidFill>
                  <a:srgbClr val="672A3F"/>
                </a:solidFill>
                <a:latin typeface="Inter"/>
                <a:ea typeface="Inter"/>
                <a:cs typeface="Inter"/>
                <a:sym typeface="Inter"/>
              </a:rPr>
              <a:t>Keamanan Siber</a:t>
            </a:r>
          </a:p>
        </p:txBody>
      </p:sp>
      <p:sp>
        <p:nvSpPr>
          <p:cNvPr name="AutoShape 13" id="13"/>
          <p:cNvSpPr/>
          <p:nvPr/>
        </p:nvSpPr>
        <p:spPr>
          <a:xfrm flipV="true">
            <a:off x="12342541" y="2587466"/>
            <a:ext cx="0" cy="618043"/>
          </a:xfrm>
          <a:prstGeom prst="line">
            <a:avLst/>
          </a:prstGeom>
          <a:ln cap="rnd" w="38100">
            <a:solidFill>
              <a:srgbClr val="58571E"/>
            </a:solidFill>
            <a:prstDash val="solid"/>
            <a:headEnd type="none" len="sm" w="sm"/>
            <a:tailEnd type="none" len="sm" w="sm"/>
          </a:ln>
        </p:spPr>
      </p:sp>
      <p:sp>
        <p:nvSpPr>
          <p:cNvPr name="TextBox 14" id="14"/>
          <p:cNvSpPr txBox="true"/>
          <p:nvPr/>
        </p:nvSpPr>
        <p:spPr>
          <a:xfrm rot="0">
            <a:off x="12672835" y="2681559"/>
            <a:ext cx="3757975" cy="422252"/>
          </a:xfrm>
          <a:prstGeom prst="rect">
            <a:avLst/>
          </a:prstGeom>
        </p:spPr>
        <p:txBody>
          <a:bodyPr anchor="t" rtlCol="false" tIns="0" lIns="0" bIns="0" rIns="0">
            <a:spAutoFit/>
          </a:bodyPr>
          <a:lstStyle/>
          <a:p>
            <a:pPr algn="l">
              <a:lnSpc>
                <a:spcPts val="3499"/>
              </a:lnSpc>
              <a:spcBef>
                <a:spcPct val="0"/>
              </a:spcBef>
            </a:pPr>
            <a:r>
              <a:rPr lang="en-US" sz="2499">
                <a:solidFill>
                  <a:srgbClr val="672A3F"/>
                </a:solidFill>
                <a:latin typeface="Inter"/>
                <a:ea typeface="Inter"/>
                <a:cs typeface="Inter"/>
                <a:sym typeface="Inter"/>
              </a:rPr>
              <a:t>Teknologi 5G</a:t>
            </a:r>
          </a:p>
        </p:txBody>
      </p:sp>
      <p:sp>
        <p:nvSpPr>
          <p:cNvPr name="TextBox 15" id="15"/>
          <p:cNvSpPr txBox="true"/>
          <p:nvPr/>
        </p:nvSpPr>
        <p:spPr>
          <a:xfrm rot="0">
            <a:off x="12672835" y="3423129"/>
            <a:ext cx="4180640" cy="2325234"/>
          </a:xfrm>
          <a:prstGeom prst="rect">
            <a:avLst/>
          </a:prstGeom>
        </p:spPr>
        <p:txBody>
          <a:bodyPr anchor="t" rtlCol="false" tIns="0" lIns="0" bIns="0" rIns="0">
            <a:spAutoFit/>
          </a:bodyPr>
          <a:lstStyle/>
          <a:p>
            <a:pPr algn="l" marL="0" indent="0" lvl="0">
              <a:lnSpc>
                <a:spcPts val="3080"/>
              </a:lnSpc>
              <a:spcBef>
                <a:spcPct val="0"/>
              </a:spcBef>
            </a:pPr>
            <a:r>
              <a:rPr lang="en-US" sz="2200">
                <a:solidFill>
                  <a:srgbClr val="672A3F"/>
                </a:solidFill>
                <a:latin typeface="Inter"/>
                <a:ea typeface="Inter"/>
                <a:cs typeface="Inter"/>
                <a:sym typeface="Inter"/>
              </a:rPr>
              <a:t>Munculnya teknologi 5G sebagai penerus 3G dan 4G berdampak pada kebutuhan sistem operasi untuk mendukung aplikasi real time dan latensi rendah.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10125706" y="1036820"/>
            <a:ext cx="4409009" cy="555002"/>
            <a:chOff x="0" y="0"/>
            <a:chExt cx="5878679" cy="740002"/>
          </a:xfrm>
        </p:grpSpPr>
        <p:grpSp>
          <p:nvGrpSpPr>
            <p:cNvPr name="Group 3" id="3"/>
            <p:cNvGrpSpPr/>
            <p:nvPr/>
          </p:nvGrpSpPr>
          <p:grpSpPr>
            <a:xfrm rot="-10800000">
              <a:off x="0" y="0"/>
              <a:ext cx="740002" cy="740002"/>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8571E">
                  <a:alpha val="9804"/>
                </a:srgbClr>
              </a:solidFill>
            </p:spPr>
          </p:sp>
        </p:grpSp>
        <p:sp>
          <p:nvSpPr>
            <p:cNvPr name="Freeform 5" id="5"/>
            <p:cNvSpPr/>
            <p:nvPr/>
          </p:nvSpPr>
          <p:spPr>
            <a:xfrm flipH="false" flipV="false" rot="0">
              <a:off x="162894" y="176865"/>
              <a:ext cx="414214" cy="414214"/>
            </a:xfrm>
            <a:custGeom>
              <a:avLst/>
              <a:gdLst/>
              <a:ahLst/>
              <a:cxnLst/>
              <a:rect r="r" b="b" t="t" l="l"/>
              <a:pathLst>
                <a:path h="414214" w="414214">
                  <a:moveTo>
                    <a:pt x="0" y="0"/>
                  </a:moveTo>
                  <a:lnTo>
                    <a:pt x="414214" y="0"/>
                  </a:lnTo>
                  <a:lnTo>
                    <a:pt x="414214" y="414213"/>
                  </a:lnTo>
                  <a:lnTo>
                    <a:pt x="0" y="414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63060" y="141771"/>
              <a:ext cx="5015619" cy="418359"/>
            </a:xfrm>
            <a:prstGeom prst="rect">
              <a:avLst/>
            </a:prstGeom>
          </p:spPr>
          <p:txBody>
            <a:bodyPr anchor="t" rtlCol="false" tIns="0" lIns="0" bIns="0" rIns="0">
              <a:spAutoFit/>
            </a:bodyPr>
            <a:lstStyle/>
            <a:p>
              <a:pPr algn="l" marL="0" indent="0" lvl="0">
                <a:lnSpc>
                  <a:spcPts val="2655"/>
                </a:lnSpc>
                <a:spcBef>
                  <a:spcPct val="0"/>
                </a:spcBef>
              </a:pPr>
              <a:r>
                <a:rPr lang="en-US" sz="1896">
                  <a:solidFill>
                    <a:srgbClr val="672A3F"/>
                  </a:solidFill>
                  <a:latin typeface="Inter"/>
                  <a:ea typeface="Inter"/>
                  <a:cs typeface="Inter"/>
                  <a:sym typeface="Inter"/>
                </a:rPr>
                <a:t>Open Source.</a:t>
              </a:r>
            </a:p>
          </p:txBody>
        </p:sp>
      </p:grpSp>
      <p:grpSp>
        <p:nvGrpSpPr>
          <p:cNvPr name="Group 7" id="7"/>
          <p:cNvGrpSpPr/>
          <p:nvPr/>
        </p:nvGrpSpPr>
        <p:grpSpPr>
          <a:xfrm rot="0">
            <a:off x="2244890" y="3911623"/>
            <a:ext cx="4401515" cy="540013"/>
            <a:chOff x="0" y="0"/>
            <a:chExt cx="5868687" cy="720017"/>
          </a:xfrm>
        </p:grpSpPr>
        <p:grpSp>
          <p:nvGrpSpPr>
            <p:cNvPr name="Group 8" id="8"/>
            <p:cNvGrpSpPr/>
            <p:nvPr/>
          </p:nvGrpSpPr>
          <p:grpSpPr>
            <a:xfrm rot="-10800000">
              <a:off x="0" y="0"/>
              <a:ext cx="720017" cy="720017"/>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14256">
                  <a:alpha val="9804"/>
                </a:srgbClr>
              </a:solidFill>
            </p:spPr>
          </p:sp>
        </p:grpSp>
        <p:sp>
          <p:nvSpPr>
            <p:cNvPr name="Freeform 10" id="10"/>
            <p:cNvSpPr/>
            <p:nvPr/>
          </p:nvSpPr>
          <p:spPr>
            <a:xfrm flipH="false" flipV="false" rot="0">
              <a:off x="158495" y="165456"/>
              <a:ext cx="403027" cy="389104"/>
            </a:xfrm>
            <a:custGeom>
              <a:avLst/>
              <a:gdLst/>
              <a:ahLst/>
              <a:cxnLst/>
              <a:rect r="r" b="b" t="t" l="l"/>
              <a:pathLst>
                <a:path h="389104" w="403027">
                  <a:moveTo>
                    <a:pt x="0" y="0"/>
                  </a:moveTo>
                  <a:lnTo>
                    <a:pt x="403027" y="0"/>
                  </a:lnTo>
                  <a:lnTo>
                    <a:pt x="403027" y="389105"/>
                  </a:lnTo>
                  <a:lnTo>
                    <a:pt x="0" y="3891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853067" y="131779"/>
              <a:ext cx="5015619" cy="418359"/>
            </a:xfrm>
            <a:prstGeom prst="rect">
              <a:avLst/>
            </a:prstGeom>
          </p:spPr>
          <p:txBody>
            <a:bodyPr anchor="t" rtlCol="false" tIns="0" lIns="0" bIns="0" rIns="0">
              <a:spAutoFit/>
            </a:bodyPr>
            <a:lstStyle/>
            <a:p>
              <a:pPr algn="l" marL="0" indent="0" lvl="0">
                <a:lnSpc>
                  <a:spcPts val="2655"/>
                </a:lnSpc>
                <a:spcBef>
                  <a:spcPct val="0"/>
                </a:spcBef>
              </a:pPr>
              <a:r>
                <a:rPr lang="en-US" sz="1896">
                  <a:solidFill>
                    <a:srgbClr val="672A3F"/>
                  </a:solidFill>
                  <a:latin typeface="Inter"/>
                  <a:ea typeface="Inter"/>
                  <a:cs typeface="Inter"/>
                  <a:sym typeface="Inter"/>
                </a:rPr>
                <a:t>Cross-platform.</a:t>
              </a:r>
            </a:p>
          </p:txBody>
        </p:sp>
      </p:grpSp>
      <p:grpSp>
        <p:nvGrpSpPr>
          <p:cNvPr name="Group 12" id="12"/>
          <p:cNvGrpSpPr/>
          <p:nvPr/>
        </p:nvGrpSpPr>
        <p:grpSpPr>
          <a:xfrm rot="0">
            <a:off x="11025567" y="6043644"/>
            <a:ext cx="4401515" cy="557127"/>
            <a:chOff x="0" y="0"/>
            <a:chExt cx="5868687" cy="742836"/>
          </a:xfrm>
        </p:grpSpPr>
        <p:grpSp>
          <p:nvGrpSpPr>
            <p:cNvPr name="Group 13" id="13"/>
            <p:cNvGrpSpPr/>
            <p:nvPr/>
          </p:nvGrpSpPr>
          <p:grpSpPr>
            <a:xfrm rot="-10800000">
              <a:off x="0" y="0"/>
              <a:ext cx="742836" cy="742836"/>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66940">
                  <a:alpha val="9804"/>
                </a:srgbClr>
              </a:solidFill>
            </p:spPr>
          </p:sp>
        </p:grpSp>
        <p:sp>
          <p:nvSpPr>
            <p:cNvPr name="Freeform 15" id="15"/>
            <p:cNvSpPr/>
            <p:nvPr/>
          </p:nvSpPr>
          <p:spPr>
            <a:xfrm flipH="false" flipV="false" rot="0">
              <a:off x="193774" y="235898"/>
              <a:ext cx="355287" cy="299087"/>
            </a:xfrm>
            <a:custGeom>
              <a:avLst/>
              <a:gdLst/>
              <a:ahLst/>
              <a:cxnLst/>
              <a:rect r="r" b="b" t="t" l="l"/>
              <a:pathLst>
                <a:path h="299087" w="355287">
                  <a:moveTo>
                    <a:pt x="0" y="0"/>
                  </a:moveTo>
                  <a:lnTo>
                    <a:pt x="355287" y="0"/>
                  </a:lnTo>
                  <a:lnTo>
                    <a:pt x="355287" y="299087"/>
                  </a:lnTo>
                  <a:lnTo>
                    <a:pt x="0" y="2990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853067" y="143188"/>
              <a:ext cx="5015619" cy="418359"/>
            </a:xfrm>
            <a:prstGeom prst="rect">
              <a:avLst/>
            </a:prstGeom>
          </p:spPr>
          <p:txBody>
            <a:bodyPr anchor="t" rtlCol="false" tIns="0" lIns="0" bIns="0" rIns="0">
              <a:spAutoFit/>
            </a:bodyPr>
            <a:lstStyle/>
            <a:p>
              <a:pPr algn="l" marL="0" indent="0" lvl="0">
                <a:lnSpc>
                  <a:spcPts val="2655"/>
                </a:lnSpc>
                <a:spcBef>
                  <a:spcPct val="0"/>
                </a:spcBef>
              </a:pPr>
              <a:r>
                <a:rPr lang="en-US" sz="1896">
                  <a:solidFill>
                    <a:srgbClr val="672A3F"/>
                  </a:solidFill>
                  <a:latin typeface="Inter"/>
                  <a:ea typeface="Inter"/>
                  <a:cs typeface="Inter"/>
                  <a:sym typeface="Inter"/>
                </a:rPr>
                <a:t>Update yang berkelanjutan.</a:t>
              </a:r>
            </a:p>
          </p:txBody>
        </p:sp>
      </p:grpSp>
      <p:sp>
        <p:nvSpPr>
          <p:cNvPr name="TextBox 17" id="17"/>
          <p:cNvSpPr txBox="true"/>
          <p:nvPr/>
        </p:nvSpPr>
        <p:spPr>
          <a:xfrm rot="0">
            <a:off x="1226775" y="2575719"/>
            <a:ext cx="1760716" cy="625923"/>
          </a:xfrm>
          <a:prstGeom prst="rect">
            <a:avLst/>
          </a:prstGeom>
        </p:spPr>
        <p:txBody>
          <a:bodyPr anchor="t" rtlCol="false" tIns="0" lIns="0" bIns="0" rIns="0">
            <a:spAutoFit/>
          </a:bodyPr>
          <a:lstStyle/>
          <a:p>
            <a:pPr algn="l">
              <a:lnSpc>
                <a:spcPts val="5089"/>
              </a:lnSpc>
              <a:spcBef>
                <a:spcPct val="0"/>
              </a:spcBef>
            </a:pPr>
            <a:r>
              <a:rPr lang="en-US" b="true" sz="3635">
                <a:solidFill>
                  <a:srgbClr val="F2E9E1"/>
                </a:solidFill>
                <a:latin typeface="Inter Bold"/>
                <a:ea typeface="Inter Bold"/>
                <a:cs typeface="Inter Bold"/>
                <a:sym typeface="Inter Bold"/>
              </a:rPr>
              <a:t>150%</a:t>
            </a:r>
          </a:p>
        </p:txBody>
      </p:sp>
      <p:grpSp>
        <p:nvGrpSpPr>
          <p:cNvPr name="Group 18" id="18"/>
          <p:cNvGrpSpPr/>
          <p:nvPr/>
        </p:nvGrpSpPr>
        <p:grpSpPr>
          <a:xfrm rot="0">
            <a:off x="1798335" y="1314321"/>
            <a:ext cx="4766267" cy="1618312"/>
            <a:chOff x="0" y="0"/>
            <a:chExt cx="6355022" cy="2157749"/>
          </a:xfrm>
        </p:grpSpPr>
        <p:grpSp>
          <p:nvGrpSpPr>
            <p:cNvPr name="Group 19" id="19"/>
            <p:cNvGrpSpPr/>
            <p:nvPr/>
          </p:nvGrpSpPr>
          <p:grpSpPr>
            <a:xfrm rot="0">
              <a:off x="0" y="0"/>
              <a:ext cx="6355022" cy="2157749"/>
              <a:chOff x="0" y="0"/>
              <a:chExt cx="2019644" cy="685739"/>
            </a:xfrm>
          </p:grpSpPr>
          <p:sp>
            <p:nvSpPr>
              <p:cNvPr name="Freeform 20" id="20"/>
              <p:cNvSpPr/>
              <p:nvPr/>
            </p:nvSpPr>
            <p:spPr>
              <a:xfrm flipH="false" flipV="false" rot="0">
                <a:off x="0" y="0"/>
                <a:ext cx="2019644" cy="685739"/>
              </a:xfrm>
              <a:custGeom>
                <a:avLst/>
                <a:gdLst/>
                <a:ahLst/>
                <a:cxnLst/>
                <a:rect r="r" b="b" t="t" l="l"/>
                <a:pathLst>
                  <a:path h="685739" w="2019644">
                    <a:moveTo>
                      <a:pt x="1895184" y="685739"/>
                    </a:moveTo>
                    <a:lnTo>
                      <a:pt x="124460" y="685739"/>
                    </a:lnTo>
                    <a:cubicBezTo>
                      <a:pt x="55880" y="685739"/>
                      <a:pt x="0" y="629859"/>
                      <a:pt x="0" y="561279"/>
                    </a:cubicBezTo>
                    <a:lnTo>
                      <a:pt x="0" y="124460"/>
                    </a:lnTo>
                    <a:cubicBezTo>
                      <a:pt x="0" y="55880"/>
                      <a:pt x="55880" y="0"/>
                      <a:pt x="124460" y="0"/>
                    </a:cubicBezTo>
                    <a:lnTo>
                      <a:pt x="1895184" y="0"/>
                    </a:lnTo>
                    <a:cubicBezTo>
                      <a:pt x="1963764" y="0"/>
                      <a:pt x="2019644" y="55880"/>
                      <a:pt x="2019644" y="124460"/>
                    </a:cubicBezTo>
                    <a:lnTo>
                      <a:pt x="2019644" y="561279"/>
                    </a:lnTo>
                    <a:cubicBezTo>
                      <a:pt x="2019644" y="629859"/>
                      <a:pt x="1963764" y="685739"/>
                      <a:pt x="1895184" y="685739"/>
                    </a:cubicBezTo>
                    <a:close/>
                  </a:path>
                </a:pathLst>
              </a:custGeom>
              <a:solidFill>
                <a:srgbClr val="672A3F"/>
              </a:solidFill>
            </p:spPr>
          </p:sp>
        </p:grpSp>
        <p:sp>
          <p:nvSpPr>
            <p:cNvPr name="AutoShape 21" id="21"/>
            <p:cNvSpPr/>
            <p:nvPr/>
          </p:nvSpPr>
          <p:spPr>
            <a:xfrm>
              <a:off x="5458068" y="403320"/>
              <a:ext cx="642099" cy="0"/>
            </a:xfrm>
            <a:prstGeom prst="line">
              <a:avLst/>
            </a:prstGeom>
            <a:ln cap="rnd" w="37250">
              <a:solidFill>
                <a:srgbClr val="F2E9E1"/>
              </a:solidFill>
              <a:prstDash val="solid"/>
              <a:headEnd type="none" len="sm" w="sm"/>
              <a:tailEnd type="none" len="sm" w="sm"/>
            </a:ln>
          </p:spPr>
        </p:sp>
        <p:sp>
          <p:nvSpPr>
            <p:cNvPr name="TextBox 22" id="22"/>
            <p:cNvSpPr txBox="true"/>
            <p:nvPr/>
          </p:nvSpPr>
          <p:spPr>
            <a:xfrm rot="0">
              <a:off x="254856" y="509483"/>
              <a:ext cx="5845311" cy="1002809"/>
            </a:xfrm>
            <a:prstGeom prst="rect">
              <a:avLst/>
            </a:prstGeom>
          </p:spPr>
          <p:txBody>
            <a:bodyPr anchor="t" rtlCol="false" tIns="0" lIns="0" bIns="0" rIns="0">
              <a:spAutoFit/>
            </a:bodyPr>
            <a:lstStyle/>
            <a:p>
              <a:pPr algn="ctr">
                <a:lnSpc>
                  <a:spcPts val="6364"/>
                </a:lnSpc>
              </a:pPr>
              <a:r>
                <a:rPr lang="en-US" sz="4546">
                  <a:solidFill>
                    <a:srgbClr val="F2E9E1"/>
                  </a:solidFill>
                  <a:latin typeface="Inter"/>
                  <a:ea typeface="Inter"/>
                  <a:cs typeface="Inter"/>
                  <a:sym typeface="Inter"/>
                </a:rPr>
                <a:t>Masa Depan</a:t>
              </a:r>
            </a:p>
          </p:txBody>
        </p:sp>
      </p:grpSp>
      <p:sp>
        <p:nvSpPr>
          <p:cNvPr name="TextBox 23" id="23"/>
          <p:cNvSpPr txBox="true"/>
          <p:nvPr/>
        </p:nvSpPr>
        <p:spPr>
          <a:xfrm rot="0">
            <a:off x="1226775" y="3290593"/>
            <a:ext cx="2036230" cy="62103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F2E9E1"/>
                </a:solidFill>
                <a:latin typeface="Inter"/>
                <a:ea typeface="Inter"/>
                <a:cs typeface="Inter"/>
                <a:sym typeface="Inter"/>
              </a:rPr>
              <a:t>Business transformation</a:t>
            </a:r>
          </a:p>
        </p:txBody>
      </p:sp>
      <p:sp>
        <p:nvSpPr>
          <p:cNvPr name="TextBox 24" id="24"/>
          <p:cNvSpPr txBox="true"/>
          <p:nvPr/>
        </p:nvSpPr>
        <p:spPr>
          <a:xfrm rot="0">
            <a:off x="9144000" y="1814535"/>
            <a:ext cx="4868685" cy="2990215"/>
          </a:xfrm>
          <a:prstGeom prst="rect">
            <a:avLst/>
          </a:prstGeom>
        </p:spPr>
        <p:txBody>
          <a:bodyPr anchor="t" rtlCol="false" tIns="0" lIns="0" bIns="0" rIns="0">
            <a:spAutoFit/>
          </a:bodyPr>
          <a:lstStyle/>
          <a:p>
            <a:pPr algn="ctr">
              <a:lnSpc>
                <a:spcPts val="2659"/>
              </a:lnSpc>
            </a:pPr>
            <a:r>
              <a:rPr lang="en-US" sz="1899">
                <a:solidFill>
                  <a:srgbClr val="814256"/>
                </a:solidFill>
                <a:latin typeface="Inter"/>
                <a:ea typeface="Inter"/>
                <a:cs typeface="Inter"/>
                <a:sym typeface="Inter"/>
              </a:rPr>
              <a:t>Open source akan semakin marak di masa depan. Dengan adanya inovasi teknologi pada tahun-tahun sebelumnya, maka bukan tidak mungkin jika akan semakin banyak proyek dan kontribusi yang muncul dari berbagai belahan dunia. Kolaborasi antar pengembang dan komunitas akan menjadi lebih mudah dan produktif, </a:t>
            </a:r>
          </a:p>
        </p:txBody>
      </p:sp>
      <p:sp>
        <p:nvSpPr>
          <p:cNvPr name="TextBox 25" id="25"/>
          <p:cNvSpPr txBox="true"/>
          <p:nvPr/>
        </p:nvSpPr>
        <p:spPr>
          <a:xfrm rot="0">
            <a:off x="1226775" y="4696174"/>
            <a:ext cx="5666060" cy="2656840"/>
          </a:xfrm>
          <a:prstGeom prst="rect">
            <a:avLst/>
          </a:prstGeom>
        </p:spPr>
        <p:txBody>
          <a:bodyPr anchor="t" rtlCol="false" tIns="0" lIns="0" bIns="0" rIns="0">
            <a:spAutoFit/>
          </a:bodyPr>
          <a:lstStyle/>
          <a:p>
            <a:pPr algn="ctr">
              <a:lnSpc>
                <a:spcPts val="2659"/>
              </a:lnSpc>
            </a:pPr>
            <a:r>
              <a:rPr lang="en-US" sz="1899">
                <a:solidFill>
                  <a:srgbClr val="814256"/>
                </a:solidFill>
                <a:latin typeface="Inter"/>
                <a:ea typeface="Inter"/>
                <a:cs typeface="Inter"/>
                <a:sym typeface="Inter"/>
              </a:rPr>
              <a:t>Cross platform sangat penting dalam pengembangan perangkat lunak modern. Pengguna mengharapkan aplikasi yang berjalan lancar di berbagai sistem operasi seperti Windows, macOS, dan Linux. Ini mendorong pengembang untuk menggunakan pendekatan dan alat yang mendukung kompatibilitas lintas platform.</a:t>
            </a:r>
          </a:p>
        </p:txBody>
      </p:sp>
      <p:sp>
        <p:nvSpPr>
          <p:cNvPr name="TextBox 26" id="26"/>
          <p:cNvSpPr txBox="true"/>
          <p:nvPr/>
        </p:nvSpPr>
        <p:spPr>
          <a:xfrm rot="0">
            <a:off x="9144000" y="6819846"/>
            <a:ext cx="7747385" cy="2323465"/>
          </a:xfrm>
          <a:prstGeom prst="rect">
            <a:avLst/>
          </a:prstGeom>
        </p:spPr>
        <p:txBody>
          <a:bodyPr anchor="t" rtlCol="false" tIns="0" lIns="0" bIns="0" rIns="0">
            <a:spAutoFit/>
          </a:bodyPr>
          <a:lstStyle/>
          <a:p>
            <a:pPr algn="ctr">
              <a:lnSpc>
                <a:spcPts val="2659"/>
              </a:lnSpc>
            </a:pPr>
            <a:r>
              <a:rPr lang="en-US" sz="1899">
                <a:solidFill>
                  <a:srgbClr val="814256"/>
                </a:solidFill>
                <a:latin typeface="Canva Sans"/>
                <a:ea typeface="Canva Sans"/>
                <a:cs typeface="Canva Sans"/>
                <a:sym typeface="Canva Sans"/>
              </a:rPr>
              <a:t>Aplikasi dan teknologi akan selalu mendapatkan pembaruan, seperti peluncuran Android 15 tahun ini. Pembaruan tidak hanya memperbaiki bug, tetapi juga menghadirkan fitur inovatif yang meningkatkan pengalaman pengguna. Perkembangan teknologi seperti kecerdasan buatan (AI), Internet of Things (IoT), dan realitas virtual (VR) terus mendorong batasan kemampuan teknologi.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DAGRrBVxvHs</dc:identifier>
  <dcterms:modified xsi:type="dcterms:W3CDTF">2011-08-01T06:04:30Z</dcterms:modified>
  <cp:revision>1</cp:revision>
  <dc:title>Evolusi Sistem Operasi</dc:title>
</cp:coreProperties>
</file>