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2" r:id="rId3"/>
    <p:sldId id="265" r:id="rId4"/>
    <p:sldId id="263" r:id="rId5"/>
    <p:sldId id="269" r:id="rId6"/>
    <p:sldId id="283" r:id="rId7"/>
    <p:sldId id="270" r:id="rId8"/>
    <p:sldId id="272" r:id="rId9"/>
    <p:sldId id="273" r:id="rId10"/>
    <p:sldId id="271" r:id="rId11"/>
    <p:sldId id="282" r:id="rId12"/>
    <p:sldId id="275" r:id="rId13"/>
    <p:sldId id="276" r:id="rId14"/>
    <p:sldId id="277" r:id="rId15"/>
    <p:sldId id="280" r:id="rId16"/>
    <p:sldId id="281" r:id="rId17"/>
    <p:sldId id="264" r:id="rId18"/>
    <p:sldId id="267" r:id="rId19"/>
    <p:sldId id="266" r:id="rId20"/>
    <p:sldId id="278" r:id="rId21"/>
    <p:sldId id="279" r:id="rId22"/>
    <p:sldId id="284" r:id="rId23"/>
  </p:sldIdLst>
  <p:sldSz cx="9144000" cy="5715000" type="screen16x10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728FA5"/>
    <a:srgbClr val="FF00F7"/>
    <a:srgbClr val="1B9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93" autoAdjust="0"/>
    <p:restoredTop sz="94694"/>
  </p:normalViewPr>
  <p:slideViewPr>
    <p:cSldViewPr snapToGrid="0" snapToObjects="1">
      <p:cViewPr varScale="1">
        <p:scale>
          <a:sx n="145" d="100"/>
          <a:sy n="145" d="100"/>
        </p:scale>
        <p:origin x="1840" y="18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 userDrawn="1"/>
        </p:nvSpPr>
        <p:spPr>
          <a:xfrm>
            <a:off x="0" y="3193521"/>
            <a:ext cx="9144000" cy="25214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/>
          </a:p>
        </p:txBody>
      </p:sp>
      <p:grpSp>
        <p:nvGrpSpPr>
          <p:cNvPr id="169" name="Gruppo 168"/>
          <p:cNvGrpSpPr/>
          <p:nvPr userDrawn="1"/>
        </p:nvGrpSpPr>
        <p:grpSpPr>
          <a:xfrm>
            <a:off x="48008" y="3180293"/>
            <a:ext cx="9036647" cy="15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41534" y="3458105"/>
            <a:ext cx="7772400" cy="806979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41534" y="4384146"/>
            <a:ext cx="7772400" cy="111125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380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2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3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6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1481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05/10/23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55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05/10/23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66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6091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 userDrawn="1"/>
        </p:nvSpPr>
        <p:spPr>
          <a:xfrm>
            <a:off x="0" y="1"/>
            <a:ext cx="9144000" cy="1058253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333500"/>
            <a:ext cx="8323726" cy="3771636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29" name="Rettangolo 128"/>
          <p:cNvSpPr/>
          <p:nvPr userDrawn="1"/>
        </p:nvSpPr>
        <p:spPr>
          <a:xfrm>
            <a:off x="0" y="5105136"/>
            <a:ext cx="9144000" cy="60986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/>
          </a:p>
        </p:txBody>
      </p:sp>
      <p:sp>
        <p:nvSpPr>
          <p:cNvPr id="130" name="CasellaDiTesto 129"/>
          <p:cNvSpPr txBox="1"/>
          <p:nvPr userDrawn="1"/>
        </p:nvSpPr>
        <p:spPr>
          <a:xfrm>
            <a:off x="157778" y="5302921"/>
            <a:ext cx="25891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b="1" dirty="0">
                <a:solidFill>
                  <a:srgbClr val="FFFFFF"/>
                </a:solidFill>
                <a:latin typeface="Arial"/>
                <a:cs typeface="Arial"/>
              </a:rPr>
              <a:t>Nome Cognome</a:t>
            </a:r>
            <a:r>
              <a:rPr lang="it-IT" sz="1000" b="1" baseline="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it-IT" sz="1000" b="1" baseline="0" dirty="0" err="1">
                <a:solidFill>
                  <a:srgbClr val="FFFFFF"/>
                </a:solidFill>
                <a:latin typeface="Arial"/>
                <a:cs typeface="Arial"/>
              </a:rPr>
              <a:t>assoc.prof</a:t>
            </a:r>
            <a:r>
              <a:rPr lang="it-IT" sz="1000" b="1" baseline="0" dirty="0">
                <a:solidFill>
                  <a:srgbClr val="FFFFFF"/>
                </a:solidFill>
                <a:latin typeface="Arial"/>
                <a:cs typeface="Arial"/>
              </a:rPr>
              <a:t>. ABC </a:t>
            </a:r>
            <a:r>
              <a:rPr lang="it-IT" sz="1000" b="1" baseline="0" dirty="0" err="1">
                <a:solidFill>
                  <a:srgbClr val="FFFFFF"/>
                </a:solidFill>
                <a:latin typeface="Arial"/>
                <a:cs typeface="Arial"/>
              </a:rPr>
              <a:t>Dept</a:t>
            </a:r>
            <a:r>
              <a:rPr lang="it-IT" sz="1000" b="1" baseline="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lang="it-IT" sz="10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grpSp>
        <p:nvGrpSpPr>
          <p:cNvPr id="132" name="Gruppo 131"/>
          <p:cNvGrpSpPr/>
          <p:nvPr userDrawn="1"/>
        </p:nvGrpSpPr>
        <p:grpSpPr>
          <a:xfrm>
            <a:off x="48008" y="908253"/>
            <a:ext cx="9036647" cy="15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898" y="5288649"/>
            <a:ext cx="2780124" cy="24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8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3333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1pPr>
            <a:lvl2pPr marL="3809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05/10/23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92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05/10/23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00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05/10/23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95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05/10/23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44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05/10/23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97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05/10/23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58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05/10/23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06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88522" y="115972"/>
            <a:ext cx="8581043" cy="70033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143452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1961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0" indent="0" algn="l" defTabSz="380985" rtl="0" eaLnBrk="1" latinLnBrk="0" hangingPunct="1">
        <a:spcBef>
          <a:spcPct val="0"/>
        </a:spcBef>
        <a:buNone/>
        <a:defRPr sz="1833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380985" rtl="0" eaLnBrk="1" latinLnBrk="0" hangingPunct="1">
        <a:spcBef>
          <a:spcPct val="20000"/>
        </a:spcBef>
        <a:buFont typeface="Wingdings" charset="2"/>
        <a:buNone/>
        <a:defRPr sz="1833" kern="1200">
          <a:solidFill>
            <a:schemeClr val="tx1"/>
          </a:solidFill>
          <a:latin typeface="Arial"/>
          <a:ea typeface="+mn-ea"/>
          <a:cs typeface="Arial"/>
        </a:defRPr>
      </a:lvl1pPr>
      <a:lvl2pPr marL="619100" indent="-238115" algn="l" defTabSz="380985" rtl="0" eaLnBrk="1" latinLnBrk="0" hangingPunct="1">
        <a:spcBef>
          <a:spcPct val="20000"/>
        </a:spcBef>
        <a:buFont typeface="Arial"/>
        <a:buChar char="–"/>
        <a:defRPr sz="1833" kern="1200">
          <a:solidFill>
            <a:schemeClr val="tx1"/>
          </a:solidFill>
          <a:latin typeface="Arial"/>
          <a:ea typeface="+mn-ea"/>
          <a:cs typeface="Arial"/>
        </a:defRPr>
      </a:lvl2pPr>
      <a:lvl3pPr marL="952462" indent="-190492" algn="l" defTabSz="380985" rtl="0" eaLnBrk="1" latinLnBrk="0" hangingPunct="1">
        <a:spcBef>
          <a:spcPct val="20000"/>
        </a:spcBef>
        <a:buFont typeface="Arial"/>
        <a:buChar char="•"/>
        <a:defRPr sz="1833" kern="1200">
          <a:solidFill>
            <a:schemeClr val="tx1"/>
          </a:solidFill>
          <a:latin typeface="Arial"/>
          <a:ea typeface="+mn-ea"/>
          <a:cs typeface="Arial"/>
        </a:defRPr>
      </a:lvl3pPr>
      <a:lvl4pPr marL="1333447" indent="-190492" algn="l" defTabSz="380985" rtl="0" eaLnBrk="1" latinLnBrk="0" hangingPunct="1">
        <a:spcBef>
          <a:spcPct val="20000"/>
        </a:spcBef>
        <a:buFont typeface="Arial"/>
        <a:buChar char="–"/>
        <a:defRPr sz="1833" kern="1200">
          <a:solidFill>
            <a:schemeClr val="tx1"/>
          </a:solidFill>
          <a:latin typeface="Arial"/>
          <a:ea typeface="+mn-ea"/>
          <a:cs typeface="Arial"/>
        </a:defRPr>
      </a:lvl4pPr>
      <a:lvl5pPr marL="1714431" indent="-190492" algn="l" defTabSz="380985" rtl="0" eaLnBrk="1" latinLnBrk="0" hangingPunct="1">
        <a:spcBef>
          <a:spcPct val="20000"/>
        </a:spcBef>
        <a:buFont typeface="Arial"/>
        <a:buChar char="»"/>
        <a:defRPr sz="1833" kern="1200">
          <a:solidFill>
            <a:schemeClr val="tx1"/>
          </a:solidFill>
          <a:latin typeface="Arial"/>
          <a:ea typeface="+mn-ea"/>
          <a:cs typeface="Arial"/>
        </a:defRPr>
      </a:lvl5pPr>
      <a:lvl6pPr marL="2095416" indent="-190492" algn="l" defTabSz="380985" rtl="0" eaLnBrk="1" latinLnBrk="0" hangingPunct="1">
        <a:spcBef>
          <a:spcPct val="20000"/>
        </a:spcBef>
        <a:buFont typeface="Arial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380985" rtl="0" eaLnBrk="1" latinLnBrk="0" hangingPunct="1">
        <a:spcBef>
          <a:spcPct val="20000"/>
        </a:spcBef>
        <a:buFont typeface="Arial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380985" rtl="0" eaLnBrk="1" latinLnBrk="0" hangingPunct="1">
        <a:spcBef>
          <a:spcPct val="20000"/>
        </a:spcBef>
        <a:buFont typeface="Arial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380985" rtl="0" eaLnBrk="1" latinLnBrk="0" hangingPunct="1">
        <a:spcBef>
          <a:spcPct val="20000"/>
        </a:spcBef>
        <a:buFont typeface="Arial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5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asellaDiTesto 131">
            <a:extLst>
              <a:ext uri="{FF2B5EF4-FFF2-40B4-BE49-F238E27FC236}">
                <a16:creationId xmlns:a16="http://schemas.microsoft.com/office/drawing/2014/main" id="{68C8A149-C221-D3FB-A048-7B0016C24907}"/>
              </a:ext>
            </a:extLst>
          </p:cNvPr>
          <p:cNvSpPr txBox="1"/>
          <p:nvPr/>
        </p:nvSpPr>
        <p:spPr>
          <a:xfrm>
            <a:off x="436808" y="1128640"/>
            <a:ext cx="826700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5200" dirty="0">
                <a:latin typeface="Sharp Grotesk Medium 20" pitchFamily="2" charset="77"/>
              </a:rPr>
              <a:t>An FPGA toolchain for </a:t>
            </a:r>
          </a:p>
          <a:p>
            <a:pPr algn="ctr"/>
            <a:r>
              <a:rPr lang="en-GB" sz="5200" dirty="0">
                <a:latin typeface="Sharp Grotesk Medium 20" pitchFamily="2" charset="77"/>
              </a:rPr>
              <a:t>Graph Neural Network </a:t>
            </a:r>
          </a:p>
          <a:p>
            <a:pPr algn="ctr"/>
            <a:r>
              <a:rPr lang="en-GB" sz="5200" dirty="0">
                <a:latin typeface="Sharp Grotesk Medium 20" pitchFamily="2" charset="77"/>
              </a:rPr>
              <a:t>acceleration using </a:t>
            </a:r>
          </a:p>
          <a:p>
            <a:pPr algn="ctr"/>
            <a:r>
              <a:rPr lang="en-GB" sz="5200" dirty="0">
                <a:latin typeface="Sharp Grotesk Medium 20" pitchFamily="2" charset="77"/>
              </a:rPr>
              <a:t>High-Level Synthesis</a:t>
            </a:r>
          </a:p>
        </p:txBody>
      </p:sp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0" y="5679000"/>
            <a:ext cx="9144000" cy="36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/>
          </a:p>
        </p:txBody>
      </p:sp>
      <p:sp>
        <p:nvSpPr>
          <p:cNvPr id="137" name="CasellaDiTesto 136">
            <a:extLst>
              <a:ext uri="{FF2B5EF4-FFF2-40B4-BE49-F238E27FC236}">
                <a16:creationId xmlns:a16="http://schemas.microsoft.com/office/drawing/2014/main" id="{3CAAE3D7-B464-8C70-DCE0-6192A74C2982}"/>
              </a:ext>
            </a:extLst>
          </p:cNvPr>
          <p:cNvSpPr txBox="1"/>
          <p:nvPr/>
        </p:nvSpPr>
        <p:spPr>
          <a:xfrm>
            <a:off x="3779957" y="4964045"/>
            <a:ext cx="1584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>
                <a:solidFill>
                  <a:srgbClr val="728FA5"/>
                </a:solidFill>
                <a:latin typeface="Sequel Sans Medium Disp" panose="020B0503050000020004" pitchFamily="34" charset="77"/>
              </a:rPr>
              <a:t>AUTHOR</a:t>
            </a:r>
            <a:endParaRPr lang="en-GB" sz="1000" dirty="0">
              <a:solidFill>
                <a:srgbClr val="728FA5"/>
              </a:solidFill>
              <a:latin typeface="Sequel Sans Medium Disp" panose="020B0503050000020004" pitchFamily="34" charset="77"/>
            </a:endParaRPr>
          </a:p>
          <a:p>
            <a:pPr algn="ctr"/>
            <a:r>
              <a:rPr lang="en-GB" sz="1300" dirty="0">
                <a:latin typeface="Sequel Sans Roman Disp" panose="020B0503050000020004" pitchFamily="34" charset="77"/>
              </a:rPr>
              <a:t>GIOVANNI DEMASI</a:t>
            </a:r>
          </a:p>
        </p:txBody>
      </p:sp>
      <p:sp>
        <p:nvSpPr>
          <p:cNvPr id="138" name="CasellaDiTesto 137">
            <a:extLst>
              <a:ext uri="{FF2B5EF4-FFF2-40B4-BE49-F238E27FC236}">
                <a16:creationId xmlns:a16="http://schemas.microsoft.com/office/drawing/2014/main" id="{020B34D7-796C-3F1E-3798-6260285290AA}"/>
              </a:ext>
            </a:extLst>
          </p:cNvPr>
          <p:cNvSpPr txBox="1"/>
          <p:nvPr/>
        </p:nvSpPr>
        <p:spPr>
          <a:xfrm>
            <a:off x="2160000" y="5025600"/>
            <a:ext cx="1334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solidFill>
                  <a:srgbClr val="728FA5"/>
                </a:solidFill>
                <a:latin typeface="Sequel Sans Medium Disp" panose="020B0503050000020004" pitchFamily="34" charset="77"/>
              </a:rPr>
              <a:t>ADVISOR</a:t>
            </a:r>
          </a:p>
          <a:p>
            <a:pPr algn="ctr"/>
            <a:r>
              <a:rPr lang="en-GB" sz="1000" dirty="0">
                <a:latin typeface="Sequel Sans Book Disp" panose="020B0503050000020004" pitchFamily="34" charset="77"/>
              </a:rPr>
              <a:t>FABRIZIO FERRANDI</a:t>
            </a:r>
          </a:p>
        </p:txBody>
      </p:sp>
      <p:sp>
        <p:nvSpPr>
          <p:cNvPr id="139" name="CasellaDiTesto 138">
            <a:extLst>
              <a:ext uri="{FF2B5EF4-FFF2-40B4-BE49-F238E27FC236}">
                <a16:creationId xmlns:a16="http://schemas.microsoft.com/office/drawing/2014/main" id="{27740AD9-D809-3149-D1EB-EEE9059AB9E2}"/>
              </a:ext>
            </a:extLst>
          </p:cNvPr>
          <p:cNvSpPr txBox="1"/>
          <p:nvPr/>
        </p:nvSpPr>
        <p:spPr>
          <a:xfrm>
            <a:off x="5652000" y="5025600"/>
            <a:ext cx="2204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solidFill>
                  <a:srgbClr val="728FA5"/>
                </a:solidFill>
                <a:latin typeface="Sequel Sans Medium Disp" panose="020B0503050000020004" pitchFamily="34" charset="77"/>
              </a:rPr>
              <a:t>CO-ADVISORS</a:t>
            </a:r>
          </a:p>
          <a:p>
            <a:pPr algn="ctr"/>
            <a:r>
              <a:rPr lang="en-GB" sz="1000" dirty="0">
                <a:latin typeface="Sequel Sans Book Disp" panose="020B0503050000020004" pitchFamily="34" charset="77"/>
              </a:rPr>
              <a:t>SERENA CURZEL, MICHELE FIORITO</a:t>
            </a:r>
          </a:p>
        </p:txBody>
      </p:sp>
      <p:pic>
        <p:nvPicPr>
          <p:cNvPr id="141" name="Immagine 140">
            <a:extLst>
              <a:ext uri="{FF2B5EF4-FFF2-40B4-BE49-F238E27FC236}">
                <a16:creationId xmlns:a16="http://schemas.microsoft.com/office/drawing/2014/main" id="{77122CB7-CE59-D90B-7500-B0323EE1C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883" y="288000"/>
            <a:ext cx="1290858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495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32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10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3692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GNN profiling on CPU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38736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6CC59FA1-35DE-1A24-4DB9-1F51D25740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610834"/>
              </p:ext>
            </p:extLst>
          </p:nvPr>
        </p:nvGraphicFramePr>
        <p:xfrm>
          <a:off x="1130786" y="1991089"/>
          <a:ext cx="1730598" cy="1153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629">
                  <a:extLst>
                    <a:ext uri="{9D8B030D-6E8A-4147-A177-3AD203B41FA5}">
                      <a16:colId xmlns:a16="http://schemas.microsoft.com/office/drawing/2014/main" val="4261120669"/>
                    </a:ext>
                  </a:extLst>
                </a:gridCol>
                <a:gridCol w="720969">
                  <a:extLst>
                    <a:ext uri="{9D8B030D-6E8A-4147-A177-3AD203B41FA5}">
                      <a16:colId xmlns:a16="http://schemas.microsoft.com/office/drawing/2014/main" val="3443097104"/>
                    </a:ext>
                  </a:extLst>
                </a:gridCol>
              </a:tblGrid>
              <a:tr h="288269">
                <a:tc>
                  <a:txBody>
                    <a:bodyPr/>
                    <a:lstStyle/>
                    <a:p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Name</a:t>
                      </a:r>
                    </a:p>
                  </a:txBody>
                  <a:tcPr marL="71080" marR="71080" marT="35540" marB="35540">
                    <a:solidFill>
                      <a:srgbClr val="728F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%</a:t>
                      </a:r>
                    </a:p>
                  </a:txBody>
                  <a:tcPr marL="71080" marR="71080" marT="35540" marB="35540">
                    <a:solidFill>
                      <a:srgbClr val="728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021353"/>
                  </a:ext>
                </a:extLst>
              </a:tr>
              <a:tr h="288269">
                <a:tc>
                  <a:txBody>
                    <a:bodyPr/>
                    <a:lstStyle/>
                    <a:p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aten::mm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50.25%</a:t>
                      </a:r>
                    </a:p>
                  </a:txBody>
                  <a:tcPr marL="71080" marR="71080" marT="35540" marB="35540"/>
                </a:tc>
                <a:extLst>
                  <a:ext uri="{0D108BD9-81ED-4DB2-BD59-A6C34878D82A}">
                    <a16:rowId xmlns:a16="http://schemas.microsoft.com/office/drawing/2014/main" val="1251047121"/>
                  </a:ext>
                </a:extLst>
              </a:tr>
              <a:tr h="288269">
                <a:tc>
                  <a:txBody>
                    <a:bodyPr/>
                    <a:lstStyle/>
                    <a:p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aten::addmm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36.30%</a:t>
                      </a:r>
                    </a:p>
                  </a:txBody>
                  <a:tcPr marL="71080" marR="71080" marT="35540" marB="35540"/>
                </a:tc>
                <a:extLst>
                  <a:ext uri="{0D108BD9-81ED-4DB2-BD59-A6C34878D82A}">
                    <a16:rowId xmlns:a16="http://schemas.microsoft.com/office/drawing/2014/main" val="2106094191"/>
                  </a:ext>
                </a:extLst>
              </a:tr>
              <a:tr h="288269">
                <a:tc>
                  <a:txBody>
                    <a:bodyPr/>
                    <a:lstStyle/>
                    <a:p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aten::add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4.64%</a:t>
                      </a:r>
                    </a:p>
                  </a:txBody>
                  <a:tcPr marL="71080" marR="71080" marT="35540" marB="35540"/>
                </a:tc>
                <a:extLst>
                  <a:ext uri="{0D108BD9-81ED-4DB2-BD59-A6C34878D82A}">
                    <a16:rowId xmlns:a16="http://schemas.microsoft.com/office/drawing/2014/main" val="187715232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D6C89EFF-79F4-6185-F60E-303294D8587A}"/>
              </a:ext>
            </a:extLst>
          </p:cNvPr>
          <p:cNvSpPr txBox="1"/>
          <p:nvPr/>
        </p:nvSpPr>
        <p:spPr>
          <a:xfrm>
            <a:off x="469865" y="3239857"/>
            <a:ext cx="3052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Sequel Sans Book Head" panose="020B0503050000020004" pitchFamily="34" charset="77"/>
              </a:rPr>
              <a:t>aten::mm=matrix multiplication; aten::add=</a:t>
            </a:r>
          </a:p>
          <a:p>
            <a:pPr algn="ctr"/>
            <a:r>
              <a:rPr lang="en-GB" sz="1200" dirty="0">
                <a:latin typeface="Sequel Sans Book Head" panose="020B0503050000020004" pitchFamily="34" charset="77"/>
              </a:rPr>
              <a:t>matrix sum; aten::addmm=matrix </a:t>
            </a:r>
          </a:p>
          <a:p>
            <a:pPr algn="ctr"/>
            <a:r>
              <a:rPr lang="en-GB" sz="1200" dirty="0">
                <a:latin typeface="Sequel Sans Book Head" panose="020B0503050000020004" pitchFamily="34" charset="77"/>
              </a:rPr>
              <a:t>multiplication plus matrix sum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613AB81-E1E2-9F9E-B10F-17D9C9A7A8B0}"/>
              </a:ext>
            </a:extLst>
          </p:cNvPr>
          <p:cNvSpPr txBox="1"/>
          <p:nvPr/>
        </p:nvSpPr>
        <p:spPr>
          <a:xfrm>
            <a:off x="1074289" y="1029491"/>
            <a:ext cx="184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Sequel Sans Semi Bold Disp" panose="020B0503050000020004" pitchFamily="34" charset="77"/>
              </a:rPr>
              <a:t>Model analysis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24C78CD-32FD-1F81-62F1-F6D690A90C3B}"/>
              </a:ext>
            </a:extLst>
          </p:cNvPr>
          <p:cNvSpPr txBox="1"/>
          <p:nvPr/>
        </p:nvSpPr>
        <p:spPr>
          <a:xfrm>
            <a:off x="655814" y="3983928"/>
            <a:ext cx="26805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latin typeface="Sequel Sans Book Head" panose="020B0503050000020004" pitchFamily="34" charset="77"/>
              </a:rPr>
              <a:t>&gt;50% of the computational </a:t>
            </a:r>
          </a:p>
          <a:p>
            <a:pPr algn="ctr"/>
            <a:r>
              <a:rPr lang="en-GB" sz="1600" dirty="0">
                <a:latin typeface="Sequel Sans Book Head" panose="020B0503050000020004" pitchFamily="34" charset="77"/>
              </a:rPr>
              <a:t>time used by matrix </a:t>
            </a:r>
          </a:p>
          <a:p>
            <a:pPr algn="ctr"/>
            <a:r>
              <a:rPr lang="en-GB" sz="1600" dirty="0">
                <a:latin typeface="Sequel Sans Book Head" panose="020B0503050000020004" pitchFamily="34" charset="77"/>
              </a:rPr>
              <a:t>multiplication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D18F30A5-FA5D-21A8-1DD9-2BED712CF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111" y="1453601"/>
            <a:ext cx="3963831" cy="216000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3EEE2CF-53FF-F5DD-E416-A794DDB1C763}"/>
              </a:ext>
            </a:extLst>
          </p:cNvPr>
          <p:cNvSpPr txBox="1"/>
          <p:nvPr/>
        </p:nvSpPr>
        <p:spPr>
          <a:xfrm>
            <a:off x="4085346" y="811683"/>
            <a:ext cx="432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Sequel Sans Semi Bold Disp" panose="020B0503050000020004" pitchFamily="34" charset="77"/>
              </a:rPr>
              <a:t>PyTorch matrix multiplication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A84C3800-8160-02A1-B381-6A608C202D81}"/>
                  </a:ext>
                </a:extLst>
              </p:cNvPr>
              <p:cNvSpPr txBox="1"/>
              <p:nvPr/>
            </p:nvSpPr>
            <p:spPr>
              <a:xfrm>
                <a:off x="4075599" y="4532519"/>
                <a:ext cx="43428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latin typeface="Sequel Sans Book Head" panose="020B0503050000020004" pitchFamily="34" charset="77"/>
                  </a:rPr>
                  <a:t>sparse matrix multiplication faster than dense </a:t>
                </a:r>
              </a:p>
              <a:p>
                <a:pPr algn="ctr"/>
                <a:r>
                  <a:rPr lang="en-GB" sz="1600" dirty="0">
                    <a:latin typeface="Sequel Sans Book Head" panose="020B0503050000020004" pitchFamily="34" charset="77"/>
                  </a:rPr>
                  <a:t>for big matrix sizes with density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GB" sz="1600" dirty="0">
                    <a:latin typeface="Sequel Sans Book Head" panose="020B0503050000020004" pitchFamily="34" charset="77"/>
                  </a:rPr>
                  <a:t> 0.001</a:t>
                </a: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A84C3800-8160-02A1-B381-6A608C202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599" y="4532519"/>
                <a:ext cx="4342856" cy="584775"/>
              </a:xfrm>
              <a:prstGeom prst="rect">
                <a:avLst/>
              </a:prstGeom>
              <a:blipFill>
                <a:blip r:embed="rId7"/>
                <a:stretch>
                  <a:fillRect l="-292" t="-4348" r="-292" b="-13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4FF8FB6-C24A-35D3-EAB1-3DD59E39E34E}"/>
              </a:ext>
            </a:extLst>
          </p:cNvPr>
          <p:cNvSpPr txBox="1"/>
          <p:nvPr/>
        </p:nvSpPr>
        <p:spPr>
          <a:xfrm>
            <a:off x="633371" y="1441265"/>
            <a:ext cx="2725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Sequel Sans Book Head" panose="020B0503050000020004" pitchFamily="34" charset="77"/>
              </a:rPr>
              <a:t>Analysis to identify the computational</a:t>
            </a:r>
          </a:p>
          <a:p>
            <a:pPr algn="ctr"/>
            <a:r>
              <a:rPr lang="en-GB" sz="1200" dirty="0">
                <a:latin typeface="Sequel Sans Book Head" panose="020B0503050000020004" pitchFamily="34" charset="77"/>
              </a:rPr>
              <a:t>bottlenecks of the model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0C41AC64-8F05-AD36-1EED-F23031D883B5}"/>
              </a:ext>
            </a:extLst>
          </p:cNvPr>
          <p:cNvSpPr txBox="1"/>
          <p:nvPr/>
        </p:nvSpPr>
        <p:spPr>
          <a:xfrm>
            <a:off x="3758420" y="3886188"/>
            <a:ext cx="4977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Sequel Sans Book Head" panose="020B0503050000020004" pitchFamily="34" charset="77"/>
              </a:rPr>
              <a:t>PyTorch CPU execution time of matrix multiplication with </a:t>
            </a:r>
          </a:p>
          <a:p>
            <a:pPr algn="ctr"/>
            <a:r>
              <a:rPr lang="en-GB" sz="1200" dirty="0">
                <a:latin typeface="Sequel Sans Book Head" panose="020B0503050000020004" pitchFamily="34" charset="77"/>
              </a:rPr>
              <a:t>dense and sparse matrix representations. COO=Coordinate list; CSR=Compressed Sparse Row </a:t>
            </a:r>
          </a:p>
        </p:txBody>
      </p:sp>
    </p:spTree>
    <p:extLst>
      <p:ext uri="{BB962C8B-B14F-4D97-AF65-F5344CB8AC3E}">
        <p14:creationId xmlns:p14="http://schemas.microsoft.com/office/powerpoint/2010/main" val="3944959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11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66359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FPGA-accelerated matrix multiplication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68148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7555F4D-4B97-28C5-7FFB-A3E255D48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289" y="2599894"/>
            <a:ext cx="4320573" cy="2517203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1814ED6E-5EAA-12D7-7506-B6E3E0456AFA}"/>
              </a:ext>
            </a:extLst>
          </p:cNvPr>
          <p:cNvSpPr txBox="1"/>
          <p:nvPr/>
        </p:nvSpPr>
        <p:spPr>
          <a:xfrm>
            <a:off x="4684160" y="869937"/>
            <a:ext cx="40977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Sequel Sans Semi Bold Disp" panose="020B0503050000020004" pitchFamily="34" charset="77"/>
              </a:rPr>
              <a:t>Analysis results</a:t>
            </a:r>
          </a:p>
          <a:p>
            <a:r>
              <a:rPr lang="en-GB" sz="1600" dirty="0">
                <a:latin typeface="Sequel Sans Book Head" panose="020B0503050000020004" pitchFamily="34" charset="77"/>
              </a:rPr>
              <a:t>Baseline accelerator faster than PyTorch for small matrices. Possible reasons: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>
                <a:latin typeface="Sequel Sans Book Head" panose="020B0503050000020004" pitchFamily="34" charset="77"/>
              </a:rPr>
              <a:t>Accelerator assumes all data in BRAM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>
                <a:latin typeface="Sequel Sans Book Head" panose="020B0503050000020004" pitchFamily="34" charset="77"/>
              </a:rPr>
              <a:t>PyTorch exploits more parallelism by using all available threads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5F5A301-1DC6-A9F8-A95D-C219E0DDBC36}"/>
              </a:ext>
            </a:extLst>
          </p:cNvPr>
          <p:cNvSpPr txBox="1"/>
          <p:nvPr/>
        </p:nvSpPr>
        <p:spPr>
          <a:xfrm>
            <a:off x="421595" y="1194143"/>
            <a:ext cx="1587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Sequel Sans Medium Disp" panose="020B0503050000020004" pitchFamily="34" charset="77"/>
              </a:rPr>
              <a:t>CPU</a:t>
            </a:r>
          </a:p>
          <a:p>
            <a:r>
              <a:rPr lang="en-GB" sz="1600" dirty="0">
                <a:latin typeface="Sequel Sans Book Head" panose="020B0503050000020004" pitchFamily="34" charset="77"/>
              </a:rPr>
              <a:t>Intel Core i9, 8 </a:t>
            </a:r>
          </a:p>
          <a:p>
            <a:r>
              <a:rPr lang="en-GB" sz="1600" dirty="0">
                <a:latin typeface="Sequel Sans Book Head" panose="020B0503050000020004" pitchFamily="34" charset="77"/>
              </a:rPr>
              <a:t>cores, 2.3 GHz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694B916-254F-0C76-D2AB-CEFE24BB5AFA}"/>
              </a:ext>
            </a:extLst>
          </p:cNvPr>
          <p:cNvSpPr txBox="1"/>
          <p:nvPr/>
        </p:nvSpPr>
        <p:spPr>
          <a:xfrm>
            <a:off x="2078779" y="1194143"/>
            <a:ext cx="2370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Sequel Sans Medium Disp" panose="020B0503050000020004" pitchFamily="34" charset="77"/>
              </a:rPr>
              <a:t>Accelerators</a:t>
            </a:r>
          </a:p>
          <a:p>
            <a:r>
              <a:rPr lang="en-GB" sz="1600" dirty="0">
                <a:latin typeface="Sequel Sans Book Head" panose="020B0503050000020004" pitchFamily="34" charset="77"/>
              </a:rPr>
              <a:t>AMD Virtex UltraScale+ (Alveo U280) FPGA.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B102D54-7A88-2410-7AD2-7245AD5F6F08}"/>
              </a:ext>
            </a:extLst>
          </p:cNvPr>
          <p:cNvSpPr txBox="1"/>
          <p:nvPr/>
        </p:nvSpPr>
        <p:spPr>
          <a:xfrm>
            <a:off x="421595" y="869937"/>
            <a:ext cx="4097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Sequel Sans Semi Bold Disp" panose="020B0503050000020004" pitchFamily="34" charset="77"/>
              </a:rPr>
              <a:t>Experimental phase setup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3F95D5F-8B63-34C5-6EE1-063AC3164F50}"/>
              </a:ext>
            </a:extLst>
          </p:cNvPr>
          <p:cNvSpPr txBox="1"/>
          <p:nvPr/>
        </p:nvSpPr>
        <p:spPr>
          <a:xfrm>
            <a:off x="421595" y="3086597"/>
            <a:ext cx="4097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Sequel Sans Medium Disp" panose="020B0503050000020004" pitchFamily="34" charset="77"/>
              </a:rPr>
              <a:t>Baseline</a:t>
            </a:r>
          </a:p>
          <a:p>
            <a:r>
              <a:rPr lang="en-GB" sz="1600" dirty="0">
                <a:latin typeface="Sequel Sans Book Head" panose="020B0503050000020004" pitchFamily="34" charset="77"/>
              </a:rPr>
              <a:t>PyTorch CPU execution, 8 threads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8ECFCEA-560E-0133-52B8-44053423A184}"/>
              </a:ext>
            </a:extLst>
          </p:cNvPr>
          <p:cNvSpPr txBox="1"/>
          <p:nvPr/>
        </p:nvSpPr>
        <p:spPr>
          <a:xfrm>
            <a:off x="421595" y="3707271"/>
            <a:ext cx="4097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Sequel Sans Medium Disp" panose="020B0503050000020004" pitchFamily="34" charset="77"/>
              </a:rPr>
              <a:t>Outcome</a:t>
            </a:r>
          </a:p>
          <a:p>
            <a:r>
              <a:rPr lang="en-GB" sz="1600" dirty="0">
                <a:latin typeface="Sequel Sans Book Head" panose="020B0503050000020004" pitchFamily="34" charset="77"/>
              </a:rPr>
              <a:t>FPGA matrix multiplication accelerator, from ~17x to ~0.6x times faster, according to the size of the dataset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AF17EDB-DDF0-E650-A993-9A667A4024AA}"/>
              </a:ext>
            </a:extLst>
          </p:cNvPr>
          <p:cNvSpPr txBox="1"/>
          <p:nvPr/>
        </p:nvSpPr>
        <p:spPr>
          <a:xfrm>
            <a:off x="421595" y="2219701"/>
            <a:ext cx="4097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Sequel Sans Medium Disp" panose="020B0503050000020004" pitchFamily="34" charset="77"/>
              </a:rPr>
              <a:t>Experiment</a:t>
            </a:r>
          </a:p>
          <a:p>
            <a:r>
              <a:rPr lang="en-GB" sz="1600" dirty="0">
                <a:latin typeface="Sequel Sans Book Head" panose="020B0503050000020004" pitchFamily="34" charset="77"/>
              </a:rPr>
              <a:t>Matrix multiplication synthesis through the proposed toolchain, without optimizations</a:t>
            </a:r>
          </a:p>
        </p:txBody>
      </p:sp>
    </p:spTree>
    <p:extLst>
      <p:ext uri="{BB962C8B-B14F-4D97-AF65-F5344CB8AC3E}">
        <p14:creationId xmlns:p14="http://schemas.microsoft.com/office/powerpoint/2010/main" val="4166755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12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4065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Synthesis optimizations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42444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A036067F-7616-05EE-FE48-18ADB250BB13}"/>
              </a:ext>
            </a:extLst>
          </p:cNvPr>
          <p:cNvSpPr txBox="1"/>
          <p:nvPr/>
        </p:nvSpPr>
        <p:spPr>
          <a:xfrm>
            <a:off x="358586" y="1621999"/>
            <a:ext cx="3854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Sequel Sans Semi Bold Disp" panose="020B0503050000020004" pitchFamily="34" charset="77"/>
              </a:rPr>
              <a:t>Loop unrolling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31EC47EC-0DE6-F668-F829-EECBD65DDFA0}"/>
              </a:ext>
            </a:extLst>
          </p:cNvPr>
          <p:cNvSpPr txBox="1"/>
          <p:nvPr/>
        </p:nvSpPr>
        <p:spPr>
          <a:xfrm>
            <a:off x="4513157" y="1620741"/>
            <a:ext cx="3854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Sequel Sans Semi Bold Disp" panose="020B0503050000020004" pitchFamily="34" charset="77"/>
              </a:rPr>
              <a:t>Parallel memory access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DAF9BD22-0425-67F2-B309-00860821D00C}"/>
              </a:ext>
            </a:extLst>
          </p:cNvPr>
          <p:cNvSpPr txBox="1"/>
          <p:nvPr/>
        </p:nvSpPr>
        <p:spPr>
          <a:xfrm>
            <a:off x="740227" y="2485592"/>
            <a:ext cx="17915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Sequel Sans Book Disp" panose="020B0503050000020004" pitchFamily="34" charset="77"/>
              </a:rPr>
              <a:t>for i in </a:t>
            </a:r>
            <a:r>
              <a:rPr lang="en-GB" sz="1400" b="1" dirty="0">
                <a:solidFill>
                  <a:srgbClr val="728FA5"/>
                </a:solidFill>
                <a:latin typeface="Sequel Sans Book Disp" panose="020B0503050000020004" pitchFamily="34" charset="77"/>
              </a:rPr>
              <a:t>range(0,4)</a:t>
            </a:r>
            <a:r>
              <a:rPr lang="en-GB" sz="1400" dirty="0">
                <a:latin typeface="Sequel Sans Book Disp" panose="020B0503050000020004" pitchFamily="34" charset="77"/>
              </a:rPr>
              <a:t>{</a:t>
            </a:r>
          </a:p>
          <a:p>
            <a:r>
              <a:rPr lang="en-GB" sz="1400" b="1" dirty="0">
                <a:solidFill>
                  <a:schemeClr val="bg1"/>
                </a:solidFill>
                <a:latin typeface="Sequel Sans Book Disp" panose="020B0503050000020004" pitchFamily="34" charset="77"/>
              </a:rPr>
              <a:t>	</a:t>
            </a:r>
            <a:r>
              <a:rPr lang="en-GB" sz="1400" b="1" dirty="0">
                <a:solidFill>
                  <a:schemeClr val="bg1"/>
                </a:solidFill>
                <a:highlight>
                  <a:srgbClr val="728FA5"/>
                </a:highlight>
                <a:latin typeface="Sequel Sans Book Disp" panose="020B0503050000020004" pitchFamily="34" charset="77"/>
              </a:rPr>
              <a:t>code </a:t>
            </a:r>
          </a:p>
          <a:p>
            <a:r>
              <a:rPr lang="en-GB" sz="1400" dirty="0">
                <a:latin typeface="Sequel Sans Book Disp" panose="020B0503050000020004" pitchFamily="34" charset="77"/>
              </a:rPr>
              <a:t>}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334F29E4-6CD3-D9A7-07CB-51C1B16CB882}"/>
              </a:ext>
            </a:extLst>
          </p:cNvPr>
          <p:cNvSpPr txBox="1"/>
          <p:nvPr/>
        </p:nvSpPr>
        <p:spPr>
          <a:xfrm>
            <a:off x="4851885" y="3605706"/>
            <a:ext cx="37572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Sequel Sans Book Head" panose="020B0503050000020004" pitchFamily="34" charset="77"/>
              </a:rPr>
              <a:t>Increasing number of mem channels for more parallel mem accesses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Sequel Sans Book Head" panose="020B0503050000020004" pitchFamily="34" charset="77"/>
              </a:rPr>
              <a:t>Better exploitation of parallelism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Sequel Sans Book Head" panose="020B0503050000020004" pitchFamily="34" charset="77"/>
              </a:rPr>
              <a:t>More parallel memory accesses but more cycles due to external memory 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6BA50FA4-3A12-EDF8-42EC-B13ED65B1287}"/>
              </a:ext>
            </a:extLst>
          </p:cNvPr>
          <p:cNvSpPr txBox="1"/>
          <p:nvPr/>
        </p:nvSpPr>
        <p:spPr>
          <a:xfrm>
            <a:off x="2405456" y="2464496"/>
            <a:ext cx="17915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Sequel Sans Book Disp" panose="020B0503050000020004" pitchFamily="34" charset="77"/>
              </a:rPr>
              <a:t>for i in </a:t>
            </a:r>
            <a:r>
              <a:rPr lang="en-GB" sz="1400" b="1" dirty="0">
                <a:solidFill>
                  <a:srgbClr val="728FA5"/>
                </a:solidFill>
                <a:latin typeface="Sequel Sans Book Disp" panose="020B0503050000020004" pitchFamily="34" charset="77"/>
              </a:rPr>
              <a:t>range(0,2)</a:t>
            </a:r>
            <a:r>
              <a:rPr lang="en-GB" sz="1400" dirty="0">
                <a:latin typeface="Sequel Sans Book Disp" panose="020B0503050000020004" pitchFamily="34" charset="77"/>
              </a:rPr>
              <a:t>{</a:t>
            </a:r>
          </a:p>
          <a:p>
            <a:r>
              <a:rPr lang="en-GB" sz="1400" b="1" dirty="0">
                <a:solidFill>
                  <a:schemeClr val="bg1"/>
                </a:solidFill>
                <a:latin typeface="Sequel Sans Book Disp" panose="020B0503050000020004" pitchFamily="34" charset="77"/>
              </a:rPr>
              <a:t>	</a:t>
            </a:r>
            <a:r>
              <a:rPr lang="en-GB" sz="1400" b="1" dirty="0">
                <a:solidFill>
                  <a:schemeClr val="bg1"/>
                </a:solidFill>
                <a:highlight>
                  <a:srgbClr val="728FA5"/>
                </a:highlight>
                <a:latin typeface="Sequel Sans Book Disp" panose="020B0503050000020004" pitchFamily="34" charset="77"/>
              </a:rPr>
              <a:t>code </a:t>
            </a:r>
          </a:p>
          <a:p>
            <a:r>
              <a:rPr lang="en-GB" sz="1400" b="1" dirty="0">
                <a:solidFill>
                  <a:schemeClr val="bg1"/>
                </a:solidFill>
                <a:latin typeface="Sequel Sans Book Disp" panose="020B0503050000020004" pitchFamily="34" charset="77"/>
              </a:rPr>
              <a:t>	</a:t>
            </a:r>
            <a:r>
              <a:rPr lang="en-GB" sz="1400" b="1" dirty="0">
                <a:solidFill>
                  <a:schemeClr val="bg1"/>
                </a:solidFill>
                <a:highlight>
                  <a:srgbClr val="728FA5"/>
                </a:highlight>
                <a:latin typeface="Sequel Sans Book Disp" panose="020B0503050000020004" pitchFamily="34" charset="77"/>
              </a:rPr>
              <a:t>code </a:t>
            </a:r>
          </a:p>
          <a:p>
            <a:r>
              <a:rPr lang="en-GB" sz="1400" dirty="0">
                <a:latin typeface="Sequel Sans Book Disp" panose="020B0503050000020004" pitchFamily="34" charset="77"/>
              </a:rPr>
              <a:t>}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9ABA3791-50BF-4E78-E71C-CE9AD0914C25}"/>
              </a:ext>
            </a:extLst>
          </p:cNvPr>
          <p:cNvSpPr txBox="1"/>
          <p:nvPr/>
        </p:nvSpPr>
        <p:spPr>
          <a:xfrm>
            <a:off x="988382" y="2203441"/>
            <a:ext cx="1009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Sequel Sans Medium Disp" panose="020B0503050000020004" pitchFamily="34" charset="77"/>
              </a:rPr>
              <a:t>before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FBEDE96B-F78F-3F45-19CD-F1BF2B5204EA}"/>
              </a:ext>
            </a:extLst>
          </p:cNvPr>
          <p:cNvSpPr txBox="1"/>
          <p:nvPr/>
        </p:nvSpPr>
        <p:spPr>
          <a:xfrm>
            <a:off x="2636323" y="2203441"/>
            <a:ext cx="1009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Sequel Sans Medium Disp" panose="020B0503050000020004" pitchFamily="34" charset="77"/>
              </a:rPr>
              <a:t>after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3AD57490-3857-FE10-9E4F-C7BA68A81D00}"/>
              </a:ext>
            </a:extLst>
          </p:cNvPr>
          <p:cNvSpPr txBox="1"/>
          <p:nvPr/>
        </p:nvSpPr>
        <p:spPr>
          <a:xfrm>
            <a:off x="604354" y="3589840"/>
            <a:ext cx="385482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Sequel Sans Book Head" panose="020B0503050000020004" pitchFamily="34" charset="77"/>
              </a:rPr>
              <a:t>Expanding completely or partially the loop, according to unroll factor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Sequel Sans Book Head" panose="020B0503050000020004" pitchFamily="34" charset="77"/>
              </a:rPr>
              <a:t>Unroll factor parameter to decide the number of loop iterations to  unroll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Sequel Sans Book Head" panose="020B0503050000020004" pitchFamily="34" charset="77"/>
              </a:rPr>
              <a:t>More chances of parallelization</a:t>
            </a:r>
          </a:p>
        </p:txBody>
      </p:sp>
      <p:graphicFrame>
        <p:nvGraphicFramePr>
          <p:cNvPr id="53" name="Tabella 52">
            <a:extLst>
              <a:ext uri="{FF2B5EF4-FFF2-40B4-BE49-F238E27FC236}">
                <a16:creationId xmlns:a16="http://schemas.microsoft.com/office/drawing/2014/main" id="{A7B80327-F5A5-EA70-1D44-0B7B91AF6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259507"/>
              </p:ext>
            </p:extLst>
          </p:nvPr>
        </p:nvGraphicFramePr>
        <p:xfrm>
          <a:off x="5592550" y="2416002"/>
          <a:ext cx="889329" cy="8893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443">
                  <a:extLst>
                    <a:ext uri="{9D8B030D-6E8A-4147-A177-3AD203B41FA5}">
                      <a16:colId xmlns:a16="http://schemas.microsoft.com/office/drawing/2014/main" val="3180146713"/>
                    </a:ext>
                  </a:extLst>
                </a:gridCol>
                <a:gridCol w="296443">
                  <a:extLst>
                    <a:ext uri="{9D8B030D-6E8A-4147-A177-3AD203B41FA5}">
                      <a16:colId xmlns:a16="http://schemas.microsoft.com/office/drawing/2014/main" val="1025080897"/>
                    </a:ext>
                  </a:extLst>
                </a:gridCol>
                <a:gridCol w="296443">
                  <a:extLst>
                    <a:ext uri="{9D8B030D-6E8A-4147-A177-3AD203B41FA5}">
                      <a16:colId xmlns:a16="http://schemas.microsoft.com/office/drawing/2014/main" val="304181458"/>
                    </a:ext>
                  </a:extLst>
                </a:gridCol>
              </a:tblGrid>
              <a:tr h="296443"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dirty="0">
                          <a:latin typeface="Söhne" panose="020B0503030202060203" pitchFamily="34" charset="77"/>
                        </a:rPr>
                        <a:t>1</a:t>
                      </a:r>
                    </a:p>
                  </a:txBody>
                  <a:tcPr marL="75297" marR="75297" marT="37648" marB="37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dirty="0">
                          <a:latin typeface="Söhne" panose="020B0503030202060203" pitchFamily="34" charset="77"/>
                        </a:rPr>
                        <a:t>3</a:t>
                      </a:r>
                    </a:p>
                  </a:txBody>
                  <a:tcPr marL="75297" marR="75297" marT="37648" marB="37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dirty="0">
                          <a:latin typeface="Söhne" panose="020B0503030202060203" pitchFamily="34" charset="77"/>
                        </a:rPr>
                        <a:t>0</a:t>
                      </a:r>
                    </a:p>
                  </a:txBody>
                  <a:tcPr marL="75297" marR="75297" marT="37648" marB="37648"/>
                </a:tc>
                <a:extLst>
                  <a:ext uri="{0D108BD9-81ED-4DB2-BD59-A6C34878D82A}">
                    <a16:rowId xmlns:a16="http://schemas.microsoft.com/office/drawing/2014/main" val="3701238569"/>
                  </a:ext>
                </a:extLst>
              </a:tr>
              <a:tr h="296443"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dirty="0">
                          <a:latin typeface="Söhne" panose="020B0503030202060203" pitchFamily="34" charset="77"/>
                        </a:rPr>
                        <a:t>2</a:t>
                      </a:r>
                    </a:p>
                  </a:txBody>
                  <a:tcPr marL="75297" marR="75297" marT="37648" marB="37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dirty="0">
                          <a:latin typeface="Söhne" panose="020B0503030202060203" pitchFamily="34" charset="77"/>
                        </a:rPr>
                        <a:t>8</a:t>
                      </a:r>
                    </a:p>
                  </a:txBody>
                  <a:tcPr marL="75297" marR="75297" marT="37648" marB="37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dirty="0">
                          <a:latin typeface="Söhne" panose="020B0503030202060203" pitchFamily="34" charset="77"/>
                        </a:rPr>
                        <a:t>3</a:t>
                      </a:r>
                    </a:p>
                  </a:txBody>
                  <a:tcPr marL="75297" marR="75297" marT="37648" marB="37648"/>
                </a:tc>
                <a:extLst>
                  <a:ext uri="{0D108BD9-81ED-4DB2-BD59-A6C34878D82A}">
                    <a16:rowId xmlns:a16="http://schemas.microsoft.com/office/drawing/2014/main" val="3258695705"/>
                  </a:ext>
                </a:extLst>
              </a:tr>
              <a:tr h="296443"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dirty="0">
                          <a:latin typeface="Söhne" panose="020B0503030202060203" pitchFamily="34" charset="77"/>
                        </a:rPr>
                        <a:t>3</a:t>
                      </a:r>
                    </a:p>
                  </a:txBody>
                  <a:tcPr marL="75297" marR="75297" marT="37648" marB="37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dirty="0">
                          <a:latin typeface="Söhne" panose="020B0503030202060203" pitchFamily="34" charset="77"/>
                        </a:rPr>
                        <a:t>2</a:t>
                      </a:r>
                    </a:p>
                  </a:txBody>
                  <a:tcPr marL="75297" marR="75297" marT="37648" marB="37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dirty="0">
                          <a:latin typeface="Söhne" panose="020B0503030202060203" pitchFamily="34" charset="77"/>
                        </a:rPr>
                        <a:t>6</a:t>
                      </a:r>
                    </a:p>
                  </a:txBody>
                  <a:tcPr marL="75297" marR="75297" marT="37648" marB="37648"/>
                </a:tc>
                <a:extLst>
                  <a:ext uri="{0D108BD9-81ED-4DB2-BD59-A6C34878D82A}">
                    <a16:rowId xmlns:a16="http://schemas.microsoft.com/office/drawing/2014/main" val="3604188375"/>
                  </a:ext>
                </a:extLst>
              </a:tr>
            </a:tbl>
          </a:graphicData>
        </a:graphic>
      </p:graphicFrame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097EB17D-870E-BA2F-6DBE-A1FA28D32AE0}"/>
              </a:ext>
            </a:extLst>
          </p:cNvPr>
          <p:cNvSpPr txBox="1"/>
          <p:nvPr/>
        </p:nvSpPr>
        <p:spPr>
          <a:xfrm>
            <a:off x="5532300" y="2027150"/>
            <a:ext cx="1009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Sequel Sans Medium Disp" panose="020B0503050000020004" pitchFamily="34" charset="77"/>
              </a:rPr>
              <a:t>data</a:t>
            </a:r>
          </a:p>
        </p:txBody>
      </p:sp>
      <p:graphicFrame>
        <p:nvGraphicFramePr>
          <p:cNvPr id="56" name="Tabella 55">
            <a:extLst>
              <a:ext uri="{FF2B5EF4-FFF2-40B4-BE49-F238E27FC236}">
                <a16:creationId xmlns:a16="http://schemas.microsoft.com/office/drawing/2014/main" id="{A4C7F576-C33C-CF09-E991-3884BE02F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711221"/>
              </p:ext>
            </p:extLst>
          </p:nvPr>
        </p:nvGraphicFramePr>
        <p:xfrm>
          <a:off x="7151598" y="2410259"/>
          <a:ext cx="296443" cy="8893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443">
                  <a:extLst>
                    <a:ext uri="{9D8B030D-6E8A-4147-A177-3AD203B41FA5}">
                      <a16:colId xmlns:a16="http://schemas.microsoft.com/office/drawing/2014/main" val="1433490087"/>
                    </a:ext>
                  </a:extLst>
                </a:gridCol>
              </a:tblGrid>
              <a:tr h="296443">
                <a:tc>
                  <a:txBody>
                    <a:bodyPr/>
                    <a:lstStyle/>
                    <a:p>
                      <a:pPr algn="ctr"/>
                      <a:endParaRPr lang="en-GB" sz="1200" b="0" i="0" dirty="0">
                        <a:latin typeface="Söhne" panose="020B0503030202060203" pitchFamily="34" charset="77"/>
                      </a:endParaRPr>
                    </a:p>
                  </a:txBody>
                  <a:tcPr marL="75297" marR="75297" marT="37648" marB="37648"/>
                </a:tc>
                <a:extLst>
                  <a:ext uri="{0D108BD9-81ED-4DB2-BD59-A6C34878D82A}">
                    <a16:rowId xmlns:a16="http://schemas.microsoft.com/office/drawing/2014/main" val="1045077905"/>
                  </a:ext>
                </a:extLst>
              </a:tr>
              <a:tr h="296443">
                <a:tc>
                  <a:txBody>
                    <a:bodyPr/>
                    <a:lstStyle/>
                    <a:p>
                      <a:pPr algn="ctr"/>
                      <a:endParaRPr lang="en-GB" sz="1200" b="0" i="0" dirty="0">
                        <a:latin typeface="Söhne" panose="020B0503030202060203" pitchFamily="34" charset="77"/>
                      </a:endParaRPr>
                    </a:p>
                  </a:txBody>
                  <a:tcPr marL="75297" marR="75297" marT="37648" marB="37648"/>
                </a:tc>
                <a:extLst>
                  <a:ext uri="{0D108BD9-81ED-4DB2-BD59-A6C34878D82A}">
                    <a16:rowId xmlns:a16="http://schemas.microsoft.com/office/drawing/2014/main" val="116828009"/>
                  </a:ext>
                </a:extLst>
              </a:tr>
              <a:tr h="296443">
                <a:tc>
                  <a:txBody>
                    <a:bodyPr/>
                    <a:lstStyle/>
                    <a:p>
                      <a:pPr algn="ctr"/>
                      <a:endParaRPr lang="en-GB" sz="1200" b="0" i="0" dirty="0">
                        <a:latin typeface="Söhne" panose="020B0503030202060203" pitchFamily="34" charset="77"/>
                      </a:endParaRPr>
                    </a:p>
                  </a:txBody>
                  <a:tcPr marL="75297" marR="75297" marT="37648" marB="37648"/>
                </a:tc>
                <a:extLst>
                  <a:ext uri="{0D108BD9-81ED-4DB2-BD59-A6C34878D82A}">
                    <a16:rowId xmlns:a16="http://schemas.microsoft.com/office/drawing/2014/main" val="388853550"/>
                  </a:ext>
                </a:extLst>
              </a:tr>
            </a:tbl>
          </a:graphicData>
        </a:graphic>
      </p:graphicFrame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01950757-9C6D-3685-4BB1-BCDB1C149242}"/>
              </a:ext>
            </a:extLst>
          </p:cNvPr>
          <p:cNvSpPr txBox="1"/>
          <p:nvPr/>
        </p:nvSpPr>
        <p:spPr>
          <a:xfrm>
            <a:off x="6730523" y="2030938"/>
            <a:ext cx="113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Sequel Sans Medium Disp" panose="020B0503050000020004" pitchFamily="34" charset="77"/>
              </a:rPr>
              <a:t>read</a:t>
            </a:r>
          </a:p>
        </p:txBody>
      </p: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EC6BA2FB-B698-D4E5-2CFD-8CFCFB923AD0}"/>
              </a:ext>
            </a:extLst>
          </p:cNvPr>
          <p:cNvCxnSpPr>
            <a:cxnSpLocks/>
          </p:cNvCxnSpPr>
          <p:nvPr/>
        </p:nvCxnSpPr>
        <p:spPr>
          <a:xfrm flipH="1">
            <a:off x="6409593" y="2551347"/>
            <a:ext cx="879230" cy="0"/>
          </a:xfrm>
          <a:prstGeom prst="straightConnector1">
            <a:avLst/>
          </a:prstGeom>
          <a:ln w="158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3F6849A7-C1ED-EFC0-E0C6-784394E2A15F}"/>
              </a:ext>
            </a:extLst>
          </p:cNvPr>
          <p:cNvCxnSpPr>
            <a:cxnSpLocks/>
          </p:cNvCxnSpPr>
          <p:nvPr/>
        </p:nvCxnSpPr>
        <p:spPr>
          <a:xfrm flipH="1">
            <a:off x="6403735" y="2862010"/>
            <a:ext cx="879230" cy="0"/>
          </a:xfrm>
          <a:prstGeom prst="straightConnector1">
            <a:avLst/>
          </a:prstGeom>
          <a:ln w="158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C577605B-011D-5FD9-D3D0-6531E54BD4ED}"/>
              </a:ext>
            </a:extLst>
          </p:cNvPr>
          <p:cNvCxnSpPr>
            <a:cxnSpLocks/>
          </p:cNvCxnSpPr>
          <p:nvPr/>
        </p:nvCxnSpPr>
        <p:spPr>
          <a:xfrm flipH="1">
            <a:off x="6406667" y="3146291"/>
            <a:ext cx="879230" cy="0"/>
          </a:xfrm>
          <a:prstGeom prst="straightConnector1">
            <a:avLst/>
          </a:prstGeom>
          <a:ln w="158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B3F941A-BF94-C273-A984-A65F7CF72158}"/>
              </a:ext>
            </a:extLst>
          </p:cNvPr>
          <p:cNvSpPr txBox="1"/>
          <p:nvPr/>
        </p:nvSpPr>
        <p:spPr>
          <a:xfrm>
            <a:off x="358586" y="867246"/>
            <a:ext cx="8064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Sequel Sans Book Head" panose="020B0503050000020004" pitchFamily="34" charset="77"/>
              </a:rPr>
              <a:t>To make the accelerator able to exploits more parallelism, two main optimizations have been applied: loop unrolling and parallel memory accesses.</a:t>
            </a:r>
          </a:p>
        </p:txBody>
      </p:sp>
    </p:spTree>
    <p:extLst>
      <p:ext uri="{BB962C8B-B14F-4D97-AF65-F5344CB8AC3E}">
        <p14:creationId xmlns:p14="http://schemas.microsoft.com/office/powerpoint/2010/main" val="3447758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13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7260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Optimized matrix multiplication accelerator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74448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E4CB1B7-4632-8E59-B962-187E39067627}"/>
              </a:ext>
            </a:extLst>
          </p:cNvPr>
          <p:cNvSpPr txBox="1"/>
          <p:nvPr/>
        </p:nvSpPr>
        <p:spPr>
          <a:xfrm>
            <a:off x="396734" y="3807233"/>
            <a:ext cx="45970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Sequel Sans Semi Bold Disp" panose="020B0503050000020004" pitchFamily="34" charset="77"/>
              </a:rPr>
              <a:t>Analysis results </a:t>
            </a:r>
          </a:p>
          <a:p>
            <a:r>
              <a:rPr lang="en-GB" sz="1600" dirty="0">
                <a:latin typeface="Sequel Sans Book Head" panose="020B0503050000020004" pitchFamily="34" charset="77"/>
              </a:rPr>
              <a:t>External memory beneficial for large unroll factor: parallel load of many data offsets the additional cycles required for external memory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CFD4EE64-1F52-1600-9CC8-A84D03709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000" y="1786579"/>
            <a:ext cx="3699853" cy="1576459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A457EF3D-CE87-7771-7746-04A1EADF9E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3721" y="3465499"/>
            <a:ext cx="3072267" cy="1601501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473899D9-883A-DC46-4B3A-9DCEE7F8041A}"/>
              </a:ext>
            </a:extLst>
          </p:cNvPr>
          <p:cNvSpPr txBox="1"/>
          <p:nvPr/>
        </p:nvSpPr>
        <p:spPr>
          <a:xfrm>
            <a:off x="396734" y="1786579"/>
            <a:ext cx="40977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Sequel Sans Semi Bold Disp" panose="020B0503050000020004" pitchFamily="34" charset="77"/>
              </a:rPr>
              <a:t>Baseline</a:t>
            </a:r>
          </a:p>
          <a:p>
            <a:r>
              <a:rPr lang="en-GB" sz="1600" dirty="0">
                <a:latin typeface="Sequel Sans Book Head" panose="020B0503050000020004" pitchFamily="34" charset="77"/>
              </a:rPr>
              <a:t>FPGA matrix multiplication  accelerator with BRAM and 2 memory channels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42BF776-7078-D277-C754-86CB1DDB9329}"/>
              </a:ext>
            </a:extLst>
          </p:cNvPr>
          <p:cNvSpPr txBox="1"/>
          <p:nvPr/>
        </p:nvSpPr>
        <p:spPr>
          <a:xfrm>
            <a:off x="396734" y="2641573"/>
            <a:ext cx="43511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Sequel Sans Semi Bold Disp" panose="020B0503050000020004" pitchFamily="34" charset="77"/>
              </a:rPr>
              <a:t>Outcome</a:t>
            </a:r>
          </a:p>
          <a:p>
            <a:r>
              <a:rPr lang="en-GB" sz="1600" dirty="0">
                <a:latin typeface="Sequel Sans Book Head" panose="020B0503050000020004" pitchFamily="34" charset="77"/>
              </a:rPr>
              <a:t>FPGA matmul accelerators exploiting increased unroll factors and external memory, with 2, 16 and 32 memory channels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2D25D08-E47B-CB80-5A87-749DE1B01DC9}"/>
              </a:ext>
            </a:extLst>
          </p:cNvPr>
          <p:cNvSpPr txBox="1"/>
          <p:nvPr/>
        </p:nvSpPr>
        <p:spPr>
          <a:xfrm>
            <a:off x="396734" y="800837"/>
            <a:ext cx="8199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Sequel Sans Semi Bold Disp" panose="020B0503050000020004" pitchFamily="34" charset="77"/>
              </a:rPr>
              <a:t>Experiment</a:t>
            </a:r>
          </a:p>
          <a:p>
            <a:r>
              <a:rPr lang="en-GB" sz="1600" dirty="0">
                <a:latin typeface="Sequel Sans Book Head" panose="020B0503050000020004" pitchFamily="34" charset="77"/>
              </a:rPr>
              <a:t>Matrix multiplication synthesis through the proposed toolchain, with BRAM and external memory, to analyse execution cycles with different number of channels and unroll factors</a:t>
            </a:r>
          </a:p>
        </p:txBody>
      </p:sp>
    </p:spTree>
    <p:extLst>
      <p:ext uri="{BB962C8B-B14F-4D97-AF65-F5344CB8AC3E}">
        <p14:creationId xmlns:p14="http://schemas.microsoft.com/office/powerpoint/2010/main" val="249161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2890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GCN accelerator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30744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12609054-5382-B0FB-5C91-BD6003F0C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598" y="2781228"/>
            <a:ext cx="4959255" cy="2334478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CE57F2B-A5EB-4D6C-B948-3BC9DDA3A7F6}"/>
              </a:ext>
            </a:extLst>
          </p:cNvPr>
          <p:cNvSpPr txBox="1"/>
          <p:nvPr/>
        </p:nvSpPr>
        <p:spPr>
          <a:xfrm>
            <a:off x="4787266" y="957394"/>
            <a:ext cx="396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Sequel Sans Semi Bold Disp" panose="020B0503050000020004" pitchFamily="34" charset="77"/>
              </a:rPr>
              <a:t>Analysis results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Sequel Sans Book Head" panose="020B0503050000020004" pitchFamily="34" charset="77"/>
              </a:rPr>
              <a:t>Accelerator outperforms PyTorch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Sequel Sans Book Head" panose="020B0503050000020004" pitchFamily="34" charset="77"/>
              </a:rPr>
              <a:t>Performance improvement maintained with increasing dataset sizes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Sequel Sans Book Head" panose="020B0503050000020004" pitchFamily="34" charset="77"/>
              </a:rPr>
              <a:t>Synthesis has not impacted the accuracy of the model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30DED02-3142-A024-7D13-D184D8134CC2}"/>
              </a:ext>
            </a:extLst>
          </p:cNvPr>
          <p:cNvSpPr txBox="1"/>
          <p:nvPr/>
        </p:nvSpPr>
        <p:spPr>
          <a:xfrm>
            <a:off x="396734" y="2150560"/>
            <a:ext cx="396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Sequel Sans Semi Bold Disp" panose="020B0503050000020004" pitchFamily="34" charset="77"/>
              </a:rPr>
              <a:t>Baseline</a:t>
            </a:r>
          </a:p>
          <a:p>
            <a:r>
              <a:rPr lang="en-GB" sz="1600" dirty="0">
                <a:latin typeface="Sequel Sans Book Head" panose="020B0503050000020004" pitchFamily="34" charset="77"/>
              </a:rPr>
              <a:t>PyTorch CPU execution, 8 threads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77F8DF27-6DDA-9399-C93A-32744D327224}"/>
              </a:ext>
            </a:extLst>
          </p:cNvPr>
          <p:cNvSpPr txBox="1"/>
          <p:nvPr/>
        </p:nvSpPr>
        <p:spPr>
          <a:xfrm>
            <a:off x="396734" y="2975313"/>
            <a:ext cx="326933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Sequel Sans Semi Bold Disp" panose="020B0503050000020004" pitchFamily="34" charset="77"/>
              </a:rPr>
              <a:t>Outcome</a:t>
            </a:r>
          </a:p>
          <a:p>
            <a:r>
              <a:rPr lang="en-GB" sz="1600" dirty="0">
                <a:latin typeface="Sequel Sans Book Head" panose="020B0503050000020004" pitchFamily="34" charset="77"/>
              </a:rPr>
              <a:t>FPGA baseline and optimized accelerators; optimized accelerator uses 2 memory channels with BRAMs and one full unroll, and it achieves an average of more than 3x improvement in inference time.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39110EF2-7139-0B84-E9C6-A032FF2CA191}"/>
              </a:ext>
            </a:extLst>
          </p:cNvPr>
          <p:cNvSpPr txBox="1"/>
          <p:nvPr/>
        </p:nvSpPr>
        <p:spPr>
          <a:xfrm>
            <a:off x="359998" y="957394"/>
            <a:ext cx="37908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Sequel Sans Semi Bold Disp" panose="020B0503050000020004" pitchFamily="34" charset="77"/>
              </a:rPr>
              <a:t>Experiment</a:t>
            </a:r>
          </a:p>
          <a:p>
            <a:r>
              <a:rPr lang="en-GB" sz="1600" dirty="0">
                <a:latin typeface="Sequel Sans Book Head" panose="020B0503050000020004" pitchFamily="34" charset="77"/>
              </a:rPr>
              <a:t>Automated synthesis of the GCN model with the new optimization pipeline from Design Space Exploration.</a:t>
            </a:r>
          </a:p>
        </p:txBody>
      </p:sp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774695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22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15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3969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State of the art analysis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41472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C6BE90D1-22A5-08F0-6360-BA626C53F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60805"/>
              </p:ext>
            </p:extLst>
          </p:nvPr>
        </p:nvGraphicFramePr>
        <p:xfrm>
          <a:off x="684417" y="1603629"/>
          <a:ext cx="7775166" cy="3310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292">
                  <a:extLst>
                    <a:ext uri="{9D8B030D-6E8A-4147-A177-3AD203B41FA5}">
                      <a16:colId xmlns:a16="http://schemas.microsoft.com/office/drawing/2014/main" val="4261120669"/>
                    </a:ext>
                  </a:extLst>
                </a:gridCol>
                <a:gridCol w="2200154">
                  <a:extLst>
                    <a:ext uri="{9D8B030D-6E8A-4147-A177-3AD203B41FA5}">
                      <a16:colId xmlns:a16="http://schemas.microsoft.com/office/drawing/2014/main" val="3443097104"/>
                    </a:ext>
                  </a:extLst>
                </a:gridCol>
                <a:gridCol w="2185710">
                  <a:extLst>
                    <a:ext uri="{9D8B030D-6E8A-4147-A177-3AD203B41FA5}">
                      <a16:colId xmlns:a16="http://schemas.microsoft.com/office/drawing/2014/main" val="2198381005"/>
                    </a:ext>
                  </a:extLst>
                </a:gridCol>
                <a:gridCol w="1987010">
                  <a:extLst>
                    <a:ext uri="{9D8B030D-6E8A-4147-A177-3AD203B41FA5}">
                      <a16:colId xmlns:a16="http://schemas.microsoft.com/office/drawing/2014/main" val="1839077936"/>
                    </a:ext>
                  </a:extLst>
                </a:gridCol>
              </a:tblGrid>
              <a:tr h="446466">
                <a:tc>
                  <a:txBody>
                    <a:bodyPr/>
                    <a:lstStyle/>
                    <a:p>
                      <a:pPr algn="l"/>
                      <a:r>
                        <a:rPr lang="en-GB" sz="1400" b="0" i="0" dirty="0">
                          <a:latin typeface="Sequel Sans Medium Disp" panose="020B0503050000020004" pitchFamily="34" charset="77"/>
                        </a:rPr>
                        <a:t>Characteristic</a:t>
                      </a:r>
                    </a:p>
                  </a:txBody>
                  <a:tcPr marL="84367" marR="84367" marT="42184" marB="42184">
                    <a:solidFill>
                      <a:srgbClr val="728FA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i="0" dirty="0">
                          <a:latin typeface="Sequel Sans Medium Disp" panose="020B0503050000020004" pitchFamily="34" charset="77"/>
                        </a:rPr>
                        <a:t>State of the art</a:t>
                      </a:r>
                    </a:p>
                  </a:txBody>
                  <a:tcPr marL="84367" marR="84367" marT="42184" marB="42184">
                    <a:solidFill>
                      <a:srgbClr val="728FA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i="0" dirty="0">
                          <a:latin typeface="Sequel Sans Medium Disp" panose="020B0503050000020004" pitchFamily="34" charset="77"/>
                        </a:rPr>
                        <a:t>FlowGNN</a:t>
                      </a:r>
                    </a:p>
                  </a:txBody>
                  <a:tcPr marL="84367" marR="84367" marT="42184" marB="42184">
                    <a:solidFill>
                      <a:srgbClr val="728FA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i="0" dirty="0">
                          <a:latin typeface="Sequel Sans Medium Disp" panose="020B0503050000020004" pitchFamily="34" charset="77"/>
                        </a:rPr>
                        <a:t>Proposed toolchain</a:t>
                      </a:r>
                    </a:p>
                  </a:txBody>
                  <a:tcPr marL="84367" marR="84367" marT="42184" marB="42184">
                    <a:solidFill>
                      <a:srgbClr val="728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021353"/>
                  </a:ext>
                </a:extLst>
              </a:tr>
              <a:tr h="945298"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Sequel Sans Medium Disp" panose="020B0503050000020004" pitchFamily="34" charset="77"/>
                        </a:rPr>
                        <a:t>Supported models</a:t>
                      </a:r>
                    </a:p>
                  </a:txBody>
                  <a:tcPr marL="84367" marR="84367" marT="42184" marB="4218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i="0" dirty="0">
                          <a:latin typeface="Sequel Sans Book Disp" panose="020B0503050000020004" pitchFamily="34" charset="77"/>
                        </a:rPr>
                        <a:t>Mostly focused on a specific model, only some solutions are generalizable</a:t>
                      </a:r>
                    </a:p>
                  </a:txBody>
                  <a:tcPr marL="84367" marR="84367" marT="42184" marB="4218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i="0" dirty="0">
                          <a:latin typeface="Sequel Sans Book Disp" panose="020B0503050000020004" pitchFamily="34" charset="77"/>
                        </a:rPr>
                        <a:t>Set of implementations in C++ that can be modified</a:t>
                      </a:r>
                    </a:p>
                  </a:txBody>
                  <a:tcPr marL="84367" marR="84367" marT="42184" marB="4218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i="0" dirty="0">
                          <a:latin typeface="Sequel Sans Book Disp" panose="020B0503050000020004" pitchFamily="34" charset="77"/>
                        </a:rPr>
                        <a:t>Any models that can be implemented in PyTorch</a:t>
                      </a:r>
                    </a:p>
                  </a:txBody>
                  <a:tcPr marL="84367" marR="84367" marT="42184" marB="42184"/>
                </a:tc>
                <a:extLst>
                  <a:ext uri="{0D108BD9-81ED-4DB2-BD59-A6C34878D82A}">
                    <a16:rowId xmlns:a16="http://schemas.microsoft.com/office/drawing/2014/main" val="1251047121"/>
                  </a:ext>
                </a:extLst>
              </a:tr>
              <a:tr h="1001025"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Sequel Sans Medium Disp" panose="020B0503050000020004" pitchFamily="34" charset="77"/>
                        </a:rPr>
                        <a:t>Customization</a:t>
                      </a:r>
                    </a:p>
                  </a:txBody>
                  <a:tcPr marL="84367" marR="84367" marT="42184" marB="4218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i="0" dirty="0">
                          <a:latin typeface="Sequel Sans Book Disp" panose="020B0503050000020004" pitchFamily="34" charset="77"/>
                        </a:rPr>
                        <a:t>Mostly not customizable, only few propose some settable parameters</a:t>
                      </a:r>
                    </a:p>
                  </a:txBody>
                  <a:tcPr marL="84367" marR="84367" marT="42184" marB="4218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i="0" dirty="0">
                          <a:latin typeface="Sequel Sans Book Disp" panose="020B0503050000020004" pitchFamily="34" charset="77"/>
                        </a:rPr>
                        <a:t>Four configurable parallelization parameters</a:t>
                      </a:r>
                    </a:p>
                  </a:txBody>
                  <a:tcPr marL="84367" marR="84367" marT="42184" marB="4218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i="0" dirty="0">
                          <a:latin typeface="Sequel Sans Book Disp" panose="020B0503050000020004" pitchFamily="34" charset="77"/>
                        </a:rPr>
                        <a:t>Optimization during synthesis, fine-tuning </a:t>
                      </a:r>
                    </a:p>
                    <a:p>
                      <a:pPr algn="l"/>
                      <a:r>
                        <a:rPr lang="en-GB" sz="1400" b="0" i="0" dirty="0">
                          <a:latin typeface="Sequel Sans Book Disp" panose="020B0503050000020004" pitchFamily="34" charset="77"/>
                        </a:rPr>
                        <a:t>of model performance</a:t>
                      </a:r>
                    </a:p>
                  </a:txBody>
                  <a:tcPr marL="84367" marR="84367" marT="42184" marB="42184"/>
                </a:tc>
                <a:extLst>
                  <a:ext uri="{0D108BD9-81ED-4DB2-BD59-A6C34878D82A}">
                    <a16:rowId xmlns:a16="http://schemas.microsoft.com/office/drawing/2014/main" val="2106094191"/>
                  </a:ext>
                </a:extLst>
              </a:tr>
              <a:tr h="917455"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Sequel Sans Medium Disp" panose="020B0503050000020004" pitchFamily="34" charset="77"/>
                        </a:rPr>
                        <a:t>Hardware design</a:t>
                      </a:r>
                    </a:p>
                  </a:txBody>
                  <a:tcPr marL="84367" marR="84367" marT="42184" marB="4218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i="0" dirty="0">
                          <a:latin typeface="Sequel Sans Book Disp" panose="020B0503050000020004" pitchFamily="34" charset="77"/>
                        </a:rPr>
                        <a:t>Mostly required, only one solution uses HLS tools</a:t>
                      </a:r>
                    </a:p>
                  </a:txBody>
                  <a:tcPr marL="84367" marR="84367" marT="42184" marB="4218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i="0" dirty="0">
                          <a:latin typeface="Sequel Sans Book Disp" panose="020B0503050000020004" pitchFamily="34" charset="77"/>
                        </a:rPr>
                        <a:t>Use of HLS, no need of low-level programming</a:t>
                      </a:r>
                    </a:p>
                  </a:txBody>
                  <a:tcPr marL="84367" marR="84367" marT="42184" marB="4218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i="0" dirty="0">
                          <a:latin typeface="Sequel Sans Book Disp" panose="020B0503050000020004" pitchFamily="34" charset="77"/>
                        </a:rPr>
                        <a:t>Use of HLS, no need of </a:t>
                      </a:r>
                    </a:p>
                    <a:p>
                      <a:pPr algn="l"/>
                      <a:r>
                        <a:rPr lang="en-GB" sz="1400" b="0" i="0" dirty="0">
                          <a:latin typeface="Sequel Sans Book Disp" panose="020B0503050000020004" pitchFamily="34" charset="77"/>
                        </a:rPr>
                        <a:t>low-level programming</a:t>
                      </a:r>
                    </a:p>
                  </a:txBody>
                  <a:tcPr marL="84367" marR="84367" marT="42184" marB="42184"/>
                </a:tc>
                <a:extLst>
                  <a:ext uri="{0D108BD9-81ED-4DB2-BD59-A6C34878D82A}">
                    <a16:rowId xmlns:a16="http://schemas.microsoft.com/office/drawing/2014/main" val="187715232"/>
                  </a:ext>
                </a:extLst>
              </a:tr>
            </a:tbl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59F0B6E4-7BB9-9178-D002-A6C020A3FCF5}"/>
              </a:ext>
            </a:extLst>
          </p:cNvPr>
          <p:cNvSpPr txBox="1"/>
          <p:nvPr/>
        </p:nvSpPr>
        <p:spPr>
          <a:xfrm>
            <a:off x="359999" y="869427"/>
            <a:ext cx="8099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Sequel Sans Book Head" panose="020B0503050000020004" pitchFamily="34" charset="77"/>
              </a:rPr>
              <a:t>The proposed toolchain offers new and improved ways to accelerate Graph Neural Network inference time on FPGA architectures. </a:t>
            </a:r>
          </a:p>
        </p:txBody>
      </p:sp>
    </p:spTree>
    <p:extLst>
      <p:ext uri="{BB962C8B-B14F-4D97-AF65-F5344CB8AC3E}">
        <p14:creationId xmlns:p14="http://schemas.microsoft.com/office/powerpoint/2010/main" val="1858045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27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16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6334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Conclusions and future developments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65124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CA1A008-056B-4F4B-2FFC-0D4C93E47BA4}"/>
              </a:ext>
            </a:extLst>
          </p:cNvPr>
          <p:cNvSpPr txBox="1"/>
          <p:nvPr/>
        </p:nvSpPr>
        <p:spPr>
          <a:xfrm>
            <a:off x="359998" y="869248"/>
            <a:ext cx="540775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quel Sans Semi Bold Disp" panose="020B0503050000020004" pitchFamily="34" charset="77"/>
              </a:rPr>
              <a:t>Accomplishments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dirty="0">
                <a:latin typeface="Sequel Sans Book Head" panose="020B0503050000020004" pitchFamily="34" charset="77"/>
              </a:rPr>
              <a:t>FPGA toolchain for GNN inference acceleration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dirty="0">
                <a:latin typeface="Sequel Sans Book Head" panose="020B0503050000020004" pitchFamily="34" charset="77"/>
              </a:rPr>
              <a:t>Enhanced compatibility of toolchain elements</a:t>
            </a:r>
          </a:p>
          <a:p>
            <a:pPr marL="857250" lvl="1" indent="-400050">
              <a:buFont typeface="+mj-lt"/>
              <a:buAutoNum type="alphaLcPeriod"/>
            </a:pPr>
            <a:r>
              <a:rPr lang="en-GB" sz="1600" dirty="0">
                <a:latin typeface="Sequel Sans Book Head" panose="020B0503050000020004" pitchFamily="34" charset="77"/>
              </a:rPr>
              <a:t>General set of rules to make models compatible with torch script</a:t>
            </a:r>
          </a:p>
          <a:p>
            <a:pPr marL="857250" lvl="1" indent="-400050">
              <a:buFont typeface="+mj-lt"/>
              <a:buAutoNum type="alphaLcPeriod"/>
            </a:pPr>
            <a:r>
              <a:rPr lang="en-GB" sz="1600" dirty="0">
                <a:latin typeface="Sequel Sans Book Head" panose="020B0503050000020004" pitchFamily="34" charset="77"/>
              </a:rPr>
              <a:t>Support of constant of tuple Type in Torch-MLIR</a:t>
            </a:r>
          </a:p>
          <a:p>
            <a:pPr marL="857250" lvl="1" indent="-400050">
              <a:buFont typeface="+mj-lt"/>
              <a:buAutoNum type="alphaLcPeriod"/>
            </a:pPr>
            <a:r>
              <a:rPr lang="en-GB" sz="1600" dirty="0">
                <a:latin typeface="Sequel Sans Book Head" panose="020B0503050000020004" pitchFamily="34" charset="77"/>
              </a:rPr>
              <a:t>Identification of area of improvements for PyTorch Geometric support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dirty="0">
                <a:latin typeface="Sequel Sans Book Head" panose="020B0503050000020004" pitchFamily="34" charset="77"/>
              </a:rPr>
              <a:t>Matrix multiplication and GNN accelerators with customized optimizations to finely enhance their performance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20E8B34-9B4D-91F4-B9F4-DE29B0F1450E}"/>
              </a:ext>
            </a:extLst>
          </p:cNvPr>
          <p:cNvSpPr txBox="1"/>
          <p:nvPr/>
        </p:nvSpPr>
        <p:spPr>
          <a:xfrm>
            <a:off x="359998" y="3911081"/>
            <a:ext cx="5003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quel Sans Semi Bold Disp" panose="020B0503050000020004" pitchFamily="34" charset="77"/>
              </a:rPr>
              <a:t>Future developments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dirty="0">
                <a:latin typeface="Sequel Sans Book Head" panose="020B0503050000020004" pitchFamily="34" charset="77"/>
              </a:rPr>
              <a:t>Support of PyTorch Geometric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dirty="0">
                <a:latin typeface="Sequel Sans Book Head" panose="020B0503050000020004" pitchFamily="34" charset="77"/>
              </a:rPr>
              <a:t>Support of sparse tensor operations, possible solution is PyTaco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4E54B8D-5A6F-7E73-EF3B-A463E49213C7}"/>
              </a:ext>
            </a:extLst>
          </p:cNvPr>
          <p:cNvSpPr txBox="1"/>
          <p:nvPr/>
        </p:nvSpPr>
        <p:spPr>
          <a:xfrm>
            <a:off x="6366326" y="4662079"/>
            <a:ext cx="2593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quel Sans Book Head" panose="020B0503050000020004" pitchFamily="34" charset="77"/>
              </a:rPr>
              <a:t>Possible future developments to the proposed toolchain in red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AD5D8803-4758-8F16-5AC6-80182E38C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922" y="952377"/>
            <a:ext cx="2355066" cy="35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807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8E78CE4-12AB-1F22-F0EF-75EBF5CBA5F6}"/>
              </a:ext>
            </a:extLst>
          </p:cNvPr>
          <p:cNvSpPr txBox="1"/>
          <p:nvPr/>
        </p:nvSpPr>
        <p:spPr>
          <a:xfrm>
            <a:off x="1773714" y="2011114"/>
            <a:ext cx="5593198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5200" dirty="0">
                <a:latin typeface="Sharp Grotesk Medium 20" pitchFamily="2" charset="77"/>
              </a:rPr>
              <a:t>Thanks for your</a:t>
            </a:r>
          </a:p>
          <a:p>
            <a:pPr algn="ctr"/>
            <a:r>
              <a:rPr lang="en-GB" sz="5200" dirty="0">
                <a:latin typeface="Sharp Grotesk Medium 20" pitchFamily="2" charset="77"/>
              </a:rPr>
              <a:t>attention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2CBBA93-F53B-744B-AEB2-D10B9B26540A}"/>
              </a:ext>
            </a:extLst>
          </p:cNvPr>
          <p:cNvSpPr txBox="1"/>
          <p:nvPr/>
        </p:nvSpPr>
        <p:spPr>
          <a:xfrm>
            <a:off x="3616450" y="5151600"/>
            <a:ext cx="1911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728FA5"/>
                </a:solidFill>
                <a:latin typeface="Sequel Sans Medium Disp" panose="020B0503050000020004" pitchFamily="34" charset="77"/>
              </a:rPr>
              <a:t>GIOVANNI DEMASI, 2023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63D7F4B-6D7A-0145-6761-B5D9E495F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883" y="288000"/>
            <a:ext cx="1290858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28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6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06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5551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State of the art GNN accelerators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57348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93A182B3-EF01-9A39-05FB-2BF8501C3C87}"/>
              </a:ext>
            </a:extLst>
          </p:cNvPr>
          <p:cNvGrpSpPr/>
          <p:nvPr/>
        </p:nvGrpSpPr>
        <p:grpSpPr>
          <a:xfrm>
            <a:off x="504271" y="1216648"/>
            <a:ext cx="1840568" cy="1342865"/>
            <a:chOff x="921765" y="1534763"/>
            <a:chExt cx="1840568" cy="1342865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57F1509B-A258-1CDB-1504-83230B864797}"/>
                </a:ext>
              </a:extLst>
            </p:cNvPr>
            <p:cNvSpPr txBox="1"/>
            <p:nvPr/>
          </p:nvSpPr>
          <p:spPr>
            <a:xfrm>
              <a:off x="921765" y="1534763"/>
              <a:ext cx="18405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latin typeface="Sharp Grotesk Medium 20" pitchFamily="2" charset="77"/>
                </a:rPr>
                <a:t>Unified </a:t>
              </a:r>
            </a:p>
            <a:p>
              <a:pPr algn="ctr"/>
              <a:r>
                <a:rPr lang="en-GB" sz="2000" dirty="0">
                  <a:latin typeface="Sharp Grotesk Medium 20" pitchFamily="2" charset="77"/>
                </a:rPr>
                <a:t>architecture</a:t>
              </a:r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3F9A56EF-E3A0-6CDC-B069-5AF9DF3599E7}"/>
                </a:ext>
              </a:extLst>
            </p:cNvPr>
            <p:cNvSpPr txBox="1"/>
            <p:nvPr/>
          </p:nvSpPr>
          <p:spPr>
            <a:xfrm>
              <a:off x="1190268" y="2231297"/>
              <a:ext cx="13035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latin typeface="Sequel Sans Book Head" panose="020B0503050000020004" pitchFamily="34" charset="77"/>
                </a:rPr>
                <a:t>AWB-GCN</a:t>
              </a:r>
            </a:p>
            <a:p>
              <a:pPr algn="ctr"/>
              <a:r>
                <a:rPr lang="en-GB" dirty="0">
                  <a:latin typeface="Sequel Sans Book Head" panose="020B0503050000020004" pitchFamily="34" charset="77"/>
                </a:rPr>
                <a:t>ENG</a:t>
              </a:r>
            </a:p>
          </p:txBody>
        </p:sp>
      </p:grpSp>
      <p:grpSp>
        <p:nvGrpSpPr>
          <p:cNvPr id="8" name="Gruppo 7">
            <a:extLst>
              <a:ext uri="{FF2B5EF4-FFF2-40B4-BE49-F238E27FC236}">
                <a16:creationId xmlns:a16="http://schemas.microsoft.com/office/drawing/2014/main" id="{8C36C312-7DC5-D568-C69E-9E25C0476F98}"/>
              </a:ext>
            </a:extLst>
          </p:cNvPr>
          <p:cNvGrpSpPr/>
          <p:nvPr/>
        </p:nvGrpSpPr>
        <p:grpSpPr>
          <a:xfrm>
            <a:off x="2602567" y="1216648"/>
            <a:ext cx="1840568" cy="1077218"/>
            <a:chOff x="427239" y="1831187"/>
            <a:chExt cx="1840568" cy="1077218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2C5D44EC-D364-28C0-5EC1-19013635F0E3}"/>
                </a:ext>
              </a:extLst>
            </p:cNvPr>
            <p:cNvSpPr txBox="1"/>
            <p:nvPr/>
          </p:nvSpPr>
          <p:spPr>
            <a:xfrm>
              <a:off x="427239" y="1831187"/>
              <a:ext cx="18405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latin typeface="Sharp Grotesk Medium 20" pitchFamily="2" charset="77"/>
                </a:rPr>
                <a:t>Tiled </a:t>
              </a:r>
            </a:p>
            <a:p>
              <a:pPr algn="ctr"/>
              <a:r>
                <a:rPr lang="en-GB" sz="2000" dirty="0">
                  <a:latin typeface="Sharp Grotesk Medium 20" pitchFamily="2" charset="77"/>
                </a:rPr>
                <a:t>architecture</a:t>
              </a: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CDAAEC07-4086-5638-B063-BA316466785F}"/>
                </a:ext>
              </a:extLst>
            </p:cNvPr>
            <p:cNvSpPr txBox="1"/>
            <p:nvPr/>
          </p:nvSpPr>
          <p:spPr>
            <a:xfrm>
              <a:off x="680515" y="2539073"/>
              <a:ext cx="1334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latin typeface="Sequel Sans Book Head" panose="020B0503050000020004" pitchFamily="34" charset="77"/>
                </a:rPr>
                <a:t>Auten </a:t>
              </a:r>
              <a:r>
                <a:rPr lang="en-GB" i="1" dirty="0">
                  <a:latin typeface="Sequel Sans Book Obl Head" panose="020B0503050000020004" pitchFamily="34" charset="77"/>
                </a:rPr>
                <a:t>et al.</a:t>
              </a:r>
            </a:p>
          </p:txBody>
        </p: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F76AF146-D371-9DB2-EEE8-4B27A3D5F2B9}"/>
              </a:ext>
            </a:extLst>
          </p:cNvPr>
          <p:cNvGrpSpPr/>
          <p:nvPr/>
        </p:nvGrpSpPr>
        <p:grpSpPr>
          <a:xfrm>
            <a:off x="4700863" y="1216648"/>
            <a:ext cx="1840568" cy="1354217"/>
            <a:chOff x="427239" y="1831187"/>
            <a:chExt cx="1840568" cy="1354217"/>
          </a:xfrm>
        </p:grpSpPr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93998115-6964-F1DB-6426-FED1606333BE}"/>
                </a:ext>
              </a:extLst>
            </p:cNvPr>
            <p:cNvSpPr txBox="1"/>
            <p:nvPr/>
          </p:nvSpPr>
          <p:spPr>
            <a:xfrm>
              <a:off x="427239" y="1831187"/>
              <a:ext cx="18405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latin typeface="Sharp Grotesk Medium 20" pitchFamily="2" charset="77"/>
                </a:rPr>
                <a:t>Hybrid </a:t>
              </a:r>
            </a:p>
            <a:p>
              <a:pPr algn="ctr"/>
              <a:r>
                <a:rPr lang="en-GB" sz="2000" dirty="0">
                  <a:latin typeface="Sharp Grotesk Medium 20" pitchFamily="2" charset="77"/>
                </a:rPr>
                <a:t>architecture</a:t>
              </a: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A8911017-884A-0E73-E635-5A38F581ADE4}"/>
                </a:ext>
              </a:extLst>
            </p:cNvPr>
            <p:cNvSpPr txBox="1"/>
            <p:nvPr/>
          </p:nvSpPr>
          <p:spPr>
            <a:xfrm>
              <a:off x="867266" y="2539073"/>
              <a:ext cx="9605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latin typeface="Sequel Sans Book Head" panose="020B0503050000020004" pitchFamily="34" charset="77"/>
                </a:rPr>
                <a:t>HyGCN</a:t>
              </a:r>
            </a:p>
            <a:p>
              <a:pPr algn="ctr"/>
              <a:r>
                <a:rPr lang="en-GB" dirty="0">
                  <a:latin typeface="Sequel Sans Book Head" panose="020B0503050000020004" pitchFamily="34" charset="77"/>
                </a:rPr>
                <a:t>GRIP</a:t>
              </a:r>
            </a:p>
          </p:txBody>
        </p:sp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BED6149E-DF9E-31D0-F3AA-397BA819A4DF}"/>
              </a:ext>
            </a:extLst>
          </p:cNvPr>
          <p:cNvGrpSpPr/>
          <p:nvPr/>
        </p:nvGrpSpPr>
        <p:grpSpPr>
          <a:xfrm>
            <a:off x="6948241" y="1216648"/>
            <a:ext cx="1542409" cy="1354217"/>
            <a:chOff x="576320" y="1831187"/>
            <a:chExt cx="1542409" cy="1354217"/>
          </a:xfrm>
        </p:grpSpPr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47F8AB07-05CD-A614-A414-69CFF474433F}"/>
                </a:ext>
              </a:extLst>
            </p:cNvPr>
            <p:cNvSpPr txBox="1"/>
            <p:nvPr/>
          </p:nvSpPr>
          <p:spPr>
            <a:xfrm>
              <a:off x="576320" y="1831187"/>
              <a:ext cx="154240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latin typeface="Sharp Grotesk Medium 20" pitchFamily="2" charset="77"/>
                </a:rPr>
                <a:t>SW-HW </a:t>
              </a:r>
            </a:p>
            <a:p>
              <a:pPr algn="ctr"/>
              <a:r>
                <a:rPr lang="en-GB" sz="2000" dirty="0">
                  <a:latin typeface="Sharp Grotesk Medium 20" pitchFamily="2" charset="77"/>
                </a:rPr>
                <a:t>Co-design</a:t>
              </a:r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ACCD89CA-DDAC-353A-55BC-B9011FD0C210}"/>
                </a:ext>
              </a:extLst>
            </p:cNvPr>
            <p:cNvSpPr txBox="1"/>
            <p:nvPr/>
          </p:nvSpPr>
          <p:spPr>
            <a:xfrm>
              <a:off x="667693" y="2539073"/>
              <a:ext cx="13596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latin typeface="Sequel Sans Book Head" panose="020B0503050000020004" pitchFamily="34" charset="77"/>
                </a:rPr>
                <a:t>Zhang </a:t>
              </a:r>
              <a:r>
                <a:rPr lang="en-GB" i="1" dirty="0">
                  <a:latin typeface="Sequel Sans Book Obl Head" panose="020B0503050000020004" pitchFamily="34" charset="77"/>
                </a:rPr>
                <a:t>et al.</a:t>
              </a:r>
              <a:endParaRPr lang="en-GB" dirty="0">
                <a:latin typeface="Sequel Sans Book Head" panose="020B0503050000020004" pitchFamily="34" charset="77"/>
              </a:endParaRPr>
            </a:p>
            <a:p>
              <a:pPr algn="ctr"/>
              <a:r>
                <a:rPr lang="en-GB" dirty="0">
                  <a:latin typeface="Sequel Sans Book Head" panose="020B0503050000020004" pitchFamily="34" charset="77"/>
                </a:rPr>
                <a:t>GCoD</a:t>
              </a:r>
            </a:p>
          </p:txBody>
        </p:sp>
      </p:grpSp>
      <p:grpSp>
        <p:nvGrpSpPr>
          <p:cNvPr id="27" name="Gruppo 26">
            <a:extLst>
              <a:ext uri="{FF2B5EF4-FFF2-40B4-BE49-F238E27FC236}">
                <a16:creationId xmlns:a16="http://schemas.microsoft.com/office/drawing/2014/main" id="{EC6087FA-CAC4-D7C4-CE6A-B1E2CCDF06E4}"/>
              </a:ext>
            </a:extLst>
          </p:cNvPr>
          <p:cNvGrpSpPr/>
          <p:nvPr/>
        </p:nvGrpSpPr>
        <p:grpSpPr>
          <a:xfrm>
            <a:off x="800295" y="3144136"/>
            <a:ext cx="5598007" cy="1434754"/>
            <a:chOff x="-1152215" y="1206187"/>
            <a:chExt cx="5598007" cy="1434754"/>
          </a:xfrm>
        </p:grpSpPr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6BFCE4A0-5219-AE47-B297-7FA1912496A8}"/>
                </a:ext>
              </a:extLst>
            </p:cNvPr>
            <p:cNvSpPr txBox="1"/>
            <p:nvPr/>
          </p:nvSpPr>
          <p:spPr>
            <a:xfrm>
              <a:off x="-1152215" y="1206187"/>
              <a:ext cx="38491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latin typeface="Sharp Grotesk Medium 20" pitchFamily="2" charset="77"/>
                </a:rPr>
                <a:t>High-Level Synthesis based</a:t>
              </a:r>
            </a:p>
          </p:txBody>
        </p:sp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192CACE2-C5E9-DA39-BE6D-6D629B04C05C}"/>
                </a:ext>
              </a:extLst>
            </p:cNvPr>
            <p:cNvSpPr txBox="1"/>
            <p:nvPr/>
          </p:nvSpPr>
          <p:spPr>
            <a:xfrm>
              <a:off x="-1152215" y="1717611"/>
              <a:ext cx="559800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Sequel Sans Book Head" panose="020B0503050000020004" pitchFamily="34" charset="77"/>
                </a:rPr>
                <a:t>FlowGNN is a GNN acceleration framework utilizing </a:t>
              </a:r>
            </a:p>
            <a:p>
              <a:r>
                <a:rPr lang="en-GB" dirty="0">
                  <a:latin typeface="Sequel Sans Book Head" panose="020B0503050000020004" pitchFamily="34" charset="77"/>
                </a:rPr>
                <a:t>High-Level Synthesis.</a:t>
              </a:r>
            </a:p>
            <a:p>
              <a:r>
                <a:rPr lang="en-GB" dirty="0">
                  <a:latin typeface="Sequel Sans Book Head" panose="020B0503050000020004" pitchFamily="34" charset="77"/>
                </a:rPr>
                <a:t>C++ model implementations ready to be synthesized. </a:t>
              </a:r>
            </a:p>
          </p:txBody>
        </p:sp>
      </p:grp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9655481E-1315-0C5A-35DC-F46EE30369B2}"/>
              </a:ext>
            </a:extLst>
          </p:cNvPr>
          <p:cNvGrpSpPr/>
          <p:nvPr/>
        </p:nvGrpSpPr>
        <p:grpSpPr>
          <a:xfrm>
            <a:off x="6773951" y="3230648"/>
            <a:ext cx="1569755" cy="1261730"/>
            <a:chOff x="5747736" y="3190456"/>
            <a:chExt cx="1569755" cy="1261730"/>
          </a:xfrm>
        </p:grpSpPr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EE7AC169-1D54-98AE-A304-0E2FA02F7479}"/>
                </a:ext>
              </a:extLst>
            </p:cNvPr>
            <p:cNvSpPr txBox="1"/>
            <p:nvPr/>
          </p:nvSpPr>
          <p:spPr>
            <a:xfrm>
              <a:off x="5747736" y="3190456"/>
              <a:ext cx="15697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latin typeface="Sequel Sans Semi Bold Head" panose="020B0503050000020004" pitchFamily="34" charset="77"/>
                </a:rPr>
                <a:t>C++ models</a:t>
              </a:r>
            </a:p>
          </p:txBody>
        </p:sp>
        <p:sp>
          <p:nvSpPr>
            <p:cNvPr id="32" name="CasellaDiTesto 31">
              <a:extLst>
                <a:ext uri="{FF2B5EF4-FFF2-40B4-BE49-F238E27FC236}">
                  <a16:creationId xmlns:a16="http://schemas.microsoft.com/office/drawing/2014/main" id="{29C2AE26-947E-3984-5EB6-3729EE66B1E8}"/>
                </a:ext>
              </a:extLst>
            </p:cNvPr>
            <p:cNvSpPr txBox="1"/>
            <p:nvPr/>
          </p:nvSpPr>
          <p:spPr>
            <a:xfrm>
              <a:off x="5898726" y="3653331"/>
              <a:ext cx="12677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latin typeface="Sequel Sans Semi Bold Head" panose="020B0503050000020004" pitchFamily="34" charset="77"/>
                </a:rPr>
                <a:t>FlowGNN</a:t>
              </a:r>
            </a:p>
          </p:txBody>
        </p:sp>
        <p:sp>
          <p:nvSpPr>
            <p:cNvPr id="33" name="CasellaDiTesto 32">
              <a:extLst>
                <a:ext uri="{FF2B5EF4-FFF2-40B4-BE49-F238E27FC236}">
                  <a16:creationId xmlns:a16="http://schemas.microsoft.com/office/drawing/2014/main" id="{A323EA80-95A2-9744-F703-3E6D6EA1DF89}"/>
                </a:ext>
              </a:extLst>
            </p:cNvPr>
            <p:cNvSpPr txBox="1"/>
            <p:nvPr/>
          </p:nvSpPr>
          <p:spPr>
            <a:xfrm>
              <a:off x="5747736" y="4113632"/>
              <a:ext cx="15697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latin typeface="Sequel Sans Semi Bold Head" panose="020B0503050000020004" pitchFamily="34" charset="77"/>
                </a:rPr>
                <a:t>Accelerator</a:t>
              </a:r>
            </a:p>
          </p:txBody>
        </p:sp>
        <p:cxnSp>
          <p:nvCxnSpPr>
            <p:cNvPr id="34" name="Connettore 2 33">
              <a:extLst>
                <a:ext uri="{FF2B5EF4-FFF2-40B4-BE49-F238E27FC236}">
                  <a16:creationId xmlns:a16="http://schemas.microsoft.com/office/drawing/2014/main" id="{8FABE5B3-94FA-73F6-4DBA-B2FBD6F387D7}"/>
                </a:ext>
              </a:extLst>
            </p:cNvPr>
            <p:cNvCxnSpPr>
              <a:cxnSpLocks/>
            </p:cNvCxnSpPr>
            <p:nvPr/>
          </p:nvCxnSpPr>
          <p:spPr>
            <a:xfrm>
              <a:off x="6536392" y="3529010"/>
              <a:ext cx="0" cy="168469"/>
            </a:xfrm>
            <a:prstGeom prst="straightConnector1">
              <a:avLst/>
            </a:prstGeom>
            <a:ln w="158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5" name="Connettore 2 34">
              <a:extLst>
                <a:ext uri="{FF2B5EF4-FFF2-40B4-BE49-F238E27FC236}">
                  <a16:creationId xmlns:a16="http://schemas.microsoft.com/office/drawing/2014/main" id="{3DD080D3-1D20-37B5-E5A3-88BF98AD5B2A}"/>
                </a:ext>
              </a:extLst>
            </p:cNvPr>
            <p:cNvCxnSpPr>
              <a:cxnSpLocks/>
            </p:cNvCxnSpPr>
            <p:nvPr/>
          </p:nvCxnSpPr>
          <p:spPr>
            <a:xfrm>
              <a:off x="6536214" y="3991885"/>
              <a:ext cx="0" cy="168469"/>
            </a:xfrm>
            <a:prstGeom prst="straightConnector1">
              <a:avLst/>
            </a:prstGeom>
            <a:ln w="158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7538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05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5218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MLIR and High-Level Synthesis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53964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B876808-E696-52CC-9EE4-1B953612A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331" y="1687516"/>
            <a:ext cx="1213336" cy="1213336"/>
          </a:xfrm>
          <a:prstGeom prst="rect">
            <a:avLst/>
          </a:prstGeom>
        </p:spPr>
      </p:pic>
      <p:grpSp>
        <p:nvGrpSpPr>
          <p:cNvPr id="19" name="Gruppo 18">
            <a:extLst>
              <a:ext uri="{FF2B5EF4-FFF2-40B4-BE49-F238E27FC236}">
                <a16:creationId xmlns:a16="http://schemas.microsoft.com/office/drawing/2014/main" id="{C4ED5DAE-F9C9-B22A-5FAE-2438FA304BA4}"/>
              </a:ext>
            </a:extLst>
          </p:cNvPr>
          <p:cNvGrpSpPr/>
          <p:nvPr/>
        </p:nvGrpSpPr>
        <p:grpSpPr>
          <a:xfrm>
            <a:off x="5657494" y="1600476"/>
            <a:ext cx="2401009" cy="1384841"/>
            <a:chOff x="6073122" y="1132631"/>
            <a:chExt cx="2401009" cy="1384841"/>
          </a:xfrm>
        </p:grpSpPr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FEC2E091-6C47-6754-EF66-8D8638EDCEF4}"/>
                </a:ext>
              </a:extLst>
            </p:cNvPr>
            <p:cNvSpPr txBox="1"/>
            <p:nvPr/>
          </p:nvSpPr>
          <p:spPr>
            <a:xfrm>
              <a:off x="6475270" y="1194187"/>
              <a:ext cx="7654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latin typeface="Sequel Sans Semi Bold Head" panose="020B0503050000020004" pitchFamily="34" charset="77"/>
                </a:rPr>
                <a:t>C/C++</a:t>
              </a:r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6965BEBB-CDEE-9A1F-AEC3-B24A02C63B51}"/>
                </a:ext>
              </a:extLst>
            </p:cNvPr>
            <p:cNvSpPr txBox="1"/>
            <p:nvPr/>
          </p:nvSpPr>
          <p:spPr>
            <a:xfrm>
              <a:off x="6342973" y="1657062"/>
              <a:ext cx="10300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latin typeface="Sequel Sans Semi Bold Head" panose="020B0503050000020004" pitchFamily="34" charset="77"/>
                </a:rPr>
                <a:t>HLS tool</a:t>
              </a:r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046444FB-9B7F-86BA-A659-38D8C5D79B46}"/>
                </a:ext>
              </a:extLst>
            </p:cNvPr>
            <p:cNvSpPr txBox="1"/>
            <p:nvPr/>
          </p:nvSpPr>
          <p:spPr>
            <a:xfrm>
              <a:off x="6073122" y="2117363"/>
              <a:ext cx="15697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latin typeface="Sequel Sans Semi Bold Head" panose="020B0503050000020004" pitchFamily="34" charset="77"/>
                </a:rPr>
                <a:t>VHDL/Verilog</a:t>
              </a:r>
            </a:p>
          </p:txBody>
        </p:sp>
        <p:cxnSp>
          <p:nvCxnSpPr>
            <p:cNvPr id="12" name="Connettore 2 11">
              <a:extLst>
                <a:ext uri="{FF2B5EF4-FFF2-40B4-BE49-F238E27FC236}">
                  <a16:creationId xmlns:a16="http://schemas.microsoft.com/office/drawing/2014/main" id="{B23338DF-1B12-A47A-F49E-BCC658B2D949}"/>
                </a:ext>
              </a:extLst>
            </p:cNvPr>
            <p:cNvCxnSpPr>
              <a:cxnSpLocks/>
            </p:cNvCxnSpPr>
            <p:nvPr/>
          </p:nvCxnSpPr>
          <p:spPr>
            <a:xfrm>
              <a:off x="6861778" y="1532741"/>
              <a:ext cx="0" cy="168469"/>
            </a:xfrm>
            <a:prstGeom prst="straightConnector1">
              <a:avLst/>
            </a:prstGeom>
            <a:ln w="158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" name="Connettore 2 15">
              <a:extLst>
                <a:ext uri="{FF2B5EF4-FFF2-40B4-BE49-F238E27FC236}">
                  <a16:creationId xmlns:a16="http://schemas.microsoft.com/office/drawing/2014/main" id="{111E97D7-1186-4D60-8FCF-84FDC0F0B2B3}"/>
                </a:ext>
              </a:extLst>
            </p:cNvPr>
            <p:cNvCxnSpPr>
              <a:cxnSpLocks/>
            </p:cNvCxnSpPr>
            <p:nvPr/>
          </p:nvCxnSpPr>
          <p:spPr>
            <a:xfrm>
              <a:off x="6861600" y="1995616"/>
              <a:ext cx="0" cy="168469"/>
            </a:xfrm>
            <a:prstGeom prst="straightConnector1">
              <a:avLst/>
            </a:prstGeom>
            <a:ln w="158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3514B4DE-9467-3DBC-D788-2F7CF285F8C4}"/>
                </a:ext>
              </a:extLst>
            </p:cNvPr>
            <p:cNvSpPr txBox="1"/>
            <p:nvPr/>
          </p:nvSpPr>
          <p:spPr>
            <a:xfrm>
              <a:off x="7627236" y="1132631"/>
              <a:ext cx="8468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Sequel Sans Book Head" panose="020B0503050000020004" pitchFamily="34" charset="77"/>
                </a:rPr>
                <a:t>input design</a:t>
              </a:r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3159F9C0-6CDC-FDDC-098C-05F30EBB48BC}"/>
                </a:ext>
              </a:extLst>
            </p:cNvPr>
            <p:cNvSpPr txBox="1"/>
            <p:nvPr/>
          </p:nvSpPr>
          <p:spPr>
            <a:xfrm>
              <a:off x="7627236" y="2055807"/>
              <a:ext cx="8468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Sequel Sans Book Head" panose="020B0503050000020004" pitchFamily="34" charset="77"/>
                </a:rPr>
                <a:t>output RTL</a:t>
              </a:r>
            </a:p>
          </p:txBody>
        </p:sp>
      </p:grp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1CB8ED2F-7CD6-44E0-85D0-8751863B84B8}"/>
              </a:ext>
            </a:extLst>
          </p:cNvPr>
          <p:cNvSpPr txBox="1"/>
          <p:nvPr/>
        </p:nvSpPr>
        <p:spPr>
          <a:xfrm>
            <a:off x="537880" y="3116396"/>
            <a:ext cx="38548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quel Sans Book Head" panose="020B0503050000020004" pitchFamily="34" charset="77"/>
              </a:rPr>
              <a:t>- A novel approach to construct 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   reusable and extensible compiler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   infrastructure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- Reduces the effort to build 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   domain-specific compilers.</a:t>
            </a:r>
          </a:p>
          <a:p>
            <a:endParaRPr lang="en-GB" dirty="0">
              <a:latin typeface="Sequel Sans Book Head" panose="020B0503050000020004" pitchFamily="34" charset="77"/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395D2F5-8140-5497-39CB-BD309B4DB6EE}"/>
              </a:ext>
            </a:extLst>
          </p:cNvPr>
          <p:cNvSpPr txBox="1"/>
          <p:nvPr/>
        </p:nvSpPr>
        <p:spPr>
          <a:xfrm>
            <a:off x="4728525" y="3110382"/>
            <a:ext cx="41931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quel Sans Book Head" panose="020B0503050000020004" pitchFamily="34" charset="77"/>
              </a:rPr>
              <a:t>- Simplified hardware development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- Reduces design time and effort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- Final implementation’s functionality 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   independent of hardware design 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   knowledge</a:t>
            </a:r>
          </a:p>
          <a:p>
            <a:endParaRPr lang="en-GB" dirty="0">
              <a:latin typeface="Sequel Sans Book Head" panose="020B0503050000020004" pitchFamily="34" charset="77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6DA3429-5EE6-CEB6-B1E3-D6677CF54F5C}"/>
              </a:ext>
            </a:extLst>
          </p:cNvPr>
          <p:cNvSpPr txBox="1"/>
          <p:nvPr/>
        </p:nvSpPr>
        <p:spPr>
          <a:xfrm>
            <a:off x="358586" y="1146828"/>
            <a:ext cx="3854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Sequel Sans Medium Disp" panose="020B0503050000020004" pitchFamily="34" charset="77"/>
              </a:rPr>
              <a:t>MLIR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C52D8BC-2835-7EC5-EA2A-8E1D294CB108}"/>
              </a:ext>
            </a:extLst>
          </p:cNvPr>
          <p:cNvSpPr txBox="1"/>
          <p:nvPr/>
        </p:nvSpPr>
        <p:spPr>
          <a:xfrm>
            <a:off x="4514958" y="1141429"/>
            <a:ext cx="3854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Sequel Sans Medium Disp" panose="020B0503050000020004" pitchFamily="34" charset="77"/>
              </a:rPr>
              <a:t>High-Level Synthesis</a:t>
            </a:r>
          </a:p>
        </p:txBody>
      </p:sp>
    </p:spTree>
    <p:extLst>
      <p:ext uri="{BB962C8B-B14F-4D97-AF65-F5344CB8AC3E}">
        <p14:creationId xmlns:p14="http://schemas.microsoft.com/office/powerpoint/2010/main" val="2263057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02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1659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Contents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18144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368D32EE-A3BF-D4C3-0A04-C5E04E28C3EB}"/>
              </a:ext>
            </a:extLst>
          </p:cNvPr>
          <p:cNvGrpSpPr/>
          <p:nvPr/>
        </p:nvGrpSpPr>
        <p:grpSpPr>
          <a:xfrm>
            <a:off x="732118" y="1750856"/>
            <a:ext cx="2193365" cy="1905513"/>
            <a:chOff x="559468" y="1498694"/>
            <a:chExt cx="2193365" cy="1905513"/>
          </a:xfrm>
        </p:grpSpPr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D3C6BD32-7549-3870-0B7D-B8DA5EE240B8}"/>
                </a:ext>
              </a:extLst>
            </p:cNvPr>
            <p:cNvGrpSpPr/>
            <p:nvPr/>
          </p:nvGrpSpPr>
          <p:grpSpPr>
            <a:xfrm>
              <a:off x="559469" y="1498694"/>
              <a:ext cx="2193364" cy="794158"/>
              <a:chOff x="559469" y="1498694"/>
              <a:chExt cx="2193364" cy="794158"/>
            </a:xfrm>
          </p:grpSpPr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40DBCFF5-76FB-D3BF-DD94-85B1D807DB2D}"/>
                  </a:ext>
                </a:extLst>
              </p:cNvPr>
              <p:cNvSpPr txBox="1"/>
              <p:nvPr/>
            </p:nvSpPr>
            <p:spPr>
              <a:xfrm>
                <a:off x="559469" y="1498694"/>
                <a:ext cx="5373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>
                    <a:latin typeface="Sharp Grotesk Medium 20" pitchFamily="2" charset="77"/>
                  </a:rPr>
                  <a:t>01</a:t>
                </a:r>
              </a:p>
            </p:txBody>
          </p:sp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6A5DE4E-5648-8F18-2786-FA66F814CB94}"/>
                  </a:ext>
                </a:extLst>
              </p:cNvPr>
              <p:cNvSpPr txBox="1"/>
              <p:nvPr/>
            </p:nvSpPr>
            <p:spPr>
              <a:xfrm>
                <a:off x="559469" y="1831187"/>
                <a:ext cx="21933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>
                    <a:latin typeface="Sharp Grotesk Medium 20" pitchFamily="2" charset="77"/>
                  </a:rPr>
                  <a:t>Introduction</a:t>
                </a:r>
              </a:p>
            </p:txBody>
          </p:sp>
        </p:grpSp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5692112C-1C84-1196-9C5F-40CCE1C43107}"/>
                </a:ext>
              </a:extLst>
            </p:cNvPr>
            <p:cNvSpPr txBox="1"/>
            <p:nvPr/>
          </p:nvSpPr>
          <p:spPr>
            <a:xfrm>
              <a:off x="559468" y="2388544"/>
              <a:ext cx="190468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Wingdings" pitchFamily="2" charset="2"/>
                <a:buChar char="§"/>
              </a:pPr>
              <a:r>
                <a:rPr lang="en-GB" sz="2000" dirty="0">
                  <a:latin typeface="Sequel Sans Book Head" panose="020B0503050000020004" pitchFamily="34" charset="77"/>
                </a:rPr>
                <a:t>background</a:t>
              </a:r>
            </a:p>
            <a:p>
              <a:pPr marL="342900" indent="-342900">
                <a:buFont typeface="Wingdings" pitchFamily="2" charset="2"/>
                <a:buChar char="§"/>
              </a:pPr>
              <a:r>
                <a:rPr lang="en-GB" sz="2000" dirty="0">
                  <a:latin typeface="Sequel Sans Book Head" panose="020B0503050000020004" pitchFamily="34" charset="77"/>
                </a:rPr>
                <a:t>motivations</a:t>
              </a:r>
            </a:p>
            <a:p>
              <a:pPr marL="342900" indent="-342900">
                <a:buFont typeface="Wingdings" pitchFamily="2" charset="2"/>
                <a:buChar char="§"/>
              </a:pPr>
              <a:r>
                <a:rPr lang="en-GB" sz="2000" dirty="0">
                  <a:latin typeface="Sequel Sans Book Head" panose="020B0503050000020004" pitchFamily="34" charset="77"/>
                </a:rPr>
                <a:t>objectives</a:t>
              </a:r>
            </a:p>
          </p:txBody>
        </p:sp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5F597E55-6519-6C6C-DD4D-61BF767735B2}"/>
              </a:ext>
            </a:extLst>
          </p:cNvPr>
          <p:cNvGrpSpPr/>
          <p:nvPr/>
        </p:nvGrpSpPr>
        <p:grpSpPr>
          <a:xfrm>
            <a:off x="3482468" y="1750856"/>
            <a:ext cx="2256148" cy="1905513"/>
            <a:chOff x="2987068" y="1498694"/>
            <a:chExt cx="2256148" cy="1905513"/>
          </a:xfrm>
        </p:grpSpPr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5AD89D3D-7C6F-3E3E-9853-7EADDE60DBEE}"/>
                </a:ext>
              </a:extLst>
            </p:cNvPr>
            <p:cNvGrpSpPr/>
            <p:nvPr/>
          </p:nvGrpSpPr>
          <p:grpSpPr>
            <a:xfrm>
              <a:off x="2987068" y="1498694"/>
              <a:ext cx="1462260" cy="794158"/>
              <a:chOff x="2502159" y="1498694"/>
              <a:chExt cx="1462260" cy="794158"/>
            </a:xfrm>
          </p:grpSpPr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D018457-4AC8-065C-CE94-E610D78E35C7}"/>
                  </a:ext>
                </a:extLst>
              </p:cNvPr>
              <p:cNvSpPr txBox="1"/>
              <p:nvPr/>
            </p:nvSpPr>
            <p:spPr>
              <a:xfrm>
                <a:off x="2502159" y="1498694"/>
                <a:ext cx="5886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>
                    <a:latin typeface="Sharp Grotesk Medium 20" pitchFamily="2" charset="77"/>
                  </a:rPr>
                  <a:t>02</a:t>
                </a:r>
              </a:p>
            </p:txBody>
          </p:sp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11032AD-2404-BE1D-2D42-BAF47AB2AB8E}"/>
                  </a:ext>
                </a:extLst>
              </p:cNvPr>
              <p:cNvSpPr txBox="1"/>
              <p:nvPr/>
            </p:nvSpPr>
            <p:spPr>
              <a:xfrm>
                <a:off x="2502159" y="1831187"/>
                <a:ext cx="14622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>
                    <a:latin typeface="Sharp Grotesk Medium 20" pitchFamily="2" charset="77"/>
                  </a:rPr>
                  <a:t>Solution</a:t>
                </a:r>
              </a:p>
            </p:txBody>
          </p:sp>
        </p:grp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7D755FF6-15B0-FF83-EA79-6200D268C227}"/>
                </a:ext>
              </a:extLst>
            </p:cNvPr>
            <p:cNvSpPr txBox="1"/>
            <p:nvPr/>
          </p:nvSpPr>
          <p:spPr>
            <a:xfrm>
              <a:off x="2987068" y="2388544"/>
              <a:ext cx="22561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itchFamily="2" charset="2"/>
                <a:buChar char="§"/>
              </a:pPr>
              <a:r>
                <a:rPr lang="en-GB" sz="2000" dirty="0">
                  <a:latin typeface="Sequel Sans Book Head" panose="020B0503050000020004" pitchFamily="34" charset="77"/>
                </a:rPr>
                <a:t>toolchain</a:t>
              </a:r>
            </a:p>
            <a:p>
              <a:pPr marL="342900" indent="-342900">
                <a:buFont typeface="Wingdings" pitchFamily="2" charset="2"/>
                <a:buChar char="§"/>
              </a:pPr>
              <a:r>
                <a:rPr lang="en-GB" sz="2000" dirty="0">
                  <a:latin typeface="Sequel Sans Book Head" panose="020B0503050000020004" pitchFamily="34" charset="77"/>
                </a:rPr>
                <a:t>contributions</a:t>
              </a:r>
            </a:p>
            <a:p>
              <a:pPr marL="342900" indent="-342900">
                <a:buFont typeface="Wingdings" pitchFamily="2" charset="2"/>
                <a:buChar char="§"/>
              </a:pPr>
              <a:r>
                <a:rPr lang="en-GB" sz="2000" dirty="0">
                  <a:latin typeface="Sequel Sans Book Head" panose="020B0503050000020004" pitchFamily="34" charset="77"/>
                </a:rPr>
                <a:t>experiments</a:t>
              </a:r>
            </a:p>
          </p:txBody>
        </p:sp>
      </p:grp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45C1098B-C2BD-CCD5-EF65-AF785B4162CB}"/>
              </a:ext>
            </a:extLst>
          </p:cNvPr>
          <p:cNvGrpSpPr/>
          <p:nvPr/>
        </p:nvGrpSpPr>
        <p:grpSpPr>
          <a:xfrm>
            <a:off x="6058212" y="1750856"/>
            <a:ext cx="2353671" cy="2213289"/>
            <a:chOff x="6035031" y="1498694"/>
            <a:chExt cx="2353671" cy="2213289"/>
          </a:xfrm>
        </p:grpSpPr>
        <p:grpSp>
          <p:nvGrpSpPr>
            <p:cNvPr id="20" name="Gruppo 19">
              <a:extLst>
                <a:ext uri="{FF2B5EF4-FFF2-40B4-BE49-F238E27FC236}">
                  <a16:creationId xmlns:a16="http://schemas.microsoft.com/office/drawing/2014/main" id="{35FF31EE-C1B4-5667-317C-D26918A9A163}"/>
                </a:ext>
              </a:extLst>
            </p:cNvPr>
            <p:cNvGrpSpPr/>
            <p:nvPr/>
          </p:nvGrpSpPr>
          <p:grpSpPr>
            <a:xfrm>
              <a:off x="6035031" y="1498694"/>
              <a:ext cx="1928733" cy="794158"/>
              <a:chOff x="5635883" y="1498694"/>
              <a:chExt cx="1928733" cy="794158"/>
            </a:xfrm>
          </p:grpSpPr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ED80B54E-F4E7-7F7B-B808-509D24A69970}"/>
                  </a:ext>
                </a:extLst>
              </p:cNvPr>
              <p:cNvSpPr txBox="1"/>
              <p:nvPr/>
            </p:nvSpPr>
            <p:spPr>
              <a:xfrm>
                <a:off x="5635883" y="1498694"/>
                <a:ext cx="5950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>
                    <a:latin typeface="Sharp Grotesk Medium 20" pitchFamily="2" charset="77"/>
                  </a:rPr>
                  <a:t>03</a:t>
                </a:r>
              </a:p>
            </p:txBody>
          </p:sp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BB6A87A3-5171-0F0A-F28D-D0FF37196DE9}"/>
                  </a:ext>
                </a:extLst>
              </p:cNvPr>
              <p:cNvSpPr txBox="1"/>
              <p:nvPr/>
            </p:nvSpPr>
            <p:spPr>
              <a:xfrm>
                <a:off x="5635883" y="1831187"/>
                <a:ext cx="19287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>
                    <a:latin typeface="Sharp Grotesk Medium 20" pitchFamily="2" charset="77"/>
                  </a:rPr>
                  <a:t>Conclusion</a:t>
                </a:r>
              </a:p>
            </p:txBody>
          </p:sp>
        </p:grp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35C7D876-1E82-EA33-5AE7-8DDA9DEC0A18}"/>
                </a:ext>
              </a:extLst>
            </p:cNvPr>
            <p:cNvSpPr txBox="1"/>
            <p:nvPr/>
          </p:nvSpPr>
          <p:spPr>
            <a:xfrm>
              <a:off x="6035031" y="2388544"/>
              <a:ext cx="235367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itchFamily="2" charset="2"/>
                <a:buChar char="§"/>
              </a:pPr>
              <a:r>
                <a:rPr lang="en-GB" sz="2000" dirty="0">
                  <a:latin typeface="Sequel Sans Book Head" panose="020B0503050000020004" pitchFamily="34" charset="77"/>
                </a:rPr>
                <a:t>solution analysis and comparison</a:t>
              </a:r>
            </a:p>
            <a:p>
              <a:pPr marL="342900" indent="-342900">
                <a:buFont typeface="Wingdings" pitchFamily="2" charset="2"/>
                <a:buChar char="§"/>
              </a:pPr>
              <a:r>
                <a:rPr lang="en-GB" sz="2000" dirty="0">
                  <a:latin typeface="Sequel Sans Book Head" panose="020B0503050000020004" pitchFamily="34" charset="77"/>
                </a:rPr>
                <a:t>future developments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7025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22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15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5085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GCN accelerators comparison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52596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025DB6C-67C9-F3A2-C9C8-618E90E65EA3}"/>
              </a:ext>
            </a:extLst>
          </p:cNvPr>
          <p:cNvSpPr txBox="1"/>
          <p:nvPr/>
        </p:nvSpPr>
        <p:spPr>
          <a:xfrm>
            <a:off x="359999" y="933331"/>
            <a:ext cx="8075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Sequel Sans Book Head" panose="020B0503050000020004" pitchFamily="34" charset="77"/>
              </a:rPr>
              <a:t>Analysis to show how the accelerator using 2 channels with BRAMs and one full unroll </a:t>
            </a:r>
          </a:p>
          <a:p>
            <a:r>
              <a:rPr lang="en-GB" sz="1600" dirty="0">
                <a:latin typeface="Sequel Sans Book Head" panose="020B0503050000020004" pitchFamily="34" charset="77"/>
              </a:rPr>
              <a:t>of the innermost loop has been affected by loop unrolling technique, compared to the baseline performance with 2 channels BRAMs and unroll factor equal to 1.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7087C3E-B727-1C02-A46F-3BDC615524CF}"/>
              </a:ext>
            </a:extLst>
          </p:cNvPr>
          <p:cNvSpPr txBox="1"/>
          <p:nvPr/>
        </p:nvSpPr>
        <p:spPr>
          <a:xfrm>
            <a:off x="359999" y="2049982"/>
            <a:ext cx="368261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Sequel Sans Book Head" panose="020B0503050000020004" pitchFamily="34" charset="77"/>
              </a:rPr>
              <a:t>The baseline accelerator does not exploit parallelism at all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Sequel Sans Book Head" panose="020B0503050000020004" pitchFamily="34" charset="77"/>
              </a:rPr>
              <a:t>The optimized accelerator exploits parallelism more and more as the size of the dataset increases; consequently, the speedup increases as the size of the dataset increases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Sequel Sans Book Head" panose="020B0503050000020004" pitchFamily="34" charset="77"/>
              </a:rPr>
              <a:t>Trade-off between performance and area: more parallel operations means more computational units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BB5746B2-B826-C01F-E476-434CBD015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652" y="1977659"/>
            <a:ext cx="3861140" cy="216000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459BE61E-E5F4-028D-3D20-0FEC174C487C}"/>
              </a:ext>
            </a:extLst>
          </p:cNvPr>
          <p:cNvSpPr txBox="1"/>
          <p:nvPr/>
        </p:nvSpPr>
        <p:spPr>
          <a:xfrm>
            <a:off x="4397652" y="4281362"/>
            <a:ext cx="428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quel Sans Book Head" panose="020B0503050000020004" pitchFamily="34" charset="77"/>
              </a:rPr>
              <a:t>Graph Convolutional Network number of cycles comparison between baseline and optimized accelerators for different sizes of the dataset.</a:t>
            </a:r>
          </a:p>
        </p:txBody>
      </p:sp>
    </p:spTree>
    <p:extLst>
      <p:ext uri="{BB962C8B-B14F-4D97-AF65-F5344CB8AC3E}">
        <p14:creationId xmlns:p14="http://schemas.microsoft.com/office/powerpoint/2010/main" val="144859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19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17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2767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Model accuracy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29556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la 1">
                <a:extLst>
                  <a:ext uri="{FF2B5EF4-FFF2-40B4-BE49-F238E27FC236}">
                    <a16:creationId xmlns:a16="http://schemas.microsoft.com/office/drawing/2014/main" id="{C46D2E86-AC11-07ED-D8DB-2D6545147FD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571999" y="1482113"/>
              <a:ext cx="3992773" cy="20178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9482">
                      <a:extLst>
                        <a:ext uri="{9D8B030D-6E8A-4147-A177-3AD203B41FA5}">
                          <a16:colId xmlns:a16="http://schemas.microsoft.com/office/drawing/2014/main" val="4261120669"/>
                        </a:ext>
                      </a:extLst>
                    </a:gridCol>
                    <a:gridCol w="703384">
                      <a:extLst>
                        <a:ext uri="{9D8B030D-6E8A-4147-A177-3AD203B41FA5}">
                          <a16:colId xmlns:a16="http://schemas.microsoft.com/office/drawing/2014/main" val="3443097104"/>
                        </a:ext>
                      </a:extLst>
                    </a:gridCol>
                    <a:gridCol w="923193">
                      <a:extLst>
                        <a:ext uri="{9D8B030D-6E8A-4147-A177-3AD203B41FA5}">
                          <a16:colId xmlns:a16="http://schemas.microsoft.com/office/drawing/2014/main" val="1839077936"/>
                        </a:ext>
                      </a:extLst>
                    </a:gridCol>
                    <a:gridCol w="831618">
                      <a:extLst>
                        <a:ext uri="{9D8B030D-6E8A-4147-A177-3AD203B41FA5}">
                          <a16:colId xmlns:a16="http://schemas.microsoft.com/office/drawing/2014/main" val="1872346531"/>
                        </a:ext>
                      </a:extLst>
                    </a:gridCol>
                    <a:gridCol w="815096">
                      <a:extLst>
                        <a:ext uri="{9D8B030D-6E8A-4147-A177-3AD203B41FA5}">
                          <a16:colId xmlns:a16="http://schemas.microsoft.com/office/drawing/2014/main" val="2878933398"/>
                        </a:ext>
                      </a:extLst>
                    </a:gridCol>
                  </a:tblGrid>
                  <a:tr h="288269">
                    <a:tc>
                      <a:txBody>
                        <a:bodyPr/>
                        <a:lstStyle/>
                        <a:p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Dataset</a:t>
                          </a:r>
                        </a:p>
                      </a:txBody>
                      <a:tcPr marL="71080" marR="71080" marT="35540" marB="35540">
                        <a:solidFill>
                          <a:srgbClr val="728F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PyTorch</a:t>
                          </a:r>
                        </a:p>
                      </a:txBody>
                      <a:tcPr marL="71080" marR="71080" marT="35540" marB="35540">
                        <a:solidFill>
                          <a:srgbClr val="728F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Accelerator</a:t>
                          </a:r>
                        </a:p>
                      </a:txBody>
                      <a:tcPr marL="71080" marR="71080" marT="35540" marB="35540">
                        <a:solidFill>
                          <a:srgbClr val="728F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1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𝝐</m:t>
                                </m:r>
                              </m:oMath>
                            </m:oMathPara>
                          </a14:m>
                          <a:endParaRPr lang="en-GB" sz="1100" b="1" i="0" dirty="0">
                            <a:latin typeface="Sequel Sans Medium Disp" panose="020B0503050000020004" pitchFamily="34" charset="77"/>
                          </a:endParaRPr>
                        </a:p>
                      </a:txBody>
                      <a:tcPr marL="71080" marR="71080" marT="35540" marB="35540">
                        <a:solidFill>
                          <a:srgbClr val="728F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GB" sz="1100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1100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𝝐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GB" sz="1100" b="1" i="0" dirty="0">
                            <a:latin typeface="Sequel Sans Medium Disp" panose="020B0503050000020004" pitchFamily="34" charset="77"/>
                          </a:endParaRPr>
                        </a:p>
                      </a:txBody>
                      <a:tcPr marL="71080" marR="71080" marT="35540" marB="35540">
                        <a:solidFill>
                          <a:srgbClr val="728FA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4021353"/>
                      </a:ext>
                    </a:extLst>
                  </a:tr>
                  <a:tr h="288269">
                    <a:tc>
                      <a:txBody>
                        <a:bodyPr/>
                        <a:lstStyle/>
                        <a:p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Cora15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0.333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0.333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1.31E-06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8098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0.26E-06</a:t>
                          </a:r>
                        </a:p>
                      </a:txBody>
                      <a:tcPr marL="71080" marR="71080" marT="35540" marB="35540"/>
                    </a:tc>
                    <a:extLst>
                      <a:ext uri="{0D108BD9-81ED-4DB2-BD59-A6C34878D82A}">
                        <a16:rowId xmlns:a16="http://schemas.microsoft.com/office/drawing/2014/main" val="1251047121"/>
                      </a:ext>
                    </a:extLst>
                  </a:tr>
                  <a:tr h="288269">
                    <a:tc>
                      <a:txBody>
                        <a:bodyPr/>
                        <a:lstStyle/>
                        <a:p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Cora30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0.333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0.333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8.64E-06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0.54E-06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extLst>
                      <a:ext uri="{0D108BD9-81ED-4DB2-BD59-A6C34878D82A}">
                        <a16:rowId xmlns:a16="http://schemas.microsoft.com/office/drawing/2014/main" val="2106094191"/>
                      </a:ext>
                    </a:extLst>
                  </a:tr>
                  <a:tr h="288269">
                    <a:tc>
                      <a:txBody>
                        <a:bodyPr/>
                        <a:lstStyle/>
                        <a:p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Cora60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0.166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0.166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4.02E-06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0.25E-06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extLst>
                      <a:ext uri="{0D108BD9-81ED-4DB2-BD59-A6C34878D82A}">
                        <a16:rowId xmlns:a16="http://schemas.microsoft.com/office/drawing/2014/main" val="187715232"/>
                      </a:ext>
                    </a:extLst>
                  </a:tr>
                  <a:tr h="288269">
                    <a:tc>
                      <a:txBody>
                        <a:bodyPr/>
                        <a:lstStyle/>
                        <a:p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Cora90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0.555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0.555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19.47E-06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0.45E-06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extLst>
                      <a:ext uri="{0D108BD9-81ED-4DB2-BD59-A6C34878D82A}">
                        <a16:rowId xmlns:a16="http://schemas.microsoft.com/office/drawing/2014/main" val="1731158206"/>
                      </a:ext>
                    </a:extLst>
                  </a:tr>
                  <a:tr h="288269">
                    <a:tc>
                      <a:txBody>
                        <a:bodyPr/>
                        <a:lstStyle/>
                        <a:p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Cora120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0.291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0.291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19.86E-06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0.27E-06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extLst>
                      <a:ext uri="{0D108BD9-81ED-4DB2-BD59-A6C34878D82A}">
                        <a16:rowId xmlns:a16="http://schemas.microsoft.com/office/drawing/2014/main" val="964787154"/>
                      </a:ext>
                    </a:extLst>
                  </a:tr>
                  <a:tr h="288269">
                    <a:tc>
                      <a:txBody>
                        <a:bodyPr/>
                        <a:lstStyle/>
                        <a:p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Cora150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0.533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0.533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23.84E-06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0.30E-06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extLst>
                      <a:ext uri="{0D108BD9-81ED-4DB2-BD59-A6C34878D82A}">
                        <a16:rowId xmlns:a16="http://schemas.microsoft.com/office/drawing/2014/main" val="8527281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la 1">
                <a:extLst>
                  <a:ext uri="{FF2B5EF4-FFF2-40B4-BE49-F238E27FC236}">
                    <a16:creationId xmlns:a16="http://schemas.microsoft.com/office/drawing/2014/main" id="{C46D2E86-AC11-07ED-D8DB-2D6545147F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416521"/>
                  </p:ext>
                </p:extLst>
              </p:nvPr>
            </p:nvGraphicFramePr>
            <p:xfrm>
              <a:off x="4571999" y="1482113"/>
              <a:ext cx="3992773" cy="20178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9482">
                      <a:extLst>
                        <a:ext uri="{9D8B030D-6E8A-4147-A177-3AD203B41FA5}">
                          <a16:colId xmlns:a16="http://schemas.microsoft.com/office/drawing/2014/main" val="4261120669"/>
                        </a:ext>
                      </a:extLst>
                    </a:gridCol>
                    <a:gridCol w="703384">
                      <a:extLst>
                        <a:ext uri="{9D8B030D-6E8A-4147-A177-3AD203B41FA5}">
                          <a16:colId xmlns:a16="http://schemas.microsoft.com/office/drawing/2014/main" val="3443097104"/>
                        </a:ext>
                      </a:extLst>
                    </a:gridCol>
                    <a:gridCol w="923193">
                      <a:extLst>
                        <a:ext uri="{9D8B030D-6E8A-4147-A177-3AD203B41FA5}">
                          <a16:colId xmlns:a16="http://schemas.microsoft.com/office/drawing/2014/main" val="1839077936"/>
                        </a:ext>
                      </a:extLst>
                    </a:gridCol>
                    <a:gridCol w="831618">
                      <a:extLst>
                        <a:ext uri="{9D8B030D-6E8A-4147-A177-3AD203B41FA5}">
                          <a16:colId xmlns:a16="http://schemas.microsoft.com/office/drawing/2014/main" val="1872346531"/>
                        </a:ext>
                      </a:extLst>
                    </a:gridCol>
                    <a:gridCol w="815096">
                      <a:extLst>
                        <a:ext uri="{9D8B030D-6E8A-4147-A177-3AD203B41FA5}">
                          <a16:colId xmlns:a16="http://schemas.microsoft.com/office/drawing/2014/main" val="2878933398"/>
                        </a:ext>
                      </a:extLst>
                    </a:gridCol>
                  </a:tblGrid>
                  <a:tr h="288269">
                    <a:tc>
                      <a:txBody>
                        <a:bodyPr/>
                        <a:lstStyle/>
                        <a:p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Dataset</a:t>
                          </a:r>
                        </a:p>
                      </a:txBody>
                      <a:tcPr marL="71080" marR="71080" marT="35540" marB="35540">
                        <a:solidFill>
                          <a:srgbClr val="728F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PyTorch</a:t>
                          </a:r>
                        </a:p>
                      </a:txBody>
                      <a:tcPr marL="71080" marR="71080" marT="35540" marB="35540">
                        <a:solidFill>
                          <a:srgbClr val="728F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Accelerator</a:t>
                          </a:r>
                        </a:p>
                      </a:txBody>
                      <a:tcPr marL="71080" marR="71080" marT="35540" marB="35540">
                        <a:solidFill>
                          <a:srgbClr val="728F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71080" marR="71080" marT="35540" marB="35540">
                        <a:blipFill>
                          <a:blip r:embed="rId3"/>
                          <a:stretch>
                            <a:fillRect l="-286154" r="-103077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71080" marR="71080" marT="35540" marB="35540">
                        <a:blipFill>
                          <a:blip r:embed="rId3"/>
                          <a:stretch>
                            <a:fillRect l="-386154" r="-3077" b="-6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4021353"/>
                      </a:ext>
                    </a:extLst>
                  </a:tr>
                  <a:tr h="288269">
                    <a:tc>
                      <a:txBody>
                        <a:bodyPr/>
                        <a:lstStyle/>
                        <a:p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Cora15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0.333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0.333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1.31E-06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8098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0.26E-06</a:t>
                          </a:r>
                        </a:p>
                      </a:txBody>
                      <a:tcPr marL="71080" marR="71080" marT="35540" marB="35540"/>
                    </a:tc>
                    <a:extLst>
                      <a:ext uri="{0D108BD9-81ED-4DB2-BD59-A6C34878D82A}">
                        <a16:rowId xmlns:a16="http://schemas.microsoft.com/office/drawing/2014/main" val="1251047121"/>
                      </a:ext>
                    </a:extLst>
                  </a:tr>
                  <a:tr h="288269">
                    <a:tc>
                      <a:txBody>
                        <a:bodyPr/>
                        <a:lstStyle/>
                        <a:p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Cora30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0.333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0.333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8.64E-06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0.54E-06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extLst>
                      <a:ext uri="{0D108BD9-81ED-4DB2-BD59-A6C34878D82A}">
                        <a16:rowId xmlns:a16="http://schemas.microsoft.com/office/drawing/2014/main" val="2106094191"/>
                      </a:ext>
                    </a:extLst>
                  </a:tr>
                  <a:tr h="288269">
                    <a:tc>
                      <a:txBody>
                        <a:bodyPr/>
                        <a:lstStyle/>
                        <a:p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Cora60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0.166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0.166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4.02E-06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0.25E-06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extLst>
                      <a:ext uri="{0D108BD9-81ED-4DB2-BD59-A6C34878D82A}">
                        <a16:rowId xmlns:a16="http://schemas.microsoft.com/office/drawing/2014/main" val="187715232"/>
                      </a:ext>
                    </a:extLst>
                  </a:tr>
                  <a:tr h="288269">
                    <a:tc>
                      <a:txBody>
                        <a:bodyPr/>
                        <a:lstStyle/>
                        <a:p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Cora90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0.555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0.555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19.47E-06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0.45E-06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extLst>
                      <a:ext uri="{0D108BD9-81ED-4DB2-BD59-A6C34878D82A}">
                        <a16:rowId xmlns:a16="http://schemas.microsoft.com/office/drawing/2014/main" val="1731158206"/>
                      </a:ext>
                    </a:extLst>
                  </a:tr>
                  <a:tr h="288269">
                    <a:tc>
                      <a:txBody>
                        <a:bodyPr/>
                        <a:lstStyle/>
                        <a:p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Cora120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0.291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0.291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19.86E-06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0.27E-06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extLst>
                      <a:ext uri="{0D108BD9-81ED-4DB2-BD59-A6C34878D82A}">
                        <a16:rowId xmlns:a16="http://schemas.microsoft.com/office/drawing/2014/main" val="964787154"/>
                      </a:ext>
                    </a:extLst>
                  </a:tr>
                  <a:tr h="288269">
                    <a:tc>
                      <a:txBody>
                        <a:bodyPr/>
                        <a:lstStyle/>
                        <a:p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Cora150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0.533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0.533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23.84E-06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0.30E-06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extLst>
                      <a:ext uri="{0D108BD9-81ED-4DB2-BD59-A6C34878D82A}">
                        <a16:rowId xmlns:a16="http://schemas.microsoft.com/office/drawing/2014/main" val="8527281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53F93B5F-40A5-CDE0-1871-62D46BA8A9CF}"/>
                  </a:ext>
                </a:extLst>
              </p:cNvPr>
              <p:cNvSpPr txBox="1"/>
              <p:nvPr/>
            </p:nvSpPr>
            <p:spPr>
              <a:xfrm>
                <a:off x="4571999" y="3595688"/>
                <a:ext cx="4071324" cy="478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latin typeface="Sequel Sans Book Head" panose="020B0503050000020004" pitchFamily="34" charset="77"/>
                  </a:rPr>
                  <a:t>Accuracy comparison between PyTorch and Accelerator. 𝝐=total error;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𝝐</m:t>
                        </m:r>
                      </m:e>
                    </m:acc>
                  </m:oMath>
                </a14:m>
                <a:r>
                  <a:rPr lang="en-GB" sz="1200" dirty="0">
                    <a:latin typeface="Sequel Sans Book Head" panose="020B0503050000020004" pitchFamily="34" charset="77"/>
                  </a:rPr>
                  <a:t>=average error.</a:t>
                </a: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53F93B5F-40A5-CDE0-1871-62D46BA8A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9" y="3595688"/>
                <a:ext cx="4071324" cy="478016"/>
              </a:xfrm>
              <a:prstGeom prst="rect">
                <a:avLst/>
              </a:prstGeom>
              <a:blipFill>
                <a:blip r:embed="rId4"/>
                <a:stretch>
                  <a:fillRect r="-623" b="-78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sellaDiTesto 6">
            <a:extLst>
              <a:ext uri="{FF2B5EF4-FFF2-40B4-BE49-F238E27FC236}">
                <a16:creationId xmlns:a16="http://schemas.microsoft.com/office/drawing/2014/main" id="{30ED3A4A-91BB-005D-BBBA-C23204647257}"/>
              </a:ext>
            </a:extLst>
          </p:cNvPr>
          <p:cNvSpPr txBox="1"/>
          <p:nvPr/>
        </p:nvSpPr>
        <p:spPr>
          <a:xfrm>
            <a:off x="380163" y="2378380"/>
            <a:ext cx="36969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dirty="0">
                <a:latin typeface="Sequel Sans Book Head" panose="020B0503050000020004" pitchFamily="34" charset="77"/>
              </a:rPr>
              <a:t>Synthesis has not impacted the accuracy of the model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dirty="0">
                <a:latin typeface="Sequel Sans Book Head" panose="020B0503050000020004" pitchFamily="34" charset="77"/>
              </a:rPr>
              <a:t>Average error is stable; not affected by the dataset size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dirty="0">
                <a:latin typeface="Sequel Sans Book Head" panose="020B0503050000020004" pitchFamily="34" charset="77"/>
              </a:rPr>
              <a:t>Low probability of misclassification even when dealing with large dataset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93E15A4-F082-BF46-83F3-522E48CE1AA8}"/>
              </a:ext>
            </a:extLst>
          </p:cNvPr>
          <p:cNvSpPr txBox="1"/>
          <p:nvPr/>
        </p:nvSpPr>
        <p:spPr>
          <a:xfrm>
            <a:off x="359999" y="1082359"/>
            <a:ext cx="40689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Sequel Sans Book Head" panose="020B0503050000020004" pitchFamily="34" charset="77"/>
              </a:rPr>
              <a:t>Analysis to measure difference in floating precision on FPGA implementations and its impact on model accuracy.</a:t>
            </a:r>
          </a:p>
        </p:txBody>
      </p:sp>
    </p:spTree>
    <p:extLst>
      <p:ext uri="{BB962C8B-B14F-4D97-AF65-F5344CB8AC3E}">
        <p14:creationId xmlns:p14="http://schemas.microsoft.com/office/powerpoint/2010/main" val="82735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19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17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55627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GCN accelerator: area and power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57384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2F4052B8-F871-4A08-7551-964AEA4CF8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498001"/>
              </p:ext>
            </p:extLst>
          </p:nvPr>
        </p:nvGraphicFramePr>
        <p:xfrm>
          <a:off x="241499" y="1068196"/>
          <a:ext cx="8661002" cy="3578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982">
                  <a:extLst>
                    <a:ext uri="{9D8B030D-6E8A-4147-A177-3AD203B41FA5}">
                      <a16:colId xmlns:a16="http://schemas.microsoft.com/office/drawing/2014/main" val="4261120669"/>
                    </a:ext>
                  </a:extLst>
                </a:gridCol>
                <a:gridCol w="1034980">
                  <a:extLst>
                    <a:ext uri="{9D8B030D-6E8A-4147-A177-3AD203B41FA5}">
                      <a16:colId xmlns:a16="http://schemas.microsoft.com/office/drawing/2014/main" val="3443097104"/>
                    </a:ext>
                  </a:extLst>
                </a:gridCol>
                <a:gridCol w="753627">
                  <a:extLst>
                    <a:ext uri="{9D8B030D-6E8A-4147-A177-3AD203B41FA5}">
                      <a16:colId xmlns:a16="http://schemas.microsoft.com/office/drawing/2014/main" val="1839077936"/>
                    </a:ext>
                  </a:extLst>
                </a:gridCol>
                <a:gridCol w="780146">
                  <a:extLst>
                    <a:ext uri="{9D8B030D-6E8A-4147-A177-3AD203B41FA5}">
                      <a16:colId xmlns:a16="http://schemas.microsoft.com/office/drawing/2014/main" val="1872346531"/>
                    </a:ext>
                  </a:extLst>
                </a:gridCol>
                <a:gridCol w="746332">
                  <a:extLst>
                    <a:ext uri="{9D8B030D-6E8A-4147-A177-3AD203B41FA5}">
                      <a16:colId xmlns:a16="http://schemas.microsoft.com/office/drawing/2014/main" val="2878933398"/>
                    </a:ext>
                  </a:extLst>
                </a:gridCol>
                <a:gridCol w="844061">
                  <a:extLst>
                    <a:ext uri="{9D8B030D-6E8A-4147-A177-3AD203B41FA5}">
                      <a16:colId xmlns:a16="http://schemas.microsoft.com/office/drawing/2014/main" val="1702075582"/>
                    </a:ext>
                  </a:extLst>
                </a:gridCol>
                <a:gridCol w="844933">
                  <a:extLst>
                    <a:ext uri="{9D8B030D-6E8A-4147-A177-3AD203B41FA5}">
                      <a16:colId xmlns:a16="http://schemas.microsoft.com/office/drawing/2014/main" val="663139129"/>
                    </a:ext>
                  </a:extLst>
                </a:gridCol>
                <a:gridCol w="673240">
                  <a:extLst>
                    <a:ext uri="{9D8B030D-6E8A-4147-A177-3AD203B41FA5}">
                      <a16:colId xmlns:a16="http://schemas.microsoft.com/office/drawing/2014/main" val="1730380049"/>
                    </a:ext>
                  </a:extLst>
                </a:gridCol>
                <a:gridCol w="1316334">
                  <a:extLst>
                    <a:ext uri="{9D8B030D-6E8A-4147-A177-3AD203B41FA5}">
                      <a16:colId xmlns:a16="http://schemas.microsoft.com/office/drawing/2014/main" val="239165791"/>
                    </a:ext>
                  </a:extLst>
                </a:gridCol>
                <a:gridCol w="992367">
                  <a:extLst>
                    <a:ext uri="{9D8B030D-6E8A-4147-A177-3AD203B41FA5}">
                      <a16:colId xmlns:a16="http://schemas.microsoft.com/office/drawing/2014/main" val="4203506363"/>
                    </a:ext>
                  </a:extLst>
                </a:gridCol>
              </a:tblGrid>
              <a:tr h="312574">
                <a:tc>
                  <a:txBody>
                    <a:bodyPr/>
                    <a:lstStyle/>
                    <a:p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Dataset</a:t>
                      </a:r>
                    </a:p>
                  </a:txBody>
                  <a:tcPr marL="71080" marR="71080" marT="35540" marB="35540" anchor="ctr">
                    <a:solidFill>
                      <a:srgbClr val="728F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Optimizations</a:t>
                      </a:r>
                    </a:p>
                  </a:txBody>
                  <a:tcPr marL="71080" marR="71080" marT="35540" marB="35540" anchor="ctr">
                    <a:solidFill>
                      <a:srgbClr val="728F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Cycles</a:t>
                      </a:r>
                    </a:p>
                  </a:txBody>
                  <a:tcPr marL="71080" marR="71080" marT="35540" marB="35540" anchor="ctr">
                    <a:solidFill>
                      <a:srgbClr val="728F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i="0" dirty="0">
                          <a:latin typeface="Sequel Sans Medium Disp" panose="020B0503050000020004" pitchFamily="34" charset="77"/>
                        </a:rPr>
                        <a:t>Slices</a:t>
                      </a:r>
                    </a:p>
                  </a:txBody>
                  <a:tcPr marL="71080" marR="71080" marT="35540" marB="35540" anchor="ctr">
                    <a:solidFill>
                      <a:srgbClr val="728F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i="0" dirty="0">
                          <a:latin typeface="Sequel Sans Medium Disp" panose="020B0503050000020004" pitchFamily="34" charset="77"/>
                        </a:rPr>
                        <a:t>Luts</a:t>
                      </a:r>
                    </a:p>
                  </a:txBody>
                  <a:tcPr marL="71080" marR="71080" marT="35540" marB="35540" anchor="ctr">
                    <a:solidFill>
                      <a:srgbClr val="728F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i="0" dirty="0">
                          <a:latin typeface="Sequel Sans Medium Disp" panose="020B0503050000020004" pitchFamily="34" charset="77"/>
                        </a:rPr>
                        <a:t>Registers</a:t>
                      </a:r>
                    </a:p>
                  </a:txBody>
                  <a:tcPr marL="71080" marR="71080" marT="35540" marB="35540" anchor="ctr">
                    <a:solidFill>
                      <a:srgbClr val="728F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i="0" dirty="0">
                          <a:latin typeface="Sequel Sans Medium Disp" panose="020B0503050000020004" pitchFamily="34" charset="77"/>
                        </a:rPr>
                        <a:t>DSPs</a:t>
                      </a:r>
                    </a:p>
                  </a:txBody>
                  <a:tcPr marL="71080" marR="71080" marT="35540" marB="35540" anchor="ctr">
                    <a:solidFill>
                      <a:srgbClr val="728F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i="0" dirty="0">
                          <a:latin typeface="Sequel Sans Medium Disp" panose="020B0503050000020004" pitchFamily="34" charset="77"/>
                        </a:rPr>
                        <a:t>BRAMs</a:t>
                      </a:r>
                    </a:p>
                  </a:txBody>
                  <a:tcPr marL="71080" marR="71080" marT="35540" marB="35540" anchor="ctr">
                    <a:solidFill>
                      <a:srgbClr val="728F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i="0" dirty="0">
                          <a:latin typeface="Sequel Sans Medium Disp" panose="020B0503050000020004" pitchFamily="34" charset="77"/>
                        </a:rPr>
                        <a:t>Frequency (MHz)</a:t>
                      </a:r>
                    </a:p>
                  </a:txBody>
                  <a:tcPr marL="71080" marR="71080" marT="35540" marB="35540" anchor="ctr">
                    <a:solidFill>
                      <a:srgbClr val="728F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i="0" dirty="0">
                          <a:latin typeface="Sequel Sans Medium Disp" panose="020B0503050000020004" pitchFamily="34" charset="77"/>
                        </a:rPr>
                        <a:t>Power (W)</a:t>
                      </a:r>
                    </a:p>
                  </a:txBody>
                  <a:tcPr marL="71080" marR="71080" marT="35540" marB="35540" anchor="ctr">
                    <a:solidFill>
                      <a:srgbClr val="728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021353"/>
                  </a:ext>
                </a:extLst>
              </a:tr>
              <a:tr h="544339">
                <a:tc>
                  <a:txBody>
                    <a:bodyPr/>
                    <a:lstStyle/>
                    <a:p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Cora15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marL="0" marR="0" lvl="0" indent="0" algn="ctr" defTabSz="3809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1 Full unroll</a:t>
                      </a:r>
                    </a:p>
                    <a:p>
                      <a:pPr marL="0" marR="0" lvl="0" indent="0" algn="ctr" defTabSz="3809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32 channels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93,705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8,338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35,265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35,164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44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256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179.08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4.25</a:t>
                      </a:r>
                    </a:p>
                  </a:txBody>
                  <a:tcPr marL="71080" marR="71080" marT="35540" marB="35540" anchor="ctr"/>
                </a:tc>
                <a:extLst>
                  <a:ext uri="{0D108BD9-81ED-4DB2-BD59-A6C34878D82A}">
                    <a16:rowId xmlns:a16="http://schemas.microsoft.com/office/drawing/2014/main" val="480973322"/>
                  </a:ext>
                </a:extLst>
              </a:tr>
              <a:tr h="544339">
                <a:tc>
                  <a:txBody>
                    <a:bodyPr/>
                    <a:lstStyle/>
                    <a:p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Cora30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marL="0" marR="0" lvl="0" indent="0" algn="ctr" defTabSz="3809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1 Full unroll</a:t>
                      </a:r>
                    </a:p>
                    <a:p>
                      <a:pPr marL="0" marR="0" lvl="0" indent="0" algn="ctr" defTabSz="3809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32 channels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301,800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12,448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50,907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50,558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74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256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168.12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4.47</a:t>
                      </a:r>
                    </a:p>
                  </a:txBody>
                  <a:tcPr marL="71080" marR="71080" marT="35540" marB="35540" anchor="ctr"/>
                </a:tc>
                <a:extLst>
                  <a:ext uri="{0D108BD9-81ED-4DB2-BD59-A6C34878D82A}">
                    <a16:rowId xmlns:a16="http://schemas.microsoft.com/office/drawing/2014/main" val="2868861746"/>
                  </a:ext>
                </a:extLst>
              </a:tr>
              <a:tr h="544339">
                <a:tc>
                  <a:txBody>
                    <a:bodyPr/>
                    <a:lstStyle/>
                    <a:p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Cora60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marL="0" marR="0" lvl="0" indent="0" algn="ctr" defTabSz="3809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1 Full unroll</a:t>
                      </a:r>
                    </a:p>
                    <a:p>
                      <a:pPr marL="0" marR="0" lvl="0" indent="0" algn="ctr" defTabSz="3809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32 channels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1,064,580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21,726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94,025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77,956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134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256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149.20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5.07</a:t>
                      </a:r>
                    </a:p>
                  </a:txBody>
                  <a:tcPr marL="71080" marR="71080" marT="35540" marB="35540" anchor="ctr"/>
                </a:tc>
                <a:extLst>
                  <a:ext uri="{0D108BD9-81ED-4DB2-BD59-A6C34878D82A}">
                    <a16:rowId xmlns:a16="http://schemas.microsoft.com/office/drawing/2014/main" val="649370840"/>
                  </a:ext>
                </a:extLst>
              </a:tr>
              <a:tr h="544339">
                <a:tc>
                  <a:txBody>
                    <a:bodyPr/>
                    <a:lstStyle/>
                    <a:p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Cora90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marL="0" marR="0" lvl="0" indent="0" algn="ctr" defTabSz="3809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1 Full unroll</a:t>
                      </a:r>
                    </a:p>
                    <a:p>
                      <a:pPr marL="0" marR="0" lvl="0" indent="0" algn="ctr" defTabSz="3809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32 channels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2,298,510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32,046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154,917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108,770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194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256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154.20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5.44</a:t>
                      </a:r>
                    </a:p>
                  </a:txBody>
                  <a:tcPr marL="71080" marR="71080" marT="35540" marB="35540" anchor="ctr"/>
                </a:tc>
                <a:extLst>
                  <a:ext uri="{0D108BD9-81ED-4DB2-BD59-A6C34878D82A}">
                    <a16:rowId xmlns:a16="http://schemas.microsoft.com/office/drawing/2014/main" val="2133336881"/>
                  </a:ext>
                </a:extLst>
              </a:tr>
              <a:tr h="544339">
                <a:tc>
                  <a:txBody>
                    <a:bodyPr/>
                    <a:lstStyle/>
                    <a:p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Cora120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marL="0" marR="0" lvl="0" indent="0" algn="ctr" defTabSz="3809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1 Full unroll</a:t>
                      </a:r>
                    </a:p>
                    <a:p>
                      <a:pPr marL="0" marR="0" lvl="0" indent="0" algn="ctr" defTabSz="3809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32 channels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3,987,840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43,187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218,178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135,961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254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256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134.49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6.06</a:t>
                      </a:r>
                    </a:p>
                  </a:txBody>
                  <a:tcPr marL="71080" marR="71080" marT="35540" marB="35540" anchor="ctr"/>
                </a:tc>
                <a:extLst>
                  <a:ext uri="{0D108BD9-81ED-4DB2-BD59-A6C34878D82A}">
                    <a16:rowId xmlns:a16="http://schemas.microsoft.com/office/drawing/2014/main" val="218060270"/>
                  </a:ext>
                </a:extLst>
              </a:tr>
              <a:tr h="544339">
                <a:tc>
                  <a:txBody>
                    <a:bodyPr/>
                    <a:lstStyle/>
                    <a:p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Cora150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marL="0" marR="0" lvl="0" indent="0" algn="ctr" defTabSz="3809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1 Full unroll</a:t>
                      </a:r>
                    </a:p>
                    <a:p>
                      <a:pPr marL="0" marR="0" lvl="0" indent="0" algn="ctr" defTabSz="3809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32 channels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6,136,470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27,002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115,463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143,916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26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264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149.20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6.33</a:t>
                      </a:r>
                    </a:p>
                  </a:txBody>
                  <a:tcPr marL="71080" marR="71080" marT="35540" marB="35540" anchor="ctr"/>
                </a:tc>
                <a:extLst>
                  <a:ext uri="{0D108BD9-81ED-4DB2-BD59-A6C34878D82A}">
                    <a16:rowId xmlns:a16="http://schemas.microsoft.com/office/drawing/2014/main" val="843918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8872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42048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03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4020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Graph Neural Networks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36E58EA-2DC7-976D-D617-89E6D412539A}"/>
              </a:ext>
            </a:extLst>
          </p:cNvPr>
          <p:cNvSpPr txBox="1"/>
          <p:nvPr/>
        </p:nvSpPr>
        <p:spPr>
          <a:xfrm>
            <a:off x="359999" y="948047"/>
            <a:ext cx="5988131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Sequel Sans Book Head" panose="020B0503050000020004" pitchFamily="34" charset="77"/>
              </a:rPr>
              <a:t>Graph Neural Networks are deep learning techniques that operate on graph-structured data to solve prediction tasks: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B939296-63F5-F28E-6267-81D782E1272B}"/>
              </a:ext>
            </a:extLst>
          </p:cNvPr>
          <p:cNvSpPr txBox="1"/>
          <p:nvPr/>
        </p:nvSpPr>
        <p:spPr>
          <a:xfrm>
            <a:off x="383039" y="3360109"/>
            <a:ext cx="8295443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Sequel Sans Book Head" panose="020B0503050000020004" pitchFamily="34" charset="77"/>
              </a:rPr>
              <a:t>Graph Neural Networks consist of multiple interconnected layers, and they typically encompass three main stages:</a:t>
            </a:r>
          </a:p>
        </p:txBody>
      </p: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046AD22D-3ECD-6FA6-EC68-0C62AF50E48B}"/>
              </a:ext>
            </a:extLst>
          </p:cNvPr>
          <p:cNvGrpSpPr/>
          <p:nvPr/>
        </p:nvGrpSpPr>
        <p:grpSpPr>
          <a:xfrm>
            <a:off x="1477448" y="4124694"/>
            <a:ext cx="6189105" cy="816157"/>
            <a:chOff x="558553" y="4124694"/>
            <a:chExt cx="6189105" cy="816157"/>
          </a:xfrm>
        </p:grpSpPr>
        <p:grpSp>
          <p:nvGrpSpPr>
            <p:cNvPr id="3" name="Gruppo 2">
              <a:extLst>
                <a:ext uri="{FF2B5EF4-FFF2-40B4-BE49-F238E27FC236}">
                  <a16:creationId xmlns:a16="http://schemas.microsoft.com/office/drawing/2014/main" id="{4A840C06-2BAE-57A3-42F9-A418F049F04D}"/>
                </a:ext>
              </a:extLst>
            </p:cNvPr>
            <p:cNvGrpSpPr/>
            <p:nvPr/>
          </p:nvGrpSpPr>
          <p:grpSpPr>
            <a:xfrm>
              <a:off x="558553" y="4124694"/>
              <a:ext cx="5520211" cy="340760"/>
              <a:chOff x="1557597" y="4266861"/>
              <a:chExt cx="5520211" cy="340760"/>
            </a:xfrm>
          </p:grpSpPr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3327633E-8C21-B6EC-984D-8D63B18379E4}"/>
                  </a:ext>
                </a:extLst>
              </p:cNvPr>
              <p:cNvSpPr txBox="1"/>
              <p:nvPr/>
            </p:nvSpPr>
            <p:spPr>
              <a:xfrm>
                <a:off x="1557597" y="4266861"/>
                <a:ext cx="1581258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>
                    <a:latin typeface="Sequel Sans Medium Disp" panose="020B0503050000020004" pitchFamily="34" charset="77"/>
                  </a:rPr>
                  <a:t>pre-processing</a:t>
                </a:r>
              </a:p>
            </p:txBody>
          </p:sp>
          <p:cxnSp>
            <p:nvCxnSpPr>
              <p:cNvPr id="13" name="Connettore 2 12">
                <a:extLst>
                  <a:ext uri="{FF2B5EF4-FFF2-40B4-BE49-F238E27FC236}">
                    <a16:creationId xmlns:a16="http://schemas.microsoft.com/office/drawing/2014/main" id="{5A27CE90-4BEA-7627-B81B-B73B33A4B6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4629" y="4441542"/>
                <a:ext cx="344905" cy="0"/>
              </a:xfrm>
              <a:prstGeom prst="straightConnector1">
                <a:avLst/>
              </a:prstGeom>
              <a:ln w="1587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EFA51D55-DD8E-C483-4638-85C231961CC4}"/>
                  </a:ext>
                </a:extLst>
              </p:cNvPr>
              <p:cNvSpPr txBox="1"/>
              <p:nvPr/>
            </p:nvSpPr>
            <p:spPr>
              <a:xfrm>
                <a:off x="3815308" y="4269067"/>
                <a:ext cx="1693031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>
                    <a:latin typeface="Sequel Sans Medium Disp" panose="020B0503050000020004" pitchFamily="34" charset="77"/>
                  </a:rPr>
                  <a:t>Iterative updates</a:t>
                </a:r>
              </a:p>
            </p:txBody>
          </p:sp>
          <p:cxnSp>
            <p:nvCxnSpPr>
              <p:cNvPr id="16" name="Connettore 2 15">
                <a:extLst>
                  <a:ext uri="{FF2B5EF4-FFF2-40B4-BE49-F238E27FC236}">
                    <a16:creationId xmlns:a16="http://schemas.microsoft.com/office/drawing/2014/main" id="{B35EBA53-BF79-5A31-D745-AE30885C21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4113" y="4441542"/>
                <a:ext cx="344905" cy="0"/>
              </a:xfrm>
              <a:prstGeom prst="straightConnector1">
                <a:avLst/>
              </a:prstGeom>
              <a:ln w="1587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42E08B10-C4F1-84B6-FB3B-56580C7D8D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84791" y="4266861"/>
                <a:ext cx="893017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>
                    <a:latin typeface="Sequel Sans Medium Disp" panose="020B0503050000020004" pitchFamily="34" charset="77"/>
                  </a:rPr>
                  <a:t>readout</a:t>
                </a:r>
              </a:p>
            </p:txBody>
          </p:sp>
        </p:grp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C3CDF232-4F08-3BAB-E44C-226F0D72C29E}"/>
                </a:ext>
              </a:extLst>
            </p:cNvPr>
            <p:cNvSpPr txBox="1"/>
            <p:nvPr/>
          </p:nvSpPr>
          <p:spPr>
            <a:xfrm>
              <a:off x="558553" y="4479186"/>
              <a:ext cx="1581258" cy="46166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Sequel Sans Book Disp" panose="020B0503050000020004" pitchFamily="34" charset="77"/>
                </a:rPr>
                <a:t>transforming </a:t>
              </a:r>
            </a:p>
            <a:p>
              <a:pPr algn="ctr"/>
              <a:r>
                <a:rPr lang="en-GB" sz="1200" dirty="0">
                  <a:latin typeface="Sequel Sans Book Disp" panose="020B0503050000020004" pitchFamily="34" charset="77"/>
                </a:rPr>
                <a:t>the input data</a:t>
              </a:r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78BA2B70-957E-A645-7450-0788E7F6595A}"/>
                </a:ext>
              </a:extLst>
            </p:cNvPr>
            <p:cNvSpPr txBox="1"/>
            <p:nvPr/>
          </p:nvSpPr>
          <p:spPr>
            <a:xfrm>
              <a:off x="2740808" y="4479186"/>
              <a:ext cx="1843942" cy="46166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Sequel Sans Book Disp" panose="020B0503050000020004" pitchFamily="34" charset="77"/>
                </a:rPr>
                <a:t>edge and vertex feature vectors update</a:t>
              </a: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971BDFFF-6CDC-C553-82CA-9583730BF8B9}"/>
                </a:ext>
              </a:extLst>
            </p:cNvPr>
            <p:cNvSpPr txBox="1"/>
            <p:nvPr/>
          </p:nvSpPr>
          <p:spPr>
            <a:xfrm>
              <a:off x="4516852" y="4479186"/>
              <a:ext cx="2230806" cy="46166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Sequel Sans Book Disp" panose="020B0503050000020004" pitchFamily="34" charset="77"/>
                </a:rPr>
                <a:t>aggregates embeddings </a:t>
              </a:r>
            </a:p>
            <a:p>
              <a:pPr algn="ctr"/>
              <a:r>
                <a:rPr lang="en-GB" sz="1200" dirty="0">
                  <a:latin typeface="Sequel Sans Book Disp" panose="020B0503050000020004" pitchFamily="34" charset="77"/>
                </a:rPr>
                <a:t>in a global feature vector</a:t>
              </a:r>
            </a:p>
          </p:txBody>
        </p:sp>
      </p:grp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9535156C-0718-4242-3551-8AD5F510C97F}"/>
              </a:ext>
            </a:extLst>
          </p:cNvPr>
          <p:cNvGrpSpPr/>
          <p:nvPr/>
        </p:nvGrpSpPr>
        <p:grpSpPr>
          <a:xfrm>
            <a:off x="65719" y="1661869"/>
            <a:ext cx="6187225" cy="1592318"/>
            <a:chOff x="359999" y="1661869"/>
            <a:chExt cx="6187225" cy="1592318"/>
          </a:xfrm>
        </p:grpSpPr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E5D5BFA1-7D98-E74A-E8FB-059AF37452EE}"/>
                </a:ext>
              </a:extLst>
            </p:cNvPr>
            <p:cNvSpPr txBox="1"/>
            <p:nvPr/>
          </p:nvSpPr>
          <p:spPr>
            <a:xfrm>
              <a:off x="359999" y="2884855"/>
              <a:ext cx="2097587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dirty="0">
                  <a:latin typeface="Sequel Sans Book Disp" panose="020B0503050000020004" pitchFamily="34" charset="77"/>
                </a:rPr>
                <a:t>Classify nodes according to </a:t>
              </a:r>
            </a:p>
            <a:p>
              <a:pPr algn="ctr"/>
              <a:r>
                <a:rPr lang="en-GB" sz="900" dirty="0">
                  <a:latin typeface="Sequel Sans Book Disp" panose="020B0503050000020004" pitchFamily="34" charset="77"/>
                </a:rPr>
                <a:t>labels of their neighbours</a:t>
              </a:r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0C1AE3F0-7A84-BA35-3455-C0D952ED6365}"/>
                </a:ext>
              </a:extLst>
            </p:cNvPr>
            <p:cNvSpPr txBox="1"/>
            <p:nvPr/>
          </p:nvSpPr>
          <p:spPr>
            <a:xfrm>
              <a:off x="4449637" y="2884855"/>
              <a:ext cx="2097587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dirty="0">
                  <a:latin typeface="Sequel Sans Book Disp" panose="020B0503050000020004" pitchFamily="34" charset="77"/>
                </a:rPr>
                <a:t>Classify the whole graph into </a:t>
              </a:r>
            </a:p>
            <a:p>
              <a:pPr algn="ctr"/>
              <a:r>
                <a:rPr lang="en-GB" sz="900" dirty="0">
                  <a:latin typeface="Sequel Sans Book Disp" panose="020B0503050000020004" pitchFamily="34" charset="77"/>
                </a:rPr>
                <a:t>different categories</a:t>
              </a:r>
            </a:p>
          </p:txBody>
        </p: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4954ECBD-BBE2-A0C0-6AE5-534936935504}"/>
                </a:ext>
              </a:extLst>
            </p:cNvPr>
            <p:cNvSpPr txBox="1"/>
            <p:nvPr/>
          </p:nvSpPr>
          <p:spPr>
            <a:xfrm>
              <a:off x="2488880" y="2884855"/>
              <a:ext cx="1873074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dirty="0">
                  <a:latin typeface="Sequel Sans Book Disp" panose="020B0503050000020004" pitchFamily="34" charset="77"/>
                </a:rPr>
                <a:t>Predict the evolution of connection between two entities</a:t>
              </a:r>
            </a:p>
          </p:txBody>
        </p:sp>
        <p:pic>
          <p:nvPicPr>
            <p:cNvPr id="21" name="Immagine 20">
              <a:extLst>
                <a:ext uri="{FF2B5EF4-FFF2-40B4-BE49-F238E27FC236}">
                  <a16:creationId xmlns:a16="http://schemas.microsoft.com/office/drawing/2014/main" id="{26978EF0-99B2-C412-0F74-9934BCCA2C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72483"/>
            <a:stretch/>
          </p:blipFill>
          <p:spPr>
            <a:xfrm>
              <a:off x="786472" y="1661869"/>
              <a:ext cx="1146264" cy="111876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06E0F288-D646-E0FC-34BA-FE6723E0C6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9775"/>
            <a:stretch/>
          </p:blipFill>
          <p:spPr>
            <a:xfrm>
              <a:off x="4819721" y="1661869"/>
              <a:ext cx="1259043" cy="1118762"/>
            </a:xfrm>
            <a:prstGeom prst="rect">
              <a:avLst/>
            </a:prstGeom>
          </p:spPr>
        </p:pic>
        <p:pic>
          <p:nvPicPr>
            <p:cNvPr id="22" name="Immagine 21">
              <a:extLst>
                <a:ext uri="{FF2B5EF4-FFF2-40B4-BE49-F238E27FC236}">
                  <a16:creationId xmlns:a16="http://schemas.microsoft.com/office/drawing/2014/main" id="{9DE8A72D-845C-2FEA-D496-909BF935F6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2695" r="36638"/>
            <a:stretch/>
          </p:blipFill>
          <p:spPr>
            <a:xfrm>
              <a:off x="2737493" y="1661869"/>
              <a:ext cx="1277471" cy="1118762"/>
            </a:xfrm>
            <a:prstGeom prst="rect">
              <a:avLst/>
            </a:prstGeom>
          </p:spPr>
        </p:pic>
      </p:grp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4D5B7942-7804-94BE-ACB0-45649F63A074}"/>
              </a:ext>
            </a:extLst>
          </p:cNvPr>
          <p:cNvSpPr txBox="1"/>
          <p:nvPr/>
        </p:nvSpPr>
        <p:spPr>
          <a:xfrm>
            <a:off x="6582869" y="2607856"/>
            <a:ext cx="2333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quel Sans Book Head" panose="020B0503050000020004" pitchFamily="34" charset="77"/>
              </a:rPr>
              <a:t>Growing popularity of Graph Neural Networks in past years on Google Scholar.</a:t>
            </a:r>
          </a:p>
        </p:txBody>
      </p:sp>
      <p:pic>
        <p:nvPicPr>
          <p:cNvPr id="28" name="Immagine 27">
            <a:extLst>
              <a:ext uri="{FF2B5EF4-FFF2-40B4-BE49-F238E27FC236}">
                <a16:creationId xmlns:a16="http://schemas.microsoft.com/office/drawing/2014/main" id="{C0B57285-472C-6E4B-42CC-C51046820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7677" y="506445"/>
            <a:ext cx="2230806" cy="199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430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rot="10800000"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 dirty="0">
              <a:latin typeface="Sequel Sans Book Disp" panose="020B0503050000020004" pitchFamily="34" charset="77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04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5700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Thesis motivations and objectives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58752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D4EB7AD-52E3-4FFE-A68F-8C2FA0771D74}"/>
              </a:ext>
            </a:extLst>
          </p:cNvPr>
          <p:cNvSpPr txBox="1"/>
          <p:nvPr/>
        </p:nvSpPr>
        <p:spPr>
          <a:xfrm>
            <a:off x="359999" y="1857656"/>
            <a:ext cx="46252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Sequel Sans Semi Bold Disp" panose="020B0503050000020004" pitchFamily="34" charset="77"/>
              </a:rPr>
              <a:t>Objectives of the thesis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Sequel Sans Book Head" panose="020B0503050000020004" pitchFamily="34" charset="77"/>
              </a:rPr>
              <a:t>A comprehensive toolchain for Graph Neural Network inference acceleration on FPGA architectures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600" dirty="0">
                <a:latin typeface="Sequel Sans Book Head" panose="020B0503050000020004" pitchFamily="34" charset="77"/>
              </a:rPr>
              <a:t>Analysis of state-of-the-art tools for Graph Neural Network implementation;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600" dirty="0">
                <a:latin typeface="Sequel Sans Book Head" panose="020B0503050000020004" pitchFamily="34" charset="77"/>
              </a:rPr>
              <a:t>Identify the GNN models bottlenecks and accelerate the heaviest computational tasks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600" dirty="0">
                <a:latin typeface="Sequel Sans Book Head" panose="020B0503050000020004" pitchFamily="34" charset="77"/>
              </a:rPr>
              <a:t>Design space exploration of optimizations designed to finely enhance model performance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736F55C-ED5A-40E8-7829-E7CC0616BFA4}"/>
              </a:ext>
            </a:extLst>
          </p:cNvPr>
          <p:cNvSpPr txBox="1"/>
          <p:nvPr/>
        </p:nvSpPr>
        <p:spPr>
          <a:xfrm>
            <a:off x="359999" y="888879"/>
            <a:ext cx="80578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Sequel Sans Semi Bold Disp" panose="020B0503050000020004" pitchFamily="34" charset="77"/>
              </a:rPr>
              <a:t>Motivations of the thesis</a:t>
            </a:r>
          </a:p>
          <a:p>
            <a:r>
              <a:rPr lang="en-GB" sz="1600" dirty="0">
                <a:latin typeface="Sequel Sans Book Head" panose="020B0503050000020004" pitchFamily="34" charset="77"/>
              </a:rPr>
              <a:t>Optimize and accelerate the capabilities of Graph Neural Networks is necessary due to their increasingly popularity, especially in fields characterized by vast amount of data. 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C4BFB7F-46AC-1698-3093-D94A2CF1724E}"/>
              </a:ext>
            </a:extLst>
          </p:cNvPr>
          <p:cNvSpPr txBox="1"/>
          <p:nvPr/>
        </p:nvSpPr>
        <p:spPr>
          <a:xfrm>
            <a:off x="5318686" y="4725075"/>
            <a:ext cx="3491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Sequel Sans Book Head" panose="020B0503050000020004" pitchFamily="34" charset="77"/>
              </a:rPr>
              <a:t>Example of graph-structured data on which Graph Neural Networks can operate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199EC153-B657-5136-E3A2-FE858702A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583" y="1960294"/>
            <a:ext cx="2709334" cy="261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061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05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3354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Proposed toolchain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35352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59FDCBF-5F15-DFEA-0182-5AED00F25953}"/>
              </a:ext>
            </a:extLst>
          </p:cNvPr>
          <p:cNvSpPr txBox="1"/>
          <p:nvPr/>
        </p:nvSpPr>
        <p:spPr>
          <a:xfrm>
            <a:off x="351795" y="3387467"/>
            <a:ext cx="45373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Sequel Sans Semi Bold Disp" panose="020B0503050000020004" pitchFamily="34" charset="77"/>
              </a:rPr>
              <a:t>Synthesizer</a:t>
            </a:r>
          </a:p>
          <a:p>
            <a:r>
              <a:rPr lang="en-GB" sz="1600" dirty="0">
                <a:latin typeface="Sequel Sans Book Head" panose="020B0503050000020004" pitchFamily="34" charset="77"/>
              </a:rPr>
              <a:t>It takes the MLIR representation as input and transform it into accelerator. Firstly, it applies high-level optimizations, then the refined version proceeds to the Bambu HLS backend, where the GNN accelerator is effectively produced.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DEE919C-4B69-239A-8A21-1B38E9F20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876" y="1724386"/>
            <a:ext cx="396000" cy="396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BEF40F9-F87D-4F73-365F-73F5106FCB65}"/>
              </a:ext>
            </a:extLst>
          </p:cNvPr>
          <p:cNvSpPr txBox="1"/>
          <p:nvPr/>
        </p:nvSpPr>
        <p:spPr>
          <a:xfrm>
            <a:off x="360000" y="2093051"/>
            <a:ext cx="22604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Sequel Sans Book Head" panose="020B0503050000020004" pitchFamily="34" charset="77"/>
              </a:rPr>
              <a:t>A novel approach to construct reusable </a:t>
            </a:r>
          </a:p>
          <a:p>
            <a:r>
              <a:rPr lang="en-GB" sz="1400" dirty="0">
                <a:latin typeface="Sequel Sans Book Head" panose="020B0503050000020004" pitchFamily="34" charset="77"/>
              </a:rPr>
              <a:t>and extensible compiler infrastructure.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52423AA-E918-CF91-4CF2-573AA8E539F2}"/>
              </a:ext>
            </a:extLst>
          </p:cNvPr>
          <p:cNvSpPr txBox="1"/>
          <p:nvPr/>
        </p:nvSpPr>
        <p:spPr>
          <a:xfrm>
            <a:off x="319135" y="1753109"/>
            <a:ext cx="798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Sequel Sans Semi Bold Disp" panose="020B0503050000020004" pitchFamily="34" charset="77"/>
              </a:rPr>
              <a:t>MLIR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3116ABC-37F4-F173-8E78-8BF63D16F9C0}"/>
              </a:ext>
            </a:extLst>
          </p:cNvPr>
          <p:cNvSpPr txBox="1"/>
          <p:nvPr/>
        </p:nvSpPr>
        <p:spPr>
          <a:xfrm>
            <a:off x="320958" y="876483"/>
            <a:ext cx="4605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Sequel Sans Book Head" panose="020B0503050000020004" pitchFamily="34" charset="77"/>
              </a:rPr>
              <a:t>The toolchain proposed in this thesis makes use </a:t>
            </a:r>
          </a:p>
          <a:p>
            <a:r>
              <a:rPr lang="en-GB" sz="1600" dirty="0">
                <a:latin typeface="Sequel Sans Book Head" panose="020B0503050000020004" pitchFamily="34" charset="77"/>
              </a:rPr>
              <a:t>of MLIR and is based on High-Level Synthesis.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FA763B2A-31EB-885A-AB4E-62D48A68BF3E}"/>
              </a:ext>
            </a:extLst>
          </p:cNvPr>
          <p:cNvGrpSpPr/>
          <p:nvPr/>
        </p:nvGrpSpPr>
        <p:grpSpPr>
          <a:xfrm>
            <a:off x="3758957" y="2117316"/>
            <a:ext cx="1569755" cy="1050132"/>
            <a:chOff x="6945466" y="1809798"/>
            <a:chExt cx="1569755" cy="1050132"/>
          </a:xfrm>
        </p:grpSpPr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F99F109E-9392-6D84-7A96-534EBE75FE9E}"/>
                </a:ext>
              </a:extLst>
            </p:cNvPr>
            <p:cNvSpPr txBox="1"/>
            <p:nvPr/>
          </p:nvSpPr>
          <p:spPr>
            <a:xfrm>
              <a:off x="7347614" y="1809798"/>
              <a:ext cx="76545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Sequel Sans Roman Disp" panose="020B0503050000020004" pitchFamily="34" charset="77"/>
                </a:rPr>
                <a:t>C/C++</a:t>
              </a:r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15C7FAF1-FF52-183A-E869-9051ADA08F94}"/>
                </a:ext>
              </a:extLst>
            </p:cNvPr>
            <p:cNvSpPr txBox="1"/>
            <p:nvPr/>
          </p:nvSpPr>
          <p:spPr>
            <a:xfrm>
              <a:off x="7215317" y="2207906"/>
              <a:ext cx="103005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Sequel Sans Roman Disp" panose="020B0503050000020004" pitchFamily="34" charset="77"/>
                </a:rPr>
                <a:t>HLS tool</a:t>
              </a:r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00DC3FB1-B98A-08B3-5755-90EC1D021C99}"/>
                </a:ext>
              </a:extLst>
            </p:cNvPr>
            <p:cNvSpPr txBox="1"/>
            <p:nvPr/>
          </p:nvSpPr>
          <p:spPr>
            <a:xfrm>
              <a:off x="6945466" y="2606014"/>
              <a:ext cx="156975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Sequel Sans Roman Disp" panose="020B0503050000020004" pitchFamily="34" charset="77"/>
                </a:rPr>
                <a:t>VHDL</a:t>
              </a:r>
            </a:p>
          </p:txBody>
        </p:sp>
        <p:cxnSp>
          <p:nvCxnSpPr>
            <p:cNvPr id="19" name="Connettore 2 18">
              <a:extLst>
                <a:ext uri="{FF2B5EF4-FFF2-40B4-BE49-F238E27FC236}">
                  <a16:creationId xmlns:a16="http://schemas.microsoft.com/office/drawing/2014/main" id="{7DFD6A47-81C2-075C-BFF2-63D55E78C2B5}"/>
                </a:ext>
              </a:extLst>
            </p:cNvPr>
            <p:cNvCxnSpPr>
              <a:cxnSpLocks/>
            </p:cNvCxnSpPr>
            <p:nvPr/>
          </p:nvCxnSpPr>
          <p:spPr>
            <a:xfrm>
              <a:off x="7734122" y="2051210"/>
              <a:ext cx="0" cy="169200"/>
            </a:xfrm>
            <a:prstGeom prst="straightConnector1">
              <a:avLst/>
            </a:prstGeom>
            <a:ln w="158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" name="Connettore 2 19">
              <a:extLst>
                <a:ext uri="{FF2B5EF4-FFF2-40B4-BE49-F238E27FC236}">
                  <a16:creationId xmlns:a16="http://schemas.microsoft.com/office/drawing/2014/main" id="{A2F51774-03A2-4E7F-6F7E-8CA2B0938EC4}"/>
                </a:ext>
              </a:extLst>
            </p:cNvPr>
            <p:cNvCxnSpPr>
              <a:cxnSpLocks/>
            </p:cNvCxnSpPr>
            <p:nvPr/>
          </p:nvCxnSpPr>
          <p:spPr>
            <a:xfrm>
              <a:off x="7733944" y="2449318"/>
              <a:ext cx="0" cy="169200"/>
            </a:xfrm>
            <a:prstGeom prst="straightConnector1">
              <a:avLst/>
            </a:prstGeom>
            <a:ln w="158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E9DE1CB-36A8-BDA8-B476-1F13FA4323F5}"/>
              </a:ext>
            </a:extLst>
          </p:cNvPr>
          <p:cNvSpPr txBox="1"/>
          <p:nvPr/>
        </p:nvSpPr>
        <p:spPr>
          <a:xfrm>
            <a:off x="2620453" y="1734624"/>
            <a:ext cx="2277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Sequel Sans Semi Bold Disp" panose="020B0503050000020004" pitchFamily="34" charset="77"/>
              </a:rPr>
              <a:t>High-Level Synthesis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E74C3A0B-1F20-A7DD-C214-76C35676785B}"/>
              </a:ext>
            </a:extLst>
          </p:cNvPr>
          <p:cNvSpPr txBox="1"/>
          <p:nvPr/>
        </p:nvSpPr>
        <p:spPr>
          <a:xfrm>
            <a:off x="2694318" y="2091663"/>
            <a:ext cx="17025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Sequel Sans Book Head" panose="020B0503050000020004" pitchFamily="34" charset="77"/>
              </a:rPr>
              <a:t>Simplified hardware development.</a:t>
            </a:r>
          </a:p>
          <a:p>
            <a:r>
              <a:rPr lang="en-GB" sz="1400" dirty="0">
                <a:latin typeface="Sequel Sans Book Head" panose="020B0503050000020004" pitchFamily="34" charset="77"/>
              </a:rPr>
              <a:t>Reduces design time and effort.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A6736FF-C1B7-1EE6-ADEF-9316A37A5F62}"/>
              </a:ext>
            </a:extLst>
          </p:cNvPr>
          <p:cNvSpPr txBox="1"/>
          <p:nvPr/>
        </p:nvSpPr>
        <p:spPr>
          <a:xfrm>
            <a:off x="5408114" y="4472594"/>
            <a:ext cx="3491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Sequel Sans Book Head" panose="020B0503050000020004" pitchFamily="34" charset="77"/>
              </a:rPr>
              <a:t>FPGA Toolchain for Graph Neural Network Acceleration. Main thesis contributions represented in green.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F744F0CE-6D57-223E-94C5-1CC9C4AFD6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478" y="932382"/>
            <a:ext cx="2850000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6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06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24196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Contributions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26028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3116ABC-37F4-F173-8E78-8BF63D16F9C0}"/>
              </a:ext>
            </a:extLst>
          </p:cNvPr>
          <p:cNvSpPr txBox="1"/>
          <p:nvPr/>
        </p:nvSpPr>
        <p:spPr>
          <a:xfrm>
            <a:off x="359999" y="911001"/>
            <a:ext cx="449986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Sequel Sans Book Head" panose="020B0503050000020004" pitchFamily="34" charset="77"/>
              </a:rPr>
              <a:t>The main contributions of this thesis are:</a:t>
            </a:r>
          </a:p>
          <a:p>
            <a:endParaRPr lang="en-GB" sz="600" dirty="0">
              <a:latin typeface="Sequel Sans Book Head" panose="020B0503050000020004" pitchFamily="34" charset="77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600" dirty="0">
                <a:latin typeface="Sequel Sans Book Head" panose="020B0503050000020004" pitchFamily="34" charset="77"/>
              </a:rPr>
              <a:t>Analysis of the existing tools for the implementation of Graph Neural Networks;</a:t>
            </a:r>
          </a:p>
          <a:p>
            <a:pPr marL="342900" indent="-342900">
              <a:buFont typeface="+mj-lt"/>
              <a:buAutoNum type="arabicPeriod"/>
            </a:pPr>
            <a:endParaRPr lang="en-GB" sz="400" dirty="0">
              <a:latin typeface="Sequel Sans Book Head" panose="020B0503050000020004" pitchFamily="34" charset="77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600" dirty="0">
                <a:latin typeface="Sequel Sans Book Head" panose="020B0503050000020004" pitchFamily="34" charset="77"/>
              </a:rPr>
              <a:t>Identification of missing features of Torch-MLIR and implementation of some of them;</a:t>
            </a:r>
          </a:p>
          <a:p>
            <a:pPr marL="342900" indent="-342900">
              <a:buFont typeface="+mj-lt"/>
              <a:buAutoNum type="arabicPeriod"/>
            </a:pPr>
            <a:endParaRPr lang="en-GB" sz="400" dirty="0">
              <a:latin typeface="Sequel Sans Book Head" panose="020B0503050000020004" pitchFamily="34" charset="77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600" dirty="0">
                <a:latin typeface="Sequel Sans Book Head" panose="020B0503050000020004" pitchFamily="34" charset="77"/>
              </a:rPr>
              <a:t>Analysis of bottlenecks in the execution of a Graph Convolutional Network;</a:t>
            </a:r>
          </a:p>
          <a:p>
            <a:pPr marL="342900" indent="-342900">
              <a:buFont typeface="+mj-lt"/>
              <a:buAutoNum type="arabicPeriod"/>
            </a:pPr>
            <a:endParaRPr lang="en-GB" sz="400" dirty="0">
              <a:latin typeface="Sequel Sans Book Head" panose="020B0503050000020004" pitchFamily="34" charset="77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600" dirty="0">
                <a:latin typeface="Sequel Sans Book Head" panose="020B0503050000020004" pitchFamily="34" charset="77"/>
              </a:rPr>
              <a:t>Exploration of the combination of SODA-OPT and PandA-Bambu optimizations, leading to the development of a novel default optimization pipeline for Graph Neural Networks.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11924C5-1E6A-D059-1C17-D8E9E906BF2E}"/>
              </a:ext>
            </a:extLst>
          </p:cNvPr>
          <p:cNvSpPr txBox="1"/>
          <p:nvPr/>
        </p:nvSpPr>
        <p:spPr>
          <a:xfrm>
            <a:off x="465832" y="4386859"/>
            <a:ext cx="42882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Sequel Sans Book Head" panose="020B0503050000020004" pitchFamily="34" charset="77"/>
              </a:rPr>
              <a:t>The proposed GNN optimization pipeline allows to achieve an average of more than 3x improvement in inference time on FPGA.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41DF97E-2DF9-A840-6BB8-D4EEC0C5941D}"/>
              </a:ext>
            </a:extLst>
          </p:cNvPr>
          <p:cNvSpPr txBox="1"/>
          <p:nvPr/>
        </p:nvSpPr>
        <p:spPr>
          <a:xfrm>
            <a:off x="5408114" y="4472594"/>
            <a:ext cx="3491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Sequel Sans Book Head" panose="020B0503050000020004" pitchFamily="34" charset="77"/>
              </a:rPr>
              <a:t>FPGA Toolchain for Graph Neural Network Acceleration. Main thesis contributions represented in green.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6A3DAE3-C4DC-265A-33E4-758D759EE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478" y="932382"/>
            <a:ext cx="2850000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778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07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2892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Toolchain inputs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30744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9A4F243-4F93-4963-E3F9-C68C39D27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918" y="630366"/>
            <a:ext cx="497528" cy="386966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3FC73ADF-26E9-8672-760D-7F6F3E930D49}"/>
              </a:ext>
            </a:extLst>
          </p:cNvPr>
          <p:cNvSpPr txBox="1"/>
          <p:nvPr/>
        </p:nvSpPr>
        <p:spPr>
          <a:xfrm>
            <a:off x="380387" y="1883195"/>
            <a:ext cx="3395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quel Sans Semi Bold Disp" panose="020B0503050000020004" pitchFamily="34" charset="77"/>
              </a:rPr>
              <a:t>Graph Convolutional Network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8977F29-7BA3-8807-3B0C-11AD94149DD6}"/>
              </a:ext>
            </a:extLst>
          </p:cNvPr>
          <p:cNvSpPr txBox="1"/>
          <p:nvPr/>
        </p:nvSpPr>
        <p:spPr>
          <a:xfrm>
            <a:off x="4994064" y="648000"/>
            <a:ext cx="178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quel Sans Semi Bold Disp" panose="020B0503050000020004" pitchFamily="34" charset="77"/>
              </a:rPr>
              <a:t>Cora dataset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B17C4E1-4940-7E19-15C0-048DA4D99DB4}"/>
              </a:ext>
            </a:extLst>
          </p:cNvPr>
          <p:cNvSpPr txBox="1"/>
          <p:nvPr/>
        </p:nvSpPr>
        <p:spPr>
          <a:xfrm>
            <a:off x="450078" y="3772865"/>
            <a:ext cx="33206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Sequel Sans Book Head" panose="020B0503050000020004" pitchFamily="34" charset="77"/>
              </a:rPr>
              <a:t>Model’s characteristics:	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Sequel Sans Book Head" panose="020B0503050000020004" pitchFamily="34" charset="77"/>
              </a:rPr>
              <a:t>Two convolutional layers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Sequel Sans Book Head" panose="020B0503050000020004" pitchFamily="34" charset="77"/>
              </a:rPr>
              <a:t>Convolutional layers made of two matrix multiplications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Sequel Sans Book Head" panose="020B0503050000020004" pitchFamily="34" charset="77"/>
              </a:rPr>
              <a:t>Task is node classification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A042BD9-D9C5-06A8-927E-3E2E39EAB173}"/>
              </a:ext>
            </a:extLst>
          </p:cNvPr>
          <p:cNvSpPr txBox="1"/>
          <p:nvPr/>
        </p:nvSpPr>
        <p:spPr>
          <a:xfrm>
            <a:off x="5083441" y="1147573"/>
            <a:ext cx="31149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Sequel Sans Book Head" panose="020B0503050000020004" pitchFamily="34" charset="77"/>
              </a:rPr>
              <a:t>Scientific publications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Sequel Sans Book Head" panose="020B0503050000020004" pitchFamily="34" charset="77"/>
              </a:rPr>
              <a:t>Multiclass classification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Sequel Sans Book Head" panose="020B0503050000020004" pitchFamily="34" charset="77"/>
              </a:rPr>
              <a:t>Subsets to contain synthesis </a:t>
            </a:r>
            <a:br>
              <a:rPr lang="en-GB" sz="1600" dirty="0">
                <a:latin typeface="Sequel Sans Book Head" panose="020B0503050000020004" pitchFamily="34" charset="77"/>
              </a:rPr>
            </a:br>
            <a:r>
              <a:rPr lang="en-GB" sz="1600" dirty="0">
                <a:latin typeface="Sequel Sans Book Head" panose="020B0503050000020004" pitchFamily="34" charset="77"/>
              </a:rPr>
              <a:t>and evaluation times</a:t>
            </a:r>
          </a:p>
        </p:txBody>
      </p:sp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1D9C1C72-8FD0-07CD-B75B-CB2D344E0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451250"/>
              </p:ext>
            </p:extLst>
          </p:nvPr>
        </p:nvGraphicFramePr>
        <p:xfrm>
          <a:off x="5083441" y="2362315"/>
          <a:ext cx="2966166" cy="2306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34">
                  <a:extLst>
                    <a:ext uri="{9D8B030D-6E8A-4147-A177-3AD203B41FA5}">
                      <a16:colId xmlns:a16="http://schemas.microsoft.com/office/drawing/2014/main" val="4261120669"/>
                    </a:ext>
                  </a:extLst>
                </a:gridCol>
                <a:gridCol w="587777">
                  <a:extLst>
                    <a:ext uri="{9D8B030D-6E8A-4147-A177-3AD203B41FA5}">
                      <a16:colId xmlns:a16="http://schemas.microsoft.com/office/drawing/2014/main" val="3443097104"/>
                    </a:ext>
                  </a:extLst>
                </a:gridCol>
                <a:gridCol w="553604">
                  <a:extLst>
                    <a:ext uri="{9D8B030D-6E8A-4147-A177-3AD203B41FA5}">
                      <a16:colId xmlns:a16="http://schemas.microsoft.com/office/drawing/2014/main" val="1839077936"/>
                    </a:ext>
                  </a:extLst>
                </a:gridCol>
                <a:gridCol w="478424">
                  <a:extLst>
                    <a:ext uri="{9D8B030D-6E8A-4147-A177-3AD203B41FA5}">
                      <a16:colId xmlns:a16="http://schemas.microsoft.com/office/drawing/2014/main" val="1872346531"/>
                    </a:ext>
                  </a:extLst>
                </a:gridCol>
                <a:gridCol w="676627">
                  <a:extLst>
                    <a:ext uri="{9D8B030D-6E8A-4147-A177-3AD203B41FA5}">
                      <a16:colId xmlns:a16="http://schemas.microsoft.com/office/drawing/2014/main" val="2878933398"/>
                    </a:ext>
                  </a:extLst>
                </a:gridCol>
              </a:tblGrid>
              <a:tr h="288269">
                <a:tc>
                  <a:txBody>
                    <a:bodyPr/>
                    <a:lstStyle/>
                    <a:p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Name</a:t>
                      </a:r>
                    </a:p>
                  </a:txBody>
                  <a:tcPr marL="71080" marR="71080" marT="35540" marB="35540">
                    <a:solidFill>
                      <a:srgbClr val="728F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Nodes</a:t>
                      </a:r>
                    </a:p>
                  </a:txBody>
                  <a:tcPr marL="71080" marR="71080" marT="35540" marB="35540">
                    <a:solidFill>
                      <a:srgbClr val="728F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Words</a:t>
                      </a:r>
                    </a:p>
                  </a:txBody>
                  <a:tcPr marL="71080" marR="71080" marT="35540" marB="35540">
                    <a:solidFill>
                      <a:srgbClr val="728F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Links</a:t>
                      </a:r>
                    </a:p>
                  </a:txBody>
                  <a:tcPr marL="71080" marR="71080" marT="35540" marB="35540">
                    <a:solidFill>
                      <a:srgbClr val="728F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Classes</a:t>
                      </a:r>
                    </a:p>
                  </a:txBody>
                  <a:tcPr marL="71080" marR="71080" marT="35540" marB="35540">
                    <a:solidFill>
                      <a:srgbClr val="728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021353"/>
                  </a:ext>
                </a:extLst>
              </a:tr>
              <a:tr h="288269">
                <a:tc>
                  <a:txBody>
                    <a:bodyPr/>
                    <a:lstStyle/>
                    <a:p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Cora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2708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1433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5429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7</a:t>
                      </a:r>
                    </a:p>
                  </a:txBody>
                  <a:tcPr marL="71080" marR="71080" marT="35540" marB="35540"/>
                </a:tc>
                <a:extLst>
                  <a:ext uri="{0D108BD9-81ED-4DB2-BD59-A6C34878D82A}">
                    <a16:rowId xmlns:a16="http://schemas.microsoft.com/office/drawing/2014/main" val="1251047121"/>
                  </a:ext>
                </a:extLst>
              </a:tr>
              <a:tr h="288269">
                <a:tc>
                  <a:txBody>
                    <a:bodyPr/>
                    <a:lstStyle/>
                    <a:p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Cora15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15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15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3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7</a:t>
                      </a:r>
                    </a:p>
                  </a:txBody>
                  <a:tcPr marL="71080" marR="71080" marT="35540" marB="35540"/>
                </a:tc>
                <a:extLst>
                  <a:ext uri="{0D108BD9-81ED-4DB2-BD59-A6C34878D82A}">
                    <a16:rowId xmlns:a16="http://schemas.microsoft.com/office/drawing/2014/main" val="2106094191"/>
                  </a:ext>
                </a:extLst>
              </a:tr>
              <a:tr h="288269">
                <a:tc>
                  <a:txBody>
                    <a:bodyPr/>
                    <a:lstStyle/>
                    <a:p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Cora30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30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30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4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7</a:t>
                      </a:r>
                    </a:p>
                  </a:txBody>
                  <a:tcPr marL="71080" marR="71080" marT="35540" marB="35540"/>
                </a:tc>
                <a:extLst>
                  <a:ext uri="{0D108BD9-81ED-4DB2-BD59-A6C34878D82A}">
                    <a16:rowId xmlns:a16="http://schemas.microsoft.com/office/drawing/2014/main" val="187715232"/>
                  </a:ext>
                </a:extLst>
              </a:tr>
              <a:tr h="288269">
                <a:tc>
                  <a:txBody>
                    <a:bodyPr/>
                    <a:lstStyle/>
                    <a:p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Cora60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60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60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8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7</a:t>
                      </a:r>
                    </a:p>
                  </a:txBody>
                  <a:tcPr marL="71080" marR="71080" marT="35540" marB="35540"/>
                </a:tc>
                <a:extLst>
                  <a:ext uri="{0D108BD9-81ED-4DB2-BD59-A6C34878D82A}">
                    <a16:rowId xmlns:a16="http://schemas.microsoft.com/office/drawing/2014/main" val="1731158206"/>
                  </a:ext>
                </a:extLst>
              </a:tr>
              <a:tr h="288269">
                <a:tc>
                  <a:txBody>
                    <a:bodyPr/>
                    <a:lstStyle/>
                    <a:p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Cora90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90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90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18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7</a:t>
                      </a:r>
                    </a:p>
                  </a:txBody>
                  <a:tcPr marL="71080" marR="71080" marT="35540" marB="35540"/>
                </a:tc>
                <a:extLst>
                  <a:ext uri="{0D108BD9-81ED-4DB2-BD59-A6C34878D82A}">
                    <a16:rowId xmlns:a16="http://schemas.microsoft.com/office/drawing/2014/main" val="964787154"/>
                  </a:ext>
                </a:extLst>
              </a:tr>
              <a:tr h="288269">
                <a:tc>
                  <a:txBody>
                    <a:bodyPr/>
                    <a:lstStyle/>
                    <a:p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Cora120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120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120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22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7</a:t>
                      </a:r>
                    </a:p>
                  </a:txBody>
                  <a:tcPr marL="71080" marR="71080" marT="35540" marB="35540"/>
                </a:tc>
                <a:extLst>
                  <a:ext uri="{0D108BD9-81ED-4DB2-BD59-A6C34878D82A}">
                    <a16:rowId xmlns:a16="http://schemas.microsoft.com/office/drawing/2014/main" val="852728175"/>
                  </a:ext>
                </a:extLst>
              </a:tr>
              <a:tr h="288269">
                <a:tc>
                  <a:txBody>
                    <a:bodyPr/>
                    <a:lstStyle/>
                    <a:p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Cora150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150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150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37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7</a:t>
                      </a:r>
                    </a:p>
                  </a:txBody>
                  <a:tcPr marL="71080" marR="71080" marT="35540" marB="35540"/>
                </a:tc>
                <a:extLst>
                  <a:ext uri="{0D108BD9-81ED-4DB2-BD59-A6C34878D82A}">
                    <a16:rowId xmlns:a16="http://schemas.microsoft.com/office/drawing/2014/main" val="1803964323"/>
                  </a:ext>
                </a:extLst>
              </a:tr>
            </a:tbl>
          </a:graphicData>
        </a:graphic>
      </p:graphicFrame>
      <p:sp>
        <p:nvSpPr>
          <p:cNvPr id="2" name="CasellaDiTesto 1">
            <a:extLst>
              <a:ext uri="{FF2B5EF4-FFF2-40B4-BE49-F238E27FC236}">
                <a16:creationId xmlns:a16="http://schemas.microsoft.com/office/drawing/2014/main" id="{C8CFDB0F-E2E2-3A42-8F95-53D78DC85B58}"/>
              </a:ext>
            </a:extLst>
          </p:cNvPr>
          <p:cNvSpPr txBox="1"/>
          <p:nvPr/>
        </p:nvSpPr>
        <p:spPr>
          <a:xfrm>
            <a:off x="4871013" y="4809212"/>
            <a:ext cx="33910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Sequel Sans Book Head" panose="020B0503050000020004" pitchFamily="34" charset="77"/>
              </a:rPr>
              <a:t>Datasets used for experiments: subsets of Cora dataset.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E9EA8926-F46F-AB8B-CA5A-62E7738E5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78" y="2408065"/>
            <a:ext cx="3315456" cy="1209261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A58B532-9718-F08E-7F13-0E3DAF7A414C}"/>
              </a:ext>
            </a:extLst>
          </p:cNvPr>
          <p:cNvSpPr txBox="1"/>
          <p:nvPr/>
        </p:nvSpPr>
        <p:spPr>
          <a:xfrm>
            <a:off x="380387" y="922992"/>
            <a:ext cx="39070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quel Sans Semi Bold Disp" panose="020B0503050000020004" pitchFamily="34" charset="77"/>
              </a:rPr>
              <a:t>PyTorch</a:t>
            </a:r>
          </a:p>
          <a:p>
            <a:r>
              <a:rPr lang="en-GB" sz="1600" dirty="0">
                <a:latin typeface="Sequel Sans Book Head" panose="020B0503050000020004" pitchFamily="34" charset="77"/>
              </a:rPr>
              <a:t>Proposed toolchain entry point, for neural network implementations.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A9F02BE6-4098-20EE-B22A-15EA2271D9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7093" y="950341"/>
            <a:ext cx="208976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457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08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3818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From PyTorch to MLIR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40068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3FB13DC9-36E2-71E7-A823-A124FBA0EE53}"/>
              </a:ext>
            </a:extLst>
          </p:cNvPr>
          <p:cNvGrpSpPr/>
          <p:nvPr/>
        </p:nvGrpSpPr>
        <p:grpSpPr>
          <a:xfrm>
            <a:off x="5646131" y="1123753"/>
            <a:ext cx="3425867" cy="3243841"/>
            <a:chOff x="5779679" y="1150326"/>
            <a:chExt cx="3425867" cy="3243841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8DE73085-0175-DD07-5F0A-FA09A657A04C}"/>
                </a:ext>
              </a:extLst>
            </p:cNvPr>
            <p:cNvSpPr txBox="1"/>
            <p:nvPr/>
          </p:nvSpPr>
          <p:spPr>
            <a:xfrm>
              <a:off x="5779679" y="1150326"/>
              <a:ext cx="34258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Sequel Sans Roman Disp" panose="020B0503050000020004" pitchFamily="34" charset="77"/>
                </a:rPr>
                <a:t>PyTorch model</a:t>
              </a:r>
            </a:p>
            <a:p>
              <a:pPr algn="ctr"/>
              <a:r>
                <a:rPr lang="en-GB" sz="1600" dirty="0">
                  <a:latin typeface="Sequel Sans Roman Disp" panose="020B0503050000020004" pitchFamily="34" charset="77"/>
                </a:rPr>
                <a:t>implementation</a:t>
              </a:r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66EBB242-56EC-490E-9A89-D78C5A2D57D9}"/>
                </a:ext>
              </a:extLst>
            </p:cNvPr>
            <p:cNvSpPr txBox="1"/>
            <p:nvPr/>
          </p:nvSpPr>
          <p:spPr>
            <a:xfrm>
              <a:off x="5908602" y="1999758"/>
              <a:ext cx="31680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Sequel Sans Roman Disp" panose="020B0503050000020004" pitchFamily="34" charset="77"/>
                </a:rPr>
                <a:t>Adapt model</a:t>
              </a:r>
            </a:p>
            <a:p>
              <a:pPr algn="ctr"/>
              <a:r>
                <a:rPr lang="en-GB" sz="1600" dirty="0">
                  <a:latin typeface="Sequel Sans Roman Disp" panose="020B0503050000020004" pitchFamily="34" charset="77"/>
                </a:rPr>
                <a:t>to Torch Script</a:t>
              </a:r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E3B8F603-0264-9C84-EB1F-E546F147EE76}"/>
                </a:ext>
              </a:extLst>
            </p:cNvPr>
            <p:cNvSpPr txBox="1"/>
            <p:nvPr/>
          </p:nvSpPr>
          <p:spPr>
            <a:xfrm>
              <a:off x="6474314" y="3452401"/>
              <a:ext cx="20366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Sequel Sans Roman Disp" panose="020B0503050000020004" pitchFamily="34" charset="77"/>
                </a:rPr>
                <a:t>torch_mlir.compile</a:t>
              </a:r>
            </a:p>
          </p:txBody>
        </p:sp>
        <p:cxnSp>
          <p:nvCxnSpPr>
            <p:cNvPr id="11" name="Connettore 2 10">
              <a:extLst>
                <a:ext uri="{FF2B5EF4-FFF2-40B4-BE49-F238E27FC236}">
                  <a16:creationId xmlns:a16="http://schemas.microsoft.com/office/drawing/2014/main" id="{4D698DC7-9BD6-E588-AA91-1CFBE5F706E5}"/>
                </a:ext>
              </a:extLst>
            </p:cNvPr>
            <p:cNvCxnSpPr>
              <a:cxnSpLocks/>
            </p:cNvCxnSpPr>
            <p:nvPr/>
          </p:nvCxnSpPr>
          <p:spPr>
            <a:xfrm>
              <a:off x="7496354" y="1783195"/>
              <a:ext cx="0" cy="168469"/>
            </a:xfrm>
            <a:prstGeom prst="straightConnector1">
              <a:avLst/>
            </a:prstGeom>
            <a:ln w="158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" name="Connettore 2 11">
              <a:extLst>
                <a:ext uri="{FF2B5EF4-FFF2-40B4-BE49-F238E27FC236}">
                  <a16:creationId xmlns:a16="http://schemas.microsoft.com/office/drawing/2014/main" id="{1B8AA04D-7B40-120B-C28E-D8EF6BA08969}"/>
                </a:ext>
              </a:extLst>
            </p:cNvPr>
            <p:cNvCxnSpPr>
              <a:cxnSpLocks/>
            </p:cNvCxnSpPr>
            <p:nvPr/>
          </p:nvCxnSpPr>
          <p:spPr>
            <a:xfrm>
              <a:off x="7496178" y="2632627"/>
              <a:ext cx="0" cy="168469"/>
            </a:xfrm>
            <a:prstGeom prst="straightConnector1">
              <a:avLst/>
            </a:prstGeom>
            <a:ln w="158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50094E58-1DEF-E956-E200-40BAE93C9BE1}"/>
                </a:ext>
              </a:extLst>
            </p:cNvPr>
            <p:cNvSpPr txBox="1"/>
            <p:nvPr/>
          </p:nvSpPr>
          <p:spPr>
            <a:xfrm>
              <a:off x="6411817" y="4055613"/>
              <a:ext cx="21687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Sequel Sans Roman Disp" panose="020B0503050000020004" pitchFamily="34" charset="77"/>
                </a:rPr>
                <a:t>MLIR IR</a:t>
              </a:r>
            </a:p>
          </p:txBody>
        </p:sp>
        <p:cxnSp>
          <p:nvCxnSpPr>
            <p:cNvPr id="16" name="Connettore 2 15">
              <a:extLst>
                <a:ext uri="{FF2B5EF4-FFF2-40B4-BE49-F238E27FC236}">
                  <a16:creationId xmlns:a16="http://schemas.microsoft.com/office/drawing/2014/main" id="{3EEC6E2C-4407-267B-4D8B-F91CE61E70F5}"/>
                </a:ext>
              </a:extLst>
            </p:cNvPr>
            <p:cNvCxnSpPr>
              <a:cxnSpLocks/>
            </p:cNvCxnSpPr>
            <p:nvPr/>
          </p:nvCxnSpPr>
          <p:spPr>
            <a:xfrm>
              <a:off x="7499741" y="3839049"/>
              <a:ext cx="0" cy="168469"/>
            </a:xfrm>
            <a:prstGeom prst="straightConnector1">
              <a:avLst/>
            </a:prstGeom>
            <a:ln w="158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499067EE-E249-3746-F504-82D5A7188ADB}"/>
                </a:ext>
              </a:extLst>
            </p:cNvPr>
            <p:cNvSpPr txBox="1"/>
            <p:nvPr/>
          </p:nvSpPr>
          <p:spPr>
            <a:xfrm>
              <a:off x="6477877" y="2849190"/>
              <a:ext cx="20366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Sequel Sans Roman Disp" panose="020B0503050000020004" pitchFamily="34" charset="77"/>
                </a:rPr>
                <a:t>Model training</a:t>
              </a:r>
            </a:p>
          </p:txBody>
        </p:sp>
        <p:cxnSp>
          <p:nvCxnSpPr>
            <p:cNvPr id="19" name="Connettore 2 18">
              <a:extLst>
                <a:ext uri="{FF2B5EF4-FFF2-40B4-BE49-F238E27FC236}">
                  <a16:creationId xmlns:a16="http://schemas.microsoft.com/office/drawing/2014/main" id="{A15CDFF5-81F5-FCA5-2127-D3C85D448028}"/>
                </a:ext>
              </a:extLst>
            </p:cNvPr>
            <p:cNvCxnSpPr>
              <a:cxnSpLocks/>
            </p:cNvCxnSpPr>
            <p:nvPr/>
          </p:nvCxnSpPr>
          <p:spPr>
            <a:xfrm>
              <a:off x="7503305" y="3235838"/>
              <a:ext cx="0" cy="168469"/>
            </a:xfrm>
            <a:prstGeom prst="straightConnector1">
              <a:avLst/>
            </a:prstGeom>
            <a:ln w="158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034D998-61E6-04B5-4C49-98E3B09A2FF3}"/>
              </a:ext>
            </a:extLst>
          </p:cNvPr>
          <p:cNvSpPr txBox="1"/>
          <p:nvPr/>
        </p:nvSpPr>
        <p:spPr>
          <a:xfrm>
            <a:off x="6002000" y="4485437"/>
            <a:ext cx="2728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quel Sans Book Head" panose="020B0503050000020004" pitchFamily="34" charset="77"/>
              </a:rPr>
              <a:t>From PyTorch model implementation to MLIR IR flow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2E9CC2C-A1A3-3305-EFF6-81C7740B7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3987" y="4063720"/>
            <a:ext cx="288000" cy="288000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2F69E100-E184-7A74-B04D-1FCF5ABF3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1705" y="881029"/>
            <a:ext cx="208976" cy="252000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65F0A5D-9F22-AD56-B836-00CEE5C60A48}"/>
              </a:ext>
            </a:extLst>
          </p:cNvPr>
          <p:cNvSpPr txBox="1"/>
          <p:nvPr/>
        </p:nvSpPr>
        <p:spPr>
          <a:xfrm>
            <a:off x="359999" y="945944"/>
            <a:ext cx="560491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quel Sans Semi Bold Disp" panose="020B0503050000020004" pitchFamily="34" charset="77"/>
              </a:rPr>
              <a:t>Torch-MLIR</a:t>
            </a:r>
          </a:p>
          <a:p>
            <a:r>
              <a:rPr lang="en-GB" sz="1700" dirty="0">
                <a:latin typeface="Sequel Sans Book Head" panose="020B0503050000020004" pitchFamily="34" charset="77"/>
              </a:rPr>
              <a:t>The Torch-MLIR project aims to provide first class compiler support from the PyTorch ecosystem to the MLIR ecosystem.</a:t>
            </a:r>
          </a:p>
          <a:p>
            <a:endParaRPr lang="en-GB" sz="1700" dirty="0">
              <a:latin typeface="Sequel Sans Book Head" panose="020B0503050000020004" pitchFamily="34" charset="77"/>
            </a:endParaRPr>
          </a:p>
          <a:p>
            <a:r>
              <a:rPr lang="en-GB" sz="1700" dirty="0">
                <a:latin typeface="Sequel Sans Book Head" panose="020B0503050000020004" pitchFamily="34" charset="77"/>
              </a:rPr>
              <a:t>It leverages Torch script, an intermediate representation used to generate serializable and optimizable models directly from PyTorch code; it represents the bridge between PyTorch and Torch-MLIR. </a:t>
            </a:r>
          </a:p>
          <a:p>
            <a:endParaRPr lang="en-GB" sz="1700" dirty="0">
              <a:latin typeface="Sequel Sans Book Head" panose="020B0503050000020004" pitchFamily="34" charset="77"/>
            </a:endParaRPr>
          </a:p>
          <a:p>
            <a:r>
              <a:rPr lang="en-GB" sz="1700" dirty="0">
                <a:latin typeface="Sequel Sans Book Head" panose="020B0503050000020004" pitchFamily="34" charset="77"/>
              </a:rPr>
              <a:t>After having created </a:t>
            </a:r>
            <a:r>
              <a:rPr lang="en-GB" sz="1700" b="1" dirty="0">
                <a:latin typeface="Sequel Sans Semi Bold Disp" panose="020B0503050000020004" pitchFamily="34" charset="77"/>
              </a:rPr>
              <a:t>a set of general rules to adapt different GNN models to Torch script</a:t>
            </a:r>
            <a:r>
              <a:rPr lang="en-GB" sz="1700" dirty="0">
                <a:latin typeface="Sequel Sans Book Head" panose="020B0503050000020004" pitchFamily="34" charset="77"/>
              </a:rPr>
              <a:t>, they have been applied to the GCN model obtaining its Torch script compatible version; then it has been compiled using Torch-MLIR to obtain its MLIR representation.</a:t>
            </a:r>
          </a:p>
        </p:txBody>
      </p:sp>
    </p:spTree>
    <p:extLst>
      <p:ext uri="{BB962C8B-B14F-4D97-AF65-F5344CB8AC3E}">
        <p14:creationId xmlns:p14="http://schemas.microsoft.com/office/powerpoint/2010/main" val="1571603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6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09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1765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Synthesis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19404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14F713F-BCD5-F488-E2BD-AF00609E311F}"/>
              </a:ext>
            </a:extLst>
          </p:cNvPr>
          <p:cNvSpPr txBox="1"/>
          <p:nvPr/>
        </p:nvSpPr>
        <p:spPr>
          <a:xfrm>
            <a:off x="1018465" y="3977203"/>
            <a:ext cx="3257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Sequel Sans Book Head" panose="020B0503050000020004" pitchFamily="34" charset="77"/>
              </a:rPr>
              <a:t>High level optimization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Sequel Sans Book Head" panose="020B0503050000020004" pitchFamily="34" charset="77"/>
              </a:rPr>
              <a:t>Subset of MLIR passes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Sequel Sans Book Head" panose="020B0503050000020004" pitchFamily="34" charset="77"/>
              </a:rPr>
              <a:t>Output represents the input </a:t>
            </a:r>
            <a:br>
              <a:rPr lang="en-GB" sz="1600" dirty="0">
                <a:latin typeface="Sequel Sans Book Head" panose="020B0503050000020004" pitchFamily="34" charset="77"/>
              </a:rPr>
            </a:br>
            <a:r>
              <a:rPr lang="en-GB" sz="1600" dirty="0">
                <a:latin typeface="Sequel Sans Book Head" panose="020B0503050000020004" pitchFamily="34" charset="77"/>
              </a:rPr>
              <a:t>of Panda-Bambu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B940D0E-F07E-A726-B916-0F954AC29124}"/>
              </a:ext>
            </a:extLst>
          </p:cNvPr>
          <p:cNvSpPr txBox="1"/>
          <p:nvPr/>
        </p:nvSpPr>
        <p:spPr>
          <a:xfrm>
            <a:off x="575187" y="1634079"/>
            <a:ext cx="3854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Sequel Sans Semi Bold Disp" panose="020B0503050000020004" pitchFamily="34" charset="77"/>
              </a:rPr>
              <a:t>SODA-OPT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2B2A7E5-513B-1661-32DE-E5C80F5DB0F6}"/>
              </a:ext>
            </a:extLst>
          </p:cNvPr>
          <p:cNvSpPr txBox="1"/>
          <p:nvPr/>
        </p:nvSpPr>
        <p:spPr>
          <a:xfrm>
            <a:off x="4713987" y="1634079"/>
            <a:ext cx="3854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Sequel Sans Semi Bold Disp" panose="020B0503050000020004" pitchFamily="34" charset="77"/>
              </a:rPr>
              <a:t>PandA-Bambu</a:t>
            </a: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6B22D3D0-4F43-F4FD-45A3-5FEA8A92DC83}"/>
              </a:ext>
            </a:extLst>
          </p:cNvPr>
          <p:cNvGrpSpPr/>
          <p:nvPr/>
        </p:nvGrpSpPr>
        <p:grpSpPr>
          <a:xfrm>
            <a:off x="1169385" y="2060147"/>
            <a:ext cx="2666430" cy="1748407"/>
            <a:chOff x="950809" y="1560251"/>
            <a:chExt cx="2666430" cy="1748407"/>
          </a:xfrm>
        </p:grpSpPr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5A3D6F07-19D9-E4C5-685D-7163A2F57A84}"/>
                </a:ext>
              </a:extLst>
            </p:cNvPr>
            <p:cNvSpPr txBox="1"/>
            <p:nvPr/>
          </p:nvSpPr>
          <p:spPr>
            <a:xfrm>
              <a:off x="1153033" y="1560251"/>
              <a:ext cx="22583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Sequel Sans Roman Disp" panose="020B0503050000020004" pitchFamily="34" charset="77"/>
                </a:rPr>
                <a:t>MLIR representation</a:t>
              </a:r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122E952B-6BA3-1FA5-1180-A74C8EEBED50}"/>
                </a:ext>
              </a:extLst>
            </p:cNvPr>
            <p:cNvSpPr txBox="1"/>
            <p:nvPr/>
          </p:nvSpPr>
          <p:spPr>
            <a:xfrm>
              <a:off x="1077946" y="2030202"/>
              <a:ext cx="2408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Sequel Sans Roman Disp" panose="020B0503050000020004" pitchFamily="34" charset="77"/>
                </a:rPr>
                <a:t>Outline kernel function</a:t>
              </a: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808E01A1-F59B-43F5-0D9A-906468D8C9F7}"/>
                </a:ext>
              </a:extLst>
            </p:cNvPr>
            <p:cNvSpPr txBox="1"/>
            <p:nvPr/>
          </p:nvSpPr>
          <p:spPr>
            <a:xfrm>
              <a:off x="950809" y="2500153"/>
              <a:ext cx="26628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Sequel Sans Roman Disp" panose="020B0503050000020004" pitchFamily="34" charset="77"/>
                </a:rPr>
                <a:t>High level optimizations</a:t>
              </a:r>
            </a:p>
          </p:txBody>
        </p:sp>
        <p:cxnSp>
          <p:nvCxnSpPr>
            <p:cNvPr id="22" name="Connettore 2 21">
              <a:extLst>
                <a:ext uri="{FF2B5EF4-FFF2-40B4-BE49-F238E27FC236}">
                  <a16:creationId xmlns:a16="http://schemas.microsoft.com/office/drawing/2014/main" id="{8CDB66A4-1C18-7200-2E0A-EC7FCCA92E12}"/>
                </a:ext>
              </a:extLst>
            </p:cNvPr>
            <p:cNvCxnSpPr>
              <a:cxnSpLocks/>
            </p:cNvCxnSpPr>
            <p:nvPr/>
          </p:nvCxnSpPr>
          <p:spPr>
            <a:xfrm>
              <a:off x="2286002" y="1880269"/>
              <a:ext cx="0" cy="168469"/>
            </a:xfrm>
            <a:prstGeom prst="straightConnector1">
              <a:avLst/>
            </a:prstGeom>
            <a:ln w="158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" name="Connettore 2 22">
              <a:extLst>
                <a:ext uri="{FF2B5EF4-FFF2-40B4-BE49-F238E27FC236}">
                  <a16:creationId xmlns:a16="http://schemas.microsoft.com/office/drawing/2014/main" id="{752495A5-6A03-B4B5-0969-1A743FD5EF97}"/>
                </a:ext>
              </a:extLst>
            </p:cNvPr>
            <p:cNvCxnSpPr>
              <a:cxnSpLocks/>
            </p:cNvCxnSpPr>
            <p:nvPr/>
          </p:nvCxnSpPr>
          <p:spPr>
            <a:xfrm>
              <a:off x="2285824" y="2350220"/>
              <a:ext cx="0" cy="168469"/>
            </a:xfrm>
            <a:prstGeom prst="straightConnector1">
              <a:avLst/>
            </a:prstGeom>
            <a:ln w="158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70A957BC-529C-8648-4A88-1376607FE4DC}"/>
                </a:ext>
              </a:extLst>
            </p:cNvPr>
            <p:cNvSpPr txBox="1"/>
            <p:nvPr/>
          </p:nvSpPr>
          <p:spPr>
            <a:xfrm>
              <a:off x="954409" y="2970104"/>
              <a:ext cx="26628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Sequel Sans Roman Disp" panose="020B0503050000020004" pitchFamily="34" charset="77"/>
                </a:rPr>
                <a:t>Low-Level IR</a:t>
              </a:r>
            </a:p>
          </p:txBody>
        </p:sp>
        <p:cxnSp>
          <p:nvCxnSpPr>
            <p:cNvPr id="27" name="Connettore 2 26">
              <a:extLst>
                <a:ext uri="{FF2B5EF4-FFF2-40B4-BE49-F238E27FC236}">
                  <a16:creationId xmlns:a16="http://schemas.microsoft.com/office/drawing/2014/main" id="{C5C985A9-3649-9294-AB03-28DF484497AF}"/>
                </a:ext>
              </a:extLst>
            </p:cNvPr>
            <p:cNvCxnSpPr>
              <a:cxnSpLocks/>
            </p:cNvCxnSpPr>
            <p:nvPr/>
          </p:nvCxnSpPr>
          <p:spPr>
            <a:xfrm>
              <a:off x="2289424" y="2820171"/>
              <a:ext cx="0" cy="168469"/>
            </a:xfrm>
            <a:prstGeom prst="straightConnector1">
              <a:avLst/>
            </a:prstGeom>
            <a:ln w="158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3" name="Gruppo 2">
            <a:extLst>
              <a:ext uri="{FF2B5EF4-FFF2-40B4-BE49-F238E27FC236}">
                <a16:creationId xmlns:a16="http://schemas.microsoft.com/office/drawing/2014/main" id="{D345A636-EF40-98FF-CF58-C324D74B1658}"/>
              </a:ext>
            </a:extLst>
          </p:cNvPr>
          <p:cNvGrpSpPr/>
          <p:nvPr/>
        </p:nvGrpSpPr>
        <p:grpSpPr>
          <a:xfrm>
            <a:off x="5308185" y="2060147"/>
            <a:ext cx="2666430" cy="1748407"/>
            <a:chOff x="5109156" y="1541890"/>
            <a:chExt cx="2666430" cy="1748407"/>
          </a:xfrm>
        </p:grpSpPr>
        <p:sp>
          <p:nvSpPr>
            <p:cNvPr id="33" name="CasellaDiTesto 32">
              <a:extLst>
                <a:ext uri="{FF2B5EF4-FFF2-40B4-BE49-F238E27FC236}">
                  <a16:creationId xmlns:a16="http://schemas.microsoft.com/office/drawing/2014/main" id="{40670326-3FE0-1D1F-132C-91406A1C034A}"/>
                </a:ext>
              </a:extLst>
            </p:cNvPr>
            <p:cNvSpPr txBox="1"/>
            <p:nvPr/>
          </p:nvSpPr>
          <p:spPr>
            <a:xfrm>
              <a:off x="5311380" y="1541890"/>
              <a:ext cx="22583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Sequel Sans Roman Disp" panose="020B0503050000020004" pitchFamily="34" charset="77"/>
                </a:rPr>
                <a:t>Low-Level IR</a:t>
              </a:r>
            </a:p>
          </p:txBody>
        </p:sp>
        <p:sp>
          <p:nvSpPr>
            <p:cNvPr id="34" name="CasellaDiTesto 33">
              <a:extLst>
                <a:ext uri="{FF2B5EF4-FFF2-40B4-BE49-F238E27FC236}">
                  <a16:creationId xmlns:a16="http://schemas.microsoft.com/office/drawing/2014/main" id="{95F6F28B-664A-25DA-8334-0C3A0C39841E}"/>
                </a:ext>
              </a:extLst>
            </p:cNvPr>
            <p:cNvSpPr txBox="1"/>
            <p:nvPr/>
          </p:nvSpPr>
          <p:spPr>
            <a:xfrm>
              <a:off x="5236293" y="2011841"/>
              <a:ext cx="2408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Sequel Sans Roman Disp" panose="020B0503050000020004" pitchFamily="34" charset="77"/>
                </a:rPr>
                <a:t>Low level optimizations</a:t>
              </a:r>
            </a:p>
          </p:txBody>
        </p:sp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BE09C8BC-2BBF-2313-D672-1CCE2A4F3BD2}"/>
                </a:ext>
              </a:extLst>
            </p:cNvPr>
            <p:cNvSpPr txBox="1"/>
            <p:nvPr/>
          </p:nvSpPr>
          <p:spPr>
            <a:xfrm>
              <a:off x="5109156" y="2481792"/>
              <a:ext cx="26628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Sequel Sans Roman Disp" panose="020B0503050000020004" pitchFamily="34" charset="77"/>
                </a:rPr>
                <a:t>RTL IR</a:t>
              </a:r>
            </a:p>
          </p:txBody>
        </p:sp>
        <p:cxnSp>
          <p:nvCxnSpPr>
            <p:cNvPr id="36" name="Connettore 2 35">
              <a:extLst>
                <a:ext uri="{FF2B5EF4-FFF2-40B4-BE49-F238E27FC236}">
                  <a16:creationId xmlns:a16="http://schemas.microsoft.com/office/drawing/2014/main" id="{2D326877-80F5-9574-0D3D-8CCD48E607EC}"/>
                </a:ext>
              </a:extLst>
            </p:cNvPr>
            <p:cNvCxnSpPr>
              <a:cxnSpLocks/>
            </p:cNvCxnSpPr>
            <p:nvPr/>
          </p:nvCxnSpPr>
          <p:spPr>
            <a:xfrm>
              <a:off x="6444349" y="1861908"/>
              <a:ext cx="0" cy="168469"/>
            </a:xfrm>
            <a:prstGeom prst="straightConnector1">
              <a:avLst/>
            </a:prstGeom>
            <a:ln w="158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7" name="Connettore 2 36">
              <a:extLst>
                <a:ext uri="{FF2B5EF4-FFF2-40B4-BE49-F238E27FC236}">
                  <a16:creationId xmlns:a16="http://schemas.microsoft.com/office/drawing/2014/main" id="{7CEFD24B-7A4E-41C0-0C13-D3940E468949}"/>
                </a:ext>
              </a:extLst>
            </p:cNvPr>
            <p:cNvCxnSpPr>
              <a:cxnSpLocks/>
            </p:cNvCxnSpPr>
            <p:nvPr/>
          </p:nvCxnSpPr>
          <p:spPr>
            <a:xfrm>
              <a:off x="6444171" y="2331859"/>
              <a:ext cx="0" cy="168469"/>
            </a:xfrm>
            <a:prstGeom prst="straightConnector1">
              <a:avLst/>
            </a:prstGeom>
            <a:ln w="158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DEADD461-65BD-F679-706E-3D4984272E4D}"/>
                </a:ext>
              </a:extLst>
            </p:cNvPr>
            <p:cNvSpPr txBox="1"/>
            <p:nvPr/>
          </p:nvSpPr>
          <p:spPr>
            <a:xfrm>
              <a:off x="5112756" y="2951743"/>
              <a:ext cx="26628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Sequel Sans Roman Disp" panose="020B0503050000020004" pitchFamily="34" charset="77"/>
                </a:rPr>
                <a:t>Accelerator</a:t>
              </a:r>
            </a:p>
          </p:txBody>
        </p:sp>
        <p:cxnSp>
          <p:nvCxnSpPr>
            <p:cNvPr id="32" name="Connettore 2 31">
              <a:extLst>
                <a:ext uri="{FF2B5EF4-FFF2-40B4-BE49-F238E27FC236}">
                  <a16:creationId xmlns:a16="http://schemas.microsoft.com/office/drawing/2014/main" id="{E003AA68-4380-F374-EB2B-B845F9A1F5CA}"/>
                </a:ext>
              </a:extLst>
            </p:cNvPr>
            <p:cNvCxnSpPr>
              <a:cxnSpLocks/>
            </p:cNvCxnSpPr>
            <p:nvPr/>
          </p:nvCxnSpPr>
          <p:spPr>
            <a:xfrm>
              <a:off x="6447771" y="2801810"/>
              <a:ext cx="0" cy="168469"/>
            </a:xfrm>
            <a:prstGeom prst="straightConnector1">
              <a:avLst/>
            </a:prstGeom>
            <a:ln w="158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7DF549F7-9984-360A-F928-65053A5F5D38}"/>
              </a:ext>
            </a:extLst>
          </p:cNvPr>
          <p:cNvSpPr txBox="1"/>
          <p:nvPr/>
        </p:nvSpPr>
        <p:spPr>
          <a:xfrm>
            <a:off x="4942411" y="4095602"/>
            <a:ext cx="340877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Sequel Sans Book Head" panose="020B0503050000020004" pitchFamily="34" charset="77"/>
              </a:rPr>
              <a:t>High-Level Synthesis tool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Sequel Sans Book Head" panose="020B0503050000020004" pitchFamily="34" charset="77"/>
              </a:rPr>
              <a:t>Low level optimizations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Sequel Sans Book Head" panose="020B0503050000020004" pitchFamily="34" charset="77"/>
              </a:rPr>
              <a:t>Output is the final accelerator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E50C418-A9CE-57C7-BFE9-0A2711AE8CB0}"/>
              </a:ext>
            </a:extLst>
          </p:cNvPr>
          <p:cNvSpPr txBox="1"/>
          <p:nvPr/>
        </p:nvSpPr>
        <p:spPr>
          <a:xfrm>
            <a:off x="359999" y="877114"/>
            <a:ext cx="8394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Sequel Sans Book Head" panose="020B0503050000020004" pitchFamily="34" charset="77"/>
              </a:rPr>
              <a:t>The synthesizer, which includes SODA-OPT and PandA-Bambu and represents the final step of the toolchain, optimizes and synthesizes the MLIR representation, targeting FPGA.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1286A170-4F18-19DF-BA6C-A4D7DBC45D89}"/>
              </a:ext>
            </a:extLst>
          </p:cNvPr>
          <p:cNvCxnSpPr>
            <a:cxnSpLocks/>
          </p:cNvCxnSpPr>
          <p:nvPr/>
        </p:nvCxnSpPr>
        <p:spPr>
          <a:xfrm flipV="1">
            <a:off x="3361267" y="2264834"/>
            <a:ext cx="2434722" cy="1384299"/>
          </a:xfrm>
          <a:prstGeom prst="bentConnector3">
            <a:avLst>
              <a:gd name="adj1" fmla="val 50000"/>
            </a:avLst>
          </a:prstGeom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920031"/>
      </p:ext>
    </p:extLst>
  </p:cSld>
  <p:clrMapOvr>
    <a:masterClrMapping/>
  </p:clrMapOvr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</Template>
  <TotalTime>4029</TotalTime>
  <Words>1891</Words>
  <Application>Microsoft Macintosh PowerPoint</Application>
  <PresentationFormat>Presentazione su schermo (16:10)</PresentationFormat>
  <Paragraphs>475</Paragraphs>
  <Slides>22</Slides>
  <Notes>0</Notes>
  <HiddenSlides>5</HiddenSlides>
  <MMClips>0</MMClips>
  <ScaleCrop>false</ScaleCrop>
  <HeadingPairs>
    <vt:vector size="6" baseType="variant">
      <vt:variant>
        <vt:lpstr>Caratteri utilizzati</vt:lpstr>
      </vt:variant>
      <vt:variant>
        <vt:i4>14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37" baseType="lpstr">
      <vt:lpstr>Arial</vt:lpstr>
      <vt:lpstr>Calibri</vt:lpstr>
      <vt:lpstr>Cambria Math</vt:lpstr>
      <vt:lpstr>Sequel Sans Book Disp</vt:lpstr>
      <vt:lpstr>Sequel Sans Book Head</vt:lpstr>
      <vt:lpstr>Sequel Sans Book Obl Head</vt:lpstr>
      <vt:lpstr>Sequel Sans Medium Disp</vt:lpstr>
      <vt:lpstr>Sequel Sans Roman Disp</vt:lpstr>
      <vt:lpstr>Sequel Sans Semi Bold Disp</vt:lpstr>
      <vt:lpstr>Sequel Sans Semi Bold Head</vt:lpstr>
      <vt:lpstr>Sharp Grotesk Medium 20</vt:lpstr>
      <vt:lpstr>Söhne</vt:lpstr>
      <vt:lpstr>Söhne Halbfett</vt:lpstr>
      <vt:lpstr>Wingdings</vt:lpstr>
      <vt:lpstr>POLI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Area Servizi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Mattia Brambilla</dc:creator>
  <cp:lastModifiedBy>Giovanni Demasi</cp:lastModifiedBy>
  <cp:revision>316</cp:revision>
  <cp:lastPrinted>2023-10-02T08:54:02Z</cp:lastPrinted>
  <dcterms:created xsi:type="dcterms:W3CDTF">2015-05-26T12:27:57Z</dcterms:created>
  <dcterms:modified xsi:type="dcterms:W3CDTF">2023-10-05T07:29:56Z</dcterms:modified>
</cp:coreProperties>
</file>