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5" r:id="rId4"/>
    <p:sldId id="263" r:id="rId5"/>
    <p:sldId id="269" r:id="rId6"/>
    <p:sldId id="283" r:id="rId7"/>
    <p:sldId id="270" r:id="rId8"/>
    <p:sldId id="272" r:id="rId9"/>
    <p:sldId id="273" r:id="rId10"/>
    <p:sldId id="271" r:id="rId11"/>
    <p:sldId id="282" r:id="rId12"/>
    <p:sldId id="275" r:id="rId13"/>
    <p:sldId id="276" r:id="rId14"/>
    <p:sldId id="277" r:id="rId15"/>
    <p:sldId id="280" r:id="rId16"/>
    <p:sldId id="281" r:id="rId17"/>
    <p:sldId id="264" r:id="rId18"/>
    <p:sldId id="267" r:id="rId19"/>
    <p:sldId id="266" r:id="rId20"/>
    <p:sldId id="278" r:id="rId21"/>
    <p:sldId id="279" r:id="rId22"/>
    <p:sldId id="284" r:id="rId23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28FA5"/>
    <a:srgbClr val="FF00F7"/>
    <a:srgbClr val="1B9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840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193521"/>
            <a:ext cx="9144000" cy="25214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8" y="3180293"/>
            <a:ext cx="9036647" cy="15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3458105"/>
            <a:ext cx="7772400" cy="80697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4384146"/>
            <a:ext cx="7772400" cy="11112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05825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3500"/>
            <a:ext cx="8323726" cy="377163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5105136"/>
            <a:ext cx="9144000" cy="60986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53029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908253"/>
            <a:ext cx="9036647" cy="15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5288649"/>
            <a:ext cx="2780124" cy="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04/10/23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15972"/>
            <a:ext cx="8581043" cy="70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1434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380985" rtl="0" eaLnBrk="1" latinLnBrk="0" hangingPunct="1">
        <a:spcBef>
          <a:spcPct val="0"/>
        </a:spcBef>
        <a:buNone/>
        <a:defRPr sz="1833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80985" rtl="0" eaLnBrk="1" latinLnBrk="0" hangingPunct="1">
        <a:spcBef>
          <a:spcPct val="20000"/>
        </a:spcBef>
        <a:buFont typeface="Wingdings" charset="2"/>
        <a:buNone/>
        <a:defRPr sz="1833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833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833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8C8A149-C221-D3FB-A048-7B0016C24907}"/>
              </a:ext>
            </a:extLst>
          </p:cNvPr>
          <p:cNvSpPr txBox="1"/>
          <p:nvPr/>
        </p:nvSpPr>
        <p:spPr>
          <a:xfrm>
            <a:off x="436808" y="1128640"/>
            <a:ext cx="8267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An FPGA toolchain for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Graph Neural Network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acceleration using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High-Level Synthesis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0" y="5679000"/>
            <a:ext cx="9144000" cy="3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CAAE3D7-B464-8C70-DCE0-6192A74C2982}"/>
              </a:ext>
            </a:extLst>
          </p:cNvPr>
          <p:cNvSpPr txBox="1"/>
          <p:nvPr/>
        </p:nvSpPr>
        <p:spPr>
          <a:xfrm>
            <a:off x="3779957" y="496404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AUTHOR</a:t>
            </a:r>
            <a:endParaRPr lang="en-GB" sz="1000" dirty="0">
              <a:solidFill>
                <a:srgbClr val="728FA5"/>
              </a:solidFill>
              <a:latin typeface="Sequel Sans Medium Disp" panose="020B0503050000020004" pitchFamily="34" charset="77"/>
            </a:endParaRPr>
          </a:p>
          <a:p>
            <a:pPr algn="ctr"/>
            <a:r>
              <a:rPr lang="en-GB" sz="1300" dirty="0">
                <a:latin typeface="Sequel Sans Roman Disp" panose="020B0503050000020004" pitchFamily="34" charset="77"/>
              </a:rPr>
              <a:t>GIOVANNI DEMASI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20B34D7-796C-3F1E-3798-6260285290AA}"/>
              </a:ext>
            </a:extLst>
          </p:cNvPr>
          <p:cNvSpPr txBox="1"/>
          <p:nvPr/>
        </p:nvSpPr>
        <p:spPr>
          <a:xfrm>
            <a:off x="2160000" y="5025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ADVISOR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FABRIZIO FERRANDI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7740AD9-D809-3149-D1EB-EEE9059AB9E2}"/>
              </a:ext>
            </a:extLst>
          </p:cNvPr>
          <p:cNvSpPr txBox="1"/>
          <p:nvPr/>
        </p:nvSpPr>
        <p:spPr>
          <a:xfrm>
            <a:off x="5652000" y="5025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CO-ADVISORS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SERENA CURZEL, MICHELE FIORITO</a:t>
            </a:r>
          </a:p>
        </p:txBody>
      </p: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77122CB7-CE59-D90B-7500-B0323EE1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GNN profiling on CPU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873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CC59FA1-35DE-1A24-4DB9-1F51D2574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10834"/>
              </p:ext>
            </p:extLst>
          </p:nvPr>
        </p:nvGraphicFramePr>
        <p:xfrm>
          <a:off x="1130786" y="1991089"/>
          <a:ext cx="1730598" cy="115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%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50.25%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36.30%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4.64%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89EFF-79F4-6185-F60E-303294D8587A}"/>
              </a:ext>
            </a:extLst>
          </p:cNvPr>
          <p:cNvSpPr txBox="1"/>
          <p:nvPr/>
        </p:nvSpPr>
        <p:spPr>
          <a:xfrm>
            <a:off x="469865" y="323985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aten::mm=matrix multiplication; aten::add=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matrix sum; aten::addmm=matrix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multiplication plus matrix sum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13AB81-E1E2-9F9E-B10F-17D9C9A7A8B0}"/>
              </a:ext>
            </a:extLst>
          </p:cNvPr>
          <p:cNvSpPr txBox="1"/>
          <p:nvPr/>
        </p:nvSpPr>
        <p:spPr>
          <a:xfrm>
            <a:off x="1074289" y="1029491"/>
            <a:ext cx="18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Model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4C78CD-32FD-1F81-62F1-F6D690A90C3B}"/>
              </a:ext>
            </a:extLst>
          </p:cNvPr>
          <p:cNvSpPr txBox="1"/>
          <p:nvPr/>
        </p:nvSpPr>
        <p:spPr>
          <a:xfrm>
            <a:off x="655814" y="3983928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&gt;50% of the computational </a:t>
            </a:r>
          </a:p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time used by matrix </a:t>
            </a:r>
          </a:p>
          <a:p>
            <a:pPr algn="ctr"/>
            <a:r>
              <a:rPr lang="en-GB" sz="1600" dirty="0">
                <a:latin typeface="Sequel Sans Book Head" panose="020B0503050000020004" pitchFamily="34" charset="77"/>
              </a:rPr>
              <a:t>multiplication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18F30A5-FA5D-21A8-1DD9-2BED712C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11" y="1453601"/>
            <a:ext cx="3963831" cy="216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EEE2CF-53FF-F5DD-E416-A794DDB1C763}"/>
              </a:ext>
            </a:extLst>
          </p:cNvPr>
          <p:cNvSpPr txBox="1"/>
          <p:nvPr/>
        </p:nvSpPr>
        <p:spPr>
          <a:xfrm>
            <a:off x="4085346" y="811683"/>
            <a:ext cx="43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PyTorch matrix multiplication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/>
              <p:nvPr/>
            </p:nvSpPr>
            <p:spPr>
              <a:xfrm>
                <a:off x="4075599" y="4532519"/>
                <a:ext cx="4342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Head" panose="020B0503050000020004" pitchFamily="34" charset="77"/>
                  </a:rPr>
                  <a:t>sparse matrix multiplication faster than dense </a:t>
                </a:r>
              </a:p>
              <a:p>
                <a:pPr algn="ctr"/>
                <a:r>
                  <a:rPr lang="en-GB" sz="1600" dirty="0">
                    <a:latin typeface="Sequel Sans Book Head" panose="020B0503050000020004" pitchFamily="34" charset="77"/>
                  </a:rPr>
                  <a:t>for big matrix sizes with density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600" dirty="0">
                    <a:latin typeface="Sequel Sans Book Head" panose="020B0503050000020004" pitchFamily="34" charset="77"/>
                  </a:rPr>
                  <a:t> 0.001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9" y="4532519"/>
                <a:ext cx="4342856" cy="584775"/>
              </a:xfrm>
              <a:prstGeom prst="rect">
                <a:avLst/>
              </a:prstGeom>
              <a:blipFill>
                <a:blip r:embed="rId7"/>
                <a:stretch>
                  <a:fillRect l="-292" t="-4348" r="-292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FF8FB6-C24A-35D3-EAB1-3DD59E39E34E}"/>
              </a:ext>
            </a:extLst>
          </p:cNvPr>
          <p:cNvSpPr txBox="1"/>
          <p:nvPr/>
        </p:nvSpPr>
        <p:spPr>
          <a:xfrm>
            <a:off x="633371" y="1441265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Analysis to identify the computational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bottlenecks of the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C41AC64-8F05-AD36-1EED-F23031D883B5}"/>
              </a:ext>
            </a:extLst>
          </p:cNvPr>
          <p:cNvSpPr txBox="1"/>
          <p:nvPr/>
        </p:nvSpPr>
        <p:spPr>
          <a:xfrm>
            <a:off x="3758420" y="3886188"/>
            <a:ext cx="497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PyTorch CPU execution time of matrix multiplication with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dense and sparse matrix representations. COO=Coordinate list; CSR=Compressed Sparse Row </a:t>
            </a:r>
          </a:p>
        </p:txBody>
      </p:sp>
    </p:spTree>
    <p:extLst>
      <p:ext uri="{BB962C8B-B14F-4D97-AF65-F5344CB8AC3E}">
        <p14:creationId xmlns:p14="http://schemas.microsoft.com/office/powerpoint/2010/main" val="39449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63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FPGA-accelerated matrix multiplication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81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555F4D-4B97-28C5-7FFB-A3E255D4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89" y="2599894"/>
            <a:ext cx="4320573" cy="25172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14ED6E-5EAA-12D7-7506-B6E3E0456AFA}"/>
              </a:ext>
            </a:extLst>
          </p:cNvPr>
          <p:cNvSpPr txBox="1"/>
          <p:nvPr/>
        </p:nvSpPr>
        <p:spPr>
          <a:xfrm>
            <a:off x="4684160" y="869937"/>
            <a:ext cx="4097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Baseline accelerator faster than PyTorch for small matrices. Possible reasons: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Accelerator assumes all data in BRAM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PyTorch exploits more parallelism by using all available threads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F5A301-1DC6-A9F8-A95D-C219E0DDBC36}"/>
              </a:ext>
            </a:extLst>
          </p:cNvPr>
          <p:cNvSpPr txBox="1"/>
          <p:nvPr/>
        </p:nvSpPr>
        <p:spPr>
          <a:xfrm>
            <a:off x="421595" y="1194143"/>
            <a:ext cx="1587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CPU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Intel Core i9, 8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cores, 2.3 GHz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94B916-254F-0C76-D2AB-CEFE24BB5AFA}"/>
              </a:ext>
            </a:extLst>
          </p:cNvPr>
          <p:cNvSpPr txBox="1"/>
          <p:nvPr/>
        </p:nvSpPr>
        <p:spPr>
          <a:xfrm>
            <a:off x="2078779" y="1194143"/>
            <a:ext cx="237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Accelerators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AMD Virtex UltraScale+ (Alveo U280) FPGA.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102D54-7A88-2410-7AD2-7245AD5F6F08}"/>
              </a:ext>
            </a:extLst>
          </p:cNvPr>
          <p:cNvSpPr txBox="1"/>
          <p:nvPr/>
        </p:nvSpPr>
        <p:spPr>
          <a:xfrm>
            <a:off x="421595" y="869937"/>
            <a:ext cx="409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Experimental phase setup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F95D5F-8B63-34C5-6EE1-063AC3164F50}"/>
              </a:ext>
            </a:extLst>
          </p:cNvPr>
          <p:cNvSpPr txBox="1"/>
          <p:nvPr/>
        </p:nvSpPr>
        <p:spPr>
          <a:xfrm>
            <a:off x="421595" y="3086597"/>
            <a:ext cx="409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Baseline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PyTorch CPU execution, 8 threads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ECFCEA-560E-0133-52B8-44053423A184}"/>
              </a:ext>
            </a:extLst>
          </p:cNvPr>
          <p:cNvSpPr txBox="1"/>
          <p:nvPr/>
        </p:nvSpPr>
        <p:spPr>
          <a:xfrm>
            <a:off x="421595" y="3707271"/>
            <a:ext cx="409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Outcome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matrix multiplication accelerator, from ~17x to ~0.6x times faster, according to the size of the dataset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F17EDB-DDF0-E650-A993-9A667A4024AA}"/>
              </a:ext>
            </a:extLst>
          </p:cNvPr>
          <p:cNvSpPr txBox="1"/>
          <p:nvPr/>
        </p:nvSpPr>
        <p:spPr>
          <a:xfrm>
            <a:off x="421595" y="2219701"/>
            <a:ext cx="409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Experiment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Matrix multiplication synthesis through the proposed toolchain, without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16675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6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 optimizations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4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036067F-7616-05EE-FE48-18ADB250BB13}"/>
              </a:ext>
            </a:extLst>
          </p:cNvPr>
          <p:cNvSpPr txBox="1"/>
          <p:nvPr/>
        </p:nvSpPr>
        <p:spPr>
          <a:xfrm>
            <a:off x="358586" y="162199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Loop unrolling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EC47EC-0DE6-F668-F829-EECBD65DDFA0}"/>
              </a:ext>
            </a:extLst>
          </p:cNvPr>
          <p:cNvSpPr txBox="1"/>
          <p:nvPr/>
        </p:nvSpPr>
        <p:spPr>
          <a:xfrm>
            <a:off x="4513157" y="1620741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Parallel memory access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F9BD22-0425-67F2-B309-00860821D00C}"/>
              </a:ext>
            </a:extLst>
          </p:cNvPr>
          <p:cNvSpPr txBox="1"/>
          <p:nvPr/>
        </p:nvSpPr>
        <p:spPr>
          <a:xfrm>
            <a:off x="740227" y="2485592"/>
            <a:ext cx="179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range(0,4)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34F29E4-6CD3-D9A7-07CB-51C1B16CB882}"/>
              </a:ext>
            </a:extLst>
          </p:cNvPr>
          <p:cNvSpPr txBox="1"/>
          <p:nvPr/>
        </p:nvSpPr>
        <p:spPr>
          <a:xfrm>
            <a:off x="4851885" y="3605706"/>
            <a:ext cx="375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Increasing number of mem channels for more parallel mem accesses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Better exploitation of parallelism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More parallel memory accesses but more cycles due to external memory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A50FA4-3A12-EDF8-42EC-B13ED65B1287}"/>
              </a:ext>
            </a:extLst>
          </p:cNvPr>
          <p:cNvSpPr txBox="1"/>
          <p:nvPr/>
        </p:nvSpPr>
        <p:spPr>
          <a:xfrm>
            <a:off x="2405456" y="2464496"/>
            <a:ext cx="17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range(0,2)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BA3791-50BF-4E78-E71C-CE9AD0914C25}"/>
              </a:ext>
            </a:extLst>
          </p:cNvPr>
          <p:cNvSpPr txBox="1"/>
          <p:nvPr/>
        </p:nvSpPr>
        <p:spPr>
          <a:xfrm>
            <a:off x="988382" y="2203441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before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EDE96B-F78F-3F45-19CD-F1BF2B5204EA}"/>
              </a:ext>
            </a:extLst>
          </p:cNvPr>
          <p:cNvSpPr txBox="1"/>
          <p:nvPr/>
        </p:nvSpPr>
        <p:spPr>
          <a:xfrm>
            <a:off x="2636323" y="2203441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after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AD57490-3857-FE10-9E4F-C7BA68A81D00}"/>
              </a:ext>
            </a:extLst>
          </p:cNvPr>
          <p:cNvSpPr txBox="1"/>
          <p:nvPr/>
        </p:nvSpPr>
        <p:spPr>
          <a:xfrm>
            <a:off x="604354" y="3589840"/>
            <a:ext cx="38548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Expanding completely or partially the loop, according to unroll factor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Unroll factor parameter to decide the number of loop iterations to  unroll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More chances of parallelization</a:t>
            </a:r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A7B80327-F5A5-EA70-1D44-0B7B91AF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9507"/>
              </p:ext>
            </p:extLst>
          </p:nvPr>
        </p:nvGraphicFramePr>
        <p:xfrm>
          <a:off x="5592550" y="2416002"/>
          <a:ext cx="889329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3180146713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1025080897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304181458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1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0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70123856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8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2586957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6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604188375"/>
                  </a:ext>
                </a:extLst>
              </a:tr>
            </a:tbl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7EB17D-870E-BA2F-6DBE-A1FA28D32AE0}"/>
              </a:ext>
            </a:extLst>
          </p:cNvPr>
          <p:cNvSpPr txBox="1"/>
          <p:nvPr/>
        </p:nvSpPr>
        <p:spPr>
          <a:xfrm>
            <a:off x="5532300" y="202715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data</a:t>
            </a:r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A4C7F576-C33C-CF09-E991-3884BE0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11221"/>
              </p:ext>
            </p:extLst>
          </p:nvPr>
        </p:nvGraphicFramePr>
        <p:xfrm>
          <a:off x="7151598" y="2410259"/>
          <a:ext cx="296443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1433490087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0450779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1682800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88853550"/>
                  </a:ext>
                </a:extLst>
              </a:tr>
            </a:tbl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1950757-9C6D-3685-4BB1-BCDB1C149242}"/>
              </a:ext>
            </a:extLst>
          </p:cNvPr>
          <p:cNvSpPr txBox="1"/>
          <p:nvPr/>
        </p:nvSpPr>
        <p:spPr>
          <a:xfrm>
            <a:off x="6730523" y="2030938"/>
            <a:ext cx="11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read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C6BA2FB-B698-D4E5-2CFD-8CFCFB923AD0}"/>
              </a:ext>
            </a:extLst>
          </p:cNvPr>
          <p:cNvCxnSpPr>
            <a:cxnSpLocks/>
          </p:cNvCxnSpPr>
          <p:nvPr/>
        </p:nvCxnSpPr>
        <p:spPr>
          <a:xfrm flipH="1">
            <a:off x="6409593" y="2551347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6849A7-C1ED-EFC0-E0C6-784394E2A15F}"/>
              </a:ext>
            </a:extLst>
          </p:cNvPr>
          <p:cNvCxnSpPr>
            <a:cxnSpLocks/>
          </p:cNvCxnSpPr>
          <p:nvPr/>
        </p:nvCxnSpPr>
        <p:spPr>
          <a:xfrm flipH="1">
            <a:off x="6403735" y="2862010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577605B-011D-5FD9-D3D0-6531E54BD4ED}"/>
              </a:ext>
            </a:extLst>
          </p:cNvPr>
          <p:cNvCxnSpPr>
            <a:cxnSpLocks/>
          </p:cNvCxnSpPr>
          <p:nvPr/>
        </p:nvCxnSpPr>
        <p:spPr>
          <a:xfrm flipH="1">
            <a:off x="6406667" y="3146291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3F941A-BF94-C273-A984-A65F7CF72158}"/>
              </a:ext>
            </a:extLst>
          </p:cNvPr>
          <p:cNvSpPr txBox="1"/>
          <p:nvPr/>
        </p:nvSpPr>
        <p:spPr>
          <a:xfrm>
            <a:off x="358586" y="867246"/>
            <a:ext cx="806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To make the accelerator able to exploits more parallelism, two main optimizations have been applied: loop unrolling and parallel memory accesses.</a:t>
            </a:r>
          </a:p>
        </p:txBody>
      </p:sp>
    </p:spTree>
    <p:extLst>
      <p:ext uri="{BB962C8B-B14F-4D97-AF65-F5344CB8AC3E}">
        <p14:creationId xmlns:p14="http://schemas.microsoft.com/office/powerpoint/2010/main" val="344775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Optimized matrix multiplication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744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4CB1B7-4632-8E59-B962-187E39067627}"/>
              </a:ext>
            </a:extLst>
          </p:cNvPr>
          <p:cNvSpPr txBox="1"/>
          <p:nvPr/>
        </p:nvSpPr>
        <p:spPr>
          <a:xfrm>
            <a:off x="396734" y="3807233"/>
            <a:ext cx="4597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External memory beneficial for large unroll factor: parallel load of many data offsets the additional cycles required for external memory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D4EE64-1F52-1600-9CC8-A84D0370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00" y="1786579"/>
            <a:ext cx="3699853" cy="15764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457EF3D-CE87-7771-7746-04A1EADF9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1" y="3465499"/>
            <a:ext cx="3072267" cy="16015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3899D9-883A-DC46-4B3A-9DCEE7F8041A}"/>
              </a:ext>
            </a:extLst>
          </p:cNvPr>
          <p:cNvSpPr txBox="1"/>
          <p:nvPr/>
        </p:nvSpPr>
        <p:spPr>
          <a:xfrm>
            <a:off x="396734" y="1786579"/>
            <a:ext cx="409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Baseline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matrix multiplication  accelerator with BRAM and 2 memory channels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2BF776-7078-D277-C754-86CB1DDB9329}"/>
              </a:ext>
            </a:extLst>
          </p:cNvPr>
          <p:cNvSpPr txBox="1"/>
          <p:nvPr/>
        </p:nvSpPr>
        <p:spPr>
          <a:xfrm>
            <a:off x="396734" y="2641573"/>
            <a:ext cx="4351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Outcome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matmul accelerators exploiting increased unroll factors and external memory, with 2, 16 and 32 memory channels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D25D08-E47B-CB80-5A87-749DE1B01DC9}"/>
              </a:ext>
            </a:extLst>
          </p:cNvPr>
          <p:cNvSpPr txBox="1"/>
          <p:nvPr/>
        </p:nvSpPr>
        <p:spPr>
          <a:xfrm>
            <a:off x="396734" y="800837"/>
            <a:ext cx="819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Matrix multiplication synthesis through the proposed toolchain, with BRAM and external memory, to analyse execution cycles with different number of channels and unroll factors</a:t>
            </a:r>
          </a:p>
        </p:txBody>
      </p:sp>
    </p:spTree>
    <p:extLst>
      <p:ext uri="{BB962C8B-B14F-4D97-AF65-F5344CB8AC3E}">
        <p14:creationId xmlns:p14="http://schemas.microsoft.com/office/powerpoint/2010/main" val="24916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2609054-5382-B0FB-5C91-BD6003F0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98" y="2781228"/>
            <a:ext cx="4959255" cy="23344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E57F2B-A5EB-4D6C-B948-3BC9DDA3A7F6}"/>
              </a:ext>
            </a:extLst>
          </p:cNvPr>
          <p:cNvSpPr txBox="1"/>
          <p:nvPr/>
        </p:nvSpPr>
        <p:spPr>
          <a:xfrm>
            <a:off x="4787266" y="957394"/>
            <a:ext cx="39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Analysis results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Accelerator outperforms PyTorch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Performance improvement maintained with increasing dataset sizes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Synthesis has not impacted the accuracy of the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0DED02-3142-A024-7D13-D184D8134CC2}"/>
              </a:ext>
            </a:extLst>
          </p:cNvPr>
          <p:cNvSpPr txBox="1"/>
          <p:nvPr/>
        </p:nvSpPr>
        <p:spPr>
          <a:xfrm>
            <a:off x="396734" y="2150560"/>
            <a:ext cx="39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Baseline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PyTorch CPU execution, 8 threads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7F8DF27-6DDA-9399-C93A-32744D327224}"/>
              </a:ext>
            </a:extLst>
          </p:cNvPr>
          <p:cNvSpPr txBox="1"/>
          <p:nvPr/>
        </p:nvSpPr>
        <p:spPr>
          <a:xfrm>
            <a:off x="396734" y="2975313"/>
            <a:ext cx="32693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Outcome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FPGA baseline and optimized accelerators; optimized accelerator uses 2 memory channels with BRAMs and one full unroll, and it achieves an average of more than 3x improvement in inference time.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110EF2-7139-0B84-E9C6-A032FF2CA191}"/>
              </a:ext>
            </a:extLst>
          </p:cNvPr>
          <p:cNvSpPr txBox="1"/>
          <p:nvPr/>
        </p:nvSpPr>
        <p:spPr>
          <a:xfrm>
            <a:off x="359998" y="957394"/>
            <a:ext cx="3790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Experiment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Automated synthesis of the GCN model with the new optimization pipeline from Design Space Exploration.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7469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6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147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BE90D1-22A5-08F0-6360-BA626C53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805"/>
              </p:ext>
            </p:extLst>
          </p:nvPr>
        </p:nvGraphicFramePr>
        <p:xfrm>
          <a:off x="684417" y="1603629"/>
          <a:ext cx="7775166" cy="331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92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2200154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2185710">
                  <a:extLst>
                    <a:ext uri="{9D8B030D-6E8A-4147-A177-3AD203B41FA5}">
                      <a16:colId xmlns:a16="http://schemas.microsoft.com/office/drawing/2014/main" val="2198381005"/>
                    </a:ext>
                  </a:extLst>
                </a:gridCol>
                <a:gridCol w="1987010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</a:tblGrid>
              <a:tr h="446466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Characteristic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State of the art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FlowGNN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Proposed toolchain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945298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Supported models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focused on a specific model, only some solutions are generalizable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Set of implementations in C++ that can be modified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Any models that can be implemented in PyTorch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1001025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Customization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not customizable, only few propose some settable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Four configurable parallelization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Optimization during synthesis, fine-tuning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of model performance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917455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Hardware design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required, only one solution uses HLS tools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low-level programming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0B6E4-7BB9-9178-D002-A6C020A3FCF5}"/>
              </a:ext>
            </a:extLst>
          </p:cNvPr>
          <p:cNvSpPr txBox="1"/>
          <p:nvPr/>
        </p:nvSpPr>
        <p:spPr>
          <a:xfrm>
            <a:off x="359999" y="869427"/>
            <a:ext cx="809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proposed toolchain offers new and improved ways to accelerate Graph Neural Network inference time on FPGA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185804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33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Conclusions and future developments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512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1A008-056B-4F4B-2FFC-0D4C93E47BA4}"/>
              </a:ext>
            </a:extLst>
          </p:cNvPr>
          <p:cNvSpPr txBox="1"/>
          <p:nvPr/>
        </p:nvSpPr>
        <p:spPr>
          <a:xfrm>
            <a:off x="359998" y="869248"/>
            <a:ext cx="54077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Accomplishments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FPGA toolchain for GNN inference acceleration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Enhanced compatibility of toolchain elements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General set of rules to make models compatible with torch script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Support of constant of tuple Type in Torch-MLIR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GB" sz="1600" dirty="0">
                <a:latin typeface="Sequel Sans Book Head" panose="020B0503050000020004" pitchFamily="34" charset="77"/>
              </a:rPr>
              <a:t>Identification of area of improvements for PyTorch Geometric support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Matrix multiplication and GNN accelerators with customized optimizations to finely enhance their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0E8B34-9B4D-91F4-B9F4-DE29B0F1450E}"/>
              </a:ext>
            </a:extLst>
          </p:cNvPr>
          <p:cNvSpPr txBox="1"/>
          <p:nvPr/>
        </p:nvSpPr>
        <p:spPr>
          <a:xfrm>
            <a:off x="359998" y="3911081"/>
            <a:ext cx="50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Future developments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PyTorch Geometric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Support of sparse tensor operations, possible solution is PyTaco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4E54B8D-5A6F-7E73-EF3B-A463E49213C7}"/>
              </a:ext>
            </a:extLst>
          </p:cNvPr>
          <p:cNvSpPr txBox="1"/>
          <p:nvPr/>
        </p:nvSpPr>
        <p:spPr>
          <a:xfrm>
            <a:off x="6366326" y="4662079"/>
            <a:ext cx="259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Possible future developments to the proposed toolchain in red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D5D8803-4758-8F16-5AC6-80182E38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22" y="952377"/>
            <a:ext cx="2355066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78CE4-12AB-1F22-F0EF-75EBF5CBA5F6}"/>
              </a:ext>
            </a:extLst>
          </p:cNvPr>
          <p:cNvSpPr txBox="1"/>
          <p:nvPr/>
        </p:nvSpPr>
        <p:spPr>
          <a:xfrm>
            <a:off x="1773714" y="2011114"/>
            <a:ext cx="55931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Thanks for your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attention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CBBA93-F53B-744B-AEB2-D10B9B26540A}"/>
              </a:ext>
            </a:extLst>
          </p:cNvPr>
          <p:cNvSpPr txBox="1"/>
          <p:nvPr/>
        </p:nvSpPr>
        <p:spPr>
          <a:xfrm>
            <a:off x="3616450" y="51516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GIOVANNI DEMASI,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3D7F4B-6D7A-0145-6761-B5D9E495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GNN accelerators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3A182B3-EF01-9A39-05FB-2BF8501C3C87}"/>
              </a:ext>
            </a:extLst>
          </p:cNvPr>
          <p:cNvGrpSpPr/>
          <p:nvPr/>
        </p:nvGrpSpPr>
        <p:grpSpPr>
          <a:xfrm>
            <a:off x="504271" y="1216648"/>
            <a:ext cx="1840568" cy="1342865"/>
            <a:chOff x="921765" y="1534763"/>
            <a:chExt cx="1840568" cy="134286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7F1509B-A258-1CDB-1504-83230B864797}"/>
                </a:ext>
              </a:extLst>
            </p:cNvPr>
            <p:cNvSpPr txBox="1"/>
            <p:nvPr/>
          </p:nvSpPr>
          <p:spPr>
            <a:xfrm>
              <a:off x="921765" y="1534763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Unified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F9A56EF-E3A0-6CDC-B069-5AF9DF3599E7}"/>
                </a:ext>
              </a:extLst>
            </p:cNvPr>
            <p:cNvSpPr txBox="1"/>
            <p:nvPr/>
          </p:nvSpPr>
          <p:spPr>
            <a:xfrm>
              <a:off x="1190268" y="2231297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AWB-GCN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ENG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8C36C312-7DC5-D568-C69E-9E25C0476F98}"/>
              </a:ext>
            </a:extLst>
          </p:cNvPr>
          <p:cNvGrpSpPr/>
          <p:nvPr/>
        </p:nvGrpSpPr>
        <p:grpSpPr>
          <a:xfrm>
            <a:off x="2602567" y="1216648"/>
            <a:ext cx="1840568" cy="1077218"/>
            <a:chOff x="427239" y="1831187"/>
            <a:chExt cx="1840568" cy="107721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C5D44EC-D364-28C0-5EC1-19013635F0E3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Tiled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DAAEC07-4086-5638-B063-BA316466785F}"/>
                </a:ext>
              </a:extLst>
            </p:cNvPr>
            <p:cNvSpPr txBox="1"/>
            <p:nvPr/>
          </p:nvSpPr>
          <p:spPr>
            <a:xfrm>
              <a:off x="680515" y="253907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Auten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76AF146-D371-9DB2-EEE8-4B27A3D5F2B9}"/>
              </a:ext>
            </a:extLst>
          </p:cNvPr>
          <p:cNvGrpSpPr/>
          <p:nvPr/>
        </p:nvGrpSpPr>
        <p:grpSpPr>
          <a:xfrm>
            <a:off x="4700863" y="1216648"/>
            <a:ext cx="1840568" cy="1354217"/>
            <a:chOff x="427239" y="1831187"/>
            <a:chExt cx="1840568" cy="135421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3998115-6964-F1DB-6426-FED1606333BE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Hybrid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911017-884A-0E73-E635-5A38F581ADE4}"/>
                </a:ext>
              </a:extLst>
            </p:cNvPr>
            <p:cNvSpPr txBox="1"/>
            <p:nvPr/>
          </p:nvSpPr>
          <p:spPr>
            <a:xfrm>
              <a:off x="867266" y="2539073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HyGCN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GRIP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D6149E-DF9E-31D0-F3AA-397BA819A4DF}"/>
              </a:ext>
            </a:extLst>
          </p:cNvPr>
          <p:cNvGrpSpPr/>
          <p:nvPr/>
        </p:nvGrpSpPr>
        <p:grpSpPr>
          <a:xfrm>
            <a:off x="6948241" y="1216648"/>
            <a:ext cx="1542409" cy="1354217"/>
            <a:chOff x="576320" y="1831187"/>
            <a:chExt cx="1542409" cy="135421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7F8AB07-05CD-A614-A414-69CFF474433F}"/>
                </a:ext>
              </a:extLst>
            </p:cNvPr>
            <p:cNvSpPr txBox="1"/>
            <p:nvPr/>
          </p:nvSpPr>
          <p:spPr>
            <a:xfrm>
              <a:off x="576320" y="1831187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SW-HW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Co-design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CCD89CA-DDAC-353A-55BC-B9011FD0C210}"/>
                </a:ext>
              </a:extLst>
            </p:cNvPr>
            <p:cNvSpPr txBox="1"/>
            <p:nvPr/>
          </p:nvSpPr>
          <p:spPr>
            <a:xfrm>
              <a:off x="667693" y="2539073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Zhang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  <a:endParaRPr lang="en-GB" dirty="0">
                <a:latin typeface="Sequel Sans Book Head" panose="020B0503050000020004" pitchFamily="34" charset="77"/>
              </a:endParaRP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GCoD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C6087FA-CAC4-D7C4-CE6A-B1E2CCDF06E4}"/>
              </a:ext>
            </a:extLst>
          </p:cNvPr>
          <p:cNvGrpSpPr/>
          <p:nvPr/>
        </p:nvGrpSpPr>
        <p:grpSpPr>
          <a:xfrm>
            <a:off x="800295" y="3144136"/>
            <a:ext cx="5598007" cy="1434754"/>
            <a:chOff x="-1152215" y="1206187"/>
            <a:chExt cx="5598007" cy="1434754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BFCE4A0-5219-AE47-B297-7FA1912496A8}"/>
                </a:ext>
              </a:extLst>
            </p:cNvPr>
            <p:cNvSpPr txBox="1"/>
            <p:nvPr/>
          </p:nvSpPr>
          <p:spPr>
            <a:xfrm>
              <a:off x="-1152215" y="1206187"/>
              <a:ext cx="3849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High-Level Synthesis based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2CACE2-C5E9-DA39-BE6D-6D629B04C05C}"/>
                </a:ext>
              </a:extLst>
            </p:cNvPr>
            <p:cNvSpPr txBox="1"/>
            <p:nvPr/>
          </p:nvSpPr>
          <p:spPr>
            <a:xfrm>
              <a:off x="-1152215" y="1717611"/>
              <a:ext cx="55980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quel Sans Book Head" panose="020B0503050000020004" pitchFamily="34" charset="77"/>
                </a:rPr>
                <a:t>FlowGNN is a GNN acceleration framework utilizing 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High-Level Synthesis.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C++ model implementations ready to be synthesized. 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655481E-1315-0C5A-35DC-F46EE30369B2}"/>
              </a:ext>
            </a:extLst>
          </p:cNvPr>
          <p:cNvGrpSpPr/>
          <p:nvPr/>
        </p:nvGrpSpPr>
        <p:grpSpPr>
          <a:xfrm>
            <a:off x="6773951" y="3230648"/>
            <a:ext cx="1569755" cy="1261730"/>
            <a:chOff x="5747736" y="3190456"/>
            <a:chExt cx="1569755" cy="126173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E7AC169-1D54-98AE-A304-0E2FA02F7479}"/>
                </a:ext>
              </a:extLst>
            </p:cNvPr>
            <p:cNvSpPr txBox="1"/>
            <p:nvPr/>
          </p:nvSpPr>
          <p:spPr>
            <a:xfrm>
              <a:off x="5747736" y="3190456"/>
              <a:ext cx="1569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C++ models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C2AE26-947E-3984-5EB6-3729EE66B1E8}"/>
                </a:ext>
              </a:extLst>
            </p:cNvPr>
            <p:cNvSpPr txBox="1"/>
            <p:nvPr/>
          </p:nvSpPr>
          <p:spPr>
            <a:xfrm>
              <a:off x="5898726" y="3653331"/>
              <a:ext cx="12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FlowGNN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323EA80-95A2-9744-F703-3E6D6EA1DF89}"/>
                </a:ext>
              </a:extLst>
            </p:cNvPr>
            <p:cNvSpPr txBox="1"/>
            <p:nvPr/>
          </p:nvSpPr>
          <p:spPr>
            <a:xfrm>
              <a:off x="5747736" y="4113632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Accelerator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8FABE5B3-94FA-73F6-4DBA-B2FBD6F387D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92" y="35290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3DD080D3-1D20-37B5-E5A3-88BF98AD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214" y="399188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53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21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MLIR and High-Level 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396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876808-E696-52CC-9EE4-1B953612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31" y="1687516"/>
            <a:ext cx="1213336" cy="1213336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ED5DAE-F9C9-B22A-5FAE-2438FA304BA4}"/>
              </a:ext>
            </a:extLst>
          </p:cNvPr>
          <p:cNvGrpSpPr/>
          <p:nvPr/>
        </p:nvGrpSpPr>
        <p:grpSpPr>
          <a:xfrm>
            <a:off x="5657494" y="1600476"/>
            <a:ext cx="2401009" cy="1384841"/>
            <a:chOff x="6073122" y="1132631"/>
            <a:chExt cx="2401009" cy="13848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EC2E091-6C47-6754-EF66-8D8638EDCEF4}"/>
                </a:ext>
              </a:extLst>
            </p:cNvPr>
            <p:cNvSpPr txBox="1"/>
            <p:nvPr/>
          </p:nvSpPr>
          <p:spPr>
            <a:xfrm>
              <a:off x="6475270" y="1194187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C/C++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65BEBB-CDEE-9A1F-AEC3-B24A02C63B51}"/>
                </a:ext>
              </a:extLst>
            </p:cNvPr>
            <p:cNvSpPr txBox="1"/>
            <p:nvPr/>
          </p:nvSpPr>
          <p:spPr>
            <a:xfrm>
              <a:off x="6342973" y="1657062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HLS tool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46444FB-9B7F-86BA-A659-38D8C5D79B46}"/>
                </a:ext>
              </a:extLst>
            </p:cNvPr>
            <p:cNvSpPr txBox="1"/>
            <p:nvPr/>
          </p:nvSpPr>
          <p:spPr>
            <a:xfrm>
              <a:off x="6073122" y="2117363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VHDL/Verilog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B23338DF-1B12-A47A-F49E-BCC658B2D94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78" y="153274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111E97D7-1186-4D60-8FCF-84FDC0F0B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00" y="1995616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14B4DE-9467-3DBC-D788-2F7CF285F8C4}"/>
                </a:ext>
              </a:extLst>
            </p:cNvPr>
            <p:cNvSpPr txBox="1"/>
            <p:nvPr/>
          </p:nvSpPr>
          <p:spPr>
            <a:xfrm>
              <a:off x="7627236" y="1132631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input design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159F9C0-6CDC-FDDC-098C-05F30EBB48BC}"/>
                </a:ext>
              </a:extLst>
            </p:cNvPr>
            <p:cNvSpPr txBox="1"/>
            <p:nvPr/>
          </p:nvSpPr>
          <p:spPr>
            <a:xfrm>
              <a:off x="7627236" y="2055807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output RTL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B8ED2F-7CD6-44E0-85D0-8751863B84B8}"/>
              </a:ext>
            </a:extLst>
          </p:cNvPr>
          <p:cNvSpPr txBox="1"/>
          <p:nvPr/>
        </p:nvSpPr>
        <p:spPr>
          <a:xfrm>
            <a:off x="537880" y="3116396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 novel approach to construct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reusable and extensible compiler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infrastructure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the effort to build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domain-specific compilers.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395D2F5-8140-5497-39CB-BD309B4DB6EE}"/>
              </a:ext>
            </a:extLst>
          </p:cNvPr>
          <p:cNvSpPr txBox="1"/>
          <p:nvPr/>
        </p:nvSpPr>
        <p:spPr>
          <a:xfrm>
            <a:off x="4728525" y="3110382"/>
            <a:ext cx="419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Simplified hardware development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design time and effort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Final implementation’s functionality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independent of hardware design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knowledge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A3429-5EE6-CEB6-B1E3-D6677CF54F5C}"/>
              </a:ext>
            </a:extLst>
          </p:cNvPr>
          <p:cNvSpPr txBox="1"/>
          <p:nvPr/>
        </p:nvSpPr>
        <p:spPr>
          <a:xfrm>
            <a:off x="358586" y="1146828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52D8BC-2835-7EC5-EA2A-8E1D294CB108}"/>
              </a:ext>
            </a:extLst>
          </p:cNvPr>
          <p:cNvSpPr txBox="1"/>
          <p:nvPr/>
        </p:nvSpPr>
        <p:spPr>
          <a:xfrm>
            <a:off x="4514958" y="1141429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High-Level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2263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81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68D32EE-A3BF-D4C3-0A04-C5E04E28C3EB}"/>
              </a:ext>
            </a:extLst>
          </p:cNvPr>
          <p:cNvGrpSpPr/>
          <p:nvPr/>
        </p:nvGrpSpPr>
        <p:grpSpPr>
          <a:xfrm>
            <a:off x="732118" y="1750856"/>
            <a:ext cx="2193365" cy="1905513"/>
            <a:chOff x="559468" y="1498694"/>
            <a:chExt cx="2193365" cy="190551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3C6BD32-7549-3870-0B7D-B8DA5EE240B8}"/>
                </a:ext>
              </a:extLst>
            </p:cNvPr>
            <p:cNvGrpSpPr/>
            <p:nvPr/>
          </p:nvGrpSpPr>
          <p:grpSpPr>
            <a:xfrm>
              <a:off x="559469" y="1498694"/>
              <a:ext cx="2193364" cy="794158"/>
              <a:chOff x="559469" y="1498694"/>
              <a:chExt cx="2193364" cy="794158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0DBCFF5-76FB-D3BF-DD94-85B1D807DB2D}"/>
                  </a:ext>
                </a:extLst>
              </p:cNvPr>
              <p:cNvSpPr txBox="1"/>
              <p:nvPr/>
            </p:nvSpPr>
            <p:spPr>
              <a:xfrm>
                <a:off x="559469" y="1498694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01</a:t>
                </a:r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A5DE4E-5648-8F18-2786-FA66F814CB94}"/>
                  </a:ext>
                </a:extLst>
              </p:cNvPr>
              <p:cNvSpPr txBox="1"/>
              <p:nvPr/>
            </p:nvSpPr>
            <p:spPr>
              <a:xfrm>
                <a:off x="559469" y="1831187"/>
                <a:ext cx="219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Introduction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92112C-1C84-1196-9C5F-40CCE1C43107}"/>
                </a:ext>
              </a:extLst>
            </p:cNvPr>
            <p:cNvSpPr txBox="1"/>
            <p:nvPr/>
          </p:nvSpPr>
          <p:spPr>
            <a:xfrm>
              <a:off x="559468" y="2388544"/>
              <a:ext cx="19046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background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motivations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objectives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597E55-6519-6C6C-DD4D-61BF767735B2}"/>
              </a:ext>
            </a:extLst>
          </p:cNvPr>
          <p:cNvGrpSpPr/>
          <p:nvPr/>
        </p:nvGrpSpPr>
        <p:grpSpPr>
          <a:xfrm>
            <a:off x="3482468" y="1750856"/>
            <a:ext cx="2256148" cy="1905513"/>
            <a:chOff x="2987068" y="1498694"/>
            <a:chExt cx="2256148" cy="1905513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AD89D3D-7C6F-3E3E-9853-7EADDE60DBEE}"/>
                </a:ext>
              </a:extLst>
            </p:cNvPr>
            <p:cNvGrpSpPr/>
            <p:nvPr/>
          </p:nvGrpSpPr>
          <p:grpSpPr>
            <a:xfrm>
              <a:off x="2987068" y="1498694"/>
              <a:ext cx="1462260" cy="794158"/>
              <a:chOff x="2502159" y="1498694"/>
              <a:chExt cx="1462260" cy="79415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018457-4AC8-065C-CE94-E610D78E35C7}"/>
                  </a:ext>
                </a:extLst>
              </p:cNvPr>
              <p:cNvSpPr txBox="1"/>
              <p:nvPr/>
            </p:nvSpPr>
            <p:spPr>
              <a:xfrm>
                <a:off x="2502159" y="1498694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02</a:t>
                </a: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1032AD-2404-BE1D-2D42-BAF47AB2AB8E}"/>
                  </a:ext>
                </a:extLst>
              </p:cNvPr>
              <p:cNvSpPr txBox="1"/>
              <p:nvPr/>
            </p:nvSpPr>
            <p:spPr>
              <a:xfrm>
                <a:off x="2502159" y="1831187"/>
                <a:ext cx="1462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Solution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D755FF6-15B0-FF83-EA79-6200D268C227}"/>
                </a:ext>
              </a:extLst>
            </p:cNvPr>
            <p:cNvSpPr txBox="1"/>
            <p:nvPr/>
          </p:nvSpPr>
          <p:spPr>
            <a:xfrm>
              <a:off x="2987068" y="2388544"/>
              <a:ext cx="22561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toolchain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contributions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experiments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5C1098B-C2BD-CCD5-EF65-AF785B4162CB}"/>
              </a:ext>
            </a:extLst>
          </p:cNvPr>
          <p:cNvGrpSpPr/>
          <p:nvPr/>
        </p:nvGrpSpPr>
        <p:grpSpPr>
          <a:xfrm>
            <a:off x="6058212" y="1750856"/>
            <a:ext cx="2353671" cy="2213289"/>
            <a:chOff x="6035031" y="1498694"/>
            <a:chExt cx="2353671" cy="2213289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FF31EE-C1B4-5667-317C-D26918A9A163}"/>
                </a:ext>
              </a:extLst>
            </p:cNvPr>
            <p:cNvGrpSpPr/>
            <p:nvPr/>
          </p:nvGrpSpPr>
          <p:grpSpPr>
            <a:xfrm>
              <a:off x="6035031" y="1498694"/>
              <a:ext cx="1928733" cy="794158"/>
              <a:chOff x="5635883" y="1498694"/>
              <a:chExt cx="1928733" cy="79415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80B54E-F4E7-7F7B-B808-509D24A69970}"/>
                  </a:ext>
                </a:extLst>
              </p:cNvPr>
              <p:cNvSpPr txBox="1"/>
              <p:nvPr/>
            </p:nvSpPr>
            <p:spPr>
              <a:xfrm>
                <a:off x="5635883" y="149869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03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6A87A3-5171-0F0A-F28D-D0FF37196DE9}"/>
                  </a:ext>
                </a:extLst>
              </p:cNvPr>
              <p:cNvSpPr txBox="1"/>
              <p:nvPr/>
            </p:nvSpPr>
            <p:spPr>
              <a:xfrm>
                <a:off x="5635883" y="1831187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Conclusion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C7D876-1E82-EA33-5AE7-8DDA9DEC0A18}"/>
                </a:ext>
              </a:extLst>
            </p:cNvPr>
            <p:cNvSpPr txBox="1"/>
            <p:nvPr/>
          </p:nvSpPr>
          <p:spPr>
            <a:xfrm>
              <a:off x="6035031" y="2388544"/>
              <a:ext cx="2353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solution analysis and comparison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GB" sz="2000" dirty="0">
                  <a:latin typeface="Sequel Sans Book Head" panose="020B0503050000020004" pitchFamily="34" charset="77"/>
                </a:rPr>
                <a:t>future developments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accelerators comparison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25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5DB6C-67C9-F3A2-C9C8-618E90E65EA3}"/>
              </a:ext>
            </a:extLst>
          </p:cNvPr>
          <p:cNvSpPr txBox="1"/>
          <p:nvPr/>
        </p:nvSpPr>
        <p:spPr>
          <a:xfrm>
            <a:off x="359999" y="933331"/>
            <a:ext cx="807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Analysis to show how the accelerator using 2 channels with BRAMs and one full unroll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of the innermost loop has been affected by loop unrolling technique, compared to the baseline performance with 2 channels BRAMs and unroll factor equal to 1.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87C3E-B727-1C02-A46F-3BDC615524CF}"/>
              </a:ext>
            </a:extLst>
          </p:cNvPr>
          <p:cNvSpPr txBox="1"/>
          <p:nvPr/>
        </p:nvSpPr>
        <p:spPr>
          <a:xfrm>
            <a:off x="359999" y="2049982"/>
            <a:ext cx="36826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The baseline accelerator does not exploit parallelism at all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The optimized accelerator exploits parallelism more and more as the size of the dataset increases; consequently, the speedup increases as the size of the dataset increases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Trade-off between performance and area: more parallel operations means more computational units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5746B2-B826-C01F-E476-434CBD01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52" y="1977659"/>
            <a:ext cx="3861140" cy="216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9BE61E-E5F4-028D-3D20-0FEC174C487C}"/>
              </a:ext>
            </a:extLst>
          </p:cNvPr>
          <p:cNvSpPr txBox="1"/>
          <p:nvPr/>
        </p:nvSpPr>
        <p:spPr>
          <a:xfrm>
            <a:off x="4397652" y="4281362"/>
            <a:ext cx="428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number of cycles comparison between baseline and optimized accelerators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5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Model accuracy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955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286154" r="-1030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386154" r="-307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/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blipFill>
                <a:blip r:embed="rId4"/>
                <a:stretch>
                  <a:fillRect r="-62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D3A4A-91BB-005D-BBBA-C23204647257}"/>
              </a:ext>
            </a:extLst>
          </p:cNvPr>
          <p:cNvSpPr txBox="1"/>
          <p:nvPr/>
        </p:nvSpPr>
        <p:spPr>
          <a:xfrm>
            <a:off x="380163" y="2378380"/>
            <a:ext cx="3696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Synthesis has not impacted the accuracy of the 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Average error is stable; not affected by the dataset size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>
                <a:latin typeface="Sequel Sans Book Head" panose="020B0503050000020004" pitchFamily="34" charset="77"/>
              </a:rPr>
              <a:t>Low probability of misclassification even when dealing with large dataset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3E15A4-F082-BF46-83F3-522E48CE1AA8}"/>
              </a:ext>
            </a:extLst>
          </p:cNvPr>
          <p:cNvSpPr txBox="1"/>
          <p:nvPr/>
        </p:nvSpPr>
        <p:spPr>
          <a:xfrm>
            <a:off x="359999" y="1082359"/>
            <a:ext cx="406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Analysis to measure difference in floating precision on FPGA implementations and its impact on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8273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accelerator: area and power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8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F4052B8-F871-4A08-7551-964AEA4CF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51117"/>
              </p:ext>
            </p:extLst>
          </p:nvPr>
        </p:nvGraphicFramePr>
        <p:xfrm>
          <a:off x="241499" y="1068196"/>
          <a:ext cx="8661002" cy="357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82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753627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780146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746332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702075582"/>
                    </a:ext>
                  </a:extLst>
                </a:gridCol>
                <a:gridCol w="844933">
                  <a:extLst>
                    <a:ext uri="{9D8B030D-6E8A-4147-A177-3AD203B41FA5}">
                      <a16:colId xmlns:a16="http://schemas.microsoft.com/office/drawing/2014/main" val="663139129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1730380049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239165791"/>
                    </a:ext>
                  </a:extLst>
                </a:gridCol>
                <a:gridCol w="992367">
                  <a:extLst>
                    <a:ext uri="{9D8B030D-6E8A-4147-A177-3AD203B41FA5}">
                      <a16:colId xmlns:a16="http://schemas.microsoft.com/office/drawing/2014/main" val="4203506363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Dataset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Optimizations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Cycles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Slices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Luts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Registers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DSPs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BRAMs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Frequency (MHz)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0" dirty="0">
                          <a:latin typeface="Sequel Sans Medium Disp" panose="020B0503050000020004" pitchFamily="34" charset="77"/>
                        </a:rPr>
                        <a:t>Power (mW)</a:t>
                      </a:r>
                    </a:p>
                  </a:txBody>
                  <a:tcPr marL="71080" marR="71080" marT="35540" marB="35540" anchor="ctr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93,705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8,338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35,265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35,164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179.08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4.25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480973322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301,800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12,448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50,907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50,558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168.12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4.47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2868861746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1,064,580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21,726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94,025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77,956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134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149.20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5.07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649370840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2,298,510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32,046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154,917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108,770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194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154.20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5.44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2133336881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3,987,840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43,187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218,178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135,961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256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134.49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6.06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218060270"/>
                  </a:ext>
                </a:extLst>
              </a:tr>
              <a:tr h="54433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 Full unroll</a:t>
                      </a:r>
                    </a:p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32 channels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6,136,470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27,002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115,463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143,916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26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264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149.20</a:t>
                      </a:r>
                    </a:p>
                  </a:txBody>
                  <a:tcPr marL="71080" marR="71080" marT="35540" marB="355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6.33</a:t>
                      </a:r>
                    </a:p>
                  </a:txBody>
                  <a:tcPr marL="71080" marR="71080" marT="35540" marB="35540" anchor="ctr"/>
                </a:tc>
                <a:extLst>
                  <a:ext uri="{0D108BD9-81ED-4DB2-BD59-A6C34878D82A}">
                    <a16:rowId xmlns:a16="http://schemas.microsoft.com/office/drawing/2014/main" val="84391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7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0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Graph Neural Networks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E58EA-2DC7-976D-D617-89E6D412539A}"/>
              </a:ext>
            </a:extLst>
          </p:cNvPr>
          <p:cNvSpPr txBox="1"/>
          <p:nvPr/>
        </p:nvSpPr>
        <p:spPr>
          <a:xfrm>
            <a:off x="359999" y="948047"/>
            <a:ext cx="598813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Graph Neural Networks are deep learning techniques that operate on graph-structured data to solve prediction tasks: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9296-63F5-F28E-6267-81D782E1272B}"/>
              </a:ext>
            </a:extLst>
          </p:cNvPr>
          <p:cNvSpPr txBox="1"/>
          <p:nvPr/>
        </p:nvSpPr>
        <p:spPr>
          <a:xfrm>
            <a:off x="383039" y="3360109"/>
            <a:ext cx="82954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Graph Neural Networks consist of multiple interconnected layers, and they typically encompass three main stages: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46AD22D-3ECD-6FA6-EC68-0C62AF50E48B}"/>
              </a:ext>
            </a:extLst>
          </p:cNvPr>
          <p:cNvGrpSpPr/>
          <p:nvPr/>
        </p:nvGrpSpPr>
        <p:grpSpPr>
          <a:xfrm>
            <a:off x="1477448" y="4124694"/>
            <a:ext cx="6189105" cy="816157"/>
            <a:chOff x="558553" y="4124694"/>
            <a:chExt cx="6189105" cy="81615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A840C06-2BAE-57A3-42F9-A418F049F04D}"/>
                </a:ext>
              </a:extLst>
            </p:cNvPr>
            <p:cNvGrpSpPr/>
            <p:nvPr/>
          </p:nvGrpSpPr>
          <p:grpSpPr>
            <a:xfrm>
              <a:off x="558553" y="4124694"/>
              <a:ext cx="5520211" cy="340760"/>
              <a:chOff x="1557597" y="4266861"/>
              <a:chExt cx="5520211" cy="34076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327633E-8C21-B6EC-984D-8D63B18379E4}"/>
                  </a:ext>
                </a:extLst>
              </p:cNvPr>
              <p:cNvSpPr txBox="1"/>
              <p:nvPr/>
            </p:nvSpPr>
            <p:spPr>
              <a:xfrm>
                <a:off x="1557597" y="4266861"/>
                <a:ext cx="1581258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Medium Disp" panose="020B0503050000020004" pitchFamily="34" charset="77"/>
                  </a:rPr>
                  <a:t>pre-processing</a:t>
                </a:r>
              </a:p>
            </p:txBody>
          </p: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5A27CE90-4BEA-7627-B81B-B73B33A4B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629" y="4441542"/>
                <a:ext cx="344905" cy="0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FA51D55-DD8E-C483-4638-85C231961CC4}"/>
                  </a:ext>
                </a:extLst>
              </p:cNvPr>
              <p:cNvSpPr txBox="1"/>
              <p:nvPr/>
            </p:nvSpPr>
            <p:spPr>
              <a:xfrm>
                <a:off x="3815308" y="4269067"/>
                <a:ext cx="1693031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Medium Disp" panose="020B0503050000020004" pitchFamily="34" charset="77"/>
                  </a:rPr>
                  <a:t>Iterative updates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B35EBA53-BF79-5A31-D745-AE30885C2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4113" y="4441542"/>
                <a:ext cx="344905" cy="0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2E08B10-C4F1-84B6-FB3B-56580C7D8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4791" y="4266861"/>
                <a:ext cx="893017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Sequel Sans Medium Disp" panose="020B0503050000020004" pitchFamily="34" charset="77"/>
                  </a:rPr>
                  <a:t>readout</a:t>
                </a:r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3CDF232-4F08-3BAB-E44C-226F0D72C29E}"/>
                </a:ext>
              </a:extLst>
            </p:cNvPr>
            <p:cNvSpPr txBox="1"/>
            <p:nvPr/>
          </p:nvSpPr>
          <p:spPr>
            <a:xfrm>
              <a:off x="558553" y="4479186"/>
              <a:ext cx="158125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transforming </a:t>
              </a:r>
            </a:p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the input data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8BA2B70-957E-A645-7450-0788E7F6595A}"/>
                </a:ext>
              </a:extLst>
            </p:cNvPr>
            <p:cNvSpPr txBox="1"/>
            <p:nvPr/>
          </p:nvSpPr>
          <p:spPr>
            <a:xfrm>
              <a:off x="2740808" y="4479186"/>
              <a:ext cx="1843942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edge and vertex feature vectors update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971BDFFF-6CDC-C553-82CA-9583730BF8B9}"/>
                </a:ext>
              </a:extLst>
            </p:cNvPr>
            <p:cNvSpPr txBox="1"/>
            <p:nvPr/>
          </p:nvSpPr>
          <p:spPr>
            <a:xfrm>
              <a:off x="4516852" y="4479186"/>
              <a:ext cx="2230806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aggregates embeddings </a:t>
              </a:r>
            </a:p>
            <a:p>
              <a:pPr algn="ctr"/>
              <a:r>
                <a:rPr lang="en-GB" sz="1200" dirty="0">
                  <a:latin typeface="Sequel Sans Book Disp" panose="020B0503050000020004" pitchFamily="34" charset="77"/>
                </a:rPr>
                <a:t>in a global feature vector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535156C-0718-4242-3551-8AD5F510C97F}"/>
              </a:ext>
            </a:extLst>
          </p:cNvPr>
          <p:cNvGrpSpPr/>
          <p:nvPr/>
        </p:nvGrpSpPr>
        <p:grpSpPr>
          <a:xfrm>
            <a:off x="65719" y="1661869"/>
            <a:ext cx="6187225" cy="1592318"/>
            <a:chOff x="359999" y="1661869"/>
            <a:chExt cx="6187225" cy="1592318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5D5BFA1-7D98-E74A-E8FB-059AF37452EE}"/>
                </a:ext>
              </a:extLst>
            </p:cNvPr>
            <p:cNvSpPr txBox="1"/>
            <p:nvPr/>
          </p:nvSpPr>
          <p:spPr>
            <a:xfrm>
              <a:off x="359999" y="2884855"/>
              <a:ext cx="20975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Classify nodes according to </a:t>
              </a:r>
            </a:p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labels of their neighbours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C1AE3F0-7A84-BA35-3455-C0D952ED6365}"/>
                </a:ext>
              </a:extLst>
            </p:cNvPr>
            <p:cNvSpPr txBox="1"/>
            <p:nvPr/>
          </p:nvSpPr>
          <p:spPr>
            <a:xfrm>
              <a:off x="4449637" y="2884855"/>
              <a:ext cx="20975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Classify the whole graph into </a:t>
              </a:r>
            </a:p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different categories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954ECBD-BBE2-A0C0-6AE5-534936935504}"/>
                </a:ext>
              </a:extLst>
            </p:cNvPr>
            <p:cNvSpPr txBox="1"/>
            <p:nvPr/>
          </p:nvSpPr>
          <p:spPr>
            <a:xfrm>
              <a:off x="2488880" y="2884855"/>
              <a:ext cx="187307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Sequel Sans Book Disp" panose="020B0503050000020004" pitchFamily="34" charset="77"/>
                </a:rPr>
                <a:t>Predict the evolution of connection between two entities</a:t>
              </a: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6978EF0-99B2-C412-0F74-9934BCCA2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483"/>
            <a:stretch/>
          </p:blipFill>
          <p:spPr>
            <a:xfrm>
              <a:off x="786472" y="1661869"/>
              <a:ext cx="1146264" cy="111876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06E0F288-D646-E0FC-34BA-FE6723E0C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775"/>
            <a:stretch/>
          </p:blipFill>
          <p:spPr>
            <a:xfrm>
              <a:off x="4819721" y="1661869"/>
              <a:ext cx="1259043" cy="1118762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9DE8A72D-845C-2FEA-D496-909BF935F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695" r="36638"/>
            <a:stretch/>
          </p:blipFill>
          <p:spPr>
            <a:xfrm>
              <a:off x="2737493" y="1661869"/>
              <a:ext cx="1277471" cy="1118762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5B7942-7804-94BE-ACB0-45649F63A074}"/>
              </a:ext>
            </a:extLst>
          </p:cNvPr>
          <p:cNvSpPr txBox="1"/>
          <p:nvPr/>
        </p:nvSpPr>
        <p:spPr>
          <a:xfrm>
            <a:off x="6582869" y="2607856"/>
            <a:ext cx="233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Growing popularity of Graph Neural Networks in past years on Google Scholar.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0B57285-472C-6E4B-42CC-C5104682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77" y="506445"/>
            <a:ext cx="2230806" cy="1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rot="10800000"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Sequel Sans Book Disp" panose="020B0503050000020004" pitchFamily="34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Thesis motivations and objectives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87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4EB7AD-52E3-4FFE-A68F-8C2FA0771D74}"/>
              </a:ext>
            </a:extLst>
          </p:cNvPr>
          <p:cNvSpPr txBox="1"/>
          <p:nvPr/>
        </p:nvSpPr>
        <p:spPr>
          <a:xfrm>
            <a:off x="359999" y="1857656"/>
            <a:ext cx="4625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Objectives of the thesis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A comprehensive toolchain for Graph Neural Network inference acceleration on FPGA architectures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Analysis of state-of-the-art tools for Graph Neural Network implementation;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Identify the GNN models bottlenecks and accelerate the heaviest computational tasks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Design space exploration of optimizations designed to finely enhance model 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6F55C-ED5A-40E8-7829-E7CC0616BFA4}"/>
              </a:ext>
            </a:extLst>
          </p:cNvPr>
          <p:cNvSpPr txBox="1"/>
          <p:nvPr/>
        </p:nvSpPr>
        <p:spPr>
          <a:xfrm>
            <a:off x="359999" y="888879"/>
            <a:ext cx="805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Motivations of the thesis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Optimize and accelerate the capabilities of Graph Neural Networks is necessary due to their increasingly popularity, especially in fields characterized by vast amount of data.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4BFB7F-46AC-1698-3093-D94A2CF1724E}"/>
              </a:ext>
            </a:extLst>
          </p:cNvPr>
          <p:cNvSpPr txBox="1"/>
          <p:nvPr/>
        </p:nvSpPr>
        <p:spPr>
          <a:xfrm>
            <a:off x="5318686" y="4725075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Example of graph-structured data on which Graph Neural Networks can operate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99EC153-B657-5136-E3A2-FE858702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83" y="1960294"/>
            <a:ext cx="2709334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35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Proposed toolchain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53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9FDCBF-5F15-DFEA-0182-5AED00F25953}"/>
              </a:ext>
            </a:extLst>
          </p:cNvPr>
          <p:cNvSpPr txBox="1"/>
          <p:nvPr/>
        </p:nvSpPr>
        <p:spPr>
          <a:xfrm>
            <a:off x="351795" y="3387467"/>
            <a:ext cx="453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quel Sans Semi Bold Disp" panose="020B0503050000020004" pitchFamily="34" charset="77"/>
              </a:rPr>
              <a:t>Synthesizer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It takes the MLIR representation as input and transform it into accelerator. Firstly, it applies high-level optimizations, then the refined version proceeds to the Bambu HLS backend, where the GNN accelerator is effectively produced.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EE919C-4B69-239A-8A21-1B38E9F2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6" y="1724386"/>
            <a:ext cx="396000" cy="396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EF40F9-F87D-4F73-365F-73F5106FCB65}"/>
              </a:ext>
            </a:extLst>
          </p:cNvPr>
          <p:cNvSpPr txBox="1"/>
          <p:nvPr/>
        </p:nvSpPr>
        <p:spPr>
          <a:xfrm>
            <a:off x="360000" y="2093051"/>
            <a:ext cx="226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A novel approach to construct reusable 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and extensible compiler infrastructure.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2423AA-E918-CF91-4CF2-573AA8E539F2}"/>
              </a:ext>
            </a:extLst>
          </p:cNvPr>
          <p:cNvSpPr txBox="1"/>
          <p:nvPr/>
        </p:nvSpPr>
        <p:spPr>
          <a:xfrm>
            <a:off x="319135" y="1753109"/>
            <a:ext cx="79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Sequel Sans Semi Bold Disp" panose="020B0503050000020004" pitchFamily="34" charset="77"/>
              </a:rPr>
              <a:t>MLIR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6ABC-37F4-F173-8E78-8BF63D16F9C0}"/>
              </a:ext>
            </a:extLst>
          </p:cNvPr>
          <p:cNvSpPr txBox="1"/>
          <p:nvPr/>
        </p:nvSpPr>
        <p:spPr>
          <a:xfrm>
            <a:off x="320958" y="876483"/>
            <a:ext cx="4605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toolchain proposed in this thesis makes use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of MLIR and is based on High-Level Synthesis.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A763B2A-31EB-885A-AB4E-62D48A68BF3E}"/>
              </a:ext>
            </a:extLst>
          </p:cNvPr>
          <p:cNvGrpSpPr/>
          <p:nvPr/>
        </p:nvGrpSpPr>
        <p:grpSpPr>
          <a:xfrm>
            <a:off x="3758957" y="2117316"/>
            <a:ext cx="1569755" cy="1050132"/>
            <a:chOff x="6945466" y="1809798"/>
            <a:chExt cx="1569755" cy="105013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F99F109E-9392-6D84-7A96-534EBE75FE9E}"/>
                </a:ext>
              </a:extLst>
            </p:cNvPr>
            <p:cNvSpPr txBox="1"/>
            <p:nvPr/>
          </p:nvSpPr>
          <p:spPr>
            <a:xfrm>
              <a:off x="7347614" y="1809798"/>
              <a:ext cx="7654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C/C++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5C7FAF1-FF52-183A-E869-9051ADA08F94}"/>
                </a:ext>
              </a:extLst>
            </p:cNvPr>
            <p:cNvSpPr txBox="1"/>
            <p:nvPr/>
          </p:nvSpPr>
          <p:spPr>
            <a:xfrm>
              <a:off x="7215317" y="2207906"/>
              <a:ext cx="10300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HLS tool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0DC3FB1-B98A-08B3-5755-90EC1D021C99}"/>
                </a:ext>
              </a:extLst>
            </p:cNvPr>
            <p:cNvSpPr txBox="1"/>
            <p:nvPr/>
          </p:nvSpPr>
          <p:spPr>
            <a:xfrm>
              <a:off x="6945466" y="2606014"/>
              <a:ext cx="15697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Sequel Sans Roman Disp" panose="020B0503050000020004" pitchFamily="34" charset="77"/>
                </a:rPr>
                <a:t>VHDL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7DFD6A47-81C2-075C-BFF2-63D55E78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34122" y="2051210"/>
              <a:ext cx="0" cy="16920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A2F51774-03A2-4E7F-6F7E-8CA2B0938EC4}"/>
                </a:ext>
              </a:extLst>
            </p:cNvPr>
            <p:cNvCxnSpPr>
              <a:cxnSpLocks/>
            </p:cNvCxnSpPr>
            <p:nvPr/>
          </p:nvCxnSpPr>
          <p:spPr>
            <a:xfrm>
              <a:off x="7733944" y="2449318"/>
              <a:ext cx="0" cy="169200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9DE1CB-36A8-BDA8-B476-1F13FA4323F5}"/>
              </a:ext>
            </a:extLst>
          </p:cNvPr>
          <p:cNvSpPr txBox="1"/>
          <p:nvPr/>
        </p:nvSpPr>
        <p:spPr>
          <a:xfrm>
            <a:off x="2620453" y="1734624"/>
            <a:ext cx="227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Sequel Sans Semi Bold Disp" panose="020B0503050000020004" pitchFamily="34" charset="77"/>
              </a:rPr>
              <a:t>High-Level Synthesis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74C3A0B-1F20-A7DD-C214-76C35676785B}"/>
              </a:ext>
            </a:extLst>
          </p:cNvPr>
          <p:cNvSpPr txBox="1"/>
          <p:nvPr/>
        </p:nvSpPr>
        <p:spPr>
          <a:xfrm>
            <a:off x="2694318" y="2091663"/>
            <a:ext cx="170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Head" panose="020B0503050000020004" pitchFamily="34" charset="77"/>
              </a:rPr>
              <a:t>Simplified hardware development.</a:t>
            </a:r>
          </a:p>
          <a:p>
            <a:r>
              <a:rPr lang="en-GB" sz="1400" dirty="0">
                <a:latin typeface="Sequel Sans Book Head" panose="020B0503050000020004" pitchFamily="34" charset="77"/>
              </a:rPr>
              <a:t>Reduces design time and effort.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6736FF-C1B7-1EE6-ADEF-9316A37A5F62}"/>
              </a:ext>
            </a:extLst>
          </p:cNvPr>
          <p:cNvSpPr txBox="1"/>
          <p:nvPr/>
        </p:nvSpPr>
        <p:spPr>
          <a:xfrm>
            <a:off x="5408114" y="4472594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FPGA Toolchain for Graph Neural Network Acceleration. Main thesis contributions represented in green.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44F0CE-6D57-223E-94C5-1CC9C4AFD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478" y="932382"/>
            <a:ext cx="285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41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602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6ABC-37F4-F173-8E78-8BF63D16F9C0}"/>
              </a:ext>
            </a:extLst>
          </p:cNvPr>
          <p:cNvSpPr txBox="1"/>
          <p:nvPr/>
        </p:nvSpPr>
        <p:spPr>
          <a:xfrm>
            <a:off x="359999" y="911001"/>
            <a:ext cx="44998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main contributions of this thesis are:</a:t>
            </a:r>
          </a:p>
          <a:p>
            <a:endParaRPr lang="en-GB" sz="6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Analysis of the existing tools for the implementation of Graph Neural Networks;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Identification of missing features of Torch-MLIR and implementation of some of them;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Analysis of bottlenecks in the execution of a Graph Convolutional Network;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Sequel Sans Book Head" panose="020B05030500000200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Sequel Sans Book Head" panose="020B0503050000020004" pitchFamily="34" charset="77"/>
              </a:rPr>
              <a:t>Exploration of the combination of SODA-OPT and PandA-Bambu optimizations, leading to the development of a novel default optimization pipeline for Graph Neural Networks.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1924C5-1E6A-D059-1C17-D8E9E906BF2E}"/>
              </a:ext>
            </a:extLst>
          </p:cNvPr>
          <p:cNvSpPr txBox="1"/>
          <p:nvPr/>
        </p:nvSpPr>
        <p:spPr>
          <a:xfrm>
            <a:off x="465832" y="4386859"/>
            <a:ext cx="4288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Book Head" panose="020B0503050000020004" pitchFamily="34" charset="77"/>
              </a:rPr>
              <a:t>The proposed GNN optimization pipeline allows to achieve an average of more than 3x improvement in inference time on FPGA.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1DF97E-2DF9-A840-6BB8-D4EEC0C5941D}"/>
              </a:ext>
            </a:extLst>
          </p:cNvPr>
          <p:cNvSpPr txBox="1"/>
          <p:nvPr/>
        </p:nvSpPr>
        <p:spPr>
          <a:xfrm>
            <a:off x="5408114" y="4472594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FPGA Toolchain for Graph Neural Network Acceleration. Main thesis contributions represented in green.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A3DAE3-C4DC-265A-33E4-758D759E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478" y="932382"/>
            <a:ext cx="285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Toolchain inputs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4F243-4F93-4963-E3F9-C68C39D2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18" y="630366"/>
            <a:ext cx="497528" cy="38696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73ADF-26E9-8672-760D-7F6F3E930D49}"/>
              </a:ext>
            </a:extLst>
          </p:cNvPr>
          <p:cNvSpPr txBox="1"/>
          <p:nvPr/>
        </p:nvSpPr>
        <p:spPr>
          <a:xfrm>
            <a:off x="380387" y="1883195"/>
            <a:ext cx="33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Graph Convolutional Network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977F29-7BA3-8807-3B0C-11AD94149DD6}"/>
              </a:ext>
            </a:extLst>
          </p:cNvPr>
          <p:cNvSpPr txBox="1"/>
          <p:nvPr/>
        </p:nvSpPr>
        <p:spPr>
          <a:xfrm>
            <a:off x="4994064" y="648000"/>
            <a:ext cx="17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Cora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7C4E1-4940-7E19-15C0-048DA4D99DB4}"/>
              </a:ext>
            </a:extLst>
          </p:cNvPr>
          <p:cNvSpPr txBox="1"/>
          <p:nvPr/>
        </p:nvSpPr>
        <p:spPr>
          <a:xfrm>
            <a:off x="450078" y="3772865"/>
            <a:ext cx="3320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Model’s characteristics:	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Two convolutional 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Convolutional layers made of two matrix multiplications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Task is node classification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42BD9-D9C5-06A8-927E-3E2E39EAB173}"/>
              </a:ext>
            </a:extLst>
          </p:cNvPr>
          <p:cNvSpPr txBox="1"/>
          <p:nvPr/>
        </p:nvSpPr>
        <p:spPr>
          <a:xfrm>
            <a:off x="5083441" y="1147573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Scientific publications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Multiclass classification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Subsets to contain synthesis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and evaluation times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D9C1C72-8FD0-07CD-B75B-CB2D344E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51250"/>
              </p:ext>
            </p:extLst>
          </p:nvPr>
        </p:nvGraphicFramePr>
        <p:xfrm>
          <a:off x="5083441" y="2362315"/>
          <a:ext cx="2966166" cy="230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4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553604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478424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676627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Nodes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Words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Links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Classes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2708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5429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731158206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964787154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22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852728175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37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03964323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CFDB0F-E2E2-3A42-8F95-53D78DC85B58}"/>
              </a:ext>
            </a:extLst>
          </p:cNvPr>
          <p:cNvSpPr txBox="1"/>
          <p:nvPr/>
        </p:nvSpPr>
        <p:spPr>
          <a:xfrm>
            <a:off x="4871013" y="4809212"/>
            <a:ext cx="339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Sequel Sans Book Head" panose="020B0503050000020004" pitchFamily="34" charset="77"/>
              </a:rPr>
              <a:t>Datasets used for experiments: subsets of Cora dataset.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EA8926-F46F-AB8B-CA5A-62E7738E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8" y="2408065"/>
            <a:ext cx="3315456" cy="12092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8B532-9718-F08E-7F13-0E3DAF7A414C}"/>
              </a:ext>
            </a:extLst>
          </p:cNvPr>
          <p:cNvSpPr txBox="1"/>
          <p:nvPr/>
        </p:nvSpPr>
        <p:spPr>
          <a:xfrm>
            <a:off x="380387" y="922992"/>
            <a:ext cx="3907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PyTorch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Proposed toolchain entry point, for neural network implementations.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9F02BE6-4098-20EE-B22A-15EA2271D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093" y="950341"/>
            <a:ext cx="20897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81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From PyTorch to MLIR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06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B13DC9-36E2-71E7-A823-A124FBA0EE53}"/>
              </a:ext>
            </a:extLst>
          </p:cNvPr>
          <p:cNvGrpSpPr/>
          <p:nvPr/>
        </p:nvGrpSpPr>
        <p:grpSpPr>
          <a:xfrm>
            <a:off x="5646131" y="1123753"/>
            <a:ext cx="3425867" cy="3243841"/>
            <a:chOff x="5779679" y="1150326"/>
            <a:chExt cx="3425867" cy="324384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DE73085-0175-DD07-5F0A-FA09A657A04C}"/>
                </a:ext>
              </a:extLst>
            </p:cNvPr>
            <p:cNvSpPr txBox="1"/>
            <p:nvPr/>
          </p:nvSpPr>
          <p:spPr>
            <a:xfrm>
              <a:off x="5779679" y="1150326"/>
              <a:ext cx="3425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PyTorch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implementation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6EBB242-56EC-490E-9A89-D78C5A2D57D9}"/>
                </a:ext>
              </a:extLst>
            </p:cNvPr>
            <p:cNvSpPr txBox="1"/>
            <p:nvPr/>
          </p:nvSpPr>
          <p:spPr>
            <a:xfrm>
              <a:off x="5908602" y="1999758"/>
              <a:ext cx="3168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Adapt model</a:t>
              </a:r>
            </a:p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 Torch Script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3B8F603-0264-9C84-EB1F-E546F147EE76}"/>
                </a:ext>
              </a:extLst>
            </p:cNvPr>
            <p:cNvSpPr txBox="1"/>
            <p:nvPr/>
          </p:nvSpPr>
          <p:spPr>
            <a:xfrm>
              <a:off x="6474314" y="3452401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torch_mlir.compile</a:t>
              </a: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4D698DC7-9BD6-E588-AA91-1CFBE5F706E5}"/>
                </a:ext>
              </a:extLst>
            </p:cNvPr>
            <p:cNvCxnSpPr>
              <a:cxnSpLocks/>
            </p:cNvCxnSpPr>
            <p:nvPr/>
          </p:nvCxnSpPr>
          <p:spPr>
            <a:xfrm>
              <a:off x="7496354" y="178319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1B8AA04D-7B40-120B-C28E-D8EF6BA08969}"/>
                </a:ext>
              </a:extLst>
            </p:cNvPr>
            <p:cNvCxnSpPr>
              <a:cxnSpLocks/>
            </p:cNvCxnSpPr>
            <p:nvPr/>
          </p:nvCxnSpPr>
          <p:spPr>
            <a:xfrm>
              <a:off x="7496178" y="2632627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0094E58-1DEF-E956-E200-40BAE93C9BE1}"/>
                </a:ext>
              </a:extLst>
            </p:cNvPr>
            <p:cNvSpPr txBox="1"/>
            <p:nvPr/>
          </p:nvSpPr>
          <p:spPr>
            <a:xfrm>
              <a:off x="6411817" y="4055613"/>
              <a:ext cx="216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IR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3EEC6E2C-4407-267B-4D8B-F91CE61E70F5}"/>
                </a:ext>
              </a:extLst>
            </p:cNvPr>
            <p:cNvCxnSpPr>
              <a:cxnSpLocks/>
            </p:cNvCxnSpPr>
            <p:nvPr/>
          </p:nvCxnSpPr>
          <p:spPr>
            <a:xfrm>
              <a:off x="7499741" y="383904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9067EE-E249-3746-F504-82D5A7188ADB}"/>
                </a:ext>
              </a:extLst>
            </p:cNvPr>
            <p:cNvSpPr txBox="1"/>
            <p:nvPr/>
          </p:nvSpPr>
          <p:spPr>
            <a:xfrm>
              <a:off x="6477877" y="2849190"/>
              <a:ext cx="2036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Model training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15CDFF5-81F5-FCA5-2127-D3C85D4480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05" y="323583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34D998-61E6-04B5-4C49-98E3B09A2FF3}"/>
              </a:ext>
            </a:extLst>
          </p:cNvPr>
          <p:cNvSpPr txBox="1"/>
          <p:nvPr/>
        </p:nvSpPr>
        <p:spPr>
          <a:xfrm>
            <a:off x="6002000" y="4485437"/>
            <a:ext cx="27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From PyTorch model implementation to MLIR IR 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E9CC2C-A1A3-3305-EFF6-81C7740B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87" y="4063720"/>
            <a:ext cx="288000" cy="288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F69E100-E184-7A74-B04D-1FCF5ABF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705" y="881029"/>
            <a:ext cx="208976" cy="252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65F0A5D-9F22-AD56-B836-00CEE5C60A48}"/>
              </a:ext>
            </a:extLst>
          </p:cNvPr>
          <p:cNvSpPr txBox="1"/>
          <p:nvPr/>
        </p:nvSpPr>
        <p:spPr>
          <a:xfrm>
            <a:off x="359999" y="945944"/>
            <a:ext cx="56049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quel Sans Semi Bold Disp" panose="020B0503050000020004" pitchFamily="34" charset="77"/>
              </a:rPr>
              <a:t>Torch-MLIR</a:t>
            </a:r>
          </a:p>
          <a:p>
            <a:r>
              <a:rPr lang="en-GB" sz="1700" dirty="0">
                <a:latin typeface="Sequel Sans Book Head" panose="020B0503050000020004" pitchFamily="34" charset="77"/>
              </a:rPr>
              <a:t>The Torch-MLIR project aims to provide first class compiler support from the PyTorch ecosystem to the MLIR ecosystem.</a:t>
            </a:r>
          </a:p>
          <a:p>
            <a:endParaRPr lang="en-GB" sz="1700" dirty="0">
              <a:latin typeface="Sequel Sans Book Head" panose="020B0503050000020004" pitchFamily="34" charset="77"/>
            </a:endParaRPr>
          </a:p>
          <a:p>
            <a:r>
              <a:rPr lang="en-GB" sz="1700" dirty="0">
                <a:latin typeface="Sequel Sans Book Head" panose="020B0503050000020004" pitchFamily="34" charset="77"/>
              </a:rPr>
              <a:t>It leverages Torch script, an intermediate representation used to generate serializable and optimizable models directly from PyTorch code; it represents the bridge between PyTorch and Torch-MLIR. </a:t>
            </a:r>
          </a:p>
          <a:p>
            <a:endParaRPr lang="en-GB" sz="1700" dirty="0">
              <a:latin typeface="Sequel Sans Book Head" panose="020B0503050000020004" pitchFamily="34" charset="77"/>
            </a:endParaRPr>
          </a:p>
          <a:p>
            <a:r>
              <a:rPr lang="en-GB" sz="1700" dirty="0">
                <a:latin typeface="Sequel Sans Book Head" panose="020B0503050000020004" pitchFamily="34" charset="77"/>
              </a:rPr>
              <a:t>After having created </a:t>
            </a:r>
            <a:r>
              <a:rPr lang="en-GB" sz="1700" b="1" dirty="0">
                <a:latin typeface="Sequel Sans Semi Bold Disp" panose="020B0503050000020004" pitchFamily="34" charset="77"/>
              </a:rPr>
              <a:t>a set of general rules to adapt different GNN models to Torch script</a:t>
            </a:r>
            <a:r>
              <a:rPr lang="en-GB" sz="1700" dirty="0">
                <a:latin typeface="Sequel Sans Book Head" panose="020B0503050000020004" pitchFamily="34" charset="77"/>
              </a:rPr>
              <a:t>, they have been applied to the GCN model obtaining its Torch script compatible version; then it has been compiled using Torch-MLIR to obtain its MLIR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716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76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940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4F713F-BCD5-F488-E2BD-AF00609E311F}"/>
              </a:ext>
            </a:extLst>
          </p:cNvPr>
          <p:cNvSpPr txBox="1"/>
          <p:nvPr/>
        </p:nvSpPr>
        <p:spPr>
          <a:xfrm>
            <a:off x="1018465" y="3977203"/>
            <a:ext cx="3257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High level optimization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Subset of MLIR passes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Output represents the input 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of Panda-Bambu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940D0E-F07E-A726-B916-0F954AC29124}"/>
              </a:ext>
            </a:extLst>
          </p:cNvPr>
          <p:cNvSpPr txBox="1"/>
          <p:nvPr/>
        </p:nvSpPr>
        <p:spPr>
          <a:xfrm>
            <a:off x="575187" y="163407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SODA-OPT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B2A7E5-513B-1661-32DE-E5C80F5DB0F6}"/>
              </a:ext>
            </a:extLst>
          </p:cNvPr>
          <p:cNvSpPr txBox="1"/>
          <p:nvPr/>
        </p:nvSpPr>
        <p:spPr>
          <a:xfrm>
            <a:off x="4713987" y="1634079"/>
            <a:ext cx="385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Sequel Sans Semi Bold Disp" panose="020B0503050000020004" pitchFamily="34" charset="77"/>
              </a:rPr>
              <a:t>PandA-Bambu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22D3D0-4F43-F4FD-45A3-5FEA8A92DC83}"/>
              </a:ext>
            </a:extLst>
          </p:cNvPr>
          <p:cNvGrpSpPr/>
          <p:nvPr/>
        </p:nvGrpSpPr>
        <p:grpSpPr>
          <a:xfrm>
            <a:off x="1169385" y="2060147"/>
            <a:ext cx="2666430" cy="1748407"/>
            <a:chOff x="950809" y="1560251"/>
            <a:chExt cx="2666430" cy="1748407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A3D6F07-19D9-E4C5-685D-7163A2F57A84}"/>
                </a:ext>
              </a:extLst>
            </p:cNvPr>
            <p:cNvSpPr txBox="1"/>
            <p:nvPr/>
          </p:nvSpPr>
          <p:spPr>
            <a:xfrm>
              <a:off x="1153033" y="1560251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MLIR representation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22E952B-6BA3-1FA5-1180-A74C8EEBED50}"/>
                </a:ext>
              </a:extLst>
            </p:cNvPr>
            <p:cNvSpPr txBox="1"/>
            <p:nvPr/>
          </p:nvSpPr>
          <p:spPr>
            <a:xfrm>
              <a:off x="1077946" y="2030202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Outline kernel function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08E01A1-F59B-43F5-0D9A-906468D8C9F7}"/>
                </a:ext>
              </a:extLst>
            </p:cNvPr>
            <p:cNvSpPr txBox="1"/>
            <p:nvPr/>
          </p:nvSpPr>
          <p:spPr>
            <a:xfrm>
              <a:off x="950809" y="250015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High level optimizations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CDB66A4-1C18-7200-2E0A-EC7FCCA92E1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2" y="188026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52495A5-6A03-B4B5-0969-1A743FD5EF97}"/>
                </a:ext>
              </a:extLst>
            </p:cNvPr>
            <p:cNvCxnSpPr>
              <a:cxnSpLocks/>
            </p:cNvCxnSpPr>
            <p:nvPr/>
          </p:nvCxnSpPr>
          <p:spPr>
            <a:xfrm>
              <a:off x="2285824" y="235022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0A957BC-529C-8648-4A88-1376607FE4DC}"/>
                </a:ext>
              </a:extLst>
            </p:cNvPr>
            <p:cNvSpPr txBox="1"/>
            <p:nvPr/>
          </p:nvSpPr>
          <p:spPr>
            <a:xfrm>
              <a:off x="954409" y="2970104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5C985A9-3649-9294-AB03-28DF48449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2017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D345A636-EF40-98FF-CF58-C324D74B1658}"/>
              </a:ext>
            </a:extLst>
          </p:cNvPr>
          <p:cNvGrpSpPr/>
          <p:nvPr/>
        </p:nvGrpSpPr>
        <p:grpSpPr>
          <a:xfrm>
            <a:off x="5308185" y="2060147"/>
            <a:ext cx="2666430" cy="1748407"/>
            <a:chOff x="5109156" y="1541890"/>
            <a:chExt cx="2666430" cy="1748407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0670326-3FE0-1D1F-132C-91406A1C034A}"/>
                </a:ext>
              </a:extLst>
            </p:cNvPr>
            <p:cNvSpPr txBox="1"/>
            <p:nvPr/>
          </p:nvSpPr>
          <p:spPr>
            <a:xfrm>
              <a:off x="5311380" y="1541890"/>
              <a:ext cx="225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Low-Level IR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5F6F28B-664A-25DA-8334-0C3A0C39841E}"/>
                </a:ext>
              </a:extLst>
            </p:cNvPr>
            <p:cNvSpPr txBox="1"/>
            <p:nvPr/>
          </p:nvSpPr>
          <p:spPr>
            <a:xfrm>
              <a:off x="5236293" y="2011841"/>
              <a:ext cx="240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Low level optimizations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BE09C8BC-2BBF-2313-D672-1CCE2A4F3BD2}"/>
                </a:ext>
              </a:extLst>
            </p:cNvPr>
            <p:cNvSpPr txBox="1"/>
            <p:nvPr/>
          </p:nvSpPr>
          <p:spPr>
            <a:xfrm>
              <a:off x="5109156" y="2481792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RTL IR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2D326877-80F5-9574-0D3D-8CCD48E607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4349" y="1861908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7CEFD24B-7A4E-41C0-0C13-D3940E468949}"/>
                </a:ext>
              </a:extLst>
            </p:cNvPr>
            <p:cNvCxnSpPr>
              <a:cxnSpLocks/>
            </p:cNvCxnSpPr>
            <p:nvPr/>
          </p:nvCxnSpPr>
          <p:spPr>
            <a:xfrm>
              <a:off x="6444171" y="2331859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ADD461-65BD-F679-706E-3D4984272E4D}"/>
                </a:ext>
              </a:extLst>
            </p:cNvPr>
            <p:cNvSpPr txBox="1"/>
            <p:nvPr/>
          </p:nvSpPr>
          <p:spPr>
            <a:xfrm>
              <a:off x="5112756" y="2951743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Roman Disp" panose="020B0503050000020004" pitchFamily="34" charset="77"/>
                </a:rPr>
                <a:t>Accelerator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E003AA68-4380-F374-EB2B-B845F9A1F5CA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71" y="28018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F549F7-9984-360A-F928-65053A5F5D38}"/>
              </a:ext>
            </a:extLst>
          </p:cNvPr>
          <p:cNvSpPr txBox="1"/>
          <p:nvPr/>
        </p:nvSpPr>
        <p:spPr>
          <a:xfrm>
            <a:off x="4942411" y="4095602"/>
            <a:ext cx="3408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High-Level Synthesis tool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Low level optimizations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Sequel Sans Book Head" panose="020B0503050000020004" pitchFamily="34" charset="77"/>
              </a:rPr>
              <a:t>Output is the final accelerator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50C418-A9CE-57C7-BFE9-0A2711AE8CB0}"/>
              </a:ext>
            </a:extLst>
          </p:cNvPr>
          <p:cNvSpPr txBox="1"/>
          <p:nvPr/>
        </p:nvSpPr>
        <p:spPr>
          <a:xfrm>
            <a:off x="359999" y="877114"/>
            <a:ext cx="83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The synthesizer, which includes SODA-OPT and PandA-Bambu and represents the final step of the toolchain, optimizes and synthesizes the MLIR representation, targeting FPGA.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286A170-4F18-19DF-BA6C-A4D7DBC45D89}"/>
              </a:ext>
            </a:extLst>
          </p:cNvPr>
          <p:cNvCxnSpPr>
            <a:cxnSpLocks/>
          </p:cNvCxnSpPr>
          <p:nvPr/>
        </p:nvCxnSpPr>
        <p:spPr>
          <a:xfrm flipV="1">
            <a:off x="3361267" y="2264834"/>
            <a:ext cx="2434722" cy="1384299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003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3989</TotalTime>
  <Words>1891</Words>
  <Application>Microsoft Macintosh PowerPoint</Application>
  <PresentationFormat>Presentazione su schermo (16:10)</PresentationFormat>
  <Paragraphs>475</Paragraphs>
  <Slides>22</Slides>
  <Notes>0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7" baseType="lpstr">
      <vt:lpstr>Arial</vt:lpstr>
      <vt:lpstr>Calibri</vt:lpstr>
      <vt:lpstr>Cambria Math</vt:lpstr>
      <vt:lpstr>Sequel Sans Book Disp</vt:lpstr>
      <vt:lpstr>Sequel Sans Book Head</vt:lpstr>
      <vt:lpstr>Sequel Sans Book Obl Head</vt:lpstr>
      <vt:lpstr>Sequel Sans Medium Disp</vt:lpstr>
      <vt:lpstr>Sequel Sans Roman Disp</vt:lpstr>
      <vt:lpstr>Sequel Sans Semi Bold Disp</vt:lpstr>
      <vt:lpstr>Sequel Sans Semi Bold Head</vt:lpstr>
      <vt:lpstr>Sharp Grotesk Medium 20</vt:lpstr>
      <vt:lpstr>Söhne</vt:lpstr>
      <vt:lpstr>Söhne Halbfett</vt:lpstr>
      <vt:lpstr>Wingdings</vt:lpstr>
      <vt:lpstr>POLI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Giovanni Demasi</cp:lastModifiedBy>
  <cp:revision>315</cp:revision>
  <cp:lastPrinted>2023-10-02T08:54:02Z</cp:lastPrinted>
  <dcterms:created xsi:type="dcterms:W3CDTF">2015-05-26T12:27:57Z</dcterms:created>
  <dcterms:modified xsi:type="dcterms:W3CDTF">2023-10-04T20:55:14Z</dcterms:modified>
</cp:coreProperties>
</file>