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5" r:id="rId5"/>
    <p:sldId id="269" r:id="rId6"/>
    <p:sldId id="270" r:id="rId7"/>
    <p:sldId id="271" r:id="rId8"/>
    <p:sldId id="272" r:id="rId9"/>
    <p:sldId id="273" r:id="rId10"/>
    <p:sldId id="282" r:id="rId11"/>
    <p:sldId id="275" r:id="rId12"/>
    <p:sldId id="276" r:id="rId13"/>
    <p:sldId id="277" r:id="rId14"/>
    <p:sldId id="278" r:id="rId15"/>
    <p:sldId id="280" r:id="rId16"/>
    <p:sldId id="281" r:id="rId17"/>
    <p:sldId id="264" r:id="rId18"/>
    <p:sldId id="267" r:id="rId19"/>
    <p:sldId id="266" r:id="rId20"/>
    <p:sldId id="279" r:id="rId21"/>
  </p:sldIdLst>
  <p:sldSz cx="9144000" cy="5715000" type="screen16x1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728FA5"/>
    <a:srgbClr val="FF00F7"/>
    <a:srgbClr val="1B9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4" autoAdjust="0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1792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193521"/>
            <a:ext cx="9144000" cy="25214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8" y="3180293"/>
            <a:ext cx="9036647" cy="15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3458105"/>
            <a:ext cx="7772400" cy="806979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4384146"/>
            <a:ext cx="7772400" cy="11112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05825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33500"/>
            <a:ext cx="8323726" cy="3771636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5105136"/>
            <a:ext cx="9144000" cy="60986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5302921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0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0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8" y="908253"/>
            <a:ext cx="9036647" cy="15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5288649"/>
            <a:ext cx="2780124" cy="2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2" y="115972"/>
            <a:ext cx="8581043" cy="7003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143452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indent="0" algn="l" defTabSz="380985" rtl="0" eaLnBrk="1" latinLnBrk="0" hangingPunct="1">
        <a:spcBef>
          <a:spcPct val="0"/>
        </a:spcBef>
        <a:buNone/>
        <a:defRPr sz="1833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380985" rtl="0" eaLnBrk="1" latinLnBrk="0" hangingPunct="1">
        <a:spcBef>
          <a:spcPct val="20000"/>
        </a:spcBef>
        <a:buFont typeface="Wingdings" charset="2"/>
        <a:buNone/>
        <a:defRPr sz="1833" kern="1200">
          <a:solidFill>
            <a:schemeClr val="tx1"/>
          </a:solidFill>
          <a:latin typeface="Arial"/>
          <a:ea typeface="+mn-ea"/>
          <a:cs typeface="Arial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1833" kern="1200">
          <a:solidFill>
            <a:schemeClr val="tx1"/>
          </a:solidFill>
          <a:latin typeface="Arial"/>
          <a:ea typeface="+mn-ea"/>
          <a:cs typeface="Arial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1833" kern="1200">
          <a:solidFill>
            <a:schemeClr val="tx1"/>
          </a:solidFill>
          <a:latin typeface="Arial"/>
          <a:ea typeface="+mn-ea"/>
          <a:cs typeface="Arial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833" kern="1200">
          <a:solidFill>
            <a:schemeClr val="tx1"/>
          </a:solidFill>
          <a:latin typeface="Arial"/>
          <a:ea typeface="+mn-ea"/>
          <a:cs typeface="Arial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833" kern="1200">
          <a:solidFill>
            <a:schemeClr val="tx1"/>
          </a:solidFill>
          <a:latin typeface="Arial"/>
          <a:ea typeface="+mn-ea"/>
          <a:cs typeface="Arial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68C8A149-C221-D3FB-A048-7B0016C24907}"/>
              </a:ext>
            </a:extLst>
          </p:cNvPr>
          <p:cNvSpPr txBox="1"/>
          <p:nvPr/>
        </p:nvSpPr>
        <p:spPr>
          <a:xfrm>
            <a:off x="436808" y="1128640"/>
            <a:ext cx="82670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200" dirty="0">
                <a:latin typeface="Sharp Grotesk Medium 20" pitchFamily="2" charset="77"/>
              </a:rPr>
              <a:t>An FPGA toolchain for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Graph Neural Network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acceleration using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High-Level Synthesis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0" y="5679000"/>
            <a:ext cx="9144000" cy="36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3CAAE3D7-B464-8C70-DCE0-6192A74C2982}"/>
              </a:ext>
            </a:extLst>
          </p:cNvPr>
          <p:cNvSpPr txBox="1"/>
          <p:nvPr/>
        </p:nvSpPr>
        <p:spPr>
          <a:xfrm>
            <a:off x="3956287" y="5025600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AUTHOR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DEMASI GIOVANNI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020B34D7-796C-3F1E-3798-6260285290AA}"/>
              </a:ext>
            </a:extLst>
          </p:cNvPr>
          <p:cNvSpPr txBox="1"/>
          <p:nvPr/>
        </p:nvSpPr>
        <p:spPr>
          <a:xfrm>
            <a:off x="2160000" y="502560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ADVISOR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FABRIZIO FERRANDI</a:t>
            </a: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27740AD9-D809-3149-D1EB-EEE9059AB9E2}"/>
              </a:ext>
            </a:extLst>
          </p:cNvPr>
          <p:cNvSpPr txBox="1"/>
          <p:nvPr/>
        </p:nvSpPr>
        <p:spPr>
          <a:xfrm>
            <a:off x="5652000" y="5025600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CO-ADVISORS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SERENA CURZEL, MICHELE FIORITO</a:t>
            </a:r>
          </a:p>
        </p:txBody>
      </p:sp>
      <p:pic>
        <p:nvPicPr>
          <p:cNvPr id="141" name="Immagine 140">
            <a:extLst>
              <a:ext uri="{FF2B5EF4-FFF2-40B4-BE49-F238E27FC236}">
                <a16:creationId xmlns:a16="http://schemas.microsoft.com/office/drawing/2014/main" id="{77122CB7-CE59-D90B-7500-B0323EE1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3" y="288000"/>
            <a:ext cx="129085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9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663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FPGA-accelerated matrix multiplication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681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555F4D-4B97-28C5-7FFB-A3E255D4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525" y="1918697"/>
            <a:ext cx="3707463" cy="2160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162F37-8365-6E13-13B8-855228103E48}"/>
              </a:ext>
            </a:extLst>
          </p:cNvPr>
          <p:cNvSpPr txBox="1"/>
          <p:nvPr/>
        </p:nvSpPr>
        <p:spPr>
          <a:xfrm>
            <a:off x="5048986" y="4260052"/>
            <a:ext cx="370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Comparative analysis between PyTorch matrix multiplication operation and the baseline accelerator performance.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14ED6E-5EAA-12D7-7506-B6E3E0456AFA}"/>
              </a:ext>
            </a:extLst>
          </p:cNvPr>
          <p:cNvSpPr txBox="1"/>
          <p:nvPr/>
        </p:nvSpPr>
        <p:spPr>
          <a:xfrm>
            <a:off x="461519" y="1973251"/>
            <a:ext cx="40977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The baseline accelerator is faster than PyTorch when matrices are relatively small. The reasons behind this behaviour may lie in the fact that: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the generated accelerator assumes that all data is available in BRAM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PyTorch times have been measured using all available </a:t>
            </a:r>
            <a:br>
              <a:rPr lang="en-GB" dirty="0">
                <a:latin typeface="Sequel Sans Book Head" panose="020B0503050000020004" pitchFamily="34" charset="77"/>
              </a:rPr>
            </a:br>
            <a:r>
              <a:rPr lang="en-GB" dirty="0">
                <a:latin typeface="Sequel Sans Book Head" panose="020B0503050000020004" pitchFamily="34" charset="77"/>
              </a:rPr>
              <a:t>threads on the machine, exploiting more parallelism with respect </a:t>
            </a:r>
            <a:br>
              <a:rPr lang="en-GB" dirty="0">
                <a:latin typeface="Sequel Sans Book Head" panose="020B0503050000020004" pitchFamily="34" charset="77"/>
              </a:rPr>
            </a:br>
            <a:r>
              <a:rPr lang="en-GB" dirty="0">
                <a:latin typeface="Sequel Sans Book Head" panose="020B0503050000020004" pitchFamily="34" charset="77"/>
              </a:rPr>
              <a:t>to the accelerator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F5A301-1DC6-A9F8-A95D-C219E0DDBC36}"/>
              </a:ext>
            </a:extLst>
          </p:cNvPr>
          <p:cNvSpPr txBox="1"/>
          <p:nvPr/>
        </p:nvSpPr>
        <p:spPr>
          <a:xfrm>
            <a:off x="461519" y="1035553"/>
            <a:ext cx="1587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PyTorch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Intel Core i9, 8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cores, 2.3 GHz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94B916-254F-0C76-D2AB-CEFE24BB5AFA}"/>
              </a:ext>
            </a:extLst>
          </p:cNvPr>
          <p:cNvSpPr txBox="1"/>
          <p:nvPr/>
        </p:nvSpPr>
        <p:spPr>
          <a:xfrm>
            <a:off x="2312659" y="1035553"/>
            <a:ext cx="2370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Accelerators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AMD Virtex UltraScale+ (Alveo U280) FPGA.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0ADF67B-A18B-F59B-B488-54AC4D999BE2}"/>
              </a:ext>
            </a:extLst>
          </p:cNvPr>
          <p:cNvSpPr txBox="1"/>
          <p:nvPr/>
        </p:nvSpPr>
        <p:spPr>
          <a:xfrm>
            <a:off x="4947133" y="1063637"/>
            <a:ext cx="4097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Analysis about model performance to identify the computational bottlenecks</a:t>
            </a:r>
          </a:p>
        </p:txBody>
      </p:sp>
    </p:spTree>
    <p:extLst>
      <p:ext uri="{BB962C8B-B14F-4D97-AF65-F5344CB8AC3E}">
        <p14:creationId xmlns:p14="http://schemas.microsoft.com/office/powerpoint/2010/main" val="416675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06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Synthesis optimizations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24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036067F-7616-05EE-FE48-18ADB250BB13}"/>
              </a:ext>
            </a:extLst>
          </p:cNvPr>
          <p:cNvSpPr txBox="1"/>
          <p:nvPr/>
        </p:nvSpPr>
        <p:spPr>
          <a:xfrm>
            <a:off x="358586" y="1029382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Sequel Sans Semi Bold Disp" panose="020B0503050000020004" pitchFamily="34" charset="77"/>
              </a:rPr>
              <a:t>Loop unrolling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1EC47EC-0DE6-F668-F829-EECBD65DDFA0}"/>
              </a:ext>
            </a:extLst>
          </p:cNvPr>
          <p:cNvSpPr txBox="1"/>
          <p:nvPr/>
        </p:nvSpPr>
        <p:spPr>
          <a:xfrm>
            <a:off x="4513157" y="1028124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Sequel Sans Semi Bold Disp" panose="020B0503050000020004" pitchFamily="34" charset="77"/>
              </a:rPr>
              <a:t>Parallel memory access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AF9BD22-0425-67F2-B309-00860821D00C}"/>
              </a:ext>
            </a:extLst>
          </p:cNvPr>
          <p:cNvSpPr txBox="1"/>
          <p:nvPr/>
        </p:nvSpPr>
        <p:spPr>
          <a:xfrm>
            <a:off x="740227" y="2009231"/>
            <a:ext cx="1791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Disp" panose="020B0503050000020004" pitchFamily="34" charset="77"/>
              </a:rPr>
              <a:t>for i in </a:t>
            </a:r>
            <a:r>
              <a:rPr lang="en-GB" sz="1400" b="1" dirty="0">
                <a:solidFill>
                  <a:srgbClr val="728FA5"/>
                </a:solidFill>
                <a:latin typeface="Sequel Sans Book Disp" panose="020B0503050000020004" pitchFamily="34" charset="77"/>
              </a:rPr>
              <a:t>range(0,4)</a:t>
            </a:r>
            <a:r>
              <a:rPr lang="en-GB" sz="1400" dirty="0">
                <a:latin typeface="Sequel Sans Book Disp" panose="020B0503050000020004" pitchFamily="34" charset="77"/>
              </a:rPr>
              <a:t>{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dirty="0">
                <a:latin typeface="Sequel Sans Book Disp" panose="020B0503050000020004" pitchFamily="34" charset="77"/>
              </a:rPr>
              <a:t>}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34F29E4-6CD3-D9A7-07CB-51C1B16CB882}"/>
              </a:ext>
            </a:extLst>
          </p:cNvPr>
          <p:cNvSpPr txBox="1"/>
          <p:nvPr/>
        </p:nvSpPr>
        <p:spPr>
          <a:xfrm>
            <a:off x="4851885" y="3117039"/>
            <a:ext cx="3757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increasing the number of memory channels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better exploitation of available parallelism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more parallel memory accesses but more cycles due to external memory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BA50FA4-3A12-EDF8-42EC-B13ED65B1287}"/>
              </a:ext>
            </a:extLst>
          </p:cNvPr>
          <p:cNvSpPr txBox="1"/>
          <p:nvPr/>
        </p:nvSpPr>
        <p:spPr>
          <a:xfrm>
            <a:off x="2405456" y="1988135"/>
            <a:ext cx="17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Disp" panose="020B0503050000020004" pitchFamily="34" charset="77"/>
              </a:rPr>
              <a:t>for i in </a:t>
            </a:r>
            <a:r>
              <a:rPr lang="en-GB" sz="1400" b="1" dirty="0">
                <a:solidFill>
                  <a:srgbClr val="728FA5"/>
                </a:solidFill>
                <a:latin typeface="Sequel Sans Book Disp" panose="020B0503050000020004" pitchFamily="34" charset="77"/>
              </a:rPr>
              <a:t>range(0,2)</a:t>
            </a:r>
            <a:r>
              <a:rPr lang="en-GB" sz="1400" dirty="0">
                <a:latin typeface="Sequel Sans Book Disp" panose="020B0503050000020004" pitchFamily="34" charset="77"/>
              </a:rPr>
              <a:t>{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dirty="0">
                <a:latin typeface="Sequel Sans Book Disp" panose="020B0503050000020004" pitchFamily="34" charset="77"/>
              </a:rPr>
              <a:t>}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BA3791-50BF-4E78-E71C-CE9AD0914C25}"/>
              </a:ext>
            </a:extLst>
          </p:cNvPr>
          <p:cNvSpPr txBox="1"/>
          <p:nvPr/>
        </p:nvSpPr>
        <p:spPr>
          <a:xfrm>
            <a:off x="988382" y="1727080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before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BEDE96B-F78F-3F45-19CD-F1BF2B5204EA}"/>
              </a:ext>
            </a:extLst>
          </p:cNvPr>
          <p:cNvSpPr txBox="1"/>
          <p:nvPr/>
        </p:nvSpPr>
        <p:spPr>
          <a:xfrm>
            <a:off x="2636323" y="1727080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after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AD57490-3857-FE10-9E4F-C7BA68A81D00}"/>
              </a:ext>
            </a:extLst>
          </p:cNvPr>
          <p:cNvSpPr txBox="1"/>
          <p:nvPr/>
        </p:nvSpPr>
        <p:spPr>
          <a:xfrm>
            <a:off x="604354" y="3276493"/>
            <a:ext cx="3854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expanding completely or partially the loop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unroll factor parameter to decide the number of loop iterations to  unroll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more chances of parallelization</a:t>
            </a:r>
          </a:p>
        </p:txBody>
      </p:sp>
      <p:graphicFrame>
        <p:nvGraphicFramePr>
          <p:cNvPr id="53" name="Tabella 52">
            <a:extLst>
              <a:ext uri="{FF2B5EF4-FFF2-40B4-BE49-F238E27FC236}">
                <a16:creationId xmlns:a16="http://schemas.microsoft.com/office/drawing/2014/main" id="{A7B80327-F5A5-EA70-1D44-0B7B91AF6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351"/>
              </p:ext>
            </p:extLst>
          </p:nvPr>
        </p:nvGraphicFramePr>
        <p:xfrm>
          <a:off x="5592550" y="1939641"/>
          <a:ext cx="889329" cy="8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443">
                  <a:extLst>
                    <a:ext uri="{9D8B030D-6E8A-4147-A177-3AD203B41FA5}">
                      <a16:colId xmlns:a16="http://schemas.microsoft.com/office/drawing/2014/main" val="3180146713"/>
                    </a:ext>
                  </a:extLst>
                </a:gridCol>
                <a:gridCol w="296443">
                  <a:extLst>
                    <a:ext uri="{9D8B030D-6E8A-4147-A177-3AD203B41FA5}">
                      <a16:colId xmlns:a16="http://schemas.microsoft.com/office/drawing/2014/main" val="1025080897"/>
                    </a:ext>
                  </a:extLst>
                </a:gridCol>
                <a:gridCol w="296443">
                  <a:extLst>
                    <a:ext uri="{9D8B030D-6E8A-4147-A177-3AD203B41FA5}">
                      <a16:colId xmlns:a16="http://schemas.microsoft.com/office/drawing/2014/main" val="304181458"/>
                    </a:ext>
                  </a:extLst>
                </a:gridCol>
              </a:tblGrid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1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0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701238569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2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8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258695705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2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6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604188375"/>
                  </a:ext>
                </a:extLst>
              </a:tr>
            </a:tbl>
          </a:graphicData>
        </a:graphic>
      </p:graphicFrame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7EB17D-870E-BA2F-6DBE-A1FA28D32AE0}"/>
              </a:ext>
            </a:extLst>
          </p:cNvPr>
          <p:cNvSpPr txBox="1"/>
          <p:nvPr/>
        </p:nvSpPr>
        <p:spPr>
          <a:xfrm>
            <a:off x="5532300" y="1550789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data</a:t>
            </a:r>
          </a:p>
        </p:txBody>
      </p:sp>
      <p:graphicFrame>
        <p:nvGraphicFramePr>
          <p:cNvPr id="56" name="Tabella 55">
            <a:extLst>
              <a:ext uri="{FF2B5EF4-FFF2-40B4-BE49-F238E27FC236}">
                <a16:creationId xmlns:a16="http://schemas.microsoft.com/office/drawing/2014/main" id="{A4C7F576-C33C-CF09-E991-3884BE02F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30575"/>
              </p:ext>
            </p:extLst>
          </p:nvPr>
        </p:nvGraphicFramePr>
        <p:xfrm>
          <a:off x="7151598" y="1933898"/>
          <a:ext cx="296443" cy="8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443">
                  <a:extLst>
                    <a:ext uri="{9D8B030D-6E8A-4147-A177-3AD203B41FA5}">
                      <a16:colId xmlns:a16="http://schemas.microsoft.com/office/drawing/2014/main" val="1433490087"/>
                    </a:ext>
                  </a:extLst>
                </a:gridCol>
              </a:tblGrid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1045077905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116828009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88853550"/>
                  </a:ext>
                </a:extLst>
              </a:tr>
            </a:tbl>
          </a:graphicData>
        </a:graphic>
      </p:graphicFrame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1950757-9C6D-3685-4BB1-BCDB1C149242}"/>
              </a:ext>
            </a:extLst>
          </p:cNvPr>
          <p:cNvSpPr txBox="1"/>
          <p:nvPr/>
        </p:nvSpPr>
        <p:spPr>
          <a:xfrm>
            <a:off x="6730523" y="1554577"/>
            <a:ext cx="113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read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EC6BA2FB-B698-D4E5-2CFD-8CFCFB923AD0}"/>
              </a:ext>
            </a:extLst>
          </p:cNvPr>
          <p:cNvCxnSpPr>
            <a:cxnSpLocks/>
          </p:cNvCxnSpPr>
          <p:nvPr/>
        </p:nvCxnSpPr>
        <p:spPr>
          <a:xfrm flipH="1">
            <a:off x="6409593" y="2074986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6849A7-C1ED-EFC0-E0C6-784394E2A15F}"/>
              </a:ext>
            </a:extLst>
          </p:cNvPr>
          <p:cNvCxnSpPr>
            <a:cxnSpLocks/>
          </p:cNvCxnSpPr>
          <p:nvPr/>
        </p:nvCxnSpPr>
        <p:spPr>
          <a:xfrm flipH="1">
            <a:off x="6403735" y="2385649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C577605B-011D-5FD9-D3D0-6531E54BD4ED}"/>
              </a:ext>
            </a:extLst>
          </p:cNvPr>
          <p:cNvCxnSpPr>
            <a:cxnSpLocks/>
          </p:cNvCxnSpPr>
          <p:nvPr/>
        </p:nvCxnSpPr>
        <p:spPr>
          <a:xfrm flipH="1">
            <a:off x="6406667" y="2669930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5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Optimized matrix multiplication accelerator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744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B39EC74-C6C7-5FC6-68F5-86E7032DE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652" y="1056183"/>
            <a:ext cx="3581400" cy="15259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737F300-BE88-D324-58D7-D78203BF2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652" y="2640104"/>
            <a:ext cx="3581400" cy="18669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E4CB1B7-4632-8E59-B962-187E39067627}"/>
              </a:ext>
            </a:extLst>
          </p:cNvPr>
          <p:cNvSpPr txBox="1"/>
          <p:nvPr/>
        </p:nvSpPr>
        <p:spPr>
          <a:xfrm>
            <a:off x="359999" y="1065953"/>
            <a:ext cx="4073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Low available parallelization: two channels and storing all memory objects in BRAMs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High available parallelization: thirty-two channels with external memory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Two channels with external memory is the least favourable choice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External memory beneficial when large volume of data can be simultaneously  loaded and stored to offset the additional cycles required for external memory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FDA275-2AAA-DAD3-F274-E0CC0B3437C8}"/>
              </a:ext>
            </a:extLst>
          </p:cNvPr>
          <p:cNvSpPr txBox="1"/>
          <p:nvPr/>
        </p:nvSpPr>
        <p:spPr>
          <a:xfrm>
            <a:off x="4569229" y="4528440"/>
            <a:ext cx="404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Cycles comparison between configurations with different number of channels with BRAM/external memory.</a:t>
            </a:r>
          </a:p>
        </p:txBody>
      </p:sp>
    </p:spTree>
    <p:extLst>
      <p:ext uri="{BB962C8B-B14F-4D97-AF65-F5344CB8AC3E}">
        <p14:creationId xmlns:p14="http://schemas.microsoft.com/office/powerpoint/2010/main" val="24916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07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1CC2B1-A3AA-2767-1BF2-11342F00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6" y="2136658"/>
            <a:ext cx="3861140" cy="216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0B76C4-EC53-E098-3F49-86DE9ECED2A6}"/>
              </a:ext>
            </a:extLst>
          </p:cNvPr>
          <p:cNvSpPr txBox="1"/>
          <p:nvPr/>
        </p:nvSpPr>
        <p:spPr>
          <a:xfrm>
            <a:off x="4898994" y="813154"/>
            <a:ext cx="3696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optimized accelerator uses two channels with on-chip BRAMs and one full unroll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synthesis has not impacted the accuracy of the model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3AB4B4-F985-AE34-ECC1-60F8D8A50CBD}"/>
              </a:ext>
            </a:extLst>
          </p:cNvPr>
          <p:cNvSpPr txBox="1"/>
          <p:nvPr/>
        </p:nvSpPr>
        <p:spPr>
          <a:xfrm>
            <a:off x="409146" y="4365091"/>
            <a:ext cx="413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Graph Convolutional Network inference time comparison between PyTorch and FPGA implementations for different sizes of the dataset.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3C19C86-764D-1250-6D34-97457ECD1761}"/>
              </a:ext>
            </a:extLst>
          </p:cNvPr>
          <p:cNvSpPr txBox="1"/>
          <p:nvPr/>
        </p:nvSpPr>
        <p:spPr>
          <a:xfrm>
            <a:off x="359998" y="1006395"/>
            <a:ext cx="421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Accelerator outperforms PyTorch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Advantage maintained with increasing dataset sizes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6D06F089-DFE8-B769-AEC9-825C7D2D84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792295"/>
                  </p:ext>
                </p:extLst>
              </p:nvPr>
            </p:nvGraphicFramePr>
            <p:xfrm>
              <a:off x="5251786" y="2621279"/>
              <a:ext cx="3136076" cy="1584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5109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552465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725111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653184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640207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9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GB" sz="9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sz="9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9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9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6D06F089-DFE8-B769-AEC9-825C7D2D84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792295"/>
                  </p:ext>
                </p:extLst>
              </p:nvPr>
            </p:nvGraphicFramePr>
            <p:xfrm>
              <a:off x="5251786" y="2621279"/>
              <a:ext cx="3136076" cy="1584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5109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552465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725111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653184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640207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55829" marR="55829" marT="27914" marB="27914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5829" marR="55829" marT="27914" marB="27914">
                        <a:blipFill>
                          <a:blip r:embed="rId4"/>
                          <a:stretch>
                            <a:fillRect l="-288235" t="-5556" r="-103922" b="-6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5829" marR="55829" marT="27914" marB="27914">
                        <a:blipFill>
                          <a:blip r:embed="rId4"/>
                          <a:stretch>
                            <a:fillRect l="-388235" t="-5556" r="-3922" b="-6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26417">
                    <a:tc>
                      <a:txBody>
                        <a:bodyPr/>
                        <a:lstStyle/>
                        <a:p>
                          <a:r>
                            <a:rPr lang="en-GB" sz="9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9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55829" marR="55829" marT="27914" marB="27914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8C35D68-152F-1405-8128-64ABDF7157DD}"/>
                  </a:ext>
                </a:extLst>
              </p:cNvPr>
              <p:cNvSpPr txBox="1"/>
              <p:nvPr/>
            </p:nvSpPr>
            <p:spPr>
              <a:xfrm>
                <a:off x="5220937" y="4365091"/>
                <a:ext cx="319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equel Sans Book Head" panose="020B0503050000020004" pitchFamily="34" charset="77"/>
                  </a:rPr>
                  <a:t>Accuracy comparison between PyTorch and Accelerator. 𝝐=total error;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acc>
                  </m:oMath>
                </a14:m>
                <a:r>
                  <a:rPr lang="en-GB" sz="1200" dirty="0">
                    <a:latin typeface="Sequel Sans Book Head" panose="020B0503050000020004" pitchFamily="34" charset="77"/>
                  </a:rPr>
                  <a:t>=average error.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8C35D68-152F-1405-8128-64ABDF715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37" y="4365091"/>
                <a:ext cx="3197773" cy="461665"/>
              </a:xfrm>
              <a:prstGeom prst="rect">
                <a:avLst/>
              </a:prstGeom>
              <a:blipFill>
                <a:blip r:embed="rId5"/>
                <a:stretch>
                  <a:fillRect r="-791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69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08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accelerators comparison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259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25DB6C-67C9-F3A2-C9C8-618E90E65EA3}"/>
              </a:ext>
            </a:extLst>
          </p:cNvPr>
          <p:cNvSpPr txBox="1"/>
          <p:nvPr/>
        </p:nvSpPr>
        <p:spPr>
          <a:xfrm>
            <a:off x="520682" y="1040247"/>
            <a:ext cx="807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analysis to show how the accelerator has been affected by the loop unrolling technique with respect to the baseline performance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087C3E-B727-1C02-A46F-3BDC615524CF}"/>
              </a:ext>
            </a:extLst>
          </p:cNvPr>
          <p:cNvSpPr txBox="1"/>
          <p:nvPr/>
        </p:nvSpPr>
        <p:spPr>
          <a:xfrm>
            <a:off x="520682" y="2006825"/>
            <a:ext cx="3172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optimized accelerator uses two channels and one full unrolling of the innermost loop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the speedup increases as  the size of the dataset increases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trade-off between performance and area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B5746B2-B826-C01F-E476-434CBD01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35" y="1880705"/>
            <a:ext cx="4381500" cy="24511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9BE61E-E5F4-028D-3D20-0FEC174C487C}"/>
              </a:ext>
            </a:extLst>
          </p:cNvPr>
          <p:cNvSpPr txBox="1"/>
          <p:nvPr/>
        </p:nvSpPr>
        <p:spPr>
          <a:xfrm>
            <a:off x="4341070" y="4384361"/>
            <a:ext cx="428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Graph Convolutional Network number of cycles comparison between baseline and optimized accelerators for different sizes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14485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546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Proposed solution analysis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719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6BE90D1-22A5-08F0-6360-BA626C53F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01084"/>
              </p:ext>
            </p:extLst>
          </p:nvPr>
        </p:nvGraphicFramePr>
        <p:xfrm>
          <a:off x="440683" y="894964"/>
          <a:ext cx="7568940" cy="25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098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2141798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2127737">
                  <a:extLst>
                    <a:ext uri="{9D8B030D-6E8A-4147-A177-3AD203B41FA5}">
                      <a16:colId xmlns:a16="http://schemas.microsoft.com/office/drawing/2014/main" val="2198381005"/>
                    </a:ext>
                  </a:extLst>
                </a:gridCol>
                <a:gridCol w="1934307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</a:tblGrid>
              <a:tr h="342158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Characteristic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State of the art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FlowGNN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Toolchain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70311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Supported models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focused on a specific model, only some solutions are generalizable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Set of implementations in C++ that can be modified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All models that can be implemented in PyTorch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767156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Customization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not customizable, only few propose some settable parameters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Four configurable parallelization parameters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Optimization during synthesis, fine-tuning </a:t>
                      </a:r>
                    </a:p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of model performance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70311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Hardware design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required, only one solution uses HLS tools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Use of HLS, no need of low-level programming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Use of HLS, no need of </a:t>
                      </a:r>
                    </a:p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low-level programming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F0B6E4-7BB9-9178-D002-A6C020A3FCF5}"/>
              </a:ext>
            </a:extLst>
          </p:cNvPr>
          <p:cNvSpPr txBox="1"/>
          <p:nvPr/>
        </p:nvSpPr>
        <p:spPr>
          <a:xfrm>
            <a:off x="440683" y="3571633"/>
            <a:ext cx="7568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Medium Disp" panose="020B0503050000020004" pitchFamily="34" charset="77"/>
              </a:rPr>
              <a:t>About FlowGNN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FlowGNN is the only state of the art solution using High-Level Synthesis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New model and features should be implemented in C++, for significative changes it can represent a possible blocking factor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Limited possibility of customization to specific needs, only four parallelization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85804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6334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Conclusions and future developments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6512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E27636-82C6-56A3-FDDE-13D6F63E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53" y="1090655"/>
            <a:ext cx="2349500" cy="31623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A1A008-056B-4F4B-2FFC-0D4C93E47BA4}"/>
              </a:ext>
            </a:extLst>
          </p:cNvPr>
          <p:cNvSpPr txBox="1"/>
          <p:nvPr/>
        </p:nvSpPr>
        <p:spPr>
          <a:xfrm>
            <a:off x="359998" y="869248"/>
            <a:ext cx="54077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Accomplishments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FPGA toolchain for GNN inference acceleration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Enhanced compatibility of toolchain elements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GB" sz="1600" dirty="0">
                <a:latin typeface="Sequel Sans Book Head" panose="020B0503050000020004" pitchFamily="34" charset="77"/>
              </a:rPr>
              <a:t>General set of rules to make models compatible with torch script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GB" sz="1600" dirty="0">
                <a:latin typeface="Sequel Sans Book Head" panose="020B0503050000020004" pitchFamily="34" charset="77"/>
              </a:rPr>
              <a:t>Support of constant of tuple Type in Torch-MLIR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GB" sz="1600" dirty="0">
                <a:latin typeface="Sequel Sans Book Head" panose="020B0503050000020004" pitchFamily="34" charset="77"/>
              </a:rPr>
              <a:t>Identification of area of improvements for PyTorch Geometric support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Matrix multiplication and GNN accelerators with customized optimizations to finely enhance their performance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0E8B34-9B4D-91F4-B9F4-DE29B0F1450E}"/>
              </a:ext>
            </a:extLst>
          </p:cNvPr>
          <p:cNvSpPr txBox="1"/>
          <p:nvPr/>
        </p:nvSpPr>
        <p:spPr>
          <a:xfrm>
            <a:off x="359998" y="3911081"/>
            <a:ext cx="500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Future developments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Support of PyTorch Geometric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Support of sparse tensor operations, possible solution is PyTaco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E54B8D-5A6F-7E73-EF3B-A463E49213C7}"/>
              </a:ext>
            </a:extLst>
          </p:cNvPr>
          <p:cNvSpPr txBox="1"/>
          <p:nvPr/>
        </p:nvSpPr>
        <p:spPr>
          <a:xfrm>
            <a:off x="6398341" y="4472798"/>
            <a:ext cx="223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Possible future developments to the proposed toolchain</a:t>
            </a:r>
          </a:p>
        </p:txBody>
      </p:sp>
    </p:spTree>
    <p:extLst>
      <p:ext uri="{BB962C8B-B14F-4D97-AF65-F5344CB8AC3E}">
        <p14:creationId xmlns:p14="http://schemas.microsoft.com/office/powerpoint/2010/main" val="52480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E78CE4-12AB-1F22-F0EF-75EBF5CBA5F6}"/>
              </a:ext>
            </a:extLst>
          </p:cNvPr>
          <p:cNvSpPr txBox="1"/>
          <p:nvPr/>
        </p:nvSpPr>
        <p:spPr>
          <a:xfrm>
            <a:off x="1773714" y="2011114"/>
            <a:ext cx="55931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200" dirty="0">
                <a:latin typeface="Sharp Grotesk Medium 20" pitchFamily="2" charset="77"/>
              </a:rPr>
              <a:t>Thanks for your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attention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CBBA93-F53B-744B-AEB2-D10B9B26540A}"/>
              </a:ext>
            </a:extLst>
          </p:cNvPr>
          <p:cNvSpPr txBox="1"/>
          <p:nvPr/>
        </p:nvSpPr>
        <p:spPr>
          <a:xfrm>
            <a:off x="3616450" y="51516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GIOVANNI DEMASI, 2023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63D7F4B-6D7A-0145-6761-B5D9E495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3" y="288000"/>
            <a:ext cx="129085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551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State of the art GNN accelerators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73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3A182B3-EF01-9A39-05FB-2BF8501C3C87}"/>
              </a:ext>
            </a:extLst>
          </p:cNvPr>
          <p:cNvGrpSpPr/>
          <p:nvPr/>
        </p:nvGrpSpPr>
        <p:grpSpPr>
          <a:xfrm>
            <a:off x="504271" y="1216648"/>
            <a:ext cx="1840568" cy="1342865"/>
            <a:chOff x="921765" y="1534763"/>
            <a:chExt cx="1840568" cy="1342865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7F1509B-A258-1CDB-1504-83230B864797}"/>
                </a:ext>
              </a:extLst>
            </p:cNvPr>
            <p:cNvSpPr txBox="1"/>
            <p:nvPr/>
          </p:nvSpPr>
          <p:spPr>
            <a:xfrm>
              <a:off x="921765" y="1534763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Unified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F9A56EF-E3A0-6CDC-B069-5AF9DF3599E7}"/>
                </a:ext>
              </a:extLst>
            </p:cNvPr>
            <p:cNvSpPr txBox="1"/>
            <p:nvPr/>
          </p:nvSpPr>
          <p:spPr>
            <a:xfrm>
              <a:off x="1190268" y="2231297"/>
              <a:ext cx="13035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AWB-GCN</a:t>
              </a: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ENG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8C36C312-7DC5-D568-C69E-9E25C0476F98}"/>
              </a:ext>
            </a:extLst>
          </p:cNvPr>
          <p:cNvGrpSpPr/>
          <p:nvPr/>
        </p:nvGrpSpPr>
        <p:grpSpPr>
          <a:xfrm>
            <a:off x="2602567" y="1216648"/>
            <a:ext cx="1840568" cy="1077218"/>
            <a:chOff x="427239" y="1831187"/>
            <a:chExt cx="1840568" cy="1077218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C5D44EC-D364-28C0-5EC1-19013635F0E3}"/>
                </a:ext>
              </a:extLst>
            </p:cNvPr>
            <p:cNvSpPr txBox="1"/>
            <p:nvPr/>
          </p:nvSpPr>
          <p:spPr>
            <a:xfrm>
              <a:off x="427239" y="1831187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Tiled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DAAEC07-4086-5638-B063-BA316466785F}"/>
                </a:ext>
              </a:extLst>
            </p:cNvPr>
            <p:cNvSpPr txBox="1"/>
            <p:nvPr/>
          </p:nvSpPr>
          <p:spPr>
            <a:xfrm>
              <a:off x="680515" y="2539073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Auten </a:t>
              </a:r>
              <a:r>
                <a:rPr lang="en-GB" i="1" dirty="0">
                  <a:latin typeface="Sequel Sans Book Obl Head" panose="020B0503050000020004" pitchFamily="34" charset="77"/>
                </a:rPr>
                <a:t>et al.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76AF146-D371-9DB2-EEE8-4B27A3D5F2B9}"/>
              </a:ext>
            </a:extLst>
          </p:cNvPr>
          <p:cNvGrpSpPr/>
          <p:nvPr/>
        </p:nvGrpSpPr>
        <p:grpSpPr>
          <a:xfrm>
            <a:off x="4700863" y="1216648"/>
            <a:ext cx="1840568" cy="1354217"/>
            <a:chOff x="427239" y="1831187"/>
            <a:chExt cx="1840568" cy="1354217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3998115-6964-F1DB-6426-FED1606333BE}"/>
                </a:ext>
              </a:extLst>
            </p:cNvPr>
            <p:cNvSpPr txBox="1"/>
            <p:nvPr/>
          </p:nvSpPr>
          <p:spPr>
            <a:xfrm>
              <a:off x="427239" y="1831187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Hybrid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8911017-884A-0E73-E635-5A38F581ADE4}"/>
                </a:ext>
              </a:extLst>
            </p:cNvPr>
            <p:cNvSpPr txBox="1"/>
            <p:nvPr/>
          </p:nvSpPr>
          <p:spPr>
            <a:xfrm>
              <a:off x="867266" y="2539073"/>
              <a:ext cx="9605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HyGCN</a:t>
              </a: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GRIP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ED6149E-DF9E-31D0-F3AA-397BA819A4DF}"/>
              </a:ext>
            </a:extLst>
          </p:cNvPr>
          <p:cNvGrpSpPr/>
          <p:nvPr/>
        </p:nvGrpSpPr>
        <p:grpSpPr>
          <a:xfrm>
            <a:off x="6948241" y="1216648"/>
            <a:ext cx="1542409" cy="1354217"/>
            <a:chOff x="576320" y="1831187"/>
            <a:chExt cx="1542409" cy="1354217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47F8AB07-05CD-A614-A414-69CFF474433F}"/>
                </a:ext>
              </a:extLst>
            </p:cNvPr>
            <p:cNvSpPr txBox="1"/>
            <p:nvPr/>
          </p:nvSpPr>
          <p:spPr>
            <a:xfrm>
              <a:off x="576320" y="1831187"/>
              <a:ext cx="15424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SW-HW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Co-design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CCD89CA-DDAC-353A-55BC-B9011FD0C210}"/>
                </a:ext>
              </a:extLst>
            </p:cNvPr>
            <p:cNvSpPr txBox="1"/>
            <p:nvPr/>
          </p:nvSpPr>
          <p:spPr>
            <a:xfrm>
              <a:off x="667693" y="2539073"/>
              <a:ext cx="1359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Zhang </a:t>
              </a:r>
              <a:r>
                <a:rPr lang="en-GB" i="1" dirty="0">
                  <a:latin typeface="Sequel Sans Book Obl Head" panose="020B0503050000020004" pitchFamily="34" charset="77"/>
                </a:rPr>
                <a:t>et al.</a:t>
              </a:r>
              <a:endParaRPr lang="en-GB" dirty="0">
                <a:latin typeface="Sequel Sans Book Head" panose="020B0503050000020004" pitchFamily="34" charset="77"/>
              </a:endParaRP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GCoD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EC6087FA-CAC4-D7C4-CE6A-B1E2CCDF06E4}"/>
              </a:ext>
            </a:extLst>
          </p:cNvPr>
          <p:cNvGrpSpPr/>
          <p:nvPr/>
        </p:nvGrpSpPr>
        <p:grpSpPr>
          <a:xfrm>
            <a:off x="800295" y="3144136"/>
            <a:ext cx="5598007" cy="1434754"/>
            <a:chOff x="-1152215" y="1206187"/>
            <a:chExt cx="5598007" cy="1434754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6BFCE4A0-5219-AE47-B297-7FA1912496A8}"/>
                </a:ext>
              </a:extLst>
            </p:cNvPr>
            <p:cNvSpPr txBox="1"/>
            <p:nvPr/>
          </p:nvSpPr>
          <p:spPr>
            <a:xfrm>
              <a:off x="-1152215" y="1206187"/>
              <a:ext cx="3849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High-Level Synthesis based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192CACE2-C5E9-DA39-BE6D-6D629B04C05C}"/>
                </a:ext>
              </a:extLst>
            </p:cNvPr>
            <p:cNvSpPr txBox="1"/>
            <p:nvPr/>
          </p:nvSpPr>
          <p:spPr>
            <a:xfrm>
              <a:off x="-1152215" y="1717611"/>
              <a:ext cx="55980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quel Sans Book Head" panose="020B0503050000020004" pitchFamily="34" charset="77"/>
                </a:rPr>
                <a:t>FlowGNN is a GNN acceleration framework utilizing </a:t>
              </a:r>
            </a:p>
            <a:p>
              <a:r>
                <a:rPr lang="en-GB" dirty="0">
                  <a:latin typeface="Sequel Sans Book Head" panose="020B0503050000020004" pitchFamily="34" charset="77"/>
                </a:rPr>
                <a:t>High-Level Synthesis.</a:t>
              </a:r>
            </a:p>
            <a:p>
              <a:r>
                <a:rPr lang="en-GB" dirty="0">
                  <a:latin typeface="Sequel Sans Book Head" panose="020B0503050000020004" pitchFamily="34" charset="77"/>
                </a:rPr>
                <a:t>C++ model implementations ready to be synthesized. 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9655481E-1315-0C5A-35DC-F46EE30369B2}"/>
              </a:ext>
            </a:extLst>
          </p:cNvPr>
          <p:cNvGrpSpPr/>
          <p:nvPr/>
        </p:nvGrpSpPr>
        <p:grpSpPr>
          <a:xfrm>
            <a:off x="6773951" y="3230648"/>
            <a:ext cx="1569755" cy="1261730"/>
            <a:chOff x="5747736" y="3190456"/>
            <a:chExt cx="1569755" cy="1261730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E7AC169-1D54-98AE-A304-0E2FA02F7479}"/>
                </a:ext>
              </a:extLst>
            </p:cNvPr>
            <p:cNvSpPr txBox="1"/>
            <p:nvPr/>
          </p:nvSpPr>
          <p:spPr>
            <a:xfrm>
              <a:off x="5747736" y="3190456"/>
              <a:ext cx="1569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C++ models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29C2AE26-947E-3984-5EB6-3729EE66B1E8}"/>
                </a:ext>
              </a:extLst>
            </p:cNvPr>
            <p:cNvSpPr txBox="1"/>
            <p:nvPr/>
          </p:nvSpPr>
          <p:spPr>
            <a:xfrm>
              <a:off x="5898726" y="3653331"/>
              <a:ext cx="12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FlowGNN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323EA80-95A2-9744-F703-3E6D6EA1DF89}"/>
                </a:ext>
              </a:extLst>
            </p:cNvPr>
            <p:cNvSpPr txBox="1"/>
            <p:nvPr/>
          </p:nvSpPr>
          <p:spPr>
            <a:xfrm>
              <a:off x="5747736" y="4113632"/>
              <a:ext cx="1569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Accelerator</a:t>
              </a:r>
            </a:p>
          </p:txBody>
        </p: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8FABE5B3-94FA-73F6-4DBA-B2FBD6F387D7}"/>
                </a:ext>
              </a:extLst>
            </p:cNvPr>
            <p:cNvCxnSpPr>
              <a:cxnSpLocks/>
            </p:cNvCxnSpPr>
            <p:nvPr/>
          </p:nvCxnSpPr>
          <p:spPr>
            <a:xfrm>
              <a:off x="6536392" y="352901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3DD080D3-1D20-37B5-E5A3-88BF98AD5B2A}"/>
                </a:ext>
              </a:extLst>
            </p:cNvPr>
            <p:cNvCxnSpPr>
              <a:cxnSpLocks/>
            </p:cNvCxnSpPr>
            <p:nvPr/>
          </p:nvCxnSpPr>
          <p:spPr>
            <a:xfrm>
              <a:off x="6536214" y="3991885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753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218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MLIR and High-Level Synthesis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396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876808-E696-52CC-9EE4-1B953612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31" y="1687516"/>
            <a:ext cx="1213336" cy="1213336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C4ED5DAE-F9C9-B22A-5FAE-2438FA304BA4}"/>
              </a:ext>
            </a:extLst>
          </p:cNvPr>
          <p:cNvGrpSpPr/>
          <p:nvPr/>
        </p:nvGrpSpPr>
        <p:grpSpPr>
          <a:xfrm>
            <a:off x="5657494" y="1600476"/>
            <a:ext cx="2401009" cy="1384841"/>
            <a:chOff x="6073122" y="1132631"/>
            <a:chExt cx="2401009" cy="138484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EC2E091-6C47-6754-EF66-8D8638EDCEF4}"/>
                </a:ext>
              </a:extLst>
            </p:cNvPr>
            <p:cNvSpPr txBox="1"/>
            <p:nvPr/>
          </p:nvSpPr>
          <p:spPr>
            <a:xfrm>
              <a:off x="6475270" y="1194187"/>
              <a:ext cx="7654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C/C++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965BEBB-CDEE-9A1F-AEC3-B24A02C63B51}"/>
                </a:ext>
              </a:extLst>
            </p:cNvPr>
            <p:cNvSpPr txBox="1"/>
            <p:nvPr/>
          </p:nvSpPr>
          <p:spPr>
            <a:xfrm>
              <a:off x="6342973" y="1657062"/>
              <a:ext cx="1030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HLS tool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46444FB-9B7F-86BA-A659-38D8C5D79B46}"/>
                </a:ext>
              </a:extLst>
            </p:cNvPr>
            <p:cNvSpPr txBox="1"/>
            <p:nvPr/>
          </p:nvSpPr>
          <p:spPr>
            <a:xfrm>
              <a:off x="6073122" y="2117363"/>
              <a:ext cx="1569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VHDL/Verilog</a:t>
              </a:r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B23338DF-1B12-A47A-F49E-BCC658B2D949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78" y="153274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111E97D7-1186-4D60-8FCF-84FDC0F0B2B3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00" y="1995616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514B4DE-9467-3DBC-D788-2F7CF285F8C4}"/>
                </a:ext>
              </a:extLst>
            </p:cNvPr>
            <p:cNvSpPr txBox="1"/>
            <p:nvPr/>
          </p:nvSpPr>
          <p:spPr>
            <a:xfrm>
              <a:off x="7627236" y="1132631"/>
              <a:ext cx="846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Head" panose="020B0503050000020004" pitchFamily="34" charset="77"/>
                </a:rPr>
                <a:t>input design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159F9C0-6CDC-FDDC-098C-05F30EBB48BC}"/>
                </a:ext>
              </a:extLst>
            </p:cNvPr>
            <p:cNvSpPr txBox="1"/>
            <p:nvPr/>
          </p:nvSpPr>
          <p:spPr>
            <a:xfrm>
              <a:off x="7627236" y="2055807"/>
              <a:ext cx="846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Head" panose="020B0503050000020004" pitchFamily="34" charset="77"/>
                </a:rPr>
                <a:t>output RTL</a:t>
              </a:r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CB8ED2F-7CD6-44E0-85D0-8751863B84B8}"/>
              </a:ext>
            </a:extLst>
          </p:cNvPr>
          <p:cNvSpPr txBox="1"/>
          <p:nvPr/>
        </p:nvSpPr>
        <p:spPr>
          <a:xfrm>
            <a:off x="537880" y="3116396"/>
            <a:ext cx="3854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A novel approach to construct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reusable and extensible compiler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infrastructure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Reduces the effort to build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domain-specific compilers.</a:t>
            </a:r>
          </a:p>
          <a:p>
            <a:endParaRPr lang="en-GB" dirty="0">
              <a:latin typeface="Sequel Sans Book Head" panose="020B0503050000020004" pitchFamily="34" charset="77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395D2F5-8140-5497-39CB-BD309B4DB6EE}"/>
              </a:ext>
            </a:extLst>
          </p:cNvPr>
          <p:cNvSpPr txBox="1"/>
          <p:nvPr/>
        </p:nvSpPr>
        <p:spPr>
          <a:xfrm>
            <a:off x="4728525" y="3110382"/>
            <a:ext cx="4193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Simplified hardware development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Reduces design time and effort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Final implementation’s functionality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independent of hardware design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knowledge</a:t>
            </a:r>
          </a:p>
          <a:p>
            <a:endParaRPr lang="en-GB" dirty="0">
              <a:latin typeface="Sequel Sans Book Head" panose="020B0503050000020004" pitchFamily="34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DA3429-5EE6-CEB6-B1E3-D6677CF54F5C}"/>
              </a:ext>
            </a:extLst>
          </p:cNvPr>
          <p:cNvSpPr txBox="1"/>
          <p:nvPr/>
        </p:nvSpPr>
        <p:spPr>
          <a:xfrm>
            <a:off x="358586" y="1146828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MLIR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52D8BC-2835-7EC5-EA2A-8E1D294CB108}"/>
              </a:ext>
            </a:extLst>
          </p:cNvPr>
          <p:cNvSpPr txBox="1"/>
          <p:nvPr/>
        </p:nvSpPr>
        <p:spPr>
          <a:xfrm>
            <a:off x="4514958" y="1141429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High-Level Synthesis</a:t>
            </a:r>
          </a:p>
        </p:txBody>
      </p:sp>
    </p:spTree>
    <p:extLst>
      <p:ext uri="{BB962C8B-B14F-4D97-AF65-F5344CB8AC3E}">
        <p14:creationId xmlns:p14="http://schemas.microsoft.com/office/powerpoint/2010/main" val="22630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Contents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181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368D32EE-A3BF-D4C3-0A04-C5E04E28C3EB}"/>
              </a:ext>
            </a:extLst>
          </p:cNvPr>
          <p:cNvGrpSpPr/>
          <p:nvPr/>
        </p:nvGrpSpPr>
        <p:grpSpPr>
          <a:xfrm>
            <a:off x="470705" y="1498694"/>
            <a:ext cx="2193364" cy="1905513"/>
            <a:chOff x="559469" y="1498694"/>
            <a:chExt cx="2193364" cy="1905513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D3C6BD32-7549-3870-0B7D-B8DA5EE240B8}"/>
                </a:ext>
              </a:extLst>
            </p:cNvPr>
            <p:cNvGrpSpPr/>
            <p:nvPr/>
          </p:nvGrpSpPr>
          <p:grpSpPr>
            <a:xfrm>
              <a:off x="559469" y="1498694"/>
              <a:ext cx="2193364" cy="794158"/>
              <a:chOff x="559469" y="1498694"/>
              <a:chExt cx="2193364" cy="794158"/>
            </a:xfrm>
          </p:grpSpPr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0DBCFF5-76FB-D3BF-DD94-85B1D807DB2D}"/>
                  </a:ext>
                </a:extLst>
              </p:cNvPr>
              <p:cNvSpPr txBox="1"/>
              <p:nvPr/>
            </p:nvSpPr>
            <p:spPr>
              <a:xfrm>
                <a:off x="559469" y="1498694"/>
                <a:ext cx="537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01</a:t>
                </a:r>
              </a:p>
            </p:txBody>
          </p:sp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6A5DE4E-5648-8F18-2786-FA66F814CB94}"/>
                  </a:ext>
                </a:extLst>
              </p:cNvPr>
              <p:cNvSpPr txBox="1"/>
              <p:nvPr/>
            </p:nvSpPr>
            <p:spPr>
              <a:xfrm>
                <a:off x="559469" y="1831187"/>
                <a:ext cx="219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Introduction</a:t>
                </a:r>
              </a:p>
            </p:txBody>
          </p: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5692112C-1C84-1196-9C5F-40CCE1C43107}"/>
                </a:ext>
              </a:extLst>
            </p:cNvPr>
            <p:cNvSpPr txBox="1"/>
            <p:nvPr/>
          </p:nvSpPr>
          <p:spPr>
            <a:xfrm>
              <a:off x="656451" y="2388544"/>
              <a:ext cx="190468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motivations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objectives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background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F597E55-6519-6C6C-DD4D-61BF767735B2}"/>
              </a:ext>
            </a:extLst>
          </p:cNvPr>
          <p:cNvGrpSpPr/>
          <p:nvPr/>
        </p:nvGrpSpPr>
        <p:grpSpPr>
          <a:xfrm>
            <a:off x="3256629" y="1498694"/>
            <a:ext cx="2256148" cy="3075064"/>
            <a:chOff x="2987068" y="1498694"/>
            <a:chExt cx="2256148" cy="3075064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AD89D3D-7C6F-3E3E-9853-7EADDE60DBEE}"/>
                </a:ext>
              </a:extLst>
            </p:cNvPr>
            <p:cNvGrpSpPr/>
            <p:nvPr/>
          </p:nvGrpSpPr>
          <p:grpSpPr>
            <a:xfrm>
              <a:off x="2987068" y="1498694"/>
              <a:ext cx="1462260" cy="794158"/>
              <a:chOff x="2502159" y="1498694"/>
              <a:chExt cx="1462260" cy="794158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D018457-4AC8-065C-CE94-E610D78E35C7}"/>
                  </a:ext>
                </a:extLst>
              </p:cNvPr>
              <p:cNvSpPr txBox="1"/>
              <p:nvPr/>
            </p:nvSpPr>
            <p:spPr>
              <a:xfrm>
                <a:off x="2502159" y="1498694"/>
                <a:ext cx="588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02</a:t>
                </a:r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1032AD-2404-BE1D-2D42-BAF47AB2AB8E}"/>
                  </a:ext>
                </a:extLst>
              </p:cNvPr>
              <p:cNvSpPr txBox="1"/>
              <p:nvPr/>
            </p:nvSpPr>
            <p:spPr>
              <a:xfrm>
                <a:off x="2502159" y="1831187"/>
                <a:ext cx="1462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Solution</a:t>
                </a:r>
              </a:p>
            </p:txBody>
          </p:sp>
        </p:grp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D755FF6-15B0-FF83-EA79-6200D268C227}"/>
                </a:ext>
              </a:extLst>
            </p:cNvPr>
            <p:cNvSpPr txBox="1"/>
            <p:nvPr/>
          </p:nvSpPr>
          <p:spPr>
            <a:xfrm>
              <a:off x="2987068" y="2388544"/>
              <a:ext cx="2256148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toolchain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experiments</a:t>
              </a:r>
            </a:p>
            <a:p>
              <a:pPr marL="914400" lvl="1" indent="-457200">
                <a:buFont typeface="+mj-lt"/>
                <a:buAutoNum type="alphaLcPeriod"/>
              </a:pPr>
              <a:r>
                <a:rPr lang="en-GB" sz="1600" dirty="0">
                  <a:latin typeface="Sequel Sans Book Head" panose="020B0503050000020004" pitchFamily="34" charset="77"/>
                </a:rPr>
                <a:t>matrix mul acceleration</a:t>
              </a:r>
            </a:p>
            <a:p>
              <a:pPr marL="914400" lvl="1" indent="-457200">
                <a:buFont typeface="+mj-lt"/>
                <a:buAutoNum type="alphaLcPeriod"/>
              </a:pPr>
              <a:r>
                <a:rPr lang="en-GB" sz="1600" dirty="0">
                  <a:latin typeface="Sequel Sans Book Head" panose="020B0503050000020004" pitchFamily="34" charset="77"/>
                </a:rPr>
                <a:t>GCN accelerator</a:t>
              </a:r>
            </a:p>
            <a:p>
              <a:pPr marL="914400" lvl="1" indent="-457200">
                <a:buFont typeface="+mj-lt"/>
                <a:buAutoNum type="alphaLcPeriod"/>
              </a:pPr>
              <a:r>
                <a:rPr lang="en-GB" sz="1600" dirty="0">
                  <a:latin typeface="Sequel Sans Book Head" panose="020B0503050000020004" pitchFamily="34" charset="77"/>
                </a:rPr>
                <a:t>model accuracy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5C1098B-C2BD-CCD5-EF65-AF785B4162CB}"/>
              </a:ext>
            </a:extLst>
          </p:cNvPr>
          <p:cNvGrpSpPr/>
          <p:nvPr/>
        </p:nvGrpSpPr>
        <p:grpSpPr>
          <a:xfrm>
            <a:off x="5946267" y="1498694"/>
            <a:ext cx="2353671" cy="2213289"/>
            <a:chOff x="6035031" y="1498694"/>
            <a:chExt cx="2353671" cy="2213289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35FF31EE-C1B4-5667-317C-D26918A9A163}"/>
                </a:ext>
              </a:extLst>
            </p:cNvPr>
            <p:cNvGrpSpPr/>
            <p:nvPr/>
          </p:nvGrpSpPr>
          <p:grpSpPr>
            <a:xfrm>
              <a:off x="6035031" y="1498694"/>
              <a:ext cx="1928733" cy="794158"/>
              <a:chOff x="5635883" y="1498694"/>
              <a:chExt cx="1928733" cy="794158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D80B54E-F4E7-7F7B-B808-509D24A69970}"/>
                  </a:ext>
                </a:extLst>
              </p:cNvPr>
              <p:cNvSpPr txBox="1"/>
              <p:nvPr/>
            </p:nvSpPr>
            <p:spPr>
              <a:xfrm>
                <a:off x="5635883" y="1498694"/>
                <a:ext cx="595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03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B6A87A3-5171-0F0A-F28D-D0FF37196DE9}"/>
                  </a:ext>
                </a:extLst>
              </p:cNvPr>
              <p:cNvSpPr txBox="1"/>
              <p:nvPr/>
            </p:nvSpPr>
            <p:spPr>
              <a:xfrm>
                <a:off x="5635883" y="1831187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Conclusion</a:t>
                </a:r>
              </a:p>
            </p:txBody>
          </p:sp>
        </p:grp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5C7D876-1E82-EA33-5AE7-8DDA9DEC0A18}"/>
                </a:ext>
              </a:extLst>
            </p:cNvPr>
            <p:cNvSpPr txBox="1"/>
            <p:nvPr/>
          </p:nvSpPr>
          <p:spPr>
            <a:xfrm>
              <a:off x="6035031" y="2388544"/>
              <a:ext cx="23536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solution analysis and comparison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toolchain future developments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02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Model accuracy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2955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C46D2E86-AC11-07ED-D8DB-2D6545147F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1999" y="1482113"/>
              <a:ext cx="3992773" cy="2017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9482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703384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831618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815096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GB" sz="11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sz="11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1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1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C46D2E86-AC11-07ED-D8DB-2D6545147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16521"/>
                  </p:ext>
                </p:extLst>
              </p:nvPr>
            </p:nvGraphicFramePr>
            <p:xfrm>
              <a:off x="4571999" y="1482113"/>
              <a:ext cx="3992773" cy="2017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9482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703384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831618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815096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080" marR="71080" marT="35540" marB="35540">
                        <a:blipFill>
                          <a:blip r:embed="rId3"/>
                          <a:stretch>
                            <a:fillRect l="-286154" r="-10307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080" marR="71080" marT="35540" marB="35540">
                        <a:blipFill>
                          <a:blip r:embed="rId3"/>
                          <a:stretch>
                            <a:fillRect l="-386154" r="-307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51313A-A7A0-CF1A-0BFC-FA3EC00567DC}"/>
              </a:ext>
            </a:extLst>
          </p:cNvPr>
          <p:cNvSpPr txBox="1"/>
          <p:nvPr/>
        </p:nvSpPr>
        <p:spPr>
          <a:xfrm>
            <a:off x="359999" y="1482113"/>
            <a:ext cx="4071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understandably low accuracy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synthesis has not impacted the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accuracy of the model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the average error is stable even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for increasing graph sizes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very low probability of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misclassification even when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dealing with large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93B5F-40A5-CDE0-1871-62D46BA8A9CF}"/>
                  </a:ext>
                </a:extLst>
              </p:cNvPr>
              <p:cNvSpPr txBox="1"/>
              <p:nvPr/>
            </p:nvSpPr>
            <p:spPr>
              <a:xfrm>
                <a:off x="4571999" y="3595688"/>
                <a:ext cx="4071324" cy="47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equel Sans Book Head" panose="020B0503050000020004" pitchFamily="34" charset="77"/>
                  </a:rPr>
                  <a:t>Accuracy comparison between PyTorch and Accelerator. 𝝐=total error;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acc>
                  </m:oMath>
                </a14:m>
                <a:r>
                  <a:rPr lang="en-GB" sz="1200" dirty="0">
                    <a:latin typeface="Sequel Sans Book Head" panose="020B0503050000020004" pitchFamily="34" charset="77"/>
                  </a:rPr>
                  <a:t>=average error.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93B5F-40A5-CDE0-1871-62D46BA8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595688"/>
                <a:ext cx="4071324" cy="478016"/>
              </a:xfrm>
              <a:prstGeom prst="rect">
                <a:avLst/>
              </a:prstGeom>
              <a:blipFill>
                <a:blip r:embed="rId4"/>
                <a:stretch>
                  <a:fillRect r="-623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3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rot="10800000"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Sequel Sans Book Disp" panose="020B0503050000020004" pitchFamily="34" charset="77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70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Thesis motivations and objectives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8752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98FA6BB-F7C4-CA27-9852-022EA0D9C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206" y="1268480"/>
            <a:ext cx="3017143" cy="2880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4EB7AD-52E3-4FFE-A68F-8C2FA0771D74}"/>
              </a:ext>
            </a:extLst>
          </p:cNvPr>
          <p:cNvSpPr txBox="1"/>
          <p:nvPr/>
        </p:nvSpPr>
        <p:spPr>
          <a:xfrm>
            <a:off x="548012" y="980212"/>
            <a:ext cx="4625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A comprehensive toolchain for Graph Neural Network inference acceleration on FPGA architectures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Identify customized optimizations designed to finely enhance model performance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Enhancing the capabilities of the toolchain’s elements to make them compatible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Identify the models bottlenecks and accelerate the heaviest computational operations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Usage of the toolchain for the generation of a GNN inference accelerator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66DC1A-B68D-7731-805E-CC437C329F27}"/>
              </a:ext>
            </a:extLst>
          </p:cNvPr>
          <p:cNvSpPr txBox="1"/>
          <p:nvPr/>
        </p:nvSpPr>
        <p:spPr>
          <a:xfrm>
            <a:off x="5493189" y="4296167"/>
            <a:ext cx="328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Growing popularity of Graph Neural Networks in past years on Google Scholar.</a:t>
            </a:r>
          </a:p>
        </p:txBody>
      </p:sp>
    </p:spTree>
    <p:extLst>
      <p:ext uri="{BB962C8B-B14F-4D97-AF65-F5344CB8AC3E}">
        <p14:creationId xmlns:p14="http://schemas.microsoft.com/office/powerpoint/2010/main" val="391706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20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Graph Neural Networks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6E58EA-2DC7-976D-D617-89E6D412539A}"/>
              </a:ext>
            </a:extLst>
          </p:cNvPr>
          <p:cNvSpPr txBox="1"/>
          <p:nvPr/>
        </p:nvSpPr>
        <p:spPr>
          <a:xfrm>
            <a:off x="404202" y="948047"/>
            <a:ext cx="833559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Deep learning techniques that operate on graph-structured data to solve prediction tasks: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939296-63F5-F28E-6267-81D782E1272B}"/>
              </a:ext>
            </a:extLst>
          </p:cNvPr>
          <p:cNvSpPr txBox="1"/>
          <p:nvPr/>
        </p:nvSpPr>
        <p:spPr>
          <a:xfrm>
            <a:off x="426466" y="3251748"/>
            <a:ext cx="833559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Graph Neural Networks consist of multiple interconnected layers and typically encompasses three main stages: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A840C06-2BAE-57A3-42F9-A418F049F04D}"/>
              </a:ext>
            </a:extLst>
          </p:cNvPr>
          <p:cNvGrpSpPr/>
          <p:nvPr/>
        </p:nvGrpSpPr>
        <p:grpSpPr>
          <a:xfrm>
            <a:off x="1811895" y="4124694"/>
            <a:ext cx="5520211" cy="340760"/>
            <a:chOff x="1557597" y="4266861"/>
            <a:chExt cx="5520211" cy="34076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327633E-8C21-B6EC-984D-8D63B18379E4}"/>
                </a:ext>
              </a:extLst>
            </p:cNvPr>
            <p:cNvSpPr txBox="1"/>
            <p:nvPr/>
          </p:nvSpPr>
          <p:spPr>
            <a:xfrm>
              <a:off x="1557597" y="4266861"/>
              <a:ext cx="1581258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Medium Disp" panose="020B0503050000020004" pitchFamily="34" charset="77"/>
                </a:rPr>
                <a:t>pre-processing</a:t>
              </a: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5A27CE90-4BEA-7627-B81B-B73B33A4B6E2}"/>
                </a:ext>
              </a:extLst>
            </p:cNvPr>
            <p:cNvCxnSpPr>
              <a:cxnSpLocks/>
            </p:cNvCxnSpPr>
            <p:nvPr/>
          </p:nvCxnSpPr>
          <p:spPr>
            <a:xfrm>
              <a:off x="3304629" y="4441542"/>
              <a:ext cx="344905" cy="0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FA51D55-DD8E-C483-4638-85C231961CC4}"/>
                </a:ext>
              </a:extLst>
            </p:cNvPr>
            <p:cNvSpPr txBox="1"/>
            <p:nvPr/>
          </p:nvSpPr>
          <p:spPr>
            <a:xfrm>
              <a:off x="3815308" y="4269067"/>
              <a:ext cx="1693031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Medium Disp" panose="020B0503050000020004" pitchFamily="34" charset="77"/>
                </a:rPr>
                <a:t>Iterative updates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B35EBA53-BF79-5A31-D745-AE30885C217D}"/>
                </a:ext>
              </a:extLst>
            </p:cNvPr>
            <p:cNvCxnSpPr>
              <a:cxnSpLocks/>
            </p:cNvCxnSpPr>
            <p:nvPr/>
          </p:nvCxnSpPr>
          <p:spPr>
            <a:xfrm>
              <a:off x="5674113" y="4441542"/>
              <a:ext cx="344905" cy="0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2E08B10-C4F1-84B6-FB3B-56580C7D8DC0}"/>
                </a:ext>
              </a:extLst>
            </p:cNvPr>
            <p:cNvSpPr txBox="1">
              <a:spLocks/>
            </p:cNvSpPr>
            <p:nvPr/>
          </p:nvSpPr>
          <p:spPr>
            <a:xfrm>
              <a:off x="6184791" y="4266861"/>
              <a:ext cx="893017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Sequel Sans Medium Disp" panose="020B0503050000020004" pitchFamily="34" charset="77"/>
                </a:rPr>
                <a:t>readout</a:t>
              </a:r>
            </a:p>
          </p:txBody>
        </p:sp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26978EF0-99B2-C412-0F74-9934BCCA2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498" y="1721959"/>
            <a:ext cx="4445000" cy="11938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CDF232-4F08-3BAB-E44C-226F0D72C29E}"/>
              </a:ext>
            </a:extLst>
          </p:cNvPr>
          <p:cNvSpPr txBox="1"/>
          <p:nvPr/>
        </p:nvSpPr>
        <p:spPr>
          <a:xfrm>
            <a:off x="1811895" y="4479186"/>
            <a:ext cx="15812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Sequel Sans Book Disp" panose="020B0503050000020004" pitchFamily="34" charset="77"/>
              </a:rPr>
              <a:t>transforming </a:t>
            </a:r>
          </a:p>
          <a:p>
            <a:pPr algn="ctr"/>
            <a:r>
              <a:rPr lang="en-GB" sz="1200" dirty="0">
                <a:latin typeface="Sequel Sans Book Disp" panose="020B0503050000020004" pitchFamily="34" charset="77"/>
              </a:rPr>
              <a:t>the input data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BA2B70-957E-A645-7450-0788E7F6595A}"/>
              </a:ext>
            </a:extLst>
          </p:cNvPr>
          <p:cNvSpPr txBox="1"/>
          <p:nvPr/>
        </p:nvSpPr>
        <p:spPr>
          <a:xfrm>
            <a:off x="3994150" y="4479186"/>
            <a:ext cx="184394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Sequel Sans Book Disp" panose="020B0503050000020004" pitchFamily="34" charset="77"/>
              </a:rPr>
              <a:t>edge and vertex feature vectors update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1BDFFF-6CDC-C553-82CA-9583730BF8B9}"/>
              </a:ext>
            </a:extLst>
          </p:cNvPr>
          <p:cNvSpPr txBox="1"/>
          <p:nvPr/>
        </p:nvSpPr>
        <p:spPr>
          <a:xfrm>
            <a:off x="5770194" y="4479186"/>
            <a:ext cx="223080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Sequel Sans Book Disp" panose="020B0503050000020004" pitchFamily="34" charset="77"/>
              </a:rPr>
              <a:t>aggregates embeddings </a:t>
            </a:r>
          </a:p>
          <a:p>
            <a:pPr algn="ctr"/>
            <a:r>
              <a:rPr lang="en-GB" sz="1200" dirty="0">
                <a:latin typeface="Sequel Sans Book Disp" panose="020B0503050000020004" pitchFamily="34" charset="77"/>
              </a:rPr>
              <a:t>in a global feature vector</a:t>
            </a:r>
          </a:p>
        </p:txBody>
      </p:sp>
    </p:spTree>
    <p:extLst>
      <p:ext uri="{BB962C8B-B14F-4D97-AF65-F5344CB8AC3E}">
        <p14:creationId xmlns:p14="http://schemas.microsoft.com/office/powerpoint/2010/main" val="262243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904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Design of the toolchain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089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FC818B-7952-628A-13BF-6623F9CA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72" y="1171220"/>
            <a:ext cx="2648969" cy="317876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F0163E-983A-CA7E-7F34-99C681D049D4}"/>
              </a:ext>
            </a:extLst>
          </p:cNvPr>
          <p:cNvSpPr txBox="1"/>
          <p:nvPr/>
        </p:nvSpPr>
        <p:spPr>
          <a:xfrm>
            <a:off x="474300" y="1171220"/>
            <a:ext cx="216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PyTorch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Popular framework for neural network implementations.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06F48-D04B-7682-383D-CEDF19DAA8CF}"/>
              </a:ext>
            </a:extLst>
          </p:cNvPr>
          <p:cNvSpPr txBox="1"/>
          <p:nvPr/>
        </p:nvSpPr>
        <p:spPr>
          <a:xfrm>
            <a:off x="2927596" y="1171220"/>
            <a:ext cx="1644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Torch-MLIR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enables the generation of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the MLIR IR.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59FDCBF-5F15-DFEA-0182-5AED00F25953}"/>
              </a:ext>
            </a:extLst>
          </p:cNvPr>
          <p:cNvSpPr txBox="1"/>
          <p:nvPr/>
        </p:nvSpPr>
        <p:spPr>
          <a:xfrm>
            <a:off x="474300" y="2666927"/>
            <a:ext cx="4537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Synthesizer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The MLIR representation serves as input for the synthesizer. Frontend optimizations are applied, then the refined version proceeds to the backend, where the actual GNN accelerator is effectively produced.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C041FCA-3B47-1F32-CB23-DA757FDEF59B}"/>
              </a:ext>
            </a:extLst>
          </p:cNvPr>
          <p:cNvSpPr txBox="1"/>
          <p:nvPr/>
        </p:nvSpPr>
        <p:spPr>
          <a:xfrm>
            <a:off x="5996577" y="4549451"/>
            <a:ext cx="219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FPGA Toolchain for Graph Neural Network Acceleration</a:t>
            </a:r>
          </a:p>
        </p:txBody>
      </p:sp>
    </p:spTree>
    <p:extLst>
      <p:ext uri="{BB962C8B-B14F-4D97-AF65-F5344CB8AC3E}">
        <p14:creationId xmlns:p14="http://schemas.microsoft.com/office/powerpoint/2010/main" val="1593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Toolchain inputs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07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A4F243-4F93-4963-E3F9-C68C39D2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870" y="442035"/>
            <a:ext cx="1025737" cy="79779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C73ADF-26E9-8672-760D-7F6F3E930D49}"/>
              </a:ext>
            </a:extLst>
          </p:cNvPr>
          <p:cNvSpPr txBox="1"/>
          <p:nvPr/>
        </p:nvSpPr>
        <p:spPr>
          <a:xfrm>
            <a:off x="740227" y="9737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GCN model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977F29-7BA3-8807-3B0C-11AD94149DD6}"/>
              </a:ext>
            </a:extLst>
          </p:cNvPr>
          <p:cNvSpPr txBox="1"/>
          <p:nvPr/>
        </p:nvSpPr>
        <p:spPr>
          <a:xfrm>
            <a:off x="5083441" y="754668"/>
            <a:ext cx="17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Cora dataset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17C4E1-4940-7E19-15C0-048DA4D99DB4}"/>
              </a:ext>
            </a:extLst>
          </p:cNvPr>
          <p:cNvSpPr txBox="1"/>
          <p:nvPr/>
        </p:nvSpPr>
        <p:spPr>
          <a:xfrm>
            <a:off x="644634" y="3178818"/>
            <a:ext cx="3320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Implemented in PyTorch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Two convolutional layers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Convolutional layers made of two matrix multiplications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Task is node classification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042BD9-D9C5-06A8-927E-3E2E39EAB173}"/>
              </a:ext>
            </a:extLst>
          </p:cNvPr>
          <p:cNvSpPr txBox="1"/>
          <p:nvPr/>
        </p:nvSpPr>
        <p:spPr>
          <a:xfrm>
            <a:off x="5083441" y="1320289"/>
            <a:ext cx="2855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scientific publications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multiclass classification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1D9C1C72-8FD0-07CD-B75B-CB2D344E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36806"/>
              </p:ext>
            </p:extLst>
          </p:nvPr>
        </p:nvGraphicFramePr>
        <p:xfrm>
          <a:off x="5083441" y="2187742"/>
          <a:ext cx="2966166" cy="230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4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587777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553604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  <a:gridCol w="478424">
                  <a:extLst>
                    <a:ext uri="{9D8B030D-6E8A-4147-A177-3AD203B41FA5}">
                      <a16:colId xmlns:a16="http://schemas.microsoft.com/office/drawing/2014/main" val="1872346531"/>
                    </a:ext>
                  </a:extLst>
                </a:gridCol>
                <a:gridCol w="676627">
                  <a:extLst>
                    <a:ext uri="{9D8B030D-6E8A-4147-A177-3AD203B41FA5}">
                      <a16:colId xmlns:a16="http://schemas.microsoft.com/office/drawing/2014/main" val="2878933398"/>
                    </a:ext>
                  </a:extLst>
                </a:gridCol>
              </a:tblGrid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Name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Nodes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Words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Links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Classes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2708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1433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5429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731158206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964787154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22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852728175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37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03964323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CFDB0F-E2E2-3A42-8F95-53D78DC85B58}"/>
              </a:ext>
            </a:extLst>
          </p:cNvPr>
          <p:cNvSpPr txBox="1"/>
          <p:nvPr/>
        </p:nvSpPr>
        <p:spPr>
          <a:xfrm>
            <a:off x="4871013" y="4654811"/>
            <a:ext cx="339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Datasets used for experiments; subsets of Cora dataset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9EA8926-F46F-AB8B-CA5A-62E7738E5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87" y="1604420"/>
            <a:ext cx="3600000" cy="13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706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Performance analysis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8880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CC59FA1-35DE-1A24-4DB9-1F51D2574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90623"/>
              </p:ext>
            </p:extLst>
          </p:nvPr>
        </p:nvGraphicFramePr>
        <p:xfrm>
          <a:off x="1130786" y="1728241"/>
          <a:ext cx="1730598" cy="115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29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720969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</a:tblGrid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Name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%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aten::mm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50.25%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aten::addmm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36.30%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aten::add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4.64%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C89EFF-79F4-6185-F60E-303294D8587A}"/>
              </a:ext>
            </a:extLst>
          </p:cNvPr>
          <p:cNvSpPr txBox="1"/>
          <p:nvPr/>
        </p:nvSpPr>
        <p:spPr>
          <a:xfrm>
            <a:off x="469865" y="2977009"/>
            <a:ext cx="305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aten::mm=matrix multiplication; aten::add=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matrix sum; aten::addmm=matrix 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multiplication plus matrix sum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13AB81-E1E2-9F9E-B10F-17D9C9A7A8B0}"/>
              </a:ext>
            </a:extLst>
          </p:cNvPr>
          <p:cNvSpPr txBox="1"/>
          <p:nvPr/>
        </p:nvSpPr>
        <p:spPr>
          <a:xfrm>
            <a:off x="1074289" y="1173439"/>
            <a:ext cx="184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Model analysis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4C78CD-32FD-1F81-62F1-F6D690A90C3B}"/>
              </a:ext>
            </a:extLst>
          </p:cNvPr>
          <p:cNvSpPr txBox="1"/>
          <p:nvPr/>
        </p:nvSpPr>
        <p:spPr>
          <a:xfrm>
            <a:off x="501925" y="3721080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Sequel Sans Book Head" panose="020B0503050000020004" pitchFamily="34" charset="77"/>
              </a:rPr>
              <a:t>&gt;50% of the computational </a:t>
            </a:r>
          </a:p>
          <a:p>
            <a:pPr algn="ctr"/>
            <a:r>
              <a:rPr lang="en-GB" dirty="0">
                <a:latin typeface="Sequel Sans Book Head" panose="020B0503050000020004" pitchFamily="34" charset="77"/>
              </a:rPr>
              <a:t>time used by matrix </a:t>
            </a:r>
          </a:p>
          <a:p>
            <a:pPr algn="ctr"/>
            <a:r>
              <a:rPr lang="en-GB" dirty="0">
                <a:latin typeface="Sequel Sans Book Head" panose="020B0503050000020004" pitchFamily="34" charset="77"/>
              </a:rPr>
              <a:t>multiplication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174C997-0440-E778-6147-FB9824554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283" y="1542771"/>
            <a:ext cx="2180107" cy="1188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8F30A5-FA5D-21A8-1DD9-2BED712CF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82" y="1547986"/>
            <a:ext cx="2180107" cy="1188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4229E27-2D57-4201-4FD3-5ADFEB139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283" y="2865366"/>
            <a:ext cx="2180107" cy="118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8B93ACC-5FF8-139A-EC1E-65526DF37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682" y="2865366"/>
            <a:ext cx="2180107" cy="1188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3EEE2CF-53FF-F5DD-E416-A794DDB1C763}"/>
              </a:ext>
            </a:extLst>
          </p:cNvPr>
          <p:cNvSpPr txBox="1"/>
          <p:nvPr/>
        </p:nvSpPr>
        <p:spPr>
          <a:xfrm>
            <a:off x="4085346" y="1032115"/>
            <a:ext cx="43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PyTorch matrix multiplication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4C3800-8160-02A1-B381-6A608C202D81}"/>
                  </a:ext>
                </a:extLst>
              </p:cNvPr>
              <p:cNvSpPr txBox="1"/>
              <p:nvPr/>
            </p:nvSpPr>
            <p:spPr>
              <a:xfrm>
                <a:off x="3819921" y="4182745"/>
                <a:ext cx="4854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latin typeface="Sequel Sans Book Head" panose="020B0503050000020004" pitchFamily="34" charset="77"/>
                  </a:rPr>
                  <a:t>sparse matrix multiplication faster than dense </a:t>
                </a:r>
              </a:p>
              <a:p>
                <a:pPr algn="ctr"/>
                <a:r>
                  <a:rPr lang="en-GB" dirty="0">
                    <a:latin typeface="Sequel Sans Book Head" panose="020B0503050000020004" pitchFamily="34" charset="77"/>
                  </a:rPr>
                  <a:t>for big matrix sizes with density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>
                    <a:latin typeface="Sequel Sans Book Head" panose="020B0503050000020004" pitchFamily="34" charset="77"/>
                  </a:rPr>
                  <a:t> 0.001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4C3800-8160-02A1-B381-6A608C20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21" y="4182745"/>
                <a:ext cx="4854214" cy="646331"/>
              </a:xfrm>
              <a:prstGeom prst="rect">
                <a:avLst/>
              </a:prstGeom>
              <a:blipFill>
                <a:blip r:embed="rId7"/>
                <a:stretch>
                  <a:fillRect l="-521" t="-3846" r="-260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5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08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818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From PyTorch to MLIR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006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138985-2159-F34D-0EAB-F406459DDBCC}"/>
              </a:ext>
            </a:extLst>
          </p:cNvPr>
          <p:cNvSpPr txBox="1"/>
          <p:nvPr/>
        </p:nvSpPr>
        <p:spPr>
          <a:xfrm>
            <a:off x="359999" y="1058123"/>
            <a:ext cx="5792445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Torch script is an intermediate representation used to generate serializable and optimizable models directly from PyTorch code; it represents the bridge between PyTorch and Torch-MLIR. </a:t>
            </a:r>
          </a:p>
          <a:p>
            <a:endParaRPr lang="en-GB" dirty="0">
              <a:latin typeface="Sequel Sans Book Head" panose="020B0503050000020004" pitchFamily="34" charset="77"/>
            </a:endParaRPr>
          </a:p>
          <a:p>
            <a:r>
              <a:rPr lang="en-GB" dirty="0">
                <a:latin typeface="Sequel Sans Book Head" panose="020B0503050000020004" pitchFamily="34" charset="77"/>
              </a:rPr>
              <a:t>The model has been adapted to Torch Script, then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it has been compiled using Torch-MLIR to obtain its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MLIR representation.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3FB13DC9-36E2-71E7-A823-A124FBA0EE53}"/>
              </a:ext>
            </a:extLst>
          </p:cNvPr>
          <p:cNvGrpSpPr/>
          <p:nvPr/>
        </p:nvGrpSpPr>
        <p:grpSpPr>
          <a:xfrm>
            <a:off x="5646131" y="945944"/>
            <a:ext cx="3425867" cy="3243841"/>
            <a:chOff x="5779679" y="1150326"/>
            <a:chExt cx="3425867" cy="324384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DE73085-0175-DD07-5F0A-FA09A657A04C}"/>
                </a:ext>
              </a:extLst>
            </p:cNvPr>
            <p:cNvSpPr txBox="1"/>
            <p:nvPr/>
          </p:nvSpPr>
          <p:spPr>
            <a:xfrm>
              <a:off x="5779679" y="1150326"/>
              <a:ext cx="3425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PyTorch model</a:t>
              </a:r>
            </a:p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implementation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6EBB242-56EC-490E-9A89-D78C5A2D57D9}"/>
                </a:ext>
              </a:extLst>
            </p:cNvPr>
            <p:cNvSpPr txBox="1"/>
            <p:nvPr/>
          </p:nvSpPr>
          <p:spPr>
            <a:xfrm>
              <a:off x="5908602" y="1999758"/>
              <a:ext cx="3168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Adapt model</a:t>
              </a:r>
            </a:p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to Torch Script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E3B8F603-0264-9C84-EB1F-E546F147EE76}"/>
                </a:ext>
              </a:extLst>
            </p:cNvPr>
            <p:cNvSpPr txBox="1"/>
            <p:nvPr/>
          </p:nvSpPr>
          <p:spPr>
            <a:xfrm>
              <a:off x="6474314" y="3452401"/>
              <a:ext cx="2036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torch_mlir.compile</a:t>
              </a:r>
            </a:p>
          </p:txBody>
        </p: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4D698DC7-9BD6-E588-AA91-1CFBE5F706E5}"/>
                </a:ext>
              </a:extLst>
            </p:cNvPr>
            <p:cNvCxnSpPr>
              <a:cxnSpLocks/>
            </p:cNvCxnSpPr>
            <p:nvPr/>
          </p:nvCxnSpPr>
          <p:spPr>
            <a:xfrm>
              <a:off x="7496354" y="1783195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1B8AA04D-7B40-120B-C28E-D8EF6BA08969}"/>
                </a:ext>
              </a:extLst>
            </p:cNvPr>
            <p:cNvCxnSpPr>
              <a:cxnSpLocks/>
            </p:cNvCxnSpPr>
            <p:nvPr/>
          </p:nvCxnSpPr>
          <p:spPr>
            <a:xfrm>
              <a:off x="7496178" y="2632627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50094E58-1DEF-E956-E200-40BAE93C9BE1}"/>
                </a:ext>
              </a:extLst>
            </p:cNvPr>
            <p:cNvSpPr txBox="1"/>
            <p:nvPr/>
          </p:nvSpPr>
          <p:spPr>
            <a:xfrm>
              <a:off x="6411817" y="4055613"/>
              <a:ext cx="2168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MLIR IR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3EEC6E2C-4407-267B-4D8B-F91CE61E70F5}"/>
                </a:ext>
              </a:extLst>
            </p:cNvPr>
            <p:cNvCxnSpPr>
              <a:cxnSpLocks/>
            </p:cNvCxnSpPr>
            <p:nvPr/>
          </p:nvCxnSpPr>
          <p:spPr>
            <a:xfrm>
              <a:off x="7499741" y="3839049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99067EE-E249-3746-F504-82D5A7188ADB}"/>
                </a:ext>
              </a:extLst>
            </p:cNvPr>
            <p:cNvSpPr txBox="1"/>
            <p:nvPr/>
          </p:nvSpPr>
          <p:spPr>
            <a:xfrm>
              <a:off x="6477877" y="2849190"/>
              <a:ext cx="2036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Model training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A15CDFF5-81F5-FCA5-2127-D3C85D448028}"/>
                </a:ext>
              </a:extLst>
            </p:cNvPr>
            <p:cNvCxnSpPr>
              <a:cxnSpLocks/>
            </p:cNvCxnSpPr>
            <p:nvPr/>
          </p:nvCxnSpPr>
          <p:spPr>
            <a:xfrm>
              <a:off x="7503305" y="3235838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7C41A028-603E-9E31-A4BA-3AF61D8ED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0" y="3721556"/>
            <a:ext cx="936458" cy="93645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88DD81E-0707-2B5B-3ECA-8DE1B749544F}"/>
              </a:ext>
            </a:extLst>
          </p:cNvPr>
          <p:cNvSpPr txBox="1"/>
          <p:nvPr/>
        </p:nvSpPr>
        <p:spPr>
          <a:xfrm>
            <a:off x="1513728" y="4016661"/>
            <a:ext cx="427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A novel approach to construct reusable and extensible compiler infrastructure.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5D2A82B-932D-D13F-6673-A48AF8455592}"/>
              </a:ext>
            </a:extLst>
          </p:cNvPr>
          <p:cNvSpPr txBox="1"/>
          <p:nvPr/>
        </p:nvSpPr>
        <p:spPr>
          <a:xfrm>
            <a:off x="1522463" y="3616551"/>
            <a:ext cx="79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MLIR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034D998-61E6-04B5-4C49-98E3B09A2FF3}"/>
              </a:ext>
            </a:extLst>
          </p:cNvPr>
          <p:cNvSpPr txBox="1"/>
          <p:nvPr/>
        </p:nvSpPr>
        <p:spPr>
          <a:xfrm>
            <a:off x="6002000" y="4307628"/>
            <a:ext cx="27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From PyTorch model implementation to MLIR IR flow</a:t>
            </a:r>
          </a:p>
        </p:txBody>
      </p:sp>
    </p:spTree>
    <p:extLst>
      <p:ext uri="{BB962C8B-B14F-4D97-AF65-F5344CB8AC3E}">
        <p14:creationId xmlns:p14="http://schemas.microsoft.com/office/powerpoint/2010/main" val="157160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09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1765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Synthesis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1940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14F713F-BCD5-F488-E2BD-AF00609E311F}"/>
              </a:ext>
            </a:extLst>
          </p:cNvPr>
          <p:cNvSpPr txBox="1"/>
          <p:nvPr/>
        </p:nvSpPr>
        <p:spPr>
          <a:xfrm>
            <a:off x="605525" y="3508234"/>
            <a:ext cx="3854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high level optimization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subset of MLIR optimization    passes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output represents the input </a:t>
            </a:r>
            <a:br>
              <a:rPr lang="en-GB" dirty="0">
                <a:latin typeface="Sequel Sans Book Head" panose="020B0503050000020004" pitchFamily="34" charset="77"/>
              </a:rPr>
            </a:br>
            <a:r>
              <a:rPr lang="en-GB" dirty="0">
                <a:latin typeface="Sequel Sans Book Head" panose="020B0503050000020004" pitchFamily="34" charset="77"/>
              </a:rPr>
              <a:t>of Panda-Bambu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B940D0E-F07E-A726-B916-0F954AC29124}"/>
              </a:ext>
            </a:extLst>
          </p:cNvPr>
          <p:cNvSpPr txBox="1"/>
          <p:nvPr/>
        </p:nvSpPr>
        <p:spPr>
          <a:xfrm>
            <a:off x="223884" y="1029382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SODA-OPT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2B2A7E5-513B-1661-32DE-E5C80F5DB0F6}"/>
              </a:ext>
            </a:extLst>
          </p:cNvPr>
          <p:cNvSpPr txBox="1"/>
          <p:nvPr/>
        </p:nvSpPr>
        <p:spPr>
          <a:xfrm>
            <a:off x="3797151" y="1028124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PandA-Bambu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B22D3D0-4F43-F4FD-45A3-5FEA8A92DC83}"/>
              </a:ext>
            </a:extLst>
          </p:cNvPr>
          <p:cNvGrpSpPr/>
          <p:nvPr/>
        </p:nvGrpSpPr>
        <p:grpSpPr>
          <a:xfrm>
            <a:off x="816107" y="1560251"/>
            <a:ext cx="2666430" cy="1748407"/>
            <a:chOff x="950809" y="1560251"/>
            <a:chExt cx="2666430" cy="1748407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5A3D6F07-19D9-E4C5-685D-7163A2F57A84}"/>
                </a:ext>
              </a:extLst>
            </p:cNvPr>
            <p:cNvSpPr txBox="1"/>
            <p:nvPr/>
          </p:nvSpPr>
          <p:spPr>
            <a:xfrm>
              <a:off x="1153033" y="1560251"/>
              <a:ext cx="2258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MLIR representation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122E952B-6BA3-1FA5-1180-A74C8EEBED50}"/>
                </a:ext>
              </a:extLst>
            </p:cNvPr>
            <p:cNvSpPr txBox="1"/>
            <p:nvPr/>
          </p:nvSpPr>
          <p:spPr>
            <a:xfrm>
              <a:off x="1077946" y="2030202"/>
              <a:ext cx="240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Outline kernel function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08E01A1-F59B-43F5-0D9A-906468D8C9F7}"/>
                </a:ext>
              </a:extLst>
            </p:cNvPr>
            <p:cNvSpPr txBox="1"/>
            <p:nvPr/>
          </p:nvSpPr>
          <p:spPr>
            <a:xfrm>
              <a:off x="950809" y="2500153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High level optimizations</a:t>
              </a: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8CDB66A4-1C18-7200-2E0A-EC7FCCA92E12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2" y="1880269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752495A5-6A03-B4B5-0969-1A743FD5EF97}"/>
                </a:ext>
              </a:extLst>
            </p:cNvPr>
            <p:cNvCxnSpPr>
              <a:cxnSpLocks/>
            </p:cNvCxnSpPr>
            <p:nvPr/>
          </p:nvCxnSpPr>
          <p:spPr>
            <a:xfrm>
              <a:off x="2285824" y="235022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70A957BC-529C-8648-4A88-1376607FE4DC}"/>
                </a:ext>
              </a:extLst>
            </p:cNvPr>
            <p:cNvSpPr txBox="1"/>
            <p:nvPr/>
          </p:nvSpPr>
          <p:spPr>
            <a:xfrm>
              <a:off x="954409" y="2970104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Low-Level IR</a:t>
              </a:r>
            </a:p>
          </p:txBody>
        </p: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C5C985A9-3649-9294-AB03-28DF484497AF}"/>
                </a:ext>
              </a:extLst>
            </p:cNvPr>
            <p:cNvCxnSpPr>
              <a:cxnSpLocks/>
            </p:cNvCxnSpPr>
            <p:nvPr/>
          </p:nvCxnSpPr>
          <p:spPr>
            <a:xfrm>
              <a:off x="2289424" y="282017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D345A636-EF40-98FF-CF58-C324D74B1658}"/>
              </a:ext>
            </a:extLst>
          </p:cNvPr>
          <p:cNvGrpSpPr/>
          <p:nvPr/>
        </p:nvGrpSpPr>
        <p:grpSpPr>
          <a:xfrm>
            <a:off x="4385949" y="1541890"/>
            <a:ext cx="2666430" cy="1748407"/>
            <a:chOff x="5109156" y="1541890"/>
            <a:chExt cx="2666430" cy="1748407"/>
          </a:xfrm>
        </p:grpSpPr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40670326-3FE0-1D1F-132C-91406A1C034A}"/>
                </a:ext>
              </a:extLst>
            </p:cNvPr>
            <p:cNvSpPr txBox="1"/>
            <p:nvPr/>
          </p:nvSpPr>
          <p:spPr>
            <a:xfrm>
              <a:off x="5311380" y="1541890"/>
              <a:ext cx="2258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Low-Level IR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95F6F28B-664A-25DA-8334-0C3A0C39841E}"/>
                </a:ext>
              </a:extLst>
            </p:cNvPr>
            <p:cNvSpPr txBox="1"/>
            <p:nvPr/>
          </p:nvSpPr>
          <p:spPr>
            <a:xfrm>
              <a:off x="5236293" y="2011841"/>
              <a:ext cx="240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Low level optimizations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BE09C8BC-2BBF-2313-D672-1CCE2A4F3BD2}"/>
                </a:ext>
              </a:extLst>
            </p:cNvPr>
            <p:cNvSpPr txBox="1"/>
            <p:nvPr/>
          </p:nvSpPr>
          <p:spPr>
            <a:xfrm>
              <a:off x="5109156" y="2481792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RTL IR</a:t>
              </a: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2D326877-80F5-9574-0D3D-8CCD48E607EC}"/>
                </a:ext>
              </a:extLst>
            </p:cNvPr>
            <p:cNvCxnSpPr>
              <a:cxnSpLocks/>
            </p:cNvCxnSpPr>
            <p:nvPr/>
          </p:nvCxnSpPr>
          <p:spPr>
            <a:xfrm>
              <a:off x="6444349" y="1861908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7CEFD24B-7A4E-41C0-0C13-D3940E468949}"/>
                </a:ext>
              </a:extLst>
            </p:cNvPr>
            <p:cNvCxnSpPr>
              <a:cxnSpLocks/>
            </p:cNvCxnSpPr>
            <p:nvPr/>
          </p:nvCxnSpPr>
          <p:spPr>
            <a:xfrm>
              <a:off x="6444171" y="2331859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EADD461-65BD-F679-706E-3D4984272E4D}"/>
                </a:ext>
              </a:extLst>
            </p:cNvPr>
            <p:cNvSpPr txBox="1"/>
            <p:nvPr/>
          </p:nvSpPr>
          <p:spPr>
            <a:xfrm>
              <a:off x="5112756" y="2951743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Accelerator</a:t>
              </a: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E003AA68-4380-F374-EB2B-B845F9A1F5CA}"/>
                </a:ext>
              </a:extLst>
            </p:cNvPr>
            <p:cNvCxnSpPr>
              <a:cxnSpLocks/>
            </p:cNvCxnSpPr>
            <p:nvPr/>
          </p:nvCxnSpPr>
          <p:spPr>
            <a:xfrm>
              <a:off x="6447771" y="280181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DF549F7-9984-360A-F928-65053A5F5D38}"/>
              </a:ext>
            </a:extLst>
          </p:cNvPr>
          <p:cNvSpPr txBox="1"/>
          <p:nvPr/>
        </p:nvSpPr>
        <p:spPr>
          <a:xfrm>
            <a:off x="4741162" y="3646733"/>
            <a:ext cx="3854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low level optimizations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output is the final accelerator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simplified hardware development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reduces design time and effort</a:t>
            </a:r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444F5610-8A46-3164-7D8E-DD32FB7040FB}"/>
              </a:ext>
            </a:extLst>
          </p:cNvPr>
          <p:cNvGrpSpPr/>
          <p:nvPr/>
        </p:nvGrpSpPr>
        <p:grpSpPr>
          <a:xfrm>
            <a:off x="6945466" y="1809798"/>
            <a:ext cx="1569755" cy="1261730"/>
            <a:chOff x="6945466" y="1809798"/>
            <a:chExt cx="1569755" cy="1261730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308E0013-B767-671E-CBAC-E41906A891B1}"/>
                </a:ext>
              </a:extLst>
            </p:cNvPr>
            <p:cNvSpPr txBox="1"/>
            <p:nvPr/>
          </p:nvSpPr>
          <p:spPr>
            <a:xfrm>
              <a:off x="7347614" y="1809798"/>
              <a:ext cx="7654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C/C++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83EA8E89-83A1-D54E-1CD4-1A7254974817}"/>
                </a:ext>
              </a:extLst>
            </p:cNvPr>
            <p:cNvSpPr txBox="1"/>
            <p:nvPr/>
          </p:nvSpPr>
          <p:spPr>
            <a:xfrm>
              <a:off x="7215317" y="2271385"/>
              <a:ext cx="1030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HLS tool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0121BFE0-E9B6-EE53-7F49-FB539DBCF77F}"/>
                </a:ext>
              </a:extLst>
            </p:cNvPr>
            <p:cNvSpPr txBox="1"/>
            <p:nvPr/>
          </p:nvSpPr>
          <p:spPr>
            <a:xfrm>
              <a:off x="6945466" y="2732974"/>
              <a:ext cx="1569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VHDL/Verilog</a:t>
              </a:r>
            </a:p>
          </p:txBody>
        </p:sp>
        <p:cxnSp>
          <p:nvCxnSpPr>
            <p:cNvPr id="43" name="Connettore 2 42">
              <a:extLst>
                <a:ext uri="{FF2B5EF4-FFF2-40B4-BE49-F238E27FC236}">
                  <a16:creationId xmlns:a16="http://schemas.microsoft.com/office/drawing/2014/main" id="{253637D6-B58D-D1FC-ADAB-0D1662E0557F}"/>
                </a:ext>
              </a:extLst>
            </p:cNvPr>
            <p:cNvCxnSpPr>
              <a:cxnSpLocks/>
            </p:cNvCxnSpPr>
            <p:nvPr/>
          </p:nvCxnSpPr>
          <p:spPr>
            <a:xfrm>
              <a:off x="7734122" y="2125634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E11F4C2D-85FF-B1F1-E542-045C23E9B6A0}"/>
                </a:ext>
              </a:extLst>
            </p:cNvPr>
            <p:cNvCxnSpPr>
              <a:cxnSpLocks/>
            </p:cNvCxnSpPr>
            <p:nvPr/>
          </p:nvCxnSpPr>
          <p:spPr>
            <a:xfrm>
              <a:off x="7733944" y="258722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9C78B41-C876-9DAB-FD65-4A96475261ED}"/>
              </a:ext>
            </a:extLst>
          </p:cNvPr>
          <p:cNvSpPr txBox="1"/>
          <p:nvPr/>
        </p:nvSpPr>
        <p:spPr>
          <a:xfrm>
            <a:off x="5802931" y="1277671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HLS</a:t>
            </a:r>
            <a:endParaRPr lang="en-GB" sz="2000" b="1" dirty="0">
              <a:latin typeface="Sequel Sans Semi Bold Disp" panose="020B05030500000200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99920031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2575</TotalTime>
  <Words>1431</Words>
  <Application>Microsoft Macintosh PowerPoint</Application>
  <PresentationFormat>Presentazione su schermo (16:10)</PresentationFormat>
  <Paragraphs>397</Paragraphs>
  <Slides>20</Slides>
  <Notes>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5" baseType="lpstr">
      <vt:lpstr>Arial</vt:lpstr>
      <vt:lpstr>Calibri</vt:lpstr>
      <vt:lpstr>Cambria Math</vt:lpstr>
      <vt:lpstr>Sequel Sans Book Disp</vt:lpstr>
      <vt:lpstr>Sequel Sans Book Head</vt:lpstr>
      <vt:lpstr>Sequel Sans Book Obl Head</vt:lpstr>
      <vt:lpstr>Sequel Sans Medium Disp</vt:lpstr>
      <vt:lpstr>Sequel Sans Roman Disp</vt:lpstr>
      <vt:lpstr>Sequel Sans Semi Bold Disp</vt:lpstr>
      <vt:lpstr>Sequel Sans Semi Bold Head</vt:lpstr>
      <vt:lpstr>Sharp Grotesk Medium 20</vt:lpstr>
      <vt:lpstr>Söhne</vt:lpstr>
      <vt:lpstr>Söhne Halbfett</vt:lpstr>
      <vt:lpstr>Wingdings</vt:lpstr>
      <vt:lpstr>POLI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Giovanni Demasi</cp:lastModifiedBy>
  <cp:revision>173</cp:revision>
  <dcterms:created xsi:type="dcterms:W3CDTF">2015-05-26T12:27:57Z</dcterms:created>
  <dcterms:modified xsi:type="dcterms:W3CDTF">2023-10-01T21:12:00Z</dcterms:modified>
</cp:coreProperties>
</file>