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5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4" r:id="rId20"/>
    <p:sldId id="267" r:id="rId21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FF00F7"/>
    <a:srgbClr val="1B9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 autoAdjust="0"/>
    <p:restoredTop sz="94694"/>
  </p:normalViewPr>
  <p:slideViewPr>
    <p:cSldViewPr snapToGrid="0" snapToObjects="1">
      <p:cViewPr>
        <p:scale>
          <a:sx n="151" d="100"/>
          <a:sy n="151" d="100"/>
        </p:scale>
        <p:origin x="1632" y="14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193521"/>
            <a:ext cx="9144000" cy="25214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8" y="3180293"/>
            <a:ext cx="9036647" cy="15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3458105"/>
            <a:ext cx="7772400" cy="80697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4384146"/>
            <a:ext cx="7772400" cy="11112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05825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3500"/>
            <a:ext cx="8323726" cy="377163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5105136"/>
            <a:ext cx="9144000" cy="60986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53029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8" y="908253"/>
            <a:ext cx="9036647" cy="15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5288649"/>
            <a:ext cx="2780124" cy="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29/09/23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2" y="115972"/>
            <a:ext cx="8581043" cy="70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1434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380985" rtl="0" eaLnBrk="1" latinLnBrk="0" hangingPunct="1">
        <a:spcBef>
          <a:spcPct val="0"/>
        </a:spcBef>
        <a:buNone/>
        <a:defRPr sz="1833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380985" rtl="0" eaLnBrk="1" latinLnBrk="0" hangingPunct="1">
        <a:spcBef>
          <a:spcPct val="20000"/>
        </a:spcBef>
        <a:buFont typeface="Wingdings" charset="2"/>
        <a:buNone/>
        <a:defRPr sz="1833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833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833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8C8A149-C221-D3FB-A048-7B0016C24907}"/>
              </a:ext>
            </a:extLst>
          </p:cNvPr>
          <p:cNvSpPr txBox="1"/>
          <p:nvPr/>
        </p:nvSpPr>
        <p:spPr>
          <a:xfrm>
            <a:off x="436808" y="1128640"/>
            <a:ext cx="8267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An FPGA toolchain for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Graph Neural Network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acceleration using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High-Level Synthesis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0" y="5679000"/>
            <a:ext cx="9144000" cy="3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CAAE3D7-B464-8C70-DCE0-6192A74C2982}"/>
              </a:ext>
            </a:extLst>
          </p:cNvPr>
          <p:cNvSpPr txBox="1"/>
          <p:nvPr/>
        </p:nvSpPr>
        <p:spPr>
          <a:xfrm>
            <a:off x="3956287" y="502560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AUTHOR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DEMASI GIOVANNI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020B34D7-796C-3F1E-3798-6260285290AA}"/>
              </a:ext>
            </a:extLst>
          </p:cNvPr>
          <p:cNvSpPr txBox="1"/>
          <p:nvPr/>
        </p:nvSpPr>
        <p:spPr>
          <a:xfrm>
            <a:off x="2160000" y="50256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ADVISOR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FABRIZIO FERRANDI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7740AD9-D809-3149-D1EB-EEE9059AB9E2}"/>
              </a:ext>
            </a:extLst>
          </p:cNvPr>
          <p:cNvSpPr txBox="1"/>
          <p:nvPr/>
        </p:nvSpPr>
        <p:spPr>
          <a:xfrm>
            <a:off x="5652000" y="5025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CO-ADVISORS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SERENA CURZEL, MICHELE FIORITO</a:t>
            </a:r>
          </a:p>
        </p:txBody>
      </p:sp>
      <p:pic>
        <p:nvPicPr>
          <p:cNvPr id="141" name="Immagine 140">
            <a:extLst>
              <a:ext uri="{FF2B5EF4-FFF2-40B4-BE49-F238E27FC236}">
                <a16:creationId xmlns:a16="http://schemas.microsoft.com/office/drawing/2014/main" id="{77122CB7-CE59-D90B-7500-B0323EE1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765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940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4F713F-BCD5-F488-E2BD-AF00609E311F}"/>
              </a:ext>
            </a:extLst>
          </p:cNvPr>
          <p:cNvSpPr txBox="1"/>
          <p:nvPr/>
        </p:nvSpPr>
        <p:spPr>
          <a:xfrm>
            <a:off x="740227" y="3508234"/>
            <a:ext cx="385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high level optimization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subset of MLIR optimization  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passes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output represent the input of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Panda-Bambu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940D0E-F07E-A726-B916-0F954AC29124}"/>
              </a:ext>
            </a:extLst>
          </p:cNvPr>
          <p:cNvSpPr txBox="1"/>
          <p:nvPr/>
        </p:nvSpPr>
        <p:spPr>
          <a:xfrm>
            <a:off x="358586" y="1029382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SODA-OPT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B2A7E5-513B-1661-32DE-E5C80F5DB0F6}"/>
              </a:ext>
            </a:extLst>
          </p:cNvPr>
          <p:cNvSpPr txBox="1"/>
          <p:nvPr/>
        </p:nvSpPr>
        <p:spPr>
          <a:xfrm>
            <a:off x="4513157" y="1028124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PandA-Bambu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B7D6918-A57D-B803-64D3-B432D030BB7D}"/>
              </a:ext>
            </a:extLst>
          </p:cNvPr>
          <p:cNvGrpSpPr/>
          <p:nvPr/>
        </p:nvGrpSpPr>
        <p:grpSpPr>
          <a:xfrm>
            <a:off x="950809" y="1560251"/>
            <a:ext cx="2666430" cy="1748407"/>
            <a:chOff x="950809" y="1589775"/>
            <a:chExt cx="2666430" cy="1748407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4424050-1E09-0011-DA7E-996B0BC0E4C8}"/>
                </a:ext>
              </a:extLst>
            </p:cNvPr>
            <p:cNvGrpSpPr/>
            <p:nvPr/>
          </p:nvGrpSpPr>
          <p:grpSpPr>
            <a:xfrm>
              <a:off x="950809" y="1589775"/>
              <a:ext cx="2662830" cy="1261730"/>
              <a:chOff x="5526585" y="1194187"/>
              <a:chExt cx="2662830" cy="1261730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A3D6F07-19D9-E4C5-685D-7163A2F57A84}"/>
                  </a:ext>
                </a:extLst>
              </p:cNvPr>
              <p:cNvSpPr txBox="1"/>
              <p:nvPr/>
            </p:nvSpPr>
            <p:spPr>
              <a:xfrm>
                <a:off x="5728809" y="1194187"/>
                <a:ext cx="22583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MLIR representation</a:t>
                </a: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22E952B-6BA3-1FA5-1180-A74C8EEBED50}"/>
                  </a:ext>
                </a:extLst>
              </p:cNvPr>
              <p:cNvSpPr txBox="1"/>
              <p:nvPr/>
            </p:nvSpPr>
            <p:spPr>
              <a:xfrm>
                <a:off x="5653722" y="1657062"/>
                <a:ext cx="2408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Outline kernel function</a:t>
                </a: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08E01A1-F59B-43F5-0D9A-906468D8C9F7}"/>
                  </a:ext>
                </a:extLst>
              </p:cNvPr>
              <p:cNvSpPr txBox="1"/>
              <p:nvPr/>
            </p:nvSpPr>
            <p:spPr>
              <a:xfrm>
                <a:off x="5526585" y="2117363"/>
                <a:ext cx="2662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High level optimizations</a:t>
                </a:r>
              </a:p>
            </p:txBody>
          </p:sp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8CDB66A4-1C18-7200-2E0A-EC7FCCA92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778" y="1532741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752495A5-6A03-B4B5-0969-1A743FD5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600" y="1995616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0A957BC-529C-8648-4A88-1376607FE4DC}"/>
                </a:ext>
              </a:extLst>
            </p:cNvPr>
            <p:cNvSpPr txBox="1"/>
            <p:nvPr/>
          </p:nvSpPr>
          <p:spPr>
            <a:xfrm>
              <a:off x="954409" y="2999628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Book Disp" panose="020B0503050000020004" pitchFamily="34" charset="77"/>
                </a:rPr>
                <a:t>Low-Level IR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5C985A9-3649-9294-AB03-28DF484497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7788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2C1C95D-914A-D4AC-7C28-2BD7387A0458}"/>
              </a:ext>
            </a:extLst>
          </p:cNvPr>
          <p:cNvGrpSpPr/>
          <p:nvPr/>
        </p:nvGrpSpPr>
        <p:grpSpPr>
          <a:xfrm>
            <a:off x="5109156" y="1541890"/>
            <a:ext cx="2666430" cy="1748407"/>
            <a:chOff x="950809" y="1589775"/>
            <a:chExt cx="2666430" cy="1748407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B2EA52A-5A02-5737-00A1-A83856567990}"/>
                </a:ext>
              </a:extLst>
            </p:cNvPr>
            <p:cNvGrpSpPr/>
            <p:nvPr/>
          </p:nvGrpSpPr>
          <p:grpSpPr>
            <a:xfrm>
              <a:off x="950809" y="1589775"/>
              <a:ext cx="2662830" cy="1261730"/>
              <a:chOff x="5526585" y="1194187"/>
              <a:chExt cx="2662830" cy="1261730"/>
            </a:xfrm>
          </p:grpSpPr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0670326-3FE0-1D1F-132C-91406A1C034A}"/>
                  </a:ext>
                </a:extLst>
              </p:cNvPr>
              <p:cNvSpPr txBox="1"/>
              <p:nvPr/>
            </p:nvSpPr>
            <p:spPr>
              <a:xfrm>
                <a:off x="5728809" y="1194187"/>
                <a:ext cx="22583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Low-Level IR</a:t>
                </a:r>
              </a:p>
            </p:txBody>
          </p: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5F6F28B-664A-25DA-8334-0C3A0C39841E}"/>
                  </a:ext>
                </a:extLst>
              </p:cNvPr>
              <p:cNvSpPr txBox="1"/>
              <p:nvPr/>
            </p:nvSpPr>
            <p:spPr>
              <a:xfrm>
                <a:off x="5653722" y="1657062"/>
                <a:ext cx="2408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Low level optimizations</a:t>
                </a:r>
              </a:p>
            </p:txBody>
          </p: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BE09C8BC-2BBF-2313-D672-1CCE2A4F3BD2}"/>
                  </a:ext>
                </a:extLst>
              </p:cNvPr>
              <p:cNvSpPr txBox="1"/>
              <p:nvPr/>
            </p:nvSpPr>
            <p:spPr>
              <a:xfrm>
                <a:off x="5526585" y="2117363"/>
                <a:ext cx="2662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RTL IR</a:t>
                </a:r>
              </a:p>
            </p:txBody>
          </p:sp>
          <p:cxnSp>
            <p:nvCxnSpPr>
              <p:cNvPr id="36" name="Connettore 2 35">
                <a:extLst>
                  <a:ext uri="{FF2B5EF4-FFF2-40B4-BE49-F238E27FC236}">
                    <a16:creationId xmlns:a16="http://schemas.microsoft.com/office/drawing/2014/main" id="{2D326877-80F5-9574-0D3D-8CCD48E60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778" y="1532741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7CEFD24B-7A4E-41C0-0C13-D3940E468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600" y="1995616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ADD461-65BD-F679-706E-3D4984272E4D}"/>
                </a:ext>
              </a:extLst>
            </p:cNvPr>
            <p:cNvSpPr txBox="1"/>
            <p:nvPr/>
          </p:nvSpPr>
          <p:spPr>
            <a:xfrm>
              <a:off x="954409" y="2999628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Book Disp" panose="020B0503050000020004" pitchFamily="34" charset="77"/>
                </a:rPr>
                <a:t>Accelerator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E003AA68-4380-F374-EB2B-B845F9A1F5CA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7788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F549F7-9984-360A-F928-65053A5F5D38}"/>
              </a:ext>
            </a:extLst>
          </p:cNvPr>
          <p:cNvSpPr txBox="1"/>
          <p:nvPr/>
        </p:nvSpPr>
        <p:spPr>
          <a:xfrm>
            <a:off x="4907233" y="3646733"/>
            <a:ext cx="385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HLS tool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last phase of synthesis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low level optimizations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output the final accelerator</a:t>
            </a:r>
          </a:p>
        </p:txBody>
      </p:sp>
    </p:spTree>
    <p:extLst>
      <p:ext uri="{BB962C8B-B14F-4D97-AF65-F5344CB8AC3E}">
        <p14:creationId xmlns:p14="http://schemas.microsoft.com/office/powerpoint/2010/main" val="149992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63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FPGA-accelerated matrix multiplication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81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B4AFDD-24DD-C1E3-4B59-FB7FF173151A}"/>
              </a:ext>
            </a:extLst>
          </p:cNvPr>
          <p:cNvSpPr txBox="1"/>
          <p:nvPr/>
        </p:nvSpPr>
        <p:spPr>
          <a:xfrm>
            <a:off x="359998" y="1362875"/>
            <a:ext cx="421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Understanding how to optimize matrix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multiplication, the model bottleneck.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555F4D-4B97-28C5-7FFB-A3E255D4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1188000"/>
            <a:ext cx="3707463" cy="216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162F37-8365-6E13-13B8-855228103E48}"/>
              </a:ext>
            </a:extLst>
          </p:cNvPr>
          <p:cNvSpPr txBox="1"/>
          <p:nvPr/>
        </p:nvSpPr>
        <p:spPr>
          <a:xfrm>
            <a:off x="359998" y="2077104"/>
            <a:ext cx="421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Comparative analysis between PyTorch matrix multiplication operation and the baseline accelerator performance.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14ED6E-5EAA-12D7-7506-B6E3E0456AFA}"/>
              </a:ext>
            </a:extLst>
          </p:cNvPr>
          <p:cNvSpPr txBox="1"/>
          <p:nvPr/>
        </p:nvSpPr>
        <p:spPr>
          <a:xfrm>
            <a:off x="359998" y="3525965"/>
            <a:ext cx="814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The baseline accelerator is faster than PyTorch when matrices are relatively small. The reasons behind this behaviour may lie in the fact that: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generated accelerator assumes that all data is available in BRAM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PyTorch times have been measured using all the eight available threads on 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machine, exploiting more parallelism with respect to the accelerator.</a:t>
            </a:r>
          </a:p>
        </p:txBody>
      </p:sp>
    </p:spTree>
    <p:extLst>
      <p:ext uri="{BB962C8B-B14F-4D97-AF65-F5344CB8AC3E}">
        <p14:creationId xmlns:p14="http://schemas.microsoft.com/office/powerpoint/2010/main" val="376862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6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 optimizations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4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036067F-7616-05EE-FE48-18ADB250BB13}"/>
              </a:ext>
            </a:extLst>
          </p:cNvPr>
          <p:cNvSpPr txBox="1"/>
          <p:nvPr/>
        </p:nvSpPr>
        <p:spPr>
          <a:xfrm>
            <a:off x="358586" y="1029382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Loop unrolling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1EC47EC-0DE6-F668-F829-EECBD65DDFA0}"/>
              </a:ext>
            </a:extLst>
          </p:cNvPr>
          <p:cNvSpPr txBox="1"/>
          <p:nvPr/>
        </p:nvSpPr>
        <p:spPr>
          <a:xfrm>
            <a:off x="4513157" y="1028124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Parallel memory access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F9BD22-0425-67F2-B309-00860821D00C}"/>
              </a:ext>
            </a:extLst>
          </p:cNvPr>
          <p:cNvSpPr txBox="1"/>
          <p:nvPr/>
        </p:nvSpPr>
        <p:spPr>
          <a:xfrm>
            <a:off x="740227" y="2009231"/>
            <a:ext cx="1791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range(0,4)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34F29E4-6CD3-D9A7-07CB-51C1B16CB882}"/>
              </a:ext>
            </a:extLst>
          </p:cNvPr>
          <p:cNvSpPr txBox="1"/>
          <p:nvPr/>
        </p:nvSpPr>
        <p:spPr>
          <a:xfrm>
            <a:off x="4851885" y="3117039"/>
            <a:ext cx="375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increasing the number of memory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channels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better exploitation of available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parallelism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more parallel memory accesses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but more cycles due to external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memory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A50FA4-3A12-EDF8-42EC-B13ED65B1287}"/>
              </a:ext>
            </a:extLst>
          </p:cNvPr>
          <p:cNvSpPr txBox="1"/>
          <p:nvPr/>
        </p:nvSpPr>
        <p:spPr>
          <a:xfrm>
            <a:off x="2405456" y="1988135"/>
            <a:ext cx="17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range(0,2)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BA3791-50BF-4E78-E71C-CE9AD0914C25}"/>
              </a:ext>
            </a:extLst>
          </p:cNvPr>
          <p:cNvSpPr txBox="1"/>
          <p:nvPr/>
        </p:nvSpPr>
        <p:spPr>
          <a:xfrm>
            <a:off x="988382" y="172708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before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EDE96B-F78F-3F45-19CD-F1BF2B5204EA}"/>
              </a:ext>
            </a:extLst>
          </p:cNvPr>
          <p:cNvSpPr txBox="1"/>
          <p:nvPr/>
        </p:nvSpPr>
        <p:spPr>
          <a:xfrm>
            <a:off x="2636323" y="172708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after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AD57490-3857-FE10-9E4F-C7BA68A81D00}"/>
              </a:ext>
            </a:extLst>
          </p:cNvPr>
          <p:cNvSpPr txBox="1"/>
          <p:nvPr/>
        </p:nvSpPr>
        <p:spPr>
          <a:xfrm>
            <a:off x="604354" y="3276493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expanding completely or partially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loop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unroll factor parameter to decide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number of loop iterations to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unroll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more chances of parallelization</a:t>
            </a:r>
          </a:p>
        </p:txBody>
      </p:sp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A7B80327-F5A5-EA70-1D44-0B7B91AF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351"/>
              </p:ext>
            </p:extLst>
          </p:nvPr>
        </p:nvGraphicFramePr>
        <p:xfrm>
          <a:off x="5592550" y="1939641"/>
          <a:ext cx="889329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3180146713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1025080897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304181458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1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0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70123856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8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2586957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6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604188375"/>
                  </a:ext>
                </a:extLst>
              </a:tr>
            </a:tbl>
          </a:graphicData>
        </a:graphic>
      </p:graphicFrame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7EB17D-870E-BA2F-6DBE-A1FA28D32AE0}"/>
              </a:ext>
            </a:extLst>
          </p:cNvPr>
          <p:cNvSpPr txBox="1"/>
          <p:nvPr/>
        </p:nvSpPr>
        <p:spPr>
          <a:xfrm>
            <a:off x="5532300" y="1550789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data</a:t>
            </a:r>
          </a:p>
        </p:txBody>
      </p:sp>
      <p:graphicFrame>
        <p:nvGraphicFramePr>
          <p:cNvPr id="56" name="Tabella 55">
            <a:extLst>
              <a:ext uri="{FF2B5EF4-FFF2-40B4-BE49-F238E27FC236}">
                <a16:creationId xmlns:a16="http://schemas.microsoft.com/office/drawing/2014/main" id="{A4C7F576-C33C-CF09-E991-3884BE02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30575"/>
              </p:ext>
            </p:extLst>
          </p:nvPr>
        </p:nvGraphicFramePr>
        <p:xfrm>
          <a:off x="7151598" y="1933898"/>
          <a:ext cx="296443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1433490087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0450779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1682800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88853550"/>
                  </a:ext>
                </a:extLst>
              </a:tr>
            </a:tbl>
          </a:graphicData>
        </a:graphic>
      </p:graphicFrame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1950757-9C6D-3685-4BB1-BCDB1C149242}"/>
              </a:ext>
            </a:extLst>
          </p:cNvPr>
          <p:cNvSpPr txBox="1"/>
          <p:nvPr/>
        </p:nvSpPr>
        <p:spPr>
          <a:xfrm>
            <a:off x="6730523" y="1554577"/>
            <a:ext cx="113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read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C6BA2FB-B698-D4E5-2CFD-8CFCFB923AD0}"/>
              </a:ext>
            </a:extLst>
          </p:cNvPr>
          <p:cNvCxnSpPr>
            <a:cxnSpLocks/>
          </p:cNvCxnSpPr>
          <p:nvPr/>
        </p:nvCxnSpPr>
        <p:spPr>
          <a:xfrm flipH="1">
            <a:off x="6409593" y="2074986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6849A7-C1ED-EFC0-E0C6-784394E2A15F}"/>
              </a:ext>
            </a:extLst>
          </p:cNvPr>
          <p:cNvCxnSpPr>
            <a:cxnSpLocks/>
          </p:cNvCxnSpPr>
          <p:nvPr/>
        </p:nvCxnSpPr>
        <p:spPr>
          <a:xfrm flipH="1">
            <a:off x="6403735" y="2385649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577605B-011D-5FD9-D3D0-6531E54BD4ED}"/>
              </a:ext>
            </a:extLst>
          </p:cNvPr>
          <p:cNvCxnSpPr>
            <a:cxnSpLocks/>
          </p:cNvCxnSpPr>
          <p:nvPr/>
        </p:nvCxnSpPr>
        <p:spPr>
          <a:xfrm flipH="1">
            <a:off x="6406667" y="2669930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5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Optimized matrix multiplication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744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B39EC74-C6C7-5FC6-68F5-86E7032D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22" y="1056183"/>
            <a:ext cx="3581400" cy="15259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37F300-BE88-D324-58D7-D78203BF2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22" y="2640104"/>
            <a:ext cx="3581400" cy="18669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4CB1B7-4632-8E59-B962-187E39067627}"/>
              </a:ext>
            </a:extLst>
          </p:cNvPr>
          <p:cNvSpPr txBox="1"/>
          <p:nvPr/>
        </p:nvSpPr>
        <p:spPr>
          <a:xfrm>
            <a:off x="359999" y="1334006"/>
            <a:ext cx="4057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- Low available parallelization = using two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channels and storing all memory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objects in BRAMs is the best option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- High available parallelization = 32  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channels with external memory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- 2 channels with external memory is the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least favourable choice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- External memory beneficial when large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volume of data can be simultaneously 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loaded and stored to offset the additional  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cycles required for external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memory access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DA275-2AAA-DAD3-F274-E0CC0B3437C8}"/>
              </a:ext>
            </a:extLst>
          </p:cNvPr>
          <p:cNvSpPr txBox="1"/>
          <p:nvPr/>
        </p:nvSpPr>
        <p:spPr>
          <a:xfrm>
            <a:off x="4663799" y="4528440"/>
            <a:ext cx="40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Cycles comparison between configurations with different number of channels with BRAM/external memory.</a:t>
            </a:r>
          </a:p>
        </p:txBody>
      </p:sp>
    </p:spTree>
    <p:extLst>
      <p:ext uri="{BB962C8B-B14F-4D97-AF65-F5344CB8AC3E}">
        <p14:creationId xmlns:p14="http://schemas.microsoft.com/office/powerpoint/2010/main" val="24916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1CC2B1-A3AA-2767-1BF2-11342F00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59" y="1410215"/>
            <a:ext cx="4182902" cy="23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0B76C4-EC53-E098-3F49-86DE9ECED2A6}"/>
              </a:ext>
            </a:extLst>
          </p:cNvPr>
          <p:cNvSpPr txBox="1"/>
          <p:nvPr/>
        </p:nvSpPr>
        <p:spPr>
          <a:xfrm>
            <a:off x="359999" y="1547068"/>
            <a:ext cx="3696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analysed synthesis optimizations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applied to the GCN model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optimized accelerator uses two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channels with on-chip BRAMs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and one full unroll of the 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innermost loop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it outperforms PyTorch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advantage maintained also with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bigger dataset sizes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3AB4B4-F985-AE34-ECC1-60F8D8A50CBD}"/>
              </a:ext>
            </a:extLst>
          </p:cNvPr>
          <p:cNvSpPr txBox="1"/>
          <p:nvPr/>
        </p:nvSpPr>
        <p:spPr>
          <a:xfrm>
            <a:off x="4585275" y="3916704"/>
            <a:ext cx="404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inference time comparison between PyTorch and FPGA implementations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77469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08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accelerators comparison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25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5DB6C-67C9-F3A2-C9C8-618E90E65EA3}"/>
              </a:ext>
            </a:extLst>
          </p:cNvPr>
          <p:cNvSpPr txBox="1"/>
          <p:nvPr/>
        </p:nvSpPr>
        <p:spPr>
          <a:xfrm>
            <a:off x="520682" y="1040247"/>
            <a:ext cx="807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analysis to show how the accelerator has been affected by the loop unrolling technique with respect to the baseline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087C3E-B727-1C02-A46F-3BDC615524CF}"/>
              </a:ext>
            </a:extLst>
          </p:cNvPr>
          <p:cNvSpPr txBox="1"/>
          <p:nvPr/>
        </p:nvSpPr>
        <p:spPr>
          <a:xfrm>
            <a:off x="520682" y="2089430"/>
            <a:ext cx="3172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optimized accelerator uses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two channels and one full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unrolling of the innermost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loop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speedup increases as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size of the dataset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increases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trade-off between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performance and area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5746B2-B826-C01F-E476-434CBD01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35" y="1880705"/>
            <a:ext cx="4381500" cy="24511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9BE61E-E5F4-028D-3D20-0FEC174C487C}"/>
              </a:ext>
            </a:extLst>
          </p:cNvPr>
          <p:cNvSpPr txBox="1"/>
          <p:nvPr/>
        </p:nvSpPr>
        <p:spPr>
          <a:xfrm>
            <a:off x="4341070" y="4384361"/>
            <a:ext cx="428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number of cycles comparison between baseline and optimized accelerators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485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Model accuracy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955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286154" r="-1030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386154" r="-307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51313A-A7A0-CF1A-0BFC-FA3EC00567DC}"/>
              </a:ext>
            </a:extLst>
          </p:cNvPr>
          <p:cNvSpPr txBox="1"/>
          <p:nvPr/>
        </p:nvSpPr>
        <p:spPr>
          <a:xfrm>
            <a:off x="359999" y="1482113"/>
            <a:ext cx="4071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understandably low accuracy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synthesis has not impacted the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accuracy of the model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average error is stable even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for increasing graph sizes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very low probability of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misclassification even when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dealing with large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/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2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blipFill>
                <a:blip r:embed="rId4"/>
                <a:stretch>
                  <a:fillRect r="-62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15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546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Proposed solution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71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BE90D1-22A5-08F0-6360-BA626C53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16775"/>
              </p:ext>
            </p:extLst>
          </p:nvPr>
        </p:nvGraphicFramePr>
        <p:xfrm>
          <a:off x="555152" y="937499"/>
          <a:ext cx="8033693" cy="25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098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2141798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2228897">
                  <a:extLst>
                    <a:ext uri="{9D8B030D-6E8A-4147-A177-3AD203B41FA5}">
                      <a16:colId xmlns:a16="http://schemas.microsoft.com/office/drawing/2014/main" val="2198381005"/>
                    </a:ext>
                  </a:extLst>
                </a:gridCol>
                <a:gridCol w="2297900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</a:tblGrid>
              <a:tr h="342158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Characteristic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State of the art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FlowGNN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Toolchain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70311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Supported models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focused on a specific model, only some solution are generalizable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Set of implementations in C++ that can be modified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All models that can be implemented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in PyTorch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76715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Customization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not customizable, only few propose some settable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Four configurable parallelization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Optimization during synthesis, fine-tuning of model performance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70311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Hardware design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required, only one solution uses HLS tools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85A3C6-E0F2-1361-B0A7-B92831A76D09}"/>
              </a:ext>
            </a:extLst>
          </p:cNvPr>
          <p:cNvSpPr txBox="1"/>
          <p:nvPr/>
        </p:nvSpPr>
        <p:spPr>
          <a:xfrm>
            <a:off x="555152" y="3906719"/>
            <a:ext cx="235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FlowGNN is the only state of the art solution using HLS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A1AD6E-A836-924E-1955-96EB763B617D}"/>
              </a:ext>
            </a:extLst>
          </p:cNvPr>
          <p:cNvSpPr txBox="1"/>
          <p:nvPr/>
        </p:nvSpPr>
        <p:spPr>
          <a:xfrm>
            <a:off x="3239989" y="3768220"/>
            <a:ext cx="284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New model and features should be implemented in C++ a possible blocking factor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DEC67E-A2F5-DC75-2CD1-0936F9A90E7E}"/>
              </a:ext>
            </a:extLst>
          </p:cNvPr>
          <p:cNvSpPr txBox="1"/>
          <p:nvPr/>
        </p:nvSpPr>
        <p:spPr>
          <a:xfrm>
            <a:off x="6412914" y="3906719"/>
            <a:ext cx="217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Limited possibility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of customization to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specific needs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0B6E4-7BB9-9178-D002-A6C020A3FCF5}"/>
              </a:ext>
            </a:extLst>
          </p:cNvPr>
          <p:cNvSpPr txBox="1"/>
          <p:nvPr/>
        </p:nvSpPr>
        <p:spPr>
          <a:xfrm rot="16200000">
            <a:off x="-414781" y="4161947"/>
            <a:ext cx="147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Medium Disp" panose="020B0503050000020004" pitchFamily="34" charset="77"/>
              </a:rPr>
              <a:t>About FlowGNN</a:t>
            </a:r>
          </a:p>
        </p:txBody>
      </p:sp>
    </p:spTree>
    <p:extLst>
      <p:ext uri="{BB962C8B-B14F-4D97-AF65-F5344CB8AC3E}">
        <p14:creationId xmlns:p14="http://schemas.microsoft.com/office/powerpoint/2010/main" val="185804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33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Conclusions and future developments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512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E27636-82C6-56A3-FDDE-13D6F63E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249" y="1276350"/>
            <a:ext cx="2349500" cy="31623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1A008-056B-4F4B-2FFC-0D4C93E47BA4}"/>
              </a:ext>
            </a:extLst>
          </p:cNvPr>
          <p:cNvSpPr txBox="1"/>
          <p:nvPr/>
        </p:nvSpPr>
        <p:spPr>
          <a:xfrm>
            <a:off x="474300" y="1015378"/>
            <a:ext cx="5003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Accomplishments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Toolchain for GNN inference acceleration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Matrix multiplication and GCN accelerators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with fine-tuned optimizations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Analysis of SODA and Bambu optimizations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Implementation of new Torch-MLIR feature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Identification of possible area of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improvements of Torch-MLIR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0E8B34-9B4D-91F4-B9F4-DE29B0F1450E}"/>
              </a:ext>
            </a:extLst>
          </p:cNvPr>
          <p:cNvSpPr txBox="1"/>
          <p:nvPr/>
        </p:nvSpPr>
        <p:spPr>
          <a:xfrm>
            <a:off x="359999" y="3516115"/>
            <a:ext cx="50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Future developments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Support of PyTorch Geometric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Support of sparse tensor operations,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possible solution is PyTaco </a:t>
            </a:r>
          </a:p>
        </p:txBody>
      </p:sp>
    </p:spTree>
    <p:extLst>
      <p:ext uri="{BB962C8B-B14F-4D97-AF65-F5344CB8AC3E}">
        <p14:creationId xmlns:p14="http://schemas.microsoft.com/office/powerpoint/2010/main" val="5248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78CE4-12AB-1F22-F0EF-75EBF5CBA5F6}"/>
              </a:ext>
            </a:extLst>
          </p:cNvPr>
          <p:cNvSpPr txBox="1"/>
          <p:nvPr/>
        </p:nvSpPr>
        <p:spPr>
          <a:xfrm>
            <a:off x="1773714" y="2011114"/>
            <a:ext cx="55931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Thanks for your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attention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CBBA93-F53B-744B-AEB2-D10B9B26540A}"/>
              </a:ext>
            </a:extLst>
          </p:cNvPr>
          <p:cNvSpPr txBox="1"/>
          <p:nvPr/>
        </p:nvSpPr>
        <p:spPr>
          <a:xfrm>
            <a:off x="3614762" y="51516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GIOVANNI DEMASI,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3D7F4B-6D7A-0145-6761-B5D9E495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81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68D32EE-A3BF-D4C3-0A04-C5E04E28C3EB}"/>
              </a:ext>
            </a:extLst>
          </p:cNvPr>
          <p:cNvGrpSpPr/>
          <p:nvPr/>
        </p:nvGrpSpPr>
        <p:grpSpPr>
          <a:xfrm>
            <a:off x="470705" y="1498694"/>
            <a:ext cx="2199641" cy="2213289"/>
            <a:chOff x="559469" y="1498694"/>
            <a:chExt cx="2199641" cy="2213289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3C6BD32-7549-3870-0B7D-B8DA5EE240B8}"/>
                </a:ext>
              </a:extLst>
            </p:cNvPr>
            <p:cNvGrpSpPr/>
            <p:nvPr/>
          </p:nvGrpSpPr>
          <p:grpSpPr>
            <a:xfrm>
              <a:off x="559469" y="1498694"/>
              <a:ext cx="2199641" cy="794158"/>
              <a:chOff x="559469" y="1498694"/>
              <a:chExt cx="2199641" cy="794158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0DBCFF5-76FB-D3BF-DD94-85B1D807DB2D}"/>
                  </a:ext>
                </a:extLst>
              </p:cNvPr>
              <p:cNvSpPr txBox="1"/>
              <p:nvPr/>
            </p:nvSpPr>
            <p:spPr>
              <a:xfrm>
                <a:off x="559469" y="1498694"/>
                <a:ext cx="537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01</a:t>
                </a:r>
              </a:p>
            </p:txBody>
          </p: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A5DE4E-5648-8F18-2786-FA66F814CB94}"/>
                  </a:ext>
                </a:extLst>
              </p:cNvPr>
              <p:cNvSpPr txBox="1"/>
              <p:nvPr/>
            </p:nvSpPr>
            <p:spPr>
              <a:xfrm>
                <a:off x="559469" y="1831187"/>
                <a:ext cx="21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Introduction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92112C-1C84-1196-9C5F-40CCE1C43107}"/>
                </a:ext>
              </a:extLst>
            </p:cNvPr>
            <p:cNvSpPr txBox="1"/>
            <p:nvPr/>
          </p:nvSpPr>
          <p:spPr>
            <a:xfrm>
              <a:off x="656451" y="2388544"/>
              <a:ext cx="20056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Sequel Sans Book Head" panose="020B0503050000020004" pitchFamily="34" charset="77"/>
                </a:rPr>
                <a:t>- motivations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objectives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background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state of the art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597E55-6519-6C6C-DD4D-61BF767735B2}"/>
              </a:ext>
            </a:extLst>
          </p:cNvPr>
          <p:cNvGrpSpPr/>
          <p:nvPr/>
        </p:nvGrpSpPr>
        <p:grpSpPr>
          <a:xfrm>
            <a:off x="2995286" y="1498694"/>
            <a:ext cx="2626040" cy="2828842"/>
            <a:chOff x="2987068" y="1498694"/>
            <a:chExt cx="2626040" cy="2828842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AD89D3D-7C6F-3E3E-9853-7EADDE60DBEE}"/>
                </a:ext>
              </a:extLst>
            </p:cNvPr>
            <p:cNvGrpSpPr/>
            <p:nvPr/>
          </p:nvGrpSpPr>
          <p:grpSpPr>
            <a:xfrm>
              <a:off x="3568958" y="1498694"/>
              <a:ext cx="1462260" cy="794158"/>
              <a:chOff x="3084049" y="1498694"/>
              <a:chExt cx="1462260" cy="79415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018457-4AC8-065C-CE94-E610D78E35C7}"/>
                  </a:ext>
                </a:extLst>
              </p:cNvPr>
              <p:cNvSpPr txBox="1"/>
              <p:nvPr/>
            </p:nvSpPr>
            <p:spPr>
              <a:xfrm>
                <a:off x="3084049" y="1498694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02</a:t>
                </a: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1032AD-2404-BE1D-2D42-BAF47AB2AB8E}"/>
                  </a:ext>
                </a:extLst>
              </p:cNvPr>
              <p:cNvSpPr txBox="1"/>
              <p:nvPr/>
            </p:nvSpPr>
            <p:spPr>
              <a:xfrm>
                <a:off x="3084049" y="1831187"/>
                <a:ext cx="1462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Solution</a:t>
                </a:r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D755FF6-15B0-FF83-EA79-6200D268C227}"/>
                </a:ext>
              </a:extLst>
            </p:cNvPr>
            <p:cNvSpPr txBox="1"/>
            <p:nvPr/>
          </p:nvSpPr>
          <p:spPr>
            <a:xfrm>
              <a:off x="2987068" y="2388544"/>
              <a:ext cx="26260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Sequel Sans Book Head" panose="020B0503050000020004" pitchFamily="34" charset="77"/>
                </a:rPr>
                <a:t>- Proposed toolchain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experiments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matrix multiplication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   acceleration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GCN accelerator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model accuracy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5C1098B-C2BD-CCD5-EF65-AF785B4162CB}"/>
              </a:ext>
            </a:extLst>
          </p:cNvPr>
          <p:cNvGrpSpPr/>
          <p:nvPr/>
        </p:nvGrpSpPr>
        <p:grpSpPr>
          <a:xfrm>
            <a:off x="5946266" y="1498694"/>
            <a:ext cx="2727029" cy="1905513"/>
            <a:chOff x="6035030" y="1498694"/>
            <a:chExt cx="2727029" cy="1905513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5FF31EE-C1B4-5667-317C-D26918A9A163}"/>
                </a:ext>
              </a:extLst>
            </p:cNvPr>
            <p:cNvGrpSpPr/>
            <p:nvPr/>
          </p:nvGrpSpPr>
          <p:grpSpPr>
            <a:xfrm>
              <a:off x="6434178" y="1498694"/>
              <a:ext cx="1928733" cy="794158"/>
              <a:chOff x="6035030" y="1498694"/>
              <a:chExt cx="1928733" cy="79415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80B54E-F4E7-7F7B-B808-509D24A69970}"/>
                  </a:ext>
                </a:extLst>
              </p:cNvPr>
              <p:cNvSpPr txBox="1"/>
              <p:nvPr/>
            </p:nvSpPr>
            <p:spPr>
              <a:xfrm>
                <a:off x="6035030" y="1498694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03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6A87A3-5171-0F0A-F28D-D0FF37196DE9}"/>
                  </a:ext>
                </a:extLst>
              </p:cNvPr>
              <p:cNvSpPr txBox="1"/>
              <p:nvPr/>
            </p:nvSpPr>
            <p:spPr>
              <a:xfrm>
                <a:off x="6035030" y="1831187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Conclusion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5C7D876-1E82-EA33-5AE7-8DDA9DEC0A18}"/>
                </a:ext>
              </a:extLst>
            </p:cNvPr>
            <p:cNvSpPr txBox="1"/>
            <p:nvPr/>
          </p:nvSpPr>
          <p:spPr>
            <a:xfrm>
              <a:off x="6035030" y="2388544"/>
              <a:ext cx="27270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Sequel Sans Book Head" panose="020B0503050000020004" pitchFamily="34" charset="77"/>
                </a:rPr>
                <a:t>- solution analysis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   and comparison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future developments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5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GNN accelerators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3A182B3-EF01-9A39-05FB-2BF8501C3C87}"/>
              </a:ext>
            </a:extLst>
          </p:cNvPr>
          <p:cNvGrpSpPr/>
          <p:nvPr/>
        </p:nvGrpSpPr>
        <p:grpSpPr>
          <a:xfrm>
            <a:off x="504271" y="1216648"/>
            <a:ext cx="1840568" cy="1342865"/>
            <a:chOff x="921765" y="1534763"/>
            <a:chExt cx="1840568" cy="134286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7F1509B-A258-1CDB-1504-83230B864797}"/>
                </a:ext>
              </a:extLst>
            </p:cNvPr>
            <p:cNvSpPr txBox="1"/>
            <p:nvPr/>
          </p:nvSpPr>
          <p:spPr>
            <a:xfrm>
              <a:off x="921765" y="1534763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Unified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F9A56EF-E3A0-6CDC-B069-5AF9DF3599E7}"/>
                </a:ext>
              </a:extLst>
            </p:cNvPr>
            <p:cNvSpPr txBox="1"/>
            <p:nvPr/>
          </p:nvSpPr>
          <p:spPr>
            <a:xfrm>
              <a:off x="1190268" y="2231297"/>
              <a:ext cx="1303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AWB-GCN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ENG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8C36C312-7DC5-D568-C69E-9E25C0476F98}"/>
              </a:ext>
            </a:extLst>
          </p:cNvPr>
          <p:cNvGrpSpPr/>
          <p:nvPr/>
        </p:nvGrpSpPr>
        <p:grpSpPr>
          <a:xfrm>
            <a:off x="2602567" y="1216648"/>
            <a:ext cx="1840568" cy="1077218"/>
            <a:chOff x="427239" y="1831187"/>
            <a:chExt cx="1840568" cy="107721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C5D44EC-D364-28C0-5EC1-19013635F0E3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Tiled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DAAEC07-4086-5638-B063-BA316466785F}"/>
                </a:ext>
              </a:extLst>
            </p:cNvPr>
            <p:cNvSpPr txBox="1"/>
            <p:nvPr/>
          </p:nvSpPr>
          <p:spPr>
            <a:xfrm>
              <a:off x="680515" y="253907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Auten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76AF146-D371-9DB2-EEE8-4B27A3D5F2B9}"/>
              </a:ext>
            </a:extLst>
          </p:cNvPr>
          <p:cNvGrpSpPr/>
          <p:nvPr/>
        </p:nvGrpSpPr>
        <p:grpSpPr>
          <a:xfrm>
            <a:off x="4700863" y="1216648"/>
            <a:ext cx="1840568" cy="1354217"/>
            <a:chOff x="427239" y="1831187"/>
            <a:chExt cx="1840568" cy="1354217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3998115-6964-F1DB-6426-FED1606333BE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Hybrid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911017-884A-0E73-E635-5A38F581ADE4}"/>
                </a:ext>
              </a:extLst>
            </p:cNvPr>
            <p:cNvSpPr txBox="1"/>
            <p:nvPr/>
          </p:nvSpPr>
          <p:spPr>
            <a:xfrm>
              <a:off x="867266" y="2539073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HyGCN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GRIP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D6149E-DF9E-31D0-F3AA-397BA819A4DF}"/>
              </a:ext>
            </a:extLst>
          </p:cNvPr>
          <p:cNvGrpSpPr/>
          <p:nvPr/>
        </p:nvGrpSpPr>
        <p:grpSpPr>
          <a:xfrm>
            <a:off x="6948241" y="1216648"/>
            <a:ext cx="1542409" cy="1354217"/>
            <a:chOff x="576320" y="1831187"/>
            <a:chExt cx="1542409" cy="135421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7F8AB07-05CD-A614-A414-69CFF474433F}"/>
                </a:ext>
              </a:extLst>
            </p:cNvPr>
            <p:cNvSpPr txBox="1"/>
            <p:nvPr/>
          </p:nvSpPr>
          <p:spPr>
            <a:xfrm>
              <a:off x="576320" y="1831187"/>
              <a:ext cx="1542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SW-HW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Co-design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CCD89CA-DDAC-353A-55BC-B9011FD0C210}"/>
                </a:ext>
              </a:extLst>
            </p:cNvPr>
            <p:cNvSpPr txBox="1"/>
            <p:nvPr/>
          </p:nvSpPr>
          <p:spPr>
            <a:xfrm>
              <a:off x="667693" y="2539073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Zhang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  <a:endParaRPr lang="en-GB" dirty="0">
                <a:latin typeface="Sequel Sans Book Head" panose="020B0503050000020004" pitchFamily="34" charset="77"/>
              </a:endParaRP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GCoD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EC6087FA-CAC4-D7C4-CE6A-B1E2CCDF06E4}"/>
              </a:ext>
            </a:extLst>
          </p:cNvPr>
          <p:cNvGrpSpPr/>
          <p:nvPr/>
        </p:nvGrpSpPr>
        <p:grpSpPr>
          <a:xfrm>
            <a:off x="800295" y="3144136"/>
            <a:ext cx="5598007" cy="1434754"/>
            <a:chOff x="-1152215" y="1206187"/>
            <a:chExt cx="5598007" cy="1434754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BFCE4A0-5219-AE47-B297-7FA1912496A8}"/>
                </a:ext>
              </a:extLst>
            </p:cNvPr>
            <p:cNvSpPr txBox="1"/>
            <p:nvPr/>
          </p:nvSpPr>
          <p:spPr>
            <a:xfrm>
              <a:off x="-1152215" y="1206187"/>
              <a:ext cx="3849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High-Level Synthesis based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92CACE2-C5E9-DA39-BE6D-6D629B04C05C}"/>
                </a:ext>
              </a:extLst>
            </p:cNvPr>
            <p:cNvSpPr txBox="1"/>
            <p:nvPr/>
          </p:nvSpPr>
          <p:spPr>
            <a:xfrm>
              <a:off x="-1152215" y="1717611"/>
              <a:ext cx="55980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quel Sans Book Head" panose="020B0503050000020004" pitchFamily="34" charset="77"/>
                </a:rPr>
                <a:t>FlowGNN is a GNN acceleration framework utilizing 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High-Level Synthesis.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C++ model implementations ready to be synthesized. 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655481E-1315-0C5A-35DC-F46EE30369B2}"/>
              </a:ext>
            </a:extLst>
          </p:cNvPr>
          <p:cNvGrpSpPr/>
          <p:nvPr/>
        </p:nvGrpSpPr>
        <p:grpSpPr>
          <a:xfrm>
            <a:off x="6773951" y="3230648"/>
            <a:ext cx="1569755" cy="1261730"/>
            <a:chOff x="5747736" y="3190456"/>
            <a:chExt cx="1569755" cy="126173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E7AC169-1D54-98AE-A304-0E2FA02F7479}"/>
                </a:ext>
              </a:extLst>
            </p:cNvPr>
            <p:cNvSpPr txBox="1"/>
            <p:nvPr/>
          </p:nvSpPr>
          <p:spPr>
            <a:xfrm>
              <a:off x="5747736" y="3190456"/>
              <a:ext cx="1569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C++ models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C2AE26-947E-3984-5EB6-3729EE66B1E8}"/>
                </a:ext>
              </a:extLst>
            </p:cNvPr>
            <p:cNvSpPr txBox="1"/>
            <p:nvPr/>
          </p:nvSpPr>
          <p:spPr>
            <a:xfrm>
              <a:off x="5898726" y="3653331"/>
              <a:ext cx="12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FlowGNN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323EA80-95A2-9744-F703-3E6D6EA1DF89}"/>
                </a:ext>
              </a:extLst>
            </p:cNvPr>
            <p:cNvSpPr txBox="1"/>
            <p:nvPr/>
          </p:nvSpPr>
          <p:spPr>
            <a:xfrm>
              <a:off x="5747736" y="4113632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Accelerator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8FABE5B3-94FA-73F6-4DBA-B2FBD6F387D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92" y="35290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3DD080D3-1D20-37B5-E5A3-88BF98AD5B2A}"/>
                </a:ext>
              </a:extLst>
            </p:cNvPr>
            <p:cNvCxnSpPr>
              <a:cxnSpLocks/>
            </p:cNvCxnSpPr>
            <p:nvPr/>
          </p:nvCxnSpPr>
          <p:spPr>
            <a:xfrm>
              <a:off x="6536214" y="399188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53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rot="10800000"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Sequel Sans Book Disp" panose="020B0503050000020004" pitchFamily="34" charset="77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Thesis motivations and objectives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87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8FA6BB-F7C4-CA27-9852-022EA0D9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45" y="1268480"/>
            <a:ext cx="3017143" cy="288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B46C4F-219C-F126-DC39-FD9CC577CE79}"/>
              </a:ext>
            </a:extLst>
          </p:cNvPr>
          <p:cNvSpPr txBox="1"/>
          <p:nvPr/>
        </p:nvSpPr>
        <p:spPr>
          <a:xfrm>
            <a:off x="359999" y="1187554"/>
            <a:ext cx="4625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Mostly used in domains characterized by vast amounts of data, such as social networks and chemistry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4EB7AD-52E3-4FFE-A68F-8C2FA0771D74}"/>
              </a:ext>
            </a:extLst>
          </p:cNvPr>
          <p:cNvSpPr txBox="1"/>
          <p:nvPr/>
        </p:nvSpPr>
        <p:spPr>
          <a:xfrm>
            <a:off x="359998" y="3204007"/>
            <a:ext cx="4625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Main goal of this thesis was to develop a comprehensive toolchain for Graph</a:t>
            </a:r>
          </a:p>
          <a:p>
            <a:r>
              <a:rPr lang="en-GB" sz="2000" dirty="0">
                <a:latin typeface="Sequel Sans Book Head" panose="020B0503050000020004" pitchFamily="34" charset="77"/>
              </a:rPr>
              <a:t>Neural Network inference acceleration</a:t>
            </a:r>
          </a:p>
          <a:p>
            <a:r>
              <a:rPr lang="en-GB" sz="2000" dirty="0">
                <a:latin typeface="Sequel Sans Book Head" panose="020B0503050000020004" pitchFamily="34" charset="77"/>
              </a:rPr>
              <a:t>on FPGA architectures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66DC1A-B68D-7731-805E-CC437C329F27}"/>
              </a:ext>
            </a:extLst>
          </p:cNvPr>
          <p:cNvSpPr txBox="1"/>
          <p:nvPr/>
        </p:nvSpPr>
        <p:spPr>
          <a:xfrm>
            <a:off x="5677828" y="4296167"/>
            <a:ext cx="328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Growing popularity of Graph Neural Networks in past years on Google Scholar.</a:t>
            </a:r>
          </a:p>
        </p:txBody>
      </p:sp>
    </p:spTree>
    <p:extLst>
      <p:ext uri="{BB962C8B-B14F-4D97-AF65-F5344CB8AC3E}">
        <p14:creationId xmlns:p14="http://schemas.microsoft.com/office/powerpoint/2010/main" val="39170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0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Graph Neural Networks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E58EA-2DC7-976D-D617-89E6D412539A}"/>
              </a:ext>
            </a:extLst>
          </p:cNvPr>
          <p:cNvSpPr txBox="1"/>
          <p:nvPr/>
        </p:nvSpPr>
        <p:spPr>
          <a:xfrm>
            <a:off x="404202" y="1107379"/>
            <a:ext cx="833559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Deep learning techniques that operate on graph-structured data to solve prediction tasks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9296-63F5-F28E-6267-81D782E1272B}"/>
              </a:ext>
            </a:extLst>
          </p:cNvPr>
          <p:cNvSpPr txBox="1"/>
          <p:nvPr/>
        </p:nvSpPr>
        <p:spPr>
          <a:xfrm>
            <a:off x="426466" y="3200383"/>
            <a:ext cx="833559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Graph Neural Networks consist of multiple interconnected layers and typically encompasses three main stages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7633E-8C21-B6EC-984D-8D63B18379E4}"/>
              </a:ext>
            </a:extLst>
          </p:cNvPr>
          <p:cNvSpPr txBox="1"/>
          <p:nvPr/>
        </p:nvSpPr>
        <p:spPr>
          <a:xfrm>
            <a:off x="1557596" y="4266861"/>
            <a:ext cx="197539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quel Sans Medium Disp" panose="020B0503050000020004" pitchFamily="34" charset="77"/>
              </a:rPr>
              <a:t>pre-processing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A27CE90-4BEA-7627-B81B-B73B33A4B6E2}"/>
              </a:ext>
            </a:extLst>
          </p:cNvPr>
          <p:cNvCxnSpPr>
            <a:cxnSpLocks/>
          </p:cNvCxnSpPr>
          <p:nvPr/>
        </p:nvCxnSpPr>
        <p:spPr>
          <a:xfrm>
            <a:off x="3532993" y="4441542"/>
            <a:ext cx="344905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A51D55-DD8E-C483-4638-85C231961CC4}"/>
              </a:ext>
            </a:extLst>
          </p:cNvPr>
          <p:cNvSpPr txBox="1"/>
          <p:nvPr/>
        </p:nvSpPr>
        <p:spPr>
          <a:xfrm>
            <a:off x="3705446" y="4269067"/>
            <a:ext cx="207870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quel Sans Medium Disp" panose="020B0503050000020004" pitchFamily="34" charset="77"/>
              </a:rPr>
              <a:t>Iterative updates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35EBA53-BF79-5A31-D745-AE30885C217D}"/>
              </a:ext>
            </a:extLst>
          </p:cNvPr>
          <p:cNvCxnSpPr>
            <a:cxnSpLocks/>
          </p:cNvCxnSpPr>
          <p:nvPr/>
        </p:nvCxnSpPr>
        <p:spPr>
          <a:xfrm>
            <a:off x="5672325" y="4441542"/>
            <a:ext cx="344905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E08B10-C4F1-84B6-FB3B-56580C7D8DC0}"/>
              </a:ext>
            </a:extLst>
          </p:cNvPr>
          <p:cNvSpPr txBox="1"/>
          <p:nvPr/>
        </p:nvSpPr>
        <p:spPr>
          <a:xfrm>
            <a:off x="6184791" y="4266861"/>
            <a:ext cx="207870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readout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6978EF0-99B2-C412-0F74-9934BCCA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0" y="1910924"/>
            <a:ext cx="4445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21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MLIR and High-Level 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396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876808-E696-52CC-9EE4-1B953612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31" y="1687516"/>
            <a:ext cx="1213336" cy="1213336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C4ED5DAE-F9C9-B22A-5FAE-2438FA304BA4}"/>
              </a:ext>
            </a:extLst>
          </p:cNvPr>
          <p:cNvGrpSpPr/>
          <p:nvPr/>
        </p:nvGrpSpPr>
        <p:grpSpPr>
          <a:xfrm>
            <a:off x="5657494" y="1600476"/>
            <a:ext cx="2401009" cy="1384841"/>
            <a:chOff x="6073122" y="1132631"/>
            <a:chExt cx="2401009" cy="138484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EC2E091-6C47-6754-EF66-8D8638EDCEF4}"/>
                </a:ext>
              </a:extLst>
            </p:cNvPr>
            <p:cNvSpPr txBox="1"/>
            <p:nvPr/>
          </p:nvSpPr>
          <p:spPr>
            <a:xfrm>
              <a:off x="6475270" y="1194187"/>
              <a:ext cx="76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C/C++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65BEBB-CDEE-9A1F-AEC3-B24A02C63B51}"/>
                </a:ext>
              </a:extLst>
            </p:cNvPr>
            <p:cNvSpPr txBox="1"/>
            <p:nvPr/>
          </p:nvSpPr>
          <p:spPr>
            <a:xfrm>
              <a:off x="6342973" y="1657062"/>
              <a:ext cx="1030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HLS tool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46444FB-9B7F-86BA-A659-38D8C5D79B46}"/>
                </a:ext>
              </a:extLst>
            </p:cNvPr>
            <p:cNvSpPr txBox="1"/>
            <p:nvPr/>
          </p:nvSpPr>
          <p:spPr>
            <a:xfrm>
              <a:off x="6073122" y="2117363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VHDL/Verilog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B23338DF-1B12-A47A-F49E-BCC658B2D94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78" y="153274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111E97D7-1186-4D60-8FCF-84FDC0F0B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00" y="1995616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14B4DE-9467-3DBC-D788-2F7CF285F8C4}"/>
                </a:ext>
              </a:extLst>
            </p:cNvPr>
            <p:cNvSpPr txBox="1"/>
            <p:nvPr/>
          </p:nvSpPr>
          <p:spPr>
            <a:xfrm>
              <a:off x="7627236" y="1132631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input design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159F9C0-6CDC-FDDC-098C-05F30EBB48BC}"/>
                </a:ext>
              </a:extLst>
            </p:cNvPr>
            <p:cNvSpPr txBox="1"/>
            <p:nvPr/>
          </p:nvSpPr>
          <p:spPr>
            <a:xfrm>
              <a:off x="7627236" y="2055807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output RTL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B8ED2F-7CD6-44E0-85D0-8751863B84B8}"/>
              </a:ext>
            </a:extLst>
          </p:cNvPr>
          <p:cNvSpPr txBox="1"/>
          <p:nvPr/>
        </p:nvSpPr>
        <p:spPr>
          <a:xfrm>
            <a:off x="537880" y="3116396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 novel approach to construct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reusable and extensible compiler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infrastructure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the effort to build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domain-specific compilers.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395D2F5-8140-5497-39CB-BD309B4DB6EE}"/>
              </a:ext>
            </a:extLst>
          </p:cNvPr>
          <p:cNvSpPr txBox="1"/>
          <p:nvPr/>
        </p:nvSpPr>
        <p:spPr>
          <a:xfrm>
            <a:off x="4728525" y="3110382"/>
            <a:ext cx="419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Simplified hardware development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design time and effort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Final implementation’s functionality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independent of hardware design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knowledge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A3429-5EE6-CEB6-B1E3-D6677CF54F5C}"/>
              </a:ext>
            </a:extLst>
          </p:cNvPr>
          <p:cNvSpPr txBox="1"/>
          <p:nvPr/>
        </p:nvSpPr>
        <p:spPr>
          <a:xfrm>
            <a:off x="358586" y="1146828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MLIR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52D8BC-2835-7EC5-EA2A-8E1D294CB108}"/>
              </a:ext>
            </a:extLst>
          </p:cNvPr>
          <p:cNvSpPr txBox="1"/>
          <p:nvPr/>
        </p:nvSpPr>
        <p:spPr>
          <a:xfrm>
            <a:off x="4514958" y="1141429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High-Level Synthesis</a:t>
            </a:r>
          </a:p>
        </p:txBody>
      </p:sp>
    </p:spTree>
    <p:extLst>
      <p:ext uri="{BB962C8B-B14F-4D97-AF65-F5344CB8AC3E}">
        <p14:creationId xmlns:p14="http://schemas.microsoft.com/office/powerpoint/2010/main" val="35797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90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Design of the toolchain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8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FC818B-7952-628A-13BF-6623F9CA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72" y="1268118"/>
            <a:ext cx="2648969" cy="31787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F0163E-983A-CA7E-7F34-99C681D049D4}"/>
              </a:ext>
            </a:extLst>
          </p:cNvPr>
          <p:cNvSpPr txBox="1"/>
          <p:nvPr/>
        </p:nvSpPr>
        <p:spPr>
          <a:xfrm>
            <a:off x="474300" y="1015378"/>
            <a:ext cx="500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PyTorch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Popular framework for neural network implementations.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06F48-D04B-7682-383D-CEDF19DAA8CF}"/>
              </a:ext>
            </a:extLst>
          </p:cNvPr>
          <p:cNvSpPr txBox="1"/>
          <p:nvPr/>
        </p:nvSpPr>
        <p:spPr>
          <a:xfrm>
            <a:off x="474300" y="2059933"/>
            <a:ext cx="500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Disp" panose="020B0503050000020004" pitchFamily="34" charset="77"/>
              </a:rPr>
              <a:t>Torch-MLIR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enables the generation of the MLIR representation.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9FDCBF-5F15-DFEA-0182-5AED00F25953}"/>
              </a:ext>
            </a:extLst>
          </p:cNvPr>
          <p:cNvSpPr txBox="1"/>
          <p:nvPr/>
        </p:nvSpPr>
        <p:spPr>
          <a:xfrm>
            <a:off x="474300" y="3108424"/>
            <a:ext cx="490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Synthesizer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The MLIR representation serves as input for the synthesizer. Frontend optimization are applied, then the refined version proceeds to the backend, where the actual GNN accelerator is effectively produced.</a:t>
            </a:r>
          </a:p>
        </p:txBody>
      </p:sp>
    </p:spTree>
    <p:extLst>
      <p:ext uri="{BB962C8B-B14F-4D97-AF65-F5344CB8AC3E}">
        <p14:creationId xmlns:p14="http://schemas.microsoft.com/office/powerpoint/2010/main" val="1593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Toolchain inputs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A4F243-4F93-4963-E3F9-C68C39D2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01" y="527652"/>
            <a:ext cx="1025737" cy="797795"/>
          </a:xfrm>
          <a:prstGeom prst="rect">
            <a:avLst/>
          </a:prstGeom>
        </p:spPr>
      </p:pic>
      <p:pic>
        <p:nvPicPr>
          <p:cNvPr id="6" name="Immagine 5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500262AA-8946-94BE-9DA4-3D9DE271F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3" y="1643455"/>
            <a:ext cx="2966166" cy="122473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73ADF-26E9-8672-760D-7F6F3E930D49}"/>
              </a:ext>
            </a:extLst>
          </p:cNvPr>
          <p:cNvSpPr txBox="1"/>
          <p:nvPr/>
        </p:nvSpPr>
        <p:spPr>
          <a:xfrm>
            <a:off x="644633" y="93041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GCN model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977F29-7BA3-8807-3B0C-11AD94149DD6}"/>
              </a:ext>
            </a:extLst>
          </p:cNvPr>
          <p:cNvSpPr txBox="1"/>
          <p:nvPr/>
        </p:nvSpPr>
        <p:spPr>
          <a:xfrm>
            <a:off x="5083441" y="741884"/>
            <a:ext cx="17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Cora dataset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7C4E1-4940-7E19-15C0-048DA4D99DB4}"/>
              </a:ext>
            </a:extLst>
          </p:cNvPr>
          <p:cNvSpPr txBox="1"/>
          <p:nvPr/>
        </p:nvSpPr>
        <p:spPr>
          <a:xfrm>
            <a:off x="644633" y="3178818"/>
            <a:ext cx="318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Implemented in PyTorch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Two convolutional layers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Convolutional layers made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of two matrix multiplications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Task is node classification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42BD9-D9C5-06A8-927E-3E2E39EAB173}"/>
              </a:ext>
            </a:extLst>
          </p:cNvPr>
          <p:cNvSpPr txBox="1"/>
          <p:nvPr/>
        </p:nvSpPr>
        <p:spPr>
          <a:xfrm>
            <a:off x="5083441" y="1320289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scientific publications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multiclass classification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D9C1C72-8FD0-07CD-B75B-CB2D344E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6806"/>
              </p:ext>
            </p:extLst>
          </p:nvPr>
        </p:nvGraphicFramePr>
        <p:xfrm>
          <a:off x="5083441" y="2187742"/>
          <a:ext cx="2966166" cy="230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4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553604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478424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676627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Nodes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Words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Links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Classes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2708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5429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731158206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964787154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22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852728175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37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03964323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CFDB0F-E2E2-3A42-8F95-53D78DC85B58}"/>
              </a:ext>
            </a:extLst>
          </p:cNvPr>
          <p:cNvSpPr txBox="1"/>
          <p:nvPr/>
        </p:nvSpPr>
        <p:spPr>
          <a:xfrm>
            <a:off x="4871013" y="4654811"/>
            <a:ext cx="339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Datasets used for experiments; subsets of Cora dataset</a:t>
            </a:r>
          </a:p>
        </p:txBody>
      </p:sp>
    </p:spTree>
    <p:extLst>
      <p:ext uri="{BB962C8B-B14F-4D97-AF65-F5344CB8AC3E}">
        <p14:creationId xmlns:p14="http://schemas.microsoft.com/office/powerpoint/2010/main" val="6964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706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Performance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8880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CC59FA1-35DE-1A24-4DB9-1F51D2574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90623"/>
              </p:ext>
            </p:extLst>
          </p:nvPr>
        </p:nvGraphicFramePr>
        <p:xfrm>
          <a:off x="1130786" y="1728241"/>
          <a:ext cx="1730598" cy="115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%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50.25%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36.30%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4.64%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C89EFF-79F4-6185-F60E-303294D8587A}"/>
              </a:ext>
            </a:extLst>
          </p:cNvPr>
          <p:cNvSpPr txBox="1"/>
          <p:nvPr/>
        </p:nvSpPr>
        <p:spPr>
          <a:xfrm>
            <a:off x="469865" y="2977009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aten::mm=matrix multiplication; aten::add=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matrix sum; aten::addmm=matrix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multiplication plus, matrix sum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13AB81-E1E2-9F9E-B10F-17D9C9A7A8B0}"/>
              </a:ext>
            </a:extLst>
          </p:cNvPr>
          <p:cNvSpPr txBox="1"/>
          <p:nvPr/>
        </p:nvSpPr>
        <p:spPr>
          <a:xfrm>
            <a:off x="1074290" y="1173439"/>
            <a:ext cx="18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Model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4C78CD-32FD-1F81-62F1-F6D690A90C3B}"/>
              </a:ext>
            </a:extLst>
          </p:cNvPr>
          <p:cNvSpPr txBox="1"/>
          <p:nvPr/>
        </p:nvSpPr>
        <p:spPr>
          <a:xfrm>
            <a:off x="501925" y="3721080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Sequel Sans Book Head" panose="020B0503050000020004" pitchFamily="34" charset="77"/>
              </a:rPr>
              <a:t>&gt;50% of the computational </a:t>
            </a:r>
          </a:p>
          <a:p>
            <a:pPr algn="ctr"/>
            <a:r>
              <a:rPr lang="en-GB" dirty="0">
                <a:latin typeface="Sequel Sans Book Head" panose="020B0503050000020004" pitchFamily="34" charset="77"/>
              </a:rPr>
              <a:t>time used by matrix </a:t>
            </a:r>
          </a:p>
          <a:p>
            <a:pPr algn="ctr"/>
            <a:r>
              <a:rPr lang="en-GB" dirty="0">
                <a:latin typeface="Sequel Sans Book Head" panose="020B0503050000020004" pitchFamily="34" charset="77"/>
              </a:rPr>
              <a:t>multiplication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74C997-0440-E778-6147-FB982455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83" y="1542771"/>
            <a:ext cx="2180107" cy="118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8F30A5-FA5D-21A8-1DD9-2BED712C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82" y="1547986"/>
            <a:ext cx="2180107" cy="1188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29E27-2D57-4201-4FD3-5ADFEB139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83" y="2865366"/>
            <a:ext cx="2180107" cy="118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B93ACC-5FF8-139A-EC1E-65526DF37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682" y="2865366"/>
            <a:ext cx="2180107" cy="118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EEE2CF-53FF-F5DD-E416-A794DDB1C763}"/>
              </a:ext>
            </a:extLst>
          </p:cNvPr>
          <p:cNvSpPr txBox="1"/>
          <p:nvPr/>
        </p:nvSpPr>
        <p:spPr>
          <a:xfrm>
            <a:off x="4261321" y="1032115"/>
            <a:ext cx="3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Disp" panose="020B0503050000020004" pitchFamily="34" charset="77"/>
              </a:rPr>
              <a:t>PyTorch matrix multiplication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/>
              <p:nvPr/>
            </p:nvSpPr>
            <p:spPr>
              <a:xfrm>
                <a:off x="3819921" y="4182745"/>
                <a:ext cx="4854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latin typeface="Sequel Sans Book Head" panose="020B0503050000020004" pitchFamily="34" charset="77"/>
                  </a:rPr>
                  <a:t>sparse matrix multiplication faster than dense </a:t>
                </a:r>
              </a:p>
              <a:p>
                <a:pPr algn="ctr"/>
                <a:r>
                  <a:rPr lang="en-GB" dirty="0">
                    <a:latin typeface="Sequel Sans Book Head" panose="020B0503050000020004" pitchFamily="34" charset="77"/>
                  </a:rPr>
                  <a:t>for big matrix sizes with sparsity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>
                    <a:latin typeface="Sequel Sans Book Head" panose="020B0503050000020004" pitchFamily="34" charset="77"/>
                  </a:rPr>
                  <a:t> 0.001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21" y="4182745"/>
                <a:ext cx="4854214" cy="646331"/>
              </a:xfrm>
              <a:prstGeom prst="rect">
                <a:avLst/>
              </a:prstGeom>
              <a:blipFill>
                <a:blip r:embed="rId7"/>
                <a:stretch>
                  <a:fillRect l="-521" t="-3846" r="-26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5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81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From PyTorch to MLIR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06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138985-2159-F34D-0EAB-F406459DDBCC}"/>
              </a:ext>
            </a:extLst>
          </p:cNvPr>
          <p:cNvSpPr txBox="1"/>
          <p:nvPr/>
        </p:nvSpPr>
        <p:spPr>
          <a:xfrm>
            <a:off x="740227" y="1212658"/>
            <a:ext cx="4167798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Torch script is an intermediate representation used to generate serializable and optimizable models directly from PyTorch code; it represents the bridge between PyTorch and Torch-MLIR. </a:t>
            </a:r>
          </a:p>
          <a:p>
            <a:endParaRPr lang="en-GB" sz="2000" dirty="0">
              <a:latin typeface="Sequel Sans Book Head" panose="020B0503050000020004" pitchFamily="34" charset="77"/>
            </a:endParaRPr>
          </a:p>
          <a:p>
            <a:r>
              <a:rPr lang="en-GB" sz="2000" dirty="0">
                <a:latin typeface="Sequel Sans Book Head" panose="020B0503050000020004" pitchFamily="34" charset="77"/>
              </a:rPr>
              <a:t>The model must be adapted to Torch Script, then it can be compiled using Torch-MLIR to obtain its MLIR representation.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03B4C5-C2E1-8EBC-CDFB-A2B4E5FAF963}"/>
              </a:ext>
            </a:extLst>
          </p:cNvPr>
          <p:cNvGrpSpPr/>
          <p:nvPr/>
        </p:nvGrpSpPr>
        <p:grpSpPr>
          <a:xfrm>
            <a:off x="4935618" y="1387718"/>
            <a:ext cx="3460885" cy="3243841"/>
            <a:chOff x="4715810" y="1577803"/>
            <a:chExt cx="3460885" cy="3243841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8B53DB9B-5185-D7B1-EA69-99D0B2E26323}"/>
                </a:ext>
              </a:extLst>
            </p:cNvPr>
            <p:cNvGrpSpPr/>
            <p:nvPr/>
          </p:nvGrpSpPr>
          <p:grpSpPr>
            <a:xfrm>
              <a:off x="4715810" y="1577803"/>
              <a:ext cx="3460885" cy="3243841"/>
              <a:chOff x="5281475" y="2415480"/>
              <a:chExt cx="3460885" cy="324384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432B210D-2B1F-422F-7A43-0344CC990BAD}"/>
                  </a:ext>
                </a:extLst>
              </p:cNvPr>
              <p:cNvGrpSpPr/>
              <p:nvPr/>
            </p:nvGrpSpPr>
            <p:grpSpPr>
              <a:xfrm>
                <a:off x="5281475" y="2415480"/>
                <a:ext cx="3460885" cy="2651694"/>
                <a:chOff x="5127556" y="1439162"/>
                <a:chExt cx="3460885" cy="2651694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8DE73085-0175-DD07-5F0A-FA09A657A04C}"/>
                    </a:ext>
                  </a:extLst>
                </p:cNvPr>
                <p:cNvSpPr txBox="1"/>
                <p:nvPr/>
              </p:nvSpPr>
              <p:spPr>
                <a:xfrm>
                  <a:off x="5127556" y="1439162"/>
                  <a:ext cx="346088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Model PyTorch </a:t>
                  </a:r>
                </a:p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implementation</a:t>
                  </a:r>
                </a:p>
              </p:txBody>
            </p:sp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66EBB242-56EC-490E-9A89-D78C5A2D57D9}"/>
                    </a:ext>
                  </a:extLst>
                </p:cNvPr>
                <p:cNvSpPr txBox="1"/>
                <p:nvPr/>
              </p:nvSpPr>
              <p:spPr>
                <a:xfrm>
                  <a:off x="5257797" y="2263729"/>
                  <a:ext cx="320040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Adapt model</a:t>
                  </a:r>
                </a:p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to Torch Script</a:t>
                  </a:r>
                </a:p>
              </p:txBody>
            </p:sp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3B8F603-0264-9C84-EB1F-E546F147EE76}"/>
                    </a:ext>
                  </a:extLst>
                </p:cNvPr>
                <p:cNvSpPr txBox="1"/>
                <p:nvPr/>
              </p:nvSpPr>
              <p:spPr>
                <a:xfrm>
                  <a:off x="5829291" y="3752302"/>
                  <a:ext cx="20574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torch_mlir.compile</a:t>
                  </a:r>
                </a:p>
              </p:txBody>
            </p:sp>
            <p:cxnSp>
              <p:nvCxnSpPr>
                <p:cNvPr id="11" name="Connettore 2 10">
                  <a:extLst>
                    <a:ext uri="{FF2B5EF4-FFF2-40B4-BE49-F238E27FC236}">
                      <a16:creationId xmlns:a16="http://schemas.microsoft.com/office/drawing/2014/main" id="{4D698DC7-9BD6-E588-AA91-1CFBE5F70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1778" y="2086655"/>
                  <a:ext cx="0" cy="168469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1B8AA04D-7B40-120B-C28E-D8EF6BA08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1600" y="2918806"/>
                  <a:ext cx="0" cy="168469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0094E58-1DEF-E956-E200-40BAE93C9BE1}"/>
                  </a:ext>
                </a:extLst>
              </p:cNvPr>
              <p:cNvSpPr txBox="1"/>
              <p:nvPr/>
            </p:nvSpPr>
            <p:spPr>
              <a:xfrm>
                <a:off x="5920074" y="5320767"/>
                <a:ext cx="2190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Sequel Sans Semi Bold Head" panose="020B0503050000020004" pitchFamily="34" charset="77"/>
                  </a:rPr>
                  <a:t>MLIR representation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3EEC6E2C-4407-267B-4D8B-F91CE61E7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9119" y="5137476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9067EE-E249-3746-F504-82D5A7188ADB}"/>
                </a:ext>
              </a:extLst>
            </p:cNvPr>
            <p:cNvSpPr txBox="1"/>
            <p:nvPr/>
          </p:nvSpPr>
          <p:spPr>
            <a:xfrm>
              <a:off x="5421145" y="3293214"/>
              <a:ext cx="2057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Training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15CDFF5-81F5-FCA5-2127-D3C85D448028}"/>
                </a:ext>
              </a:extLst>
            </p:cNvPr>
            <p:cNvCxnSpPr>
              <a:cxnSpLocks/>
            </p:cNvCxnSpPr>
            <p:nvPr/>
          </p:nvCxnSpPr>
          <p:spPr>
            <a:xfrm>
              <a:off x="6457054" y="370207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60310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2049</TotalTime>
  <Words>1345</Words>
  <Application>Microsoft Macintosh PowerPoint</Application>
  <PresentationFormat>Presentazione su schermo (16:10)</PresentationFormat>
  <Paragraphs>374</Paragraphs>
  <Slides>20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4" baseType="lpstr">
      <vt:lpstr>Arial</vt:lpstr>
      <vt:lpstr>Calibri</vt:lpstr>
      <vt:lpstr>Cambria Math</vt:lpstr>
      <vt:lpstr>Sequel Sans Book Disp</vt:lpstr>
      <vt:lpstr>Sequel Sans Book Head</vt:lpstr>
      <vt:lpstr>Sequel Sans Book Obl Head</vt:lpstr>
      <vt:lpstr>Sequel Sans Medium Disp</vt:lpstr>
      <vt:lpstr>Sequel Sans Medium Head</vt:lpstr>
      <vt:lpstr>Sequel Sans Semi Bold Head</vt:lpstr>
      <vt:lpstr>Sharp Grotesk Medium 20</vt:lpstr>
      <vt:lpstr>Söhne</vt:lpstr>
      <vt:lpstr>Söhne Halbfett</vt:lpstr>
      <vt:lpstr>Wingdings</vt:lpstr>
      <vt:lpstr>POLI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Giovanni Demasi</cp:lastModifiedBy>
  <cp:revision>109</cp:revision>
  <dcterms:created xsi:type="dcterms:W3CDTF">2015-05-26T12:27:57Z</dcterms:created>
  <dcterms:modified xsi:type="dcterms:W3CDTF">2023-09-29T13:44:40Z</dcterms:modified>
</cp:coreProperties>
</file>