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05642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78065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90622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777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54437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95518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328263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00939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5384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49315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/>
            </a:lvl1pPr>
            <a:lvl2pPr marL="457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2pPr>
            <a:lvl3pPr marL="914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3pPr>
            <a:lvl4pPr marL="1371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4pPr>
            <a:lvl5pPr marL="18288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5pPr>
            <a:lvl6pPr marL="22860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6pPr>
            <a:lvl7pPr marL="2743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7pPr>
            <a:lvl8pPr marL="3200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8pPr>
            <a:lvl9pPr marL="3657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e texto vertical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e texto verticai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ção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údo com Legenda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m com Legenda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marR="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marR="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dmsimoes@gmail.com" TargetMode="External"/><Relationship Id="rId4" Type="http://schemas.openxmlformats.org/officeDocument/2006/relationships/hyperlink" Target="mailto:ivyfarias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87144" y="0"/>
            <a:ext cx="4778061" cy="6868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ape 1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68212" y="410533"/>
            <a:ext cx="1795199" cy="258059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2145845" y="2991132"/>
            <a:ext cx="7625952" cy="282281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4800" b="0" i="0" u="none" strike="noStrike" cap="none" baseline="0" dirty="0" smtClean="0">
                <a:solidFill>
                  <a:schemeClr val="dk1"/>
                </a:solidFill>
                <a:latin typeface="Kravitz Extra Thermal" panose="00000400000000000000" pitchFamily="2" charset="0"/>
                <a:sym typeface="Arial"/>
              </a:rPr>
              <a:t>Obrigado!</a:t>
            </a:r>
            <a:endParaRPr lang="pt-BR" sz="4800" b="0" i="0" u="none" strike="noStrike" cap="none" baseline="0" dirty="0">
              <a:solidFill>
                <a:schemeClr val="dk1"/>
              </a:solidFill>
              <a:latin typeface="Kravitz Extra Thermal" panose="00000400000000000000" pitchFamily="2" charset="0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4800" b="0" i="0" u="none" strike="noStrike" cap="none" baseline="0" dirty="0" err="1" smtClean="0">
                <a:solidFill>
                  <a:schemeClr val="dk1"/>
                </a:solidFill>
                <a:latin typeface="Kravitz Extra Thermal" panose="00000400000000000000" pitchFamily="2" charset="0"/>
                <a:sym typeface="Arial"/>
              </a:rPr>
              <a:t>Gracias</a:t>
            </a:r>
            <a:r>
              <a:rPr lang="pt-BR" sz="4800" b="0" i="0" u="none" strike="noStrike" cap="none" baseline="0" dirty="0" smtClean="0">
                <a:solidFill>
                  <a:schemeClr val="dk1"/>
                </a:solidFill>
                <a:latin typeface="Kravitz Extra Thermal" panose="00000400000000000000" pitchFamily="2" charset="0"/>
                <a:sym typeface="Arial"/>
              </a:rPr>
              <a:t>!</a:t>
            </a:r>
            <a:endParaRPr lang="pt-BR" sz="4800" b="0" i="0" u="none" strike="noStrike" cap="none" baseline="0" dirty="0">
              <a:solidFill>
                <a:schemeClr val="dk1"/>
              </a:solidFill>
              <a:latin typeface="Kravitz Extra Thermal" panose="00000400000000000000" pitchFamily="2" charset="0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4800" b="0" i="0" u="none" strike="noStrike" cap="none" baseline="0" dirty="0" err="1">
                <a:solidFill>
                  <a:schemeClr val="dk1"/>
                </a:solidFill>
                <a:latin typeface="Kravitz Extra Thermal" panose="00000400000000000000" pitchFamily="2" charset="0"/>
                <a:sym typeface="Arial"/>
              </a:rPr>
              <a:t>Thank</a:t>
            </a:r>
            <a:r>
              <a:rPr lang="pt-BR" sz="4800" b="0" i="0" u="none" strike="noStrike" cap="none" baseline="0" dirty="0">
                <a:solidFill>
                  <a:schemeClr val="dk1"/>
                </a:solidFill>
                <a:latin typeface="Kravitz Extra Thermal" panose="00000400000000000000" pitchFamily="2" charset="0"/>
                <a:sym typeface="Arial"/>
              </a:rPr>
              <a:t> </a:t>
            </a:r>
            <a:r>
              <a:rPr lang="pt-BR" sz="4800" b="0" i="0" u="none" strike="noStrike" cap="none" baseline="0" dirty="0" err="1" smtClean="0">
                <a:solidFill>
                  <a:schemeClr val="dk1"/>
                </a:solidFill>
                <a:latin typeface="Kravitz Extra Thermal" panose="00000400000000000000" pitchFamily="2" charset="0"/>
                <a:sym typeface="Arial"/>
              </a:rPr>
              <a:t>you</a:t>
            </a:r>
            <a:r>
              <a:rPr lang="pt-BR" sz="4800" b="0" i="0" u="none" strike="noStrike" cap="none" baseline="0" dirty="0" smtClean="0">
                <a:solidFill>
                  <a:schemeClr val="dk1"/>
                </a:solidFill>
                <a:latin typeface="Kravitz Extra Thermal" panose="00000400000000000000" pitchFamily="2" charset="0"/>
                <a:sym typeface="Arial"/>
              </a:rPr>
              <a:t>!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4800" dirty="0" err="1" smtClean="0">
                <a:solidFill>
                  <a:schemeClr val="dk1"/>
                </a:solidFill>
                <a:latin typeface="Kravitz Extra Thermal" panose="00000400000000000000" pitchFamily="2" charset="0"/>
              </a:rPr>
              <a:t>Merci</a:t>
            </a:r>
            <a:r>
              <a:rPr lang="pt-BR" sz="4800" dirty="0" smtClean="0">
                <a:solidFill>
                  <a:schemeClr val="dk1"/>
                </a:solidFill>
                <a:latin typeface="Kravitz Extra Thermal" panose="00000400000000000000" pitchFamily="2" charset="0"/>
              </a:rPr>
              <a:t>!</a:t>
            </a:r>
            <a:endParaRPr lang="pt-BR" sz="4800" b="0" i="0" u="none" strike="noStrike" cap="none" baseline="0" dirty="0">
              <a:solidFill>
                <a:schemeClr val="dk1"/>
              </a:solidFill>
              <a:latin typeface="Kravitz Extra Thermal" panose="00000400000000000000" pitchFamily="2" charset="0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795140" cy="258051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1795150" y="1105950"/>
            <a:ext cx="10270199" cy="534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just" rtl="0">
              <a:spcBef>
                <a:spcPts val="0"/>
              </a:spcBef>
              <a:buNone/>
            </a:pPr>
            <a:r>
              <a:rPr lang="pt-BR" sz="2700" i="1">
                <a:solidFill>
                  <a:schemeClr val="dk1"/>
                </a:solidFill>
              </a:rPr>
              <a:t>“Promover a educação da mulher e elevar o nível de instrução feminina; proteger as mães e a infância; obter garantias legislativas e práticas para o trabalho feminino; auxiliar as boas iniciativas da mulher e orientá- la na escolha de uma profissão; estimular o espírito de sociabilidade e cooperação entre as mulheres e interessá-las pelas questões sociais e de alcance público; assegurar à mulher direitos políticos e preparação para o exercício inteligente desses direitos; estreitar os laços de amizade com os demais países americanos.”  </a:t>
            </a:r>
          </a:p>
          <a:p>
            <a:pPr algn="just" rtl="0">
              <a:spcBef>
                <a:spcPts val="0"/>
              </a:spcBef>
              <a:buNone/>
            </a:pPr>
            <a:endParaRPr sz="2700" i="1">
              <a:solidFill>
                <a:schemeClr val="dk1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r>
              <a:rPr lang="pt-BR" sz="2700" b="1" i="1">
                <a:solidFill>
                  <a:schemeClr val="dk1"/>
                </a:solidFill>
              </a:rPr>
              <a:t>Bertha Lutz, segunda deputada federal do Brasil, em 1936 e fundadora da Federação Brasileira Pelo Progresso Feminino. </a:t>
            </a:r>
          </a:p>
          <a:p>
            <a:pPr marL="685800" marR="0" lvl="0" indent="-609600" algn="l" rtl="0">
              <a:spcBef>
                <a:spcPts val="0"/>
              </a:spcBef>
              <a:buClr>
                <a:schemeClr val="dk1"/>
              </a:buClr>
              <a:buFont typeface="Noto Symbol"/>
              <a:buNone/>
            </a:pPr>
            <a:endParaRPr sz="1200" b="1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795140" cy="258051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2180977" y="106728"/>
            <a:ext cx="9409499" cy="104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4800" b="0" i="0" u="none" strike="noStrike" cap="none" baseline="0" dirty="0">
                <a:solidFill>
                  <a:schemeClr val="dk1"/>
                </a:solidFill>
                <a:latin typeface="Kravitz Extra Thermal" panose="00000400000000000000" pitchFamily="2" charset="0"/>
                <a:sym typeface="Arial"/>
              </a:rPr>
              <a:t>Procuradoria </a:t>
            </a:r>
            <a:r>
              <a:rPr lang="pt-BR" sz="4800" dirty="0">
                <a:solidFill>
                  <a:schemeClr val="dk1"/>
                </a:solidFill>
                <a:latin typeface="Kravitz Extra Thermal" panose="00000400000000000000" pitchFamily="2" charset="0"/>
              </a:rPr>
              <a:t>E</a:t>
            </a:r>
            <a:r>
              <a:rPr lang="pt-BR" sz="4800" b="0" i="0" u="none" strike="noStrike" cap="none" baseline="0" dirty="0">
                <a:solidFill>
                  <a:schemeClr val="dk1"/>
                </a:solidFill>
                <a:latin typeface="Kravitz Extra Thermal" panose="00000400000000000000" pitchFamily="2" charset="0"/>
                <a:sym typeface="Arial"/>
              </a:rPr>
              <a:t>special da </a:t>
            </a:r>
            <a:r>
              <a:rPr lang="pt-BR" sz="4800" dirty="0">
                <a:solidFill>
                  <a:schemeClr val="dk1"/>
                </a:solidFill>
                <a:latin typeface="Kravitz Extra Thermal" panose="00000400000000000000" pitchFamily="2" charset="0"/>
              </a:rPr>
              <a:t>M</a:t>
            </a:r>
            <a:r>
              <a:rPr lang="pt-BR" sz="4800" b="0" i="0" u="none" strike="noStrike" cap="none" baseline="0" dirty="0">
                <a:solidFill>
                  <a:schemeClr val="dk1"/>
                </a:solidFill>
                <a:latin typeface="Kravitz Extra Thermal" panose="00000400000000000000" pitchFamily="2" charset="0"/>
                <a:sym typeface="Arial"/>
              </a:rPr>
              <a:t>ulher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1905850" y="1627800"/>
            <a:ext cx="8118599" cy="510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Mesmo após 82 anos da conquista do voto feminino, a proposta da </a:t>
            </a:r>
            <a:r>
              <a:rPr lang="pt-BR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bióloga </a:t>
            </a:r>
            <a:r>
              <a:rPr lang="pt-BR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Bertha</a:t>
            </a:r>
            <a:r>
              <a:rPr lang="pt-BR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Lutz (1894-1976) 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continua mais urgente e necessária do que nunca. Apesar do Brasil ser um Estado Democrático de Direito e as mulheres terem alcançado posições de destaque em diversas áreas do conhecimento no País.</a:t>
            </a:r>
          </a:p>
          <a:p>
            <a:pPr marL="0" marR="0" lvl="0" indent="0" algn="just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parlamento brasileiro é um dos mais desiguais em questões de gênero do mundo. Segundo um levantamento das Organizações das Nações Unidas (ONU), </a:t>
            </a:r>
            <a:r>
              <a:rPr lang="pt-BR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Brasil está em 120º lugar no ranking que mede a participação política das mulheres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já que na Câmara dos Deputados há apenas 8,8% de deputadas enquanto no </a:t>
            </a:r>
            <a:r>
              <a:rPr lang="pt-BR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Senado Federal 13% são representantes do sexo feminino. </a:t>
            </a:r>
          </a:p>
          <a:p>
            <a:pPr marL="0" marR="0" lvl="0" indent="0" algn="just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pt-BR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Há Câmaras Municipais no território nacional que não possuem vereadora. Os números sobre as mulheres nas assembleias legislativas e Câmara Legislativa, como o caso do Distrito Federal, são praticamente inexistentes.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just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pt-BR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uma democracia que tem 52% do eleitorado feminino, é um </a:t>
            </a:r>
            <a:r>
              <a:rPr lang="pt-BR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assinte</a:t>
            </a:r>
            <a:r>
              <a:rPr lang="pt-BR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tal realidade no Poder Legislativo. Esta é a maior motivação do nosso projeto, a Procuradoria Especial da </a:t>
            </a:r>
            <a:r>
              <a:rPr lang="pt-BR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Mullher</a:t>
            </a:r>
            <a:r>
              <a:rPr lang="pt-BR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7200" y="2307366"/>
            <a:ext cx="1795149" cy="2017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795140" cy="258051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2642372" y="150586"/>
            <a:ext cx="9409478" cy="9139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4800" dirty="0">
                <a:solidFill>
                  <a:schemeClr val="dk1"/>
                </a:solidFill>
                <a:latin typeface="Kravitz Extra Thermal" panose="00000400000000000000" pitchFamily="2" charset="0"/>
              </a:rPr>
              <a:t>Por que um aplicativo?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795150" y="1395600"/>
            <a:ext cx="10256700" cy="5357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Segundo a Pesquisa de Nacional de Amostra por Domicílios (Pnad) realizada pelo Instituto Brasileiro de Geografia e Estatística (IBGE), mais de 50% dos brasileiros já estão conectados à rede mundial de computadores por dispositivos móveis.</a:t>
            </a:r>
            <a:r>
              <a:rPr lang="pt-BR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Os dados apontam que 92,7% da população tem celular, contra 50,1% em 2013. </a:t>
            </a:r>
          </a:p>
          <a:p>
            <a:pPr marL="0" marR="0" lvl="0" indent="0" algn="just" rtl="0">
              <a:spcBef>
                <a:spcPts val="0"/>
              </a:spcBef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disse o poeta, </a:t>
            </a:r>
            <a:r>
              <a:rPr lang="pt-BR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“o artista tem que ir aonde o povo está”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nada mais natural do que oferecer um aplicativo para que os cidadãos do Oiapoque ao Chuí possam acessar com facilidade dentro de suas possibilidades. </a:t>
            </a:r>
          </a:p>
          <a:p>
            <a:pPr marL="0" marR="0" lvl="0" indent="0" algn="just" rtl="0">
              <a:spcBef>
                <a:spcPts val="0"/>
              </a:spcBef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partir deste conceito, concebemos um aplicativo acessível que resumisse o </a:t>
            </a:r>
            <a:r>
              <a:rPr lang="pt-BR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manual de “Como Criar Uma Procuradoria Especial da Mulher” 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publicado pela </a:t>
            </a:r>
            <a:r>
              <a:rPr lang="pt-BR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Câmara dos Deputados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oferecer subsídios concretos e claros para os </a:t>
            </a:r>
            <a:r>
              <a:rPr lang="pt-BR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legisladores e legisladoras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todo o Brasil. </a:t>
            </a:r>
          </a:p>
          <a:p>
            <a:pPr marL="0" marR="0" lvl="0" indent="0" algn="just" rtl="0">
              <a:spcBef>
                <a:spcPts val="0"/>
              </a:spcBef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pt-BR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ser o segundo idioma oficial do Brasil, optamos por ter todo o conteúdo traduzido para Libras (Língua Brasileira de Sinais). Para as pessoas com deficiência visual, oferecemos leitura já que nem toda a população possui smartphones.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Shape 1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795140" cy="258051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2361043" y="235713"/>
            <a:ext cx="9409478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4800" b="0" i="0" u="none" strike="noStrike" cap="none" baseline="0" dirty="0" err="1">
                <a:solidFill>
                  <a:schemeClr val="dk1"/>
                </a:solidFill>
                <a:latin typeface="Kravitz Extra Thermal" panose="00000400000000000000" pitchFamily="2" charset="0"/>
                <a:sym typeface="Arial"/>
              </a:rPr>
              <a:t>Hackathon</a:t>
            </a:r>
            <a:r>
              <a:rPr lang="pt-BR" sz="4800" b="0" i="0" u="none" strike="noStrike" cap="none" baseline="0" dirty="0">
                <a:solidFill>
                  <a:schemeClr val="dk1"/>
                </a:solidFill>
                <a:latin typeface="Kravitz Extra Thermal" panose="00000400000000000000" pitchFamily="2" charset="0"/>
                <a:sym typeface="Arial"/>
              </a:rPr>
              <a:t> </a:t>
            </a:r>
            <a:r>
              <a:rPr lang="pt-BR" sz="4800" dirty="0">
                <a:solidFill>
                  <a:schemeClr val="dk1"/>
                </a:solidFill>
                <a:latin typeface="Kravitz Extra Thermal" panose="00000400000000000000" pitchFamily="2" charset="0"/>
              </a:rPr>
              <a:t>de</a:t>
            </a:r>
            <a:r>
              <a:rPr lang="pt-BR" sz="4800" b="0" i="0" u="none" strike="noStrike" cap="none" baseline="0" dirty="0">
                <a:solidFill>
                  <a:schemeClr val="dk1"/>
                </a:solidFill>
                <a:latin typeface="Kravitz Extra Thermal" panose="00000400000000000000" pitchFamily="2" charset="0"/>
                <a:sym typeface="Arial"/>
              </a:rPr>
              <a:t> Gênero e Cidadania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1795150" y="2075075"/>
            <a:ext cx="8289299" cy="4662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pt-B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uma iniciativa histórica e inédita, a Câmara dos Deputados criou a primeira maratona hacker pública voltada para a questão de gênero e cidadania no Brasil. Durante os dias 24 e 28 de novembro de 2014, cidadãos de toda a parte do País, idades, credos e cores adentraram o Salão Branco da Câmara para desenvolver soluções digitais que c</a:t>
            </a:r>
            <a:r>
              <a:rPr lang="pt-BR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ombatem a violência contra à mulher e fortalecer políticas públicas</a:t>
            </a:r>
            <a:r>
              <a:rPr lang="pt-B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promovam a </a:t>
            </a:r>
            <a:r>
              <a:rPr lang="pt-BR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igualdade de gênero.</a:t>
            </a:r>
          </a:p>
          <a:p>
            <a:pPr marL="0" marR="0" lvl="0" indent="0" algn="just" rtl="0">
              <a:spcBef>
                <a:spcPts val="0"/>
              </a:spcBef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pt-B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Promovido pelo </a:t>
            </a:r>
            <a:r>
              <a:rPr lang="pt-BR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Laboratório Hacker da Câmara</a:t>
            </a:r>
            <a:r>
              <a:rPr lang="pt-B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em parceria com a Secretaria das Mulheres da Câmara e patrocinado pelo Banco Mundial, o Hackathon selecionou 22 projetos cujos direitos autorais e a licença de uso foram cedidos pelos proponentes, podendo serem desenvolvidos e disponibilizados para a população. 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94525" y="4789450"/>
            <a:ext cx="1642749" cy="1642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94525" y="3198501"/>
            <a:ext cx="1642751" cy="1330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084439" y="2344775"/>
            <a:ext cx="2012475" cy="58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795140" cy="258051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>
            <a:off x="2374690" y="505427"/>
            <a:ext cx="9409478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4800" dirty="0">
                <a:solidFill>
                  <a:schemeClr val="dk1"/>
                </a:solidFill>
                <a:latin typeface="Kravitz Extra Thermal" panose="00000400000000000000" pitchFamily="2" charset="0"/>
              </a:rPr>
              <a:t>Público Alvo e Metas Iniciais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1795150" y="1815800"/>
            <a:ext cx="6158399" cy="4937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Procuradoria Especial da Mulher é um órgão da Câmara dos Deputados criado por uma resolução que alterou o </a:t>
            </a:r>
            <a:r>
              <a:rPr lang="pt-B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Regimento Interno  em 2009</a:t>
            </a: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amplificar a voz das deputadas nas discussões da Casa, além de, entre outras atribuições, </a:t>
            </a:r>
            <a:r>
              <a:rPr lang="pt-B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cooperar com organismos nacionais e internacionais</a:t>
            </a: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públicos e privados para a </a:t>
            </a:r>
            <a:r>
              <a:rPr lang="pt-B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promoção da igualdade de gênero</a:t>
            </a: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just" rtl="0">
              <a:spcBef>
                <a:spcPts val="0"/>
              </a:spcBef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meta inicial é que, com o aplicativo desenvolvido, não apenas o nosso público-alvo, os legisladores, como todos os cidadãos brasileiros tomem </a:t>
            </a:r>
            <a:r>
              <a:rPr lang="pt-B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conhecimento do órgão e façam o exercício de sua cidadania de forma ativa e colaborativa </a:t>
            </a: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ao replicar iniciativas como a da Câmara em seus estados e municípios para que </a:t>
            </a:r>
            <a:r>
              <a:rPr lang="pt-B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todas as instâncias legislativas tenham uma Procuradoria Especial da Mulher.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9075" y="2160950"/>
            <a:ext cx="3566349" cy="355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Shape 1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795140" cy="258051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x="1547094" y="263536"/>
            <a:ext cx="9409478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4800" dirty="0">
                <a:solidFill>
                  <a:schemeClr val="dk1"/>
                </a:solidFill>
                <a:latin typeface="Kravitz Extra Thermal" panose="00000400000000000000" pitchFamily="2" charset="0"/>
              </a:rPr>
              <a:t>      </a:t>
            </a:r>
            <a:r>
              <a:rPr lang="pt-BR" sz="4800" dirty="0" smtClean="0">
                <a:solidFill>
                  <a:schemeClr val="dk1"/>
                </a:solidFill>
                <a:latin typeface="Kravitz Extra Thermal" panose="00000400000000000000" pitchFamily="2" charset="0"/>
              </a:rPr>
              <a:t>Objetivos </a:t>
            </a:r>
            <a:r>
              <a:rPr lang="pt-BR" sz="4800" dirty="0">
                <a:solidFill>
                  <a:schemeClr val="dk1"/>
                </a:solidFill>
                <a:latin typeface="Kravitz Extra Thermal" panose="00000400000000000000" pitchFamily="2" charset="0"/>
              </a:rPr>
              <a:t>Futuros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1795150" y="1770775"/>
            <a:ext cx="8649300" cy="4862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pt-BR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prioridade da nossa equipe é desenvolver o aplicativo e-PEM acessível e para todas as plataformas tecnológicas disponíveis. </a:t>
            </a:r>
          </a:p>
          <a:p>
            <a:pPr marL="0" marR="0" lvl="0" indent="0" algn="just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articulação com a Secretaria da Mulher da Câmara dos Deputados durante a </a:t>
            </a:r>
            <a:r>
              <a:rPr lang="pt-B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Hackathon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tomamos conhecimento que haverá um encontro de Procuradoras Especiais da Mulher de todas as regiões do País no dia 2 de junho de 2015. Há o compromisso ético e cívico de nossa parte de apresentar o aplicativo nesta solenidade para que, a partir daí, outras Procuradorias possam ser criadas nas Câmaras Municipais e Assembleias Legislativas de todo o Brasil. </a:t>
            </a:r>
          </a:p>
          <a:p>
            <a:pPr marL="0" marR="0" lvl="0" indent="0" algn="just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Além do aplicativo, a proposta da equipe é integrá-lo com outras mídias digitais, como </a:t>
            </a:r>
            <a:r>
              <a:rPr lang="pt-BR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Facebook</a:t>
            </a:r>
            <a:r>
              <a:rPr lang="pt-BR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t-BR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Twitter</a:t>
            </a:r>
            <a:r>
              <a:rPr lang="pt-BR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t-BR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YouTube</a:t>
            </a:r>
            <a:r>
              <a:rPr lang="pt-BR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t-BR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Pinterest</a:t>
            </a:r>
            <a:r>
              <a:rPr lang="pt-BR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t-BR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Tumblr</a:t>
            </a:r>
            <a:r>
              <a:rPr lang="pt-BR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Google +, </a:t>
            </a:r>
            <a:r>
              <a:rPr lang="pt-BR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Instagram</a:t>
            </a:r>
            <a:r>
              <a:rPr lang="pt-BR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além da criação de um site e blog com informações oficiais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não apenas sobre o papel da Procuradoria Especial da Mulher e suas realizações, como dados atualizados constantemente e material de apoio bem como uma agenda de fontes de consulta para fortalecer a participação feminina no legislativo de todas as unidades da federação. 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08525" y="1203357"/>
            <a:ext cx="922199" cy="74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08525" y="2170750"/>
            <a:ext cx="922199" cy="922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555075" y="3092950"/>
            <a:ext cx="1229100" cy="122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670000" y="4322050"/>
            <a:ext cx="999250" cy="99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602750" y="5461900"/>
            <a:ext cx="1133749" cy="113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1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68212" y="410533"/>
            <a:ext cx="1795140" cy="258051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ixaDeTexto 5"/>
          <p:cNvSpPr txBox="1"/>
          <p:nvPr/>
        </p:nvSpPr>
        <p:spPr>
          <a:xfrm>
            <a:off x="1241946" y="4749421"/>
            <a:ext cx="973085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i="1" dirty="0" smtClean="0">
                <a:latin typeface="Calibri" panose="020F0502020204030204" pitchFamily="34" charset="0"/>
              </a:rPr>
              <a:t>       “Onde não há Lei, não há Liberdade”</a:t>
            </a:r>
          </a:p>
          <a:p>
            <a:r>
              <a:rPr lang="pt-BR" sz="1800" dirty="0" smtClean="0">
                <a:latin typeface="Calibri" panose="020F0502020204030204" pitchFamily="34" charset="0"/>
              </a:rPr>
              <a:t>                                              John Locke, filósofo inglês (1632-1704)</a:t>
            </a: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028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68212" y="410533"/>
            <a:ext cx="1795140" cy="258051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705300" y="4336900"/>
            <a:ext cx="4021800" cy="1890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 b="1"/>
              <a:t>Ivy Farias</a:t>
            </a:r>
          </a:p>
          <a:p>
            <a:pPr lvl="0" rtl="0">
              <a:spcBef>
                <a:spcPts val="0"/>
              </a:spcBef>
              <a:buNone/>
            </a:pPr>
            <a:endParaRPr sz="2400" b="1"/>
          </a:p>
          <a:p>
            <a:pPr lvl="0" rtl="0">
              <a:spcBef>
                <a:spcPts val="0"/>
              </a:spcBef>
              <a:buNone/>
            </a:pPr>
            <a:r>
              <a:rPr lang="pt-BR" sz="2400" b="1" u="sng">
                <a:solidFill>
                  <a:schemeClr val="hlink"/>
                </a:solidFill>
                <a:hlinkClick r:id="rId4"/>
              </a:rPr>
              <a:t>ivyfarias@gmail.com</a:t>
            </a:r>
          </a:p>
          <a:p>
            <a:pPr lvl="0" rtl="0">
              <a:spcBef>
                <a:spcPts val="0"/>
              </a:spcBef>
              <a:buNone/>
            </a:pPr>
            <a:endParaRPr sz="2400" b="1"/>
          </a:p>
          <a:p>
            <a:pPr lvl="0" rtl="0">
              <a:spcBef>
                <a:spcPts val="0"/>
              </a:spcBef>
              <a:buNone/>
            </a:pPr>
            <a:r>
              <a:rPr lang="pt-BR" sz="2400" b="1"/>
              <a:t>+5511 98597.2387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7640675" y="4336900"/>
            <a:ext cx="4021800" cy="1890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pt-BR" sz="2400" b="1"/>
              <a:t>Daniel Simões</a:t>
            </a:r>
          </a:p>
          <a:p>
            <a:pPr lvl="0" algn="r" rtl="0">
              <a:spcBef>
                <a:spcPts val="0"/>
              </a:spcBef>
              <a:buNone/>
            </a:pPr>
            <a:endParaRPr sz="2400" b="1"/>
          </a:p>
          <a:p>
            <a:pPr lvl="0" algn="r" rtl="0">
              <a:spcBef>
                <a:spcPts val="0"/>
              </a:spcBef>
              <a:buNone/>
            </a:pPr>
            <a:r>
              <a:rPr lang="pt-BR" sz="2400" b="1" u="sng">
                <a:solidFill>
                  <a:schemeClr val="hlink"/>
                </a:solidFill>
                <a:hlinkClick r:id="rId5"/>
              </a:rPr>
              <a:t>dmsimoes@gmail.com</a:t>
            </a:r>
          </a:p>
          <a:p>
            <a:pPr lvl="0" algn="r" rtl="0">
              <a:spcBef>
                <a:spcPts val="0"/>
              </a:spcBef>
              <a:buNone/>
            </a:pPr>
            <a:endParaRPr sz="2400" b="1"/>
          </a:p>
          <a:p>
            <a:pPr lvl="0" algn="r" rtl="0">
              <a:spcBef>
                <a:spcPts val="0"/>
              </a:spcBef>
              <a:buNone/>
            </a:pPr>
            <a:r>
              <a:rPr lang="pt-BR" sz="2400" b="1"/>
              <a:t>+5511 99971.2821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3679882" y="3109489"/>
            <a:ext cx="4171799" cy="775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4800" dirty="0">
                <a:solidFill>
                  <a:schemeClr val="dk1"/>
                </a:solidFill>
                <a:latin typeface="Kravitz Extra Thermal" panose="00000400000000000000" pitchFamily="2" charset="0"/>
              </a:rPr>
              <a:t>Contatos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984</Words>
  <Application>Microsoft Office PowerPoint</Application>
  <PresentationFormat>Widescreen</PresentationFormat>
  <Paragraphs>50</Paragraphs>
  <Slides>10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Courier New</vt:lpstr>
      <vt:lpstr>Kravitz Extra Thermal</vt:lpstr>
      <vt:lpstr>Noto Symbol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SIMOES Daniel Martin</dc:creator>
  <cp:lastModifiedBy>SIMOES Daniel Martin</cp:lastModifiedBy>
  <cp:revision>3</cp:revision>
  <dcterms:modified xsi:type="dcterms:W3CDTF">2014-12-05T15:04:29Z</dcterms:modified>
</cp:coreProperties>
</file>