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  <p:sldMasterId id="2147483784" r:id="rId2"/>
    <p:sldMasterId id="2147483788" r:id="rId3"/>
    <p:sldMasterId id="2147483791" r:id="rId4"/>
  </p:sldMasterIdLst>
  <p:notesMasterIdLst>
    <p:notesMasterId r:id="rId17"/>
  </p:notesMasterIdLst>
  <p:handoutMasterIdLst>
    <p:handoutMasterId r:id="rId18"/>
  </p:handoutMasterIdLst>
  <p:sldIdLst>
    <p:sldId id="321" r:id="rId5"/>
    <p:sldId id="322" r:id="rId6"/>
    <p:sldId id="323" r:id="rId7"/>
    <p:sldId id="325" r:id="rId8"/>
    <p:sldId id="324" r:id="rId9"/>
    <p:sldId id="329" r:id="rId10"/>
    <p:sldId id="330" r:id="rId11"/>
    <p:sldId id="332" r:id="rId12"/>
    <p:sldId id="328" r:id="rId13"/>
    <p:sldId id="326" r:id="rId14"/>
    <p:sldId id="327" r:id="rId15"/>
    <p:sldId id="331" r:id="rId16"/>
  </p:sldIdLst>
  <p:sldSz cx="9906000" cy="6858000" type="A4"/>
  <p:notesSz cx="9866313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orient="horz" pos="1162">
          <p15:clr>
            <a:srgbClr val="A4A3A4"/>
          </p15:clr>
        </p15:guide>
        <p15:guide id="7" orient="horz" pos="572">
          <p15:clr>
            <a:srgbClr val="A4A3A4"/>
          </p15:clr>
        </p15:guide>
        <p15:guide id="9" pos="191">
          <p15:clr>
            <a:srgbClr val="A4A3A4"/>
          </p15:clr>
        </p15:guide>
        <p15:guide id="10" pos="6081">
          <p15:clr>
            <a:srgbClr val="A4A3A4"/>
          </p15:clr>
        </p15:guide>
        <p15:guide id="11" pos="1553">
          <p15:clr>
            <a:srgbClr val="A4A3A4"/>
          </p15:clr>
        </p15:guide>
        <p15:guide id="12" pos="3846">
          <p15:clr>
            <a:srgbClr val="A4A3A4"/>
          </p15:clr>
        </p15:guide>
        <p15:guide id="13" pos="4617">
          <p15:clr>
            <a:srgbClr val="A4A3A4"/>
          </p15:clr>
        </p15:guide>
        <p15:guide id="14" pos="5466">
          <p15:clr>
            <a:srgbClr val="A4A3A4"/>
          </p15:clr>
        </p15:guide>
        <p15:guide id="15" orient="horz" pos="935">
          <p15:clr>
            <a:srgbClr val="A4A3A4"/>
          </p15:clr>
        </p15:guide>
        <p15:guide id="16" orient="horz" pos="391">
          <p15:clr>
            <a:srgbClr val="A4A3A4"/>
          </p15:clr>
        </p15:guide>
        <p15:guide id="17" orient="horz" pos="527">
          <p15:clr>
            <a:srgbClr val="A4A3A4"/>
          </p15:clr>
        </p15:guide>
        <p15:guide id="18" pos="3120">
          <p15:clr>
            <a:srgbClr val="A4A3A4"/>
          </p15:clr>
        </p15:guide>
        <p15:guide id="19" orient="horz" pos="2160">
          <p15:clr>
            <a:srgbClr val="A4A3A4"/>
          </p15:clr>
        </p15:guide>
        <p15:guide id="20" orient="horz" pos="1117">
          <p15:clr>
            <a:srgbClr val="A4A3A4"/>
          </p15:clr>
        </p15:guide>
        <p15:guide id="21" pos="262">
          <p15:clr>
            <a:srgbClr val="A4A3A4"/>
          </p15:clr>
        </p15:guide>
        <p15:guide id="22" pos="5978">
          <p15:clr>
            <a:srgbClr val="A4A3A4"/>
          </p15:clr>
        </p15:guide>
        <p15:guide id="23" pos="3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1" userDrawn="1">
          <p15:clr>
            <a:srgbClr val="A4A3A4"/>
          </p15:clr>
        </p15:guide>
        <p15:guide id="2" pos="3146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2141">
          <p15:clr>
            <a:srgbClr val="A4A3A4"/>
          </p15:clr>
        </p15:guide>
        <p15:guide id="6" orient="horz" pos="2122">
          <p15:clr>
            <a:srgbClr val="A4A3A4"/>
          </p15:clr>
        </p15:guide>
        <p15:guide id="7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7C80"/>
    <a:srgbClr val="595959"/>
    <a:srgbClr val="666699"/>
    <a:srgbClr val="333399"/>
    <a:srgbClr val="000066"/>
    <a:srgbClr val="002A7E"/>
    <a:srgbClr val="00518E"/>
    <a:srgbClr val="003399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9274" autoAdjust="0"/>
  </p:normalViewPr>
  <p:slideViewPr>
    <p:cSldViewPr showGuides="1">
      <p:cViewPr>
        <p:scale>
          <a:sx n="100" d="100"/>
          <a:sy n="100" d="100"/>
        </p:scale>
        <p:origin x="2028" y="342"/>
      </p:cViewPr>
      <p:guideLst>
        <p:guide orient="horz" pos="2115"/>
        <p:guide orient="horz" pos="73"/>
        <p:guide orient="horz" pos="3974"/>
        <p:guide orient="horz" pos="1026"/>
        <p:guide orient="horz" pos="346"/>
        <p:guide orient="horz" pos="1162"/>
        <p:guide orient="horz" pos="572"/>
        <p:guide pos="191"/>
        <p:guide pos="6081"/>
        <p:guide pos="1553"/>
        <p:guide pos="3846"/>
        <p:guide pos="4617"/>
        <p:guide pos="5466"/>
        <p:guide orient="horz" pos="935"/>
        <p:guide orient="horz" pos="391"/>
        <p:guide orient="horz" pos="527"/>
        <p:guide pos="3120"/>
        <p:guide orient="horz" pos="2160"/>
        <p:guide orient="horz" pos="1117"/>
        <p:guide pos="262"/>
        <p:guide pos="5978"/>
        <p:guide pos="3392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161"/>
        <p:guide pos="3146"/>
        <p:guide orient="horz" pos="2142"/>
        <p:guide pos="3127"/>
        <p:guide orient="horz" pos="2141"/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755" y="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9756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755" y="639756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445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755" y="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08325" y="504825"/>
            <a:ext cx="3648075" cy="252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59" y="3199568"/>
            <a:ext cx="7893996" cy="303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9756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755" y="639756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590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CDA72-1E18-473C-96EC-B86CE5FF4180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881034" y="2643182"/>
            <a:ext cx="8463000" cy="0"/>
          </a:xfrm>
          <a:prstGeom prst="line">
            <a:avLst/>
          </a:prstGeom>
          <a:noFill/>
          <a:ln w="19050" cap="flat" cmpd="sng" algn="ctr">
            <a:solidFill>
              <a:srgbClr val="002A7E"/>
            </a:solidFill>
            <a:prstDash val="solid"/>
          </a:ln>
          <a:effectLst/>
        </p:spPr>
      </p:cxn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5794932" y="4643446"/>
            <a:ext cx="3549102" cy="56672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923934" y="1857364"/>
            <a:ext cx="8420100" cy="642942"/>
          </a:xfrm>
          <a:prstGeom prst="rect">
            <a:avLst/>
          </a:prstGeom>
        </p:spPr>
        <p:txBody>
          <a:bodyPr anchor="b"/>
          <a:lstStyle>
            <a:lvl1pPr algn="r"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917EF-0D82-45F7-9CEB-7C1193DD076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_컨텐츠영역(블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wrap="none"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2480" y="836612"/>
            <a:ext cx="9360470" cy="864195"/>
          </a:xfrm>
          <a:prstGeom prst="rect">
            <a:avLst/>
          </a:prstGeom>
        </p:spPr>
        <p:txBody>
          <a:bodyPr/>
          <a:lstStyle>
            <a:lvl1pPr marL="0" marR="0" indent="1111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Tahoma" pitchFamily="34" charset="0"/>
              <a:buNone/>
              <a:tabLst/>
              <a:defRPr kumimoji="1" lang="en-US" altLang="ko-KR" sz="1400" b="1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</a:lstStyle>
          <a:p>
            <a:pPr marL="0" marR="0" lvl="0" indent="1111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Tahoma" pitchFamily="34" charset="0"/>
              <a:buNone/>
              <a:tabLst/>
              <a:defRPr/>
            </a:pPr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 마스터 텍스트 스타일을 편집합니다 마스터 텍스트 스타일을 편집합니다 마스터 텍스트 스타일을 편집합니다 마스터 텍스트 스타일을 편집합니다 마스터 텍스트 스타일을 편집합니다 마스터 텍스트 스타일을 편집합니다 마스터 텍스트 스타일을 편집합니다</a:t>
            </a:r>
            <a:endParaRPr lang="en-US" altLang="ko-KR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_컨텐츠영역(블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wrap="none"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_컨텐츠영역(블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wrap="none"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2480" y="836612"/>
            <a:ext cx="9360470" cy="864195"/>
          </a:xfrm>
          <a:prstGeom prst="rect">
            <a:avLst/>
          </a:prstGeom>
        </p:spPr>
        <p:txBody>
          <a:bodyPr/>
          <a:lstStyle>
            <a:lvl1pPr marL="0" marR="0" indent="1111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Tahoma" pitchFamily="34" charset="0"/>
              <a:buNone/>
              <a:tabLst/>
              <a:defRPr kumimoji="1" lang="en-US" altLang="ko-KR" sz="1400" b="1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</a:lstStyle>
          <a:p>
            <a:pPr marL="0" marR="0" lvl="0" indent="1111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Tahoma" pitchFamily="34" charset="0"/>
              <a:buNone/>
              <a:tabLst/>
              <a:defRPr/>
            </a:pPr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 마스터 텍스트 스타일을 편집합니다 마스터 텍스트 스타일을 편집합니다 마스터 텍스트 스타일을 편집합니다 마스터 텍스트 스타일을 편집합니다 마스터 텍스트 스타일을 편집합니다 마스터 텍스트 스타일을 편집합니다 마스터 텍스트 스타일을 편집합니다</a:t>
            </a:r>
            <a:endParaRPr lang="en-US" altLang="ko-KR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_컨텐츠영역(블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wrap="none"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8958640" y="6562907"/>
            <a:ext cx="7556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31" tIns="47816" rIns="95631" bIns="47816"/>
          <a:lstStyle/>
          <a:p>
            <a:pPr marL="0" marR="0" lvl="0" indent="0" algn="r" defTabSz="9556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2C3769-E4A2-4B9E-9272-6BE5FA27782E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5561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742950" indent="-2857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SzPct val="140000"/>
        <a:buFont typeface="Arial Black" pitchFamily="34" charset="0"/>
        <a:buChar char=" "/>
        <a:defRPr kumimoji="1" sz="1200" b="1">
          <a:solidFill>
            <a:schemeClr val="accent4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HY중고딕" pitchFamily="18" charset="-127"/>
        <a:buChar char="`"/>
        <a:defRPr kumimoji="1" sz="11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HY신명조" pitchFamily="18" charset="-127"/>
        <a:buChar char="`"/>
        <a:defRPr kumimoji="1" sz="1000" b="1">
          <a:solidFill>
            <a:srgbClr val="7F7F7F"/>
          </a:solidFill>
          <a:latin typeface="HY신명조" pitchFamily="18" charset="-127"/>
          <a:ea typeface="HY신명조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HY중고딕" pitchFamily="18" charset="-127"/>
          <a:ea typeface="HY중고딕" pitchFamily="18" charset="-127"/>
        </a:defRPr>
      </a:lvl4pPr>
      <a:lvl5pPr marL="2209800" indent="-38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I. </a:t>
            </a:r>
            <a:r>
              <a:rPr lang="ko-KR" altLang="en-US" smtClean="0"/>
              <a:t>컨텐츠 페이지입니다</a:t>
            </a:r>
            <a:r>
              <a:rPr lang="en-US" altLang="ko-KR" smtClean="0"/>
              <a:t>.</a:t>
            </a:r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 userDrawn="1"/>
        </p:nvSpPr>
        <p:spPr bwMode="auto">
          <a:xfrm>
            <a:off x="8958640" y="6562907"/>
            <a:ext cx="7556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31" tIns="47816" rIns="95631" bIns="47816"/>
          <a:lstStyle/>
          <a:p>
            <a:pPr marL="0" marR="0" lvl="0" indent="0" algn="r" defTabSz="9556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2C3769-E4A2-4B9E-9272-6BE5FA27782E}" type="slidenum">
              <a:rPr kumimoji="1" lang="en-US" altLang="ko-KR" sz="1200" kern="1200" noProof="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5561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200" kern="1200" noProof="0" dirty="0" smtClean="0">
              <a:solidFill>
                <a:schemeClr val="tx1"/>
              </a:solidFill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0" indent="11113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None/>
        <a:defRPr kumimoji="1" sz="12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022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75000"/>
          </a:schemeClr>
        </a:buClr>
        <a:buFont typeface="Wingdings" pitchFamily="2" charset="2"/>
        <a:buChar char="l"/>
        <a:defRPr kumimoji="1" sz="12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719138" indent="-184150" algn="l" rtl="0" eaLnBrk="0" fontAlgn="base" latinLnBrk="1" hangingPunct="0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§"/>
        <a:defRPr kumimoji="1" sz="1100" b="1">
          <a:solidFill>
            <a:srgbClr val="333333"/>
          </a:solidFill>
          <a:latin typeface="+mn-ea"/>
          <a:ea typeface="+mn-ea"/>
        </a:defRPr>
      </a:lvl3pPr>
      <a:lvl4pPr marL="896938" indent="-1619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I. </a:t>
            </a:r>
            <a:r>
              <a:rPr lang="ko-KR" altLang="en-US" smtClean="0"/>
              <a:t>컨텐츠 페이지입니다</a:t>
            </a:r>
            <a:r>
              <a:rPr lang="en-US" altLang="ko-KR" smtClean="0"/>
              <a:t>.</a:t>
            </a:r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 userDrawn="1"/>
        </p:nvSpPr>
        <p:spPr bwMode="auto">
          <a:xfrm>
            <a:off x="8958640" y="6562907"/>
            <a:ext cx="7556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31" tIns="47816" rIns="95631" bIns="47816"/>
          <a:lstStyle/>
          <a:p>
            <a:pPr algn="r" defTabSz="955614">
              <a:defRPr/>
            </a:pPr>
            <a:fld id="{212C3769-E4A2-4B9E-9272-6BE5FA27782E}" type="slidenum">
              <a:rPr lang="en-US" altLang="ko-KR" sz="1200" smtClean="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</a:rPr>
              <a:pPr algn="r" defTabSz="955614">
                <a:defRPr/>
              </a:pPr>
              <a:t>‹#›</a:t>
            </a:fld>
            <a:endParaRPr lang="en-US" altLang="ko-KR" sz="1200" dirty="0" smtClean="0">
              <a:solidFill>
                <a:srgbClr val="000000"/>
              </a:solidFill>
              <a:latin typeface="맑은 고딕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0" indent="11113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None/>
        <a:defRPr kumimoji="1" sz="12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022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75000"/>
          </a:schemeClr>
        </a:buClr>
        <a:buFont typeface="Wingdings" pitchFamily="2" charset="2"/>
        <a:buChar char="l"/>
        <a:defRPr kumimoji="1" sz="12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719138" indent="-184150" algn="l" rtl="0" eaLnBrk="0" fontAlgn="base" latinLnBrk="1" hangingPunct="0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§"/>
        <a:defRPr kumimoji="1" sz="1100" b="1">
          <a:solidFill>
            <a:srgbClr val="333333"/>
          </a:solidFill>
          <a:latin typeface="+mn-ea"/>
          <a:ea typeface="+mn-ea"/>
        </a:defRPr>
      </a:lvl3pPr>
      <a:lvl4pPr marL="896938" indent="-1619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mskorea/project2-IEEE-CIS-Fraud-Detectio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jigsaw-unintended-bias-in-toxicity-classificati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ustvesta.com/solutions/payments/" TargetMode="External"/><Relationship Id="rId2" Type="http://schemas.openxmlformats.org/officeDocument/2006/relationships/hyperlink" Target="https://cis.ieee.org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894102" y="1928802"/>
            <a:ext cx="8420100" cy="642942"/>
          </a:xfrm>
          <a:prstGeom prst="rect">
            <a:avLst/>
          </a:prstGeom>
        </p:spPr>
        <p:txBody>
          <a:bodyPr anchor="b"/>
          <a:lstStyle>
            <a:lvl1pPr algn="r">
              <a:defRPr sz="3200" b="1"/>
            </a:lvl1pPr>
          </a:lstStyle>
          <a:p>
            <a:r>
              <a:rPr lang="ko-KR" altLang="en-US" sz="3600" dirty="0" err="1" smtClean="0">
                <a:latin typeface="맑은 고딕" pitchFamily="50" charset="-127"/>
                <a:ea typeface="맑은 고딕" pitchFamily="50" charset="-127"/>
              </a:rPr>
              <a:t>단머스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기 첫 미팅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^^</a:t>
            </a:r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5765100" y="4429132"/>
            <a:ext cx="3549102" cy="584044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2019.8.10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스터디 진행방식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단머스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github.com/dmskorea/project2-IEEE-CIS-Fraud-Detection</a:t>
            </a:r>
            <a:endParaRPr lang="en-US" altLang="ko-KR" dirty="0"/>
          </a:p>
          <a:p>
            <a:r>
              <a:rPr lang="ko-KR" altLang="en-US" dirty="0" smtClean="0"/>
              <a:t>이메일 주소 </a:t>
            </a:r>
            <a:r>
              <a:rPr lang="en-US" altLang="ko-KR" dirty="0" smtClean="0"/>
              <a:t>: jacobgreen4477@gmail.com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2" y="1674781"/>
            <a:ext cx="7604810" cy="28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스터디 일정 </a:t>
            </a:r>
            <a:r>
              <a:rPr lang="en-US" altLang="ko-KR" dirty="0"/>
              <a:t>(*</a:t>
            </a:r>
            <a:r>
              <a:rPr lang="ko-KR" altLang="en-US" dirty="0"/>
              <a:t>격주 토요일 오전 </a:t>
            </a:r>
            <a:r>
              <a:rPr lang="en-US" altLang="ko-KR" dirty="0"/>
              <a:t>10</a:t>
            </a:r>
            <a:r>
              <a:rPr lang="ko-KR" altLang="en-US" dirty="0"/>
              <a:t>시 시작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72480" y="836612"/>
            <a:ext cx="9360470" cy="28804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0" dirty="0" smtClean="0"/>
              <a:t>1</a:t>
            </a:r>
            <a:r>
              <a:rPr lang="ko-KR" altLang="en-US" b="0" dirty="0" err="1"/>
              <a:t>회차</a:t>
            </a:r>
            <a:r>
              <a:rPr lang="en-US" altLang="ko-KR" b="0" dirty="0"/>
              <a:t>(2019-08-10) : </a:t>
            </a:r>
            <a:r>
              <a:rPr lang="ko-KR" altLang="en-US" b="0" dirty="0" err="1"/>
              <a:t>대회소개</a:t>
            </a:r>
            <a:r>
              <a:rPr lang="ko-KR" altLang="en-US" b="0" dirty="0"/>
              <a:t> 및 팀 </a:t>
            </a:r>
            <a:r>
              <a:rPr lang="ko-KR" altLang="en-US" b="0" dirty="0" smtClean="0"/>
              <a:t>나누기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/>
              <a:t>2</a:t>
            </a:r>
            <a:r>
              <a:rPr lang="ko-KR" altLang="en-US" b="0" dirty="0" err="1" smtClean="0"/>
              <a:t>회차</a:t>
            </a:r>
            <a:r>
              <a:rPr lang="en-US" altLang="ko-KR" b="0" dirty="0" smtClean="0"/>
              <a:t>(2019-08-24) : </a:t>
            </a:r>
            <a:r>
              <a:rPr lang="ko-KR" altLang="en-US" b="0" dirty="0" smtClean="0"/>
              <a:t>데이터 탐색 공유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/>
              <a:t>3</a:t>
            </a:r>
            <a:r>
              <a:rPr lang="ko-KR" altLang="en-US" b="0" dirty="0" err="1"/>
              <a:t>회차</a:t>
            </a:r>
            <a:r>
              <a:rPr lang="en-US" altLang="ko-KR" b="0" dirty="0"/>
              <a:t>(2019-09-07) : </a:t>
            </a:r>
            <a:r>
              <a:rPr lang="ko-KR" altLang="en-US" b="0" dirty="0"/>
              <a:t>싱글 모델 공유</a:t>
            </a:r>
          </a:p>
          <a:p>
            <a:pPr>
              <a:lnSpc>
                <a:spcPct val="100000"/>
              </a:lnSpc>
            </a:pPr>
            <a:r>
              <a:rPr lang="en-US" altLang="ko-KR" b="0" dirty="0"/>
              <a:t>4</a:t>
            </a:r>
            <a:r>
              <a:rPr lang="ko-KR" altLang="en-US" b="0" dirty="0" err="1"/>
              <a:t>회차</a:t>
            </a:r>
            <a:r>
              <a:rPr lang="en-US" altLang="ko-KR" b="0" dirty="0"/>
              <a:t>(2019-09-21) : </a:t>
            </a:r>
            <a:r>
              <a:rPr lang="ko-KR" altLang="en-US" b="0" dirty="0"/>
              <a:t>모델 앙상블 공유</a:t>
            </a:r>
          </a:p>
          <a:p>
            <a:pPr>
              <a:lnSpc>
                <a:spcPct val="100000"/>
              </a:lnSpc>
            </a:pPr>
            <a:r>
              <a:rPr lang="en-US" altLang="ko-KR" b="0" dirty="0"/>
              <a:t>5</a:t>
            </a:r>
            <a:r>
              <a:rPr lang="ko-KR" altLang="en-US" b="0" dirty="0" err="1"/>
              <a:t>회차</a:t>
            </a:r>
            <a:r>
              <a:rPr lang="en-US" altLang="ko-KR" b="0" dirty="0"/>
              <a:t>(2019-10-05) : </a:t>
            </a:r>
            <a:r>
              <a:rPr lang="ko-KR" altLang="en-US" b="0" dirty="0" err="1"/>
              <a:t>팀별</a:t>
            </a:r>
            <a:r>
              <a:rPr lang="ko-KR" altLang="en-US" b="0" dirty="0"/>
              <a:t> 마지막 공유 및 </a:t>
            </a:r>
            <a:r>
              <a:rPr lang="ko-KR" altLang="en-US" b="0" dirty="0" err="1"/>
              <a:t>뒷풀이</a:t>
            </a:r>
            <a:r>
              <a:rPr lang="en-US" altLang="ko-KR" b="0" dirty="0"/>
              <a:t>(</a:t>
            </a:r>
            <a:r>
              <a:rPr lang="ko-KR" altLang="en-US" b="0" dirty="0"/>
              <a:t>기념사진촬영</a:t>
            </a:r>
            <a:r>
              <a:rPr lang="en-US" altLang="ko-KR" b="0" dirty="0"/>
              <a:t>)</a:t>
            </a:r>
          </a:p>
          <a:p>
            <a:pPr>
              <a:lnSpc>
                <a:spcPct val="100000"/>
              </a:lnSpc>
            </a:pPr>
            <a:endParaRPr lang="ko-KR" altLang="en-US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2641675"/>
            <a:ext cx="3238500" cy="3133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8" y="2636912"/>
            <a:ext cx="3200400" cy="3143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58446" y="4975374"/>
            <a:ext cx="407454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58446" y="4615334"/>
            <a:ext cx="407454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9888" y="3806143"/>
            <a:ext cx="407454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79888" y="4566196"/>
            <a:ext cx="407454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77398" y="3376148"/>
            <a:ext cx="407454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77398" y="4178704"/>
            <a:ext cx="407454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77398" y="4975374"/>
            <a:ext cx="407454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80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캐글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사용법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Kernels, Discussion, </a:t>
            </a:r>
            <a:r>
              <a:rPr lang="en-US" altLang="ko-KR" dirty="0" err="1" smtClean="0"/>
              <a:t>LeaderBoard</a:t>
            </a:r>
            <a:r>
              <a:rPr lang="en-US" altLang="ko-KR" dirty="0" smtClean="0"/>
              <a:t>, My Submissions, Submit Predictions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1793155"/>
            <a:ext cx="6856584" cy="37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3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err="1" smtClean="0"/>
              <a:t>대회명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:  </a:t>
            </a:r>
            <a:r>
              <a:rPr lang="en-US" altLang="ko-KR" b="0" dirty="0" err="1" smtClean="0"/>
              <a:t>Kaggle</a:t>
            </a:r>
            <a:r>
              <a:rPr lang="en-US" altLang="ko-KR" b="0" dirty="0" smtClean="0"/>
              <a:t>, Jigsaw </a:t>
            </a:r>
            <a:r>
              <a:rPr lang="en-US" altLang="ko-KR" b="0" dirty="0"/>
              <a:t>Unintended Bias in Toxicity Classification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www.kaggle.com/c/jigsaw-unintended-bias-in-toxicity-classification</a:t>
            </a:r>
            <a:endParaRPr lang="en-US" altLang="ko-KR" dirty="0" smtClean="0"/>
          </a:p>
          <a:p>
            <a:endParaRPr lang="en-US" altLang="ko-KR" b="0" dirty="0" smtClean="0"/>
          </a:p>
          <a:p>
            <a:r>
              <a:rPr lang="en-US" altLang="ko-KR" b="0" dirty="0" smtClean="0"/>
              <a:t>1</a:t>
            </a:r>
            <a:r>
              <a:rPr lang="ko-KR" altLang="en-US" b="0" dirty="0" smtClean="0"/>
              <a:t>기 멤버 </a:t>
            </a:r>
            <a:endParaRPr lang="en-US" altLang="ko-KR" b="0" dirty="0" smtClean="0"/>
          </a:p>
          <a:p>
            <a:r>
              <a:rPr lang="en-US" altLang="ko-KR" b="0" dirty="0"/>
              <a:t>- </a:t>
            </a:r>
            <a:r>
              <a:rPr lang="ko-KR" altLang="en-US" b="0" dirty="0"/>
              <a:t>현종열 </a:t>
            </a:r>
            <a:r>
              <a:rPr lang="en-US" altLang="ko-KR" b="0" dirty="0"/>
              <a:t>jacobgreen4477@gmail.com</a:t>
            </a:r>
          </a:p>
          <a:p>
            <a:r>
              <a:rPr lang="en-US" altLang="ko-KR" b="0" dirty="0" smtClean="0"/>
              <a:t>- </a:t>
            </a:r>
            <a:r>
              <a:rPr lang="ko-KR" altLang="en-US" b="0" dirty="0"/>
              <a:t>김진형 </a:t>
            </a:r>
            <a:r>
              <a:rPr lang="en-US" altLang="ko-KR" b="0" dirty="0"/>
              <a:t>esnsft@gmail.com</a:t>
            </a:r>
          </a:p>
          <a:p>
            <a:r>
              <a:rPr lang="en-US" altLang="ko-KR" b="0" dirty="0" smtClean="0"/>
              <a:t>- </a:t>
            </a:r>
            <a:r>
              <a:rPr lang="ko-KR" altLang="en-US" b="0" dirty="0"/>
              <a:t>김윤영 </a:t>
            </a:r>
            <a:r>
              <a:rPr lang="en-US" altLang="ko-KR" b="0" dirty="0"/>
              <a:t>kyy0810@naver.com</a:t>
            </a:r>
          </a:p>
          <a:p>
            <a:r>
              <a:rPr lang="en-US" altLang="ko-KR" b="0" dirty="0"/>
              <a:t>- </a:t>
            </a:r>
            <a:r>
              <a:rPr lang="ko-KR" altLang="en-US" b="0" dirty="0"/>
              <a:t>박희준 </a:t>
            </a:r>
            <a:r>
              <a:rPr lang="en-US" altLang="ko-KR" b="0" dirty="0"/>
              <a:t>heejun8609@gmail.com</a:t>
            </a:r>
          </a:p>
          <a:p>
            <a:r>
              <a:rPr lang="en-US" altLang="ko-KR" b="0" dirty="0" smtClean="0"/>
              <a:t>- </a:t>
            </a:r>
            <a:r>
              <a:rPr lang="ko-KR" altLang="en-US" b="0" dirty="0" smtClean="0"/>
              <a:t>송현정 </a:t>
            </a:r>
            <a:r>
              <a:rPr lang="en-US" altLang="ko-KR" b="0" dirty="0" smtClean="0"/>
              <a:t>halohj12@gmail.com</a:t>
            </a:r>
          </a:p>
          <a:p>
            <a:endParaRPr lang="en-US" altLang="ko-KR" b="0" dirty="0" smtClean="0"/>
          </a:p>
          <a:p>
            <a:r>
              <a:rPr lang="ko-KR" altLang="en-US" b="0" dirty="0" smtClean="0"/>
              <a:t>성적 </a:t>
            </a:r>
            <a:r>
              <a:rPr lang="en-US" altLang="ko-KR" b="0" dirty="0" smtClean="0"/>
              <a:t>(174/3165, TOP 6% Bronze Medal)</a:t>
            </a:r>
            <a:endParaRPr lang="ko-KR" altLang="en-US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4221088"/>
            <a:ext cx="7457480" cy="101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0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 멤버 자기소개 </a:t>
            </a:r>
            <a:r>
              <a:rPr lang="en-US" altLang="ko-KR" dirty="0" smtClean="0"/>
              <a:t>(13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현종열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김윤영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송현정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이윤선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박민규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양현일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조승우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장주호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석기명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전승유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하진성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최지원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김민주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6354"/>
          <a:stretch/>
        </p:blipFill>
        <p:spPr>
          <a:xfrm>
            <a:off x="6400466" y="4797152"/>
            <a:ext cx="323248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9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구성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052736"/>
            <a:ext cx="8838425" cy="51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0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대회 소개 </a:t>
            </a:r>
            <a:r>
              <a:rPr lang="en-US" altLang="ko-KR" dirty="0"/>
              <a:t>(</a:t>
            </a:r>
            <a:r>
              <a:rPr lang="en-US" altLang="ko-KR" dirty="0" err="1"/>
              <a:t>Kaggle</a:t>
            </a:r>
            <a:r>
              <a:rPr lang="en-US" altLang="ko-KR" dirty="0"/>
              <a:t>, IEEE-CIS Fraud </a:t>
            </a:r>
            <a:r>
              <a:rPr lang="en-US" altLang="ko-KR" dirty="0" smtClean="0"/>
              <a:t>Detection)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fraud </a:t>
            </a:r>
            <a:r>
              <a:rPr lang="en-US" altLang="ko-KR" b="0" dirty="0"/>
              <a:t>prevention system is actually saving consumers millions of dollars per year. </a:t>
            </a:r>
            <a:endParaRPr lang="ko-KR" altLang="en-US" b="0" dirty="0"/>
          </a:p>
          <a:p>
            <a:endParaRPr lang="ko-KR" altLang="en-US" b="0" dirty="0"/>
          </a:p>
          <a:p>
            <a:r>
              <a:rPr lang="en-US" altLang="ko-KR" b="0" dirty="0"/>
              <a:t>Researchers from the IEEE Computational Intelligence Society (IEEE-CIS) want to improve this figure, while also improving the customer experience.</a:t>
            </a:r>
            <a:endParaRPr lang="ko-KR" altLang="en-US" b="0" dirty="0"/>
          </a:p>
          <a:p>
            <a:endParaRPr lang="ko-KR" altLang="en-US" b="0" dirty="0"/>
          </a:p>
          <a:p>
            <a:r>
              <a:rPr lang="en-US" altLang="ko-KR" b="0" dirty="0"/>
              <a:t>IEEE-CIS works across a variety of AI and machine learning areas, including deep neural networks, fuzzy systems, evolutionary computation, and swarm intelligence. </a:t>
            </a:r>
            <a:endParaRPr lang="ko-KR" altLang="en-US" b="0" dirty="0"/>
          </a:p>
          <a:p>
            <a:endParaRPr lang="ko-KR" altLang="en-US" b="0" dirty="0"/>
          </a:p>
          <a:p>
            <a:r>
              <a:rPr lang="en-US" altLang="ko-KR" b="0" dirty="0">
                <a:hlinkClick r:id="rId2"/>
              </a:rPr>
              <a:t>https://cis.ieee.org</a:t>
            </a:r>
            <a:r>
              <a:rPr lang="en-US" altLang="ko-KR" b="0" dirty="0" smtClean="0">
                <a:hlinkClick r:id="rId2"/>
              </a:rPr>
              <a:t>/</a:t>
            </a:r>
            <a:r>
              <a:rPr lang="en-US" altLang="ko-KR" b="0" dirty="0" smtClean="0"/>
              <a:t> </a:t>
            </a:r>
            <a:endParaRPr lang="ko-KR" altLang="en-US" b="0" dirty="0"/>
          </a:p>
          <a:p>
            <a:endParaRPr lang="ko-KR" altLang="en-US" b="0" dirty="0"/>
          </a:p>
          <a:p>
            <a:r>
              <a:rPr lang="en-US" altLang="ko-KR" b="0" dirty="0"/>
              <a:t>Today they</a:t>
            </a:r>
            <a:r>
              <a:rPr lang="ko-KR" altLang="en-US" b="0" dirty="0"/>
              <a:t>’</a:t>
            </a:r>
            <a:r>
              <a:rPr lang="en-US" altLang="ko-KR" b="0" dirty="0"/>
              <a:t>re partnering with the world</a:t>
            </a:r>
            <a:r>
              <a:rPr lang="ko-KR" altLang="en-US" b="0" dirty="0"/>
              <a:t>’</a:t>
            </a:r>
            <a:r>
              <a:rPr lang="en-US" altLang="ko-KR" b="0" dirty="0"/>
              <a:t>s leading payment service company, </a:t>
            </a:r>
            <a:r>
              <a:rPr lang="en-US" altLang="ko-KR" dirty="0" err="1"/>
              <a:t>Vesta</a:t>
            </a:r>
            <a:r>
              <a:rPr lang="en-US" altLang="ko-KR" dirty="0"/>
              <a:t> Corporation, seeking the best solutions for fraud prevention industry, and now you are invited to join the challenge</a:t>
            </a:r>
            <a:r>
              <a:rPr lang="en-US" altLang="ko-KR" b="0" dirty="0"/>
              <a:t>.</a:t>
            </a:r>
            <a:endParaRPr lang="ko-KR" altLang="en-US" b="0" dirty="0"/>
          </a:p>
          <a:p>
            <a:endParaRPr lang="ko-KR" altLang="en-US" b="0" dirty="0"/>
          </a:p>
          <a:p>
            <a:r>
              <a:rPr lang="en-US" altLang="ko-KR" b="0" dirty="0">
                <a:hlinkClick r:id="rId3"/>
              </a:rPr>
              <a:t>https://trustvesta.com/solutions/payments</a:t>
            </a:r>
            <a:r>
              <a:rPr lang="en-US" altLang="ko-KR" b="0" dirty="0" smtClean="0">
                <a:hlinkClick r:id="rId3"/>
              </a:rPr>
              <a:t>/</a:t>
            </a:r>
            <a:r>
              <a:rPr lang="en-US" altLang="ko-KR" b="0" dirty="0" smtClean="0"/>
              <a:t> </a:t>
            </a:r>
            <a:endParaRPr lang="ko-KR" altLang="en-US" b="0" dirty="0"/>
          </a:p>
          <a:p>
            <a:endParaRPr lang="ko-KR" altLang="en-US" b="0" dirty="0"/>
          </a:p>
          <a:p>
            <a:r>
              <a:rPr lang="en-US" altLang="ko-KR" dirty="0"/>
              <a:t>In this competition, you</a:t>
            </a:r>
            <a:r>
              <a:rPr lang="ko-KR" altLang="en-US" dirty="0"/>
              <a:t>’</a:t>
            </a:r>
            <a:r>
              <a:rPr lang="en-US" altLang="ko-KR" dirty="0" err="1"/>
              <a:t>ll</a:t>
            </a:r>
            <a:r>
              <a:rPr lang="en-US" altLang="ko-KR" dirty="0"/>
              <a:t> benchmark machine learning models on a challenging large-scale dataset. The data comes from </a:t>
            </a:r>
            <a:r>
              <a:rPr lang="en-US" altLang="ko-KR" dirty="0" err="1"/>
              <a:t>Vesta's</a:t>
            </a:r>
            <a:r>
              <a:rPr lang="en-US" altLang="ko-KR" dirty="0"/>
              <a:t> real-world e-commerce transactions and contains a wide range of features from device type to product features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56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방법 </a:t>
            </a:r>
            <a:r>
              <a:rPr lang="en-US" altLang="ko-KR" dirty="0" smtClean="0"/>
              <a:t>(Binary Classification, AUC)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124744"/>
            <a:ext cx="8572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9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competition you are predicting the probability that an online transaction is fraudulent, as denoted by the binary target </a:t>
            </a:r>
            <a:r>
              <a:rPr lang="en-US" altLang="ko-KR" dirty="0" err="1">
                <a:solidFill>
                  <a:srgbClr val="FF0000"/>
                </a:solidFill>
              </a:rPr>
              <a:t>isFraud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The data is broken into two files </a:t>
            </a:r>
            <a:r>
              <a:rPr lang="en-US" altLang="ko-KR" dirty="0">
                <a:solidFill>
                  <a:srgbClr val="FF0000"/>
                </a:solidFill>
              </a:rPr>
              <a:t>identity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transaction</a:t>
            </a:r>
            <a:r>
              <a:rPr lang="en-US" altLang="ko-KR" dirty="0"/>
              <a:t>, which are joined by </a:t>
            </a:r>
            <a:r>
              <a:rPr lang="en-US" altLang="ko-KR" dirty="0" err="1">
                <a:solidFill>
                  <a:srgbClr val="FF0000"/>
                </a:solidFill>
              </a:rPr>
              <a:t>TransactionID</a:t>
            </a:r>
            <a:r>
              <a:rPr lang="en-US" altLang="ko-KR" dirty="0"/>
              <a:t>. Not all transactions have corresponding identity information.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9" y="2420888"/>
            <a:ext cx="3043356" cy="1991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4653135"/>
            <a:ext cx="6545808" cy="16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 smtClean="0"/>
              <a:t>(2/2)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808137"/>
            <a:ext cx="4588054" cy="56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대회 주요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smtClean="0"/>
              <a:t>최종 </a:t>
            </a:r>
            <a:r>
              <a:rPr lang="en-US" altLang="ko-KR" b="0" dirty="0"/>
              <a:t>submit : 2019</a:t>
            </a:r>
            <a:r>
              <a:rPr lang="ko-KR" altLang="en-US" b="0" dirty="0"/>
              <a:t>년 </a:t>
            </a:r>
            <a:r>
              <a:rPr lang="en-US" altLang="ko-KR" b="0" dirty="0"/>
              <a:t>10</a:t>
            </a:r>
            <a:r>
              <a:rPr lang="ko-KR" altLang="en-US" b="0" dirty="0"/>
              <a:t>월 </a:t>
            </a:r>
            <a:r>
              <a:rPr lang="en-US" altLang="ko-KR" b="0" dirty="0"/>
              <a:t>1</a:t>
            </a:r>
            <a:r>
              <a:rPr lang="ko-KR" altLang="en-US" b="0" dirty="0"/>
              <a:t>일</a:t>
            </a:r>
          </a:p>
          <a:p>
            <a:r>
              <a:rPr lang="ko-KR" altLang="en-US" b="0" dirty="0"/>
              <a:t>외부 데이터 등록 </a:t>
            </a:r>
            <a:r>
              <a:rPr lang="en-US" altLang="ko-KR" b="0" dirty="0"/>
              <a:t>: 2019</a:t>
            </a:r>
            <a:r>
              <a:rPr lang="ko-KR" altLang="en-US" b="0" dirty="0"/>
              <a:t>년 </a:t>
            </a:r>
            <a:r>
              <a:rPr lang="en-US" altLang="ko-KR" b="0" dirty="0"/>
              <a:t>9</a:t>
            </a:r>
            <a:r>
              <a:rPr lang="ko-KR" altLang="en-US" b="0" dirty="0"/>
              <a:t>월 </a:t>
            </a:r>
            <a:r>
              <a:rPr lang="en-US" altLang="ko-KR" b="0" dirty="0"/>
              <a:t>24</a:t>
            </a:r>
            <a:r>
              <a:rPr lang="ko-KR" altLang="en-US" b="0" dirty="0"/>
              <a:t>일</a:t>
            </a:r>
          </a:p>
          <a:p>
            <a:r>
              <a:rPr lang="ko-KR" altLang="en-US" b="0" dirty="0"/>
              <a:t>팀</a:t>
            </a:r>
            <a:r>
              <a:rPr lang="en-US" altLang="ko-KR" b="0" dirty="0"/>
              <a:t>merge </a:t>
            </a:r>
            <a:r>
              <a:rPr lang="ko-KR" altLang="en-US" b="0" dirty="0"/>
              <a:t>데드라인 </a:t>
            </a:r>
            <a:r>
              <a:rPr lang="en-US" altLang="ko-KR" b="0" dirty="0"/>
              <a:t>: 2019</a:t>
            </a:r>
            <a:r>
              <a:rPr lang="ko-KR" altLang="en-US" b="0" dirty="0"/>
              <a:t>년 </a:t>
            </a:r>
            <a:r>
              <a:rPr lang="en-US" altLang="ko-KR" b="0" dirty="0"/>
              <a:t>9</a:t>
            </a:r>
            <a:r>
              <a:rPr lang="ko-KR" altLang="en-US" b="0" dirty="0"/>
              <a:t>월 </a:t>
            </a:r>
            <a:r>
              <a:rPr lang="en-US" altLang="ko-KR" b="0" dirty="0"/>
              <a:t>24</a:t>
            </a:r>
            <a:r>
              <a:rPr lang="ko-KR" altLang="en-US" b="0" dirty="0"/>
              <a:t>일</a:t>
            </a:r>
          </a:p>
          <a:p>
            <a:r>
              <a:rPr lang="ko-KR" altLang="en-US" b="0" dirty="0"/>
              <a:t>일 최대 </a:t>
            </a:r>
            <a:r>
              <a:rPr lang="en-US" altLang="ko-KR" b="0" dirty="0"/>
              <a:t>submit </a:t>
            </a:r>
            <a:r>
              <a:rPr lang="ko-KR" altLang="en-US" b="0" dirty="0"/>
              <a:t>횟수 </a:t>
            </a:r>
            <a:r>
              <a:rPr lang="en-US" altLang="ko-KR" b="0" dirty="0"/>
              <a:t>: 5</a:t>
            </a:r>
            <a:r>
              <a:rPr lang="ko-KR" altLang="en-US" b="0" dirty="0" smtClean="0"/>
              <a:t>번</a:t>
            </a:r>
            <a:endParaRPr lang="en-US" altLang="ko-KR" b="0" dirty="0" smtClean="0"/>
          </a:p>
          <a:p>
            <a:r>
              <a:rPr lang="ko-KR" altLang="en-US" b="0" dirty="0" smtClean="0"/>
              <a:t>팀 최대 인원 </a:t>
            </a:r>
            <a:r>
              <a:rPr lang="en-US" altLang="ko-KR" b="0" dirty="0" smtClean="0"/>
              <a:t>: 5</a:t>
            </a:r>
            <a:r>
              <a:rPr lang="ko-KR" altLang="en-US" b="0" dirty="0" smtClean="0"/>
              <a:t>명</a:t>
            </a:r>
            <a:endParaRPr lang="ko-KR" altLang="en-US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76" y="2738785"/>
            <a:ext cx="3238500" cy="3133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92" y="2734022"/>
            <a:ext cx="3200400" cy="31432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14430" y="5072484"/>
            <a:ext cx="407454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4430" y="4712444"/>
            <a:ext cx="407454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847240"/>
      </p:ext>
    </p:extLst>
  </p:cSld>
  <p:clrMapOvr>
    <a:masterClrMapping/>
  </p:clrMapOvr>
</p:sld>
</file>

<file path=ppt/theme/theme1.xml><?xml version="1.0" encoding="utf-8"?>
<a:theme xmlns:a="http://schemas.openxmlformats.org/drawingml/2006/main" name="1_JB전북은행효율화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28600" indent="-228600" algn="l" latinLnBrk="0">
          <a:lnSpc>
            <a:spcPct val="120000"/>
          </a:lnSpc>
          <a:spcBef>
            <a:spcPts val="600"/>
          </a:spcBef>
          <a:buAutoNum type="arabicPeriod"/>
          <a:defRPr sz="120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목차">
  <a:themeElements>
    <a:clrScheme name="블루계열_국방부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385188"/>
      </a:accent4>
      <a:accent5>
        <a:srgbClr val="69AEDB"/>
      </a:accent5>
      <a:accent6>
        <a:srgbClr val="DAEBF0"/>
      </a:accent6>
      <a:hlink>
        <a:srgbClr val="00B0F0"/>
      </a:hlink>
      <a:folHlink>
        <a:srgbClr val="FFA365"/>
      </a:folHlink>
    </a:clrScheme>
    <a:fontScheme name="투이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_목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_컨텐츠영역1_블릿정렬">
  <a:themeElements>
    <a:clrScheme name="블루계열_국방부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385188"/>
      </a:accent4>
      <a:accent5>
        <a:srgbClr val="69AEDB"/>
      </a:accent5>
      <a:accent6>
        <a:srgbClr val="DAEBF0"/>
      </a:accent6>
      <a:hlink>
        <a:srgbClr val="00B0F0"/>
      </a:hlink>
      <a:folHlink>
        <a:srgbClr val="FFA36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accent2"/>
          </a:solidFill>
        </a:ln>
      </a:spPr>
      <a:bodyPr lIns="180000" tIns="108000" rIns="180000" bIns="108000"/>
      <a:lstStyle>
        <a:defPPr algn="ctr" fontAlgn="auto" latinLnBrk="0">
          <a:lnSpc>
            <a:spcPct val="110000"/>
          </a:lnSpc>
          <a:spcBef>
            <a:spcPts val="0"/>
          </a:spcBef>
          <a:spcAft>
            <a:spcPts val="500"/>
          </a:spcAft>
          <a:defRPr kumimoji="0" sz="1200" dirty="0" err="1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fontAlgn="auto" latinLnBrk="0">
          <a:lnSpc>
            <a:spcPct val="110000"/>
          </a:lnSpc>
          <a:spcBef>
            <a:spcPts val="0"/>
          </a:spcBef>
          <a:spcAft>
            <a:spcPts val="500"/>
          </a:spcAft>
          <a:defRPr kumimoji="0" sz="14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컨텐츠영역1_블릿정렬">
  <a:themeElements>
    <a:clrScheme name="블루계열_국방부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385188"/>
      </a:accent4>
      <a:accent5>
        <a:srgbClr val="69AEDB"/>
      </a:accent5>
      <a:accent6>
        <a:srgbClr val="DAEBF0"/>
      </a:accent6>
      <a:hlink>
        <a:srgbClr val="00B0F0"/>
      </a:hlink>
      <a:folHlink>
        <a:srgbClr val="FFA36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accent2"/>
          </a:solidFill>
        </a:ln>
      </a:spPr>
      <a:bodyPr lIns="180000" tIns="108000" rIns="180000" bIns="108000"/>
      <a:lstStyle>
        <a:defPPr algn="ctr" fontAlgn="auto" latinLnBrk="0">
          <a:lnSpc>
            <a:spcPct val="110000"/>
          </a:lnSpc>
          <a:spcBef>
            <a:spcPts val="0"/>
          </a:spcBef>
          <a:spcAft>
            <a:spcPts val="500"/>
          </a:spcAft>
          <a:defRPr kumimoji="0" sz="1200" dirty="0" err="1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fontAlgn="auto" latinLnBrk="0">
          <a:lnSpc>
            <a:spcPct val="110000"/>
          </a:lnSpc>
          <a:spcBef>
            <a:spcPts val="0"/>
          </a:spcBef>
          <a:spcAft>
            <a:spcPts val="500"/>
          </a:spcAft>
          <a:defRPr kumimoji="0" sz="14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11500</TotalTime>
  <Words>433</Words>
  <Application>Microsoft Office PowerPoint</Application>
  <PresentationFormat>A4 용지(210x297mm)</PresentationFormat>
  <Paragraphs>67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28" baseType="lpstr">
      <vt:lpstr>-2002</vt:lpstr>
      <vt:lpstr>HY견명조</vt:lpstr>
      <vt:lpstr>HY신명조</vt:lpstr>
      <vt:lpstr>HY중고딕</vt:lpstr>
      <vt:lpstr>굴림</vt:lpstr>
      <vt:lpstr>나눔고딕 ExtraBold</vt:lpstr>
      <vt:lpstr>맑은 고딕</vt:lpstr>
      <vt:lpstr>Arial</vt:lpstr>
      <vt:lpstr>Arial Black</vt:lpstr>
      <vt:lpstr>Tahoma</vt:lpstr>
      <vt:lpstr>Times New Roman</vt:lpstr>
      <vt:lpstr>Wingdings</vt:lpstr>
      <vt:lpstr>1_JB전북은행효율화 마스터</vt:lpstr>
      <vt:lpstr>2_목차</vt:lpstr>
      <vt:lpstr>03_컨텐츠영역1_블릿정렬</vt:lpstr>
      <vt:lpstr>4_컨텐츠영역1_블릿정렬</vt:lpstr>
      <vt:lpstr>단머스 2기 첫 미팅^^</vt:lpstr>
      <vt:lpstr>단머스 1기</vt:lpstr>
      <vt:lpstr>단머스 2기 멤버 자기소개 (13명)</vt:lpstr>
      <vt:lpstr>팀 구성</vt:lpstr>
      <vt:lpstr>대회 소개 (Kaggle, IEEE-CIS Fraud Detection)</vt:lpstr>
      <vt:lpstr>평가 방법 (Binary Classification, AUC)</vt:lpstr>
      <vt:lpstr>데이터 (1/2)</vt:lpstr>
      <vt:lpstr>데이터 (2/2) </vt:lpstr>
      <vt:lpstr>대회 주요 일정</vt:lpstr>
      <vt:lpstr>스터디 진행방식</vt:lpstr>
      <vt:lpstr>스터디 일정 (*격주 토요일 오전 10시 시작) </vt:lpstr>
      <vt:lpstr>[기타] 캐글 사용법 </vt:lpstr>
    </vt:vector>
  </TitlesOfParts>
  <Company>2e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Windows User</cp:lastModifiedBy>
  <cp:revision>638</cp:revision>
  <cp:lastPrinted>2017-01-05T02:53:15Z</cp:lastPrinted>
  <dcterms:created xsi:type="dcterms:W3CDTF">2007-08-16T05:20:03Z</dcterms:created>
  <dcterms:modified xsi:type="dcterms:W3CDTF">2019-08-09T18:43:30Z</dcterms:modified>
</cp:coreProperties>
</file>