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  <p:sldMasterId id="2147483784" r:id="rId2"/>
    <p:sldMasterId id="2147483788" r:id="rId3"/>
    <p:sldMasterId id="2147483791" r:id="rId4"/>
  </p:sldMasterIdLst>
  <p:notesMasterIdLst>
    <p:notesMasterId r:id="rId10"/>
  </p:notesMasterIdLst>
  <p:handoutMasterIdLst>
    <p:handoutMasterId r:id="rId11"/>
  </p:handoutMasterIdLst>
  <p:sldIdLst>
    <p:sldId id="321" r:id="rId5"/>
    <p:sldId id="322" r:id="rId6"/>
    <p:sldId id="324" r:id="rId7"/>
    <p:sldId id="325" r:id="rId8"/>
    <p:sldId id="326" r:id="rId9"/>
  </p:sldIdLst>
  <p:sldSz cx="9906000" cy="6858000" type="A4"/>
  <p:notesSz cx="9866313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orient="horz" pos="346">
          <p15:clr>
            <a:srgbClr val="A4A3A4"/>
          </p15:clr>
        </p15:guide>
        <p15:guide id="6" orient="horz" pos="1162">
          <p15:clr>
            <a:srgbClr val="A4A3A4"/>
          </p15:clr>
        </p15:guide>
        <p15:guide id="7" orient="horz" pos="572">
          <p15:clr>
            <a:srgbClr val="A4A3A4"/>
          </p15:clr>
        </p15:guide>
        <p15:guide id="9" pos="191">
          <p15:clr>
            <a:srgbClr val="A4A3A4"/>
          </p15:clr>
        </p15:guide>
        <p15:guide id="10" pos="6081">
          <p15:clr>
            <a:srgbClr val="A4A3A4"/>
          </p15:clr>
        </p15:guide>
        <p15:guide id="11" pos="1553">
          <p15:clr>
            <a:srgbClr val="A4A3A4"/>
          </p15:clr>
        </p15:guide>
        <p15:guide id="12" pos="3846">
          <p15:clr>
            <a:srgbClr val="A4A3A4"/>
          </p15:clr>
        </p15:guide>
        <p15:guide id="13" pos="4617">
          <p15:clr>
            <a:srgbClr val="A4A3A4"/>
          </p15:clr>
        </p15:guide>
        <p15:guide id="14" pos="5466">
          <p15:clr>
            <a:srgbClr val="A4A3A4"/>
          </p15:clr>
        </p15:guide>
        <p15:guide id="15" orient="horz" pos="935">
          <p15:clr>
            <a:srgbClr val="A4A3A4"/>
          </p15:clr>
        </p15:guide>
        <p15:guide id="16" orient="horz" pos="391">
          <p15:clr>
            <a:srgbClr val="A4A3A4"/>
          </p15:clr>
        </p15:guide>
        <p15:guide id="17" orient="horz" pos="527">
          <p15:clr>
            <a:srgbClr val="A4A3A4"/>
          </p15:clr>
        </p15:guide>
        <p15:guide id="18" pos="3120">
          <p15:clr>
            <a:srgbClr val="A4A3A4"/>
          </p15:clr>
        </p15:guide>
        <p15:guide id="19" orient="horz" pos="2160">
          <p15:clr>
            <a:srgbClr val="A4A3A4"/>
          </p15:clr>
        </p15:guide>
        <p15:guide id="20" orient="horz" pos="1117">
          <p15:clr>
            <a:srgbClr val="A4A3A4"/>
          </p15:clr>
        </p15:guide>
        <p15:guide id="21" pos="262">
          <p15:clr>
            <a:srgbClr val="A4A3A4"/>
          </p15:clr>
        </p15:guide>
        <p15:guide id="22" pos="5978">
          <p15:clr>
            <a:srgbClr val="A4A3A4"/>
          </p15:clr>
        </p15:guide>
        <p15:guide id="23" pos="3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1" userDrawn="1">
          <p15:clr>
            <a:srgbClr val="A4A3A4"/>
          </p15:clr>
        </p15:guide>
        <p15:guide id="2" pos="3146" userDrawn="1">
          <p15:clr>
            <a:srgbClr val="A4A3A4"/>
          </p15:clr>
        </p15:guide>
        <p15:guide id="3" orient="horz" pos="2142" userDrawn="1">
          <p15:clr>
            <a:srgbClr val="A4A3A4"/>
          </p15:clr>
        </p15:guide>
        <p15:guide id="4" pos="3127" userDrawn="1">
          <p15:clr>
            <a:srgbClr val="A4A3A4"/>
          </p15:clr>
        </p15:guide>
        <p15:guide id="5" orient="horz" pos="2141">
          <p15:clr>
            <a:srgbClr val="A4A3A4"/>
          </p15:clr>
        </p15:guide>
        <p15:guide id="6" orient="horz" pos="2122">
          <p15:clr>
            <a:srgbClr val="A4A3A4"/>
          </p15:clr>
        </p15:guide>
        <p15:guide id="7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7C80"/>
    <a:srgbClr val="595959"/>
    <a:srgbClr val="666699"/>
    <a:srgbClr val="333399"/>
    <a:srgbClr val="000066"/>
    <a:srgbClr val="002A7E"/>
    <a:srgbClr val="00518E"/>
    <a:srgbClr val="003399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9274" autoAdjust="0"/>
  </p:normalViewPr>
  <p:slideViewPr>
    <p:cSldViewPr showGuides="1">
      <p:cViewPr>
        <p:scale>
          <a:sx n="100" d="100"/>
          <a:sy n="100" d="100"/>
        </p:scale>
        <p:origin x="2028" y="216"/>
      </p:cViewPr>
      <p:guideLst>
        <p:guide orient="horz" pos="2115"/>
        <p:guide orient="horz" pos="73"/>
        <p:guide orient="horz" pos="3974"/>
        <p:guide orient="horz" pos="1026"/>
        <p:guide orient="horz" pos="346"/>
        <p:guide orient="horz" pos="1162"/>
        <p:guide orient="horz" pos="572"/>
        <p:guide pos="191"/>
        <p:guide pos="6081"/>
        <p:guide pos="1553"/>
        <p:guide pos="3846"/>
        <p:guide pos="4617"/>
        <p:guide pos="5466"/>
        <p:guide orient="horz" pos="935"/>
        <p:guide orient="horz" pos="391"/>
        <p:guide orient="horz" pos="527"/>
        <p:guide pos="3120"/>
        <p:guide orient="horz" pos="2160"/>
        <p:guide orient="horz" pos="1117"/>
        <p:guide pos="262"/>
        <p:guide pos="5978"/>
        <p:guide pos="3392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3" d="100"/>
          <a:sy n="133" d="100"/>
        </p:scale>
        <p:origin x="-1512" y="-84"/>
      </p:cViewPr>
      <p:guideLst>
        <p:guide orient="horz" pos="2161"/>
        <p:guide pos="3146"/>
        <p:guide orient="horz" pos="2142"/>
        <p:guide pos="3127"/>
        <p:guide orient="horz" pos="2141"/>
        <p:guide orient="horz" pos="212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8755" y="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9756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8755" y="639756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2027DDD-4B85-49AE-9189-BA37F2EFF31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445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755" y="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08325" y="504825"/>
            <a:ext cx="3648075" cy="2525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159" y="3199568"/>
            <a:ext cx="7893996" cy="303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9756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755" y="6397561"/>
            <a:ext cx="4275981" cy="3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9" tIns="45375" rIns="90749" bIns="4537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089FE8-A1A6-49F2-B317-3775AAE829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590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CDA72-1E18-473C-96EC-B86CE5FF4180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881034" y="2643182"/>
            <a:ext cx="8463000" cy="0"/>
          </a:xfrm>
          <a:prstGeom prst="line">
            <a:avLst/>
          </a:prstGeom>
          <a:noFill/>
          <a:ln w="19050" cap="flat" cmpd="sng" algn="ctr">
            <a:solidFill>
              <a:srgbClr val="002A7E"/>
            </a:solidFill>
            <a:prstDash val="solid"/>
          </a:ln>
          <a:effectLst/>
        </p:spPr>
      </p:cxnSp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5794932" y="4643446"/>
            <a:ext cx="3549102" cy="56672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923934" y="1857364"/>
            <a:ext cx="8420100" cy="642942"/>
          </a:xfrm>
          <a:prstGeom prst="rect">
            <a:avLst/>
          </a:prstGeom>
        </p:spPr>
        <p:txBody>
          <a:bodyPr anchor="b"/>
          <a:lstStyle>
            <a:lvl1pPr algn="r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917EF-0D82-45F7-9CEB-7C1193DD076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_컨텐츠영역(블릿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wrap="none"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2480" y="836612"/>
            <a:ext cx="9360470" cy="864195"/>
          </a:xfrm>
          <a:prstGeom prst="rect">
            <a:avLst/>
          </a:prstGeom>
        </p:spPr>
        <p:txBody>
          <a:bodyPr/>
          <a:lstStyle>
            <a:lvl1pPr marL="0" marR="0" indent="1111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Tahoma" pitchFamily="34" charset="0"/>
              <a:buNone/>
              <a:tabLst/>
              <a:defRPr kumimoji="1" lang="en-US" altLang="ko-KR" sz="1400" b="1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</a:lstStyle>
          <a:p>
            <a:pPr marL="0" marR="0" lvl="0" indent="1111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Tahoma" pitchFamily="34" charset="0"/>
              <a:buNone/>
              <a:tabLst/>
              <a:defRPr/>
            </a:pPr>
            <a:r>
              <a:rPr lang="ko-KR" altLang="en-US" dirty="0"/>
              <a:t>마스터 텍스트 </a:t>
            </a:r>
            <a:r>
              <a:rPr lang="ko-KR" altLang="en-US"/>
              <a:t>스타일을 편집합니다 마스터 텍스트 스타일을 편집합니다 마스터 텍스트 스타일을 편집합니다 마스터 텍스트 스타일을 편집합니다 마스터 텍스트 스타일을 편집합니다 마스터 텍스트 스타일을 편집합니다 마스터 텍스트 스타일을 편집합니다 마스터 텍스트 스타일을 편집합니다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_컨텐츠영역(블릿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wrap="none"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_컨텐츠영역(블릿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wrap="none"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2480" y="836612"/>
            <a:ext cx="9360470" cy="864195"/>
          </a:xfrm>
          <a:prstGeom prst="rect">
            <a:avLst/>
          </a:prstGeom>
        </p:spPr>
        <p:txBody>
          <a:bodyPr/>
          <a:lstStyle>
            <a:lvl1pPr marL="0" marR="0" indent="1111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Tahoma" pitchFamily="34" charset="0"/>
              <a:buNone/>
              <a:tabLst/>
              <a:defRPr kumimoji="1" lang="en-US" altLang="ko-KR" sz="1400" b="1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</a:lstStyle>
          <a:p>
            <a:pPr marL="0" marR="0" lvl="0" indent="1111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Tahoma" pitchFamily="34" charset="0"/>
              <a:buNone/>
              <a:tabLst/>
              <a:defRPr/>
            </a:pPr>
            <a:r>
              <a:rPr lang="ko-KR" altLang="en-US" dirty="0"/>
              <a:t>마스터 텍스트 </a:t>
            </a:r>
            <a:r>
              <a:rPr lang="ko-KR" altLang="en-US"/>
              <a:t>스타일을 편집합니다 마스터 텍스트 스타일을 편집합니다 마스터 텍스트 스타일을 편집합니다 마스터 텍스트 스타일을 편집합니다 마스터 텍스트 스타일을 편집합니다 마스터 텍스트 스타일을 편집합니다 마스터 텍스트 스타일을 편집합니다 마스터 텍스트 스타일을 편집합니다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_컨텐츠영역(블릿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wrap="none"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/>
          <p:cNvSpPr>
            <a:spLocks noChangeArrowheads="1"/>
          </p:cNvSpPr>
          <p:nvPr userDrawn="1"/>
        </p:nvSpPr>
        <p:spPr bwMode="auto">
          <a:xfrm>
            <a:off x="8958640" y="6562907"/>
            <a:ext cx="7556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31" tIns="47816" rIns="95631" bIns="47816"/>
          <a:lstStyle/>
          <a:p>
            <a:pPr marL="0" marR="0" lvl="0" indent="0" algn="r" defTabSz="95561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2C3769-E4A2-4B9E-9272-6BE5FA27782E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r" defTabSz="95561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742950" indent="-2857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2"/>
        </a:buClr>
        <a:buSzPct val="140000"/>
        <a:buFont typeface="Arial Black" pitchFamily="34" charset="0"/>
        <a:buChar char=" "/>
        <a:defRPr kumimoji="1" sz="1200" b="1">
          <a:solidFill>
            <a:schemeClr val="accent4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HY중고딕" pitchFamily="18" charset="-127"/>
        <a:buChar char="`"/>
        <a:defRPr kumimoji="1" sz="11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HY신명조" pitchFamily="18" charset="-127"/>
        <a:buChar char="`"/>
        <a:defRPr kumimoji="1" sz="1000" b="1">
          <a:solidFill>
            <a:srgbClr val="7F7F7F"/>
          </a:solidFill>
          <a:latin typeface="HY신명조" pitchFamily="18" charset="-127"/>
          <a:ea typeface="HY신명조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rgbClr val="7F7F7F"/>
          </a:solidFill>
          <a:latin typeface="HY중고딕" pitchFamily="18" charset="-127"/>
          <a:ea typeface="HY중고딕" pitchFamily="18" charset="-127"/>
        </a:defRPr>
      </a:lvl4pPr>
      <a:lvl5pPr marL="2209800" indent="-3810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670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1242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814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0386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I. </a:t>
            </a:r>
            <a:r>
              <a:rPr lang="ko-KR" altLang="en-US"/>
              <a:t>컨텐츠 페이지입니다</a:t>
            </a:r>
            <a:r>
              <a:rPr lang="en-US" altLang="ko-KR"/>
              <a:t>.</a:t>
            </a:r>
          </a:p>
        </p:txBody>
      </p:sp>
      <p:sp>
        <p:nvSpPr>
          <p:cNvPr id="4124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Line 28"/>
          <p:cNvSpPr>
            <a:spLocks noChangeShapeType="1"/>
          </p:cNvSpPr>
          <p:nvPr userDrawn="1"/>
        </p:nvSpPr>
        <p:spPr bwMode="auto">
          <a:xfrm>
            <a:off x="273050" y="712788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 userDrawn="1"/>
        </p:nvSpPr>
        <p:spPr bwMode="auto">
          <a:xfrm>
            <a:off x="8958640" y="6562907"/>
            <a:ext cx="7556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31" tIns="47816" rIns="95631" bIns="47816"/>
          <a:lstStyle/>
          <a:p>
            <a:pPr marL="0" marR="0" lvl="0" indent="0" algn="r" defTabSz="95561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2C3769-E4A2-4B9E-9272-6BE5FA27782E}" type="slidenum">
              <a:rPr kumimoji="1" lang="en-US" altLang="ko-KR" sz="1200" kern="1200" noProof="0" smtClean="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r" defTabSz="95561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200" kern="1200" noProof="0" dirty="0">
              <a:solidFill>
                <a:schemeClr val="tx1"/>
              </a:solidFill>
              <a:latin typeface="맑은 고딕" pitchFamily="50" charset="-127"/>
              <a:ea typeface="굴림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0" indent="11113" algn="l" rtl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None/>
        <a:defRPr kumimoji="1" sz="1200" b="1">
          <a:solidFill>
            <a:srgbClr val="333333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022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75000"/>
          </a:schemeClr>
        </a:buClr>
        <a:buFont typeface="Wingdings" pitchFamily="2" charset="2"/>
        <a:buChar char="l"/>
        <a:defRPr kumimoji="1" sz="1200">
          <a:solidFill>
            <a:schemeClr val="tx1"/>
          </a:solidFill>
          <a:latin typeface="Times New Roman" pitchFamily="18" charset="0"/>
          <a:ea typeface="HY견명조" pitchFamily="18" charset="-127"/>
        </a:defRPr>
      </a:lvl2pPr>
      <a:lvl3pPr marL="719138" indent="-184150" algn="l" rtl="0" eaLnBrk="0" fontAlgn="base" latinLnBrk="1" hangingPunct="0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Wingdings" pitchFamily="2" charset="2"/>
        <a:buChar char="§"/>
        <a:defRPr kumimoji="1" sz="1100" b="1">
          <a:solidFill>
            <a:srgbClr val="333333"/>
          </a:solidFill>
          <a:latin typeface="+mn-ea"/>
          <a:ea typeface="+mn-ea"/>
        </a:defRPr>
      </a:lvl3pPr>
      <a:lvl4pPr marL="896938" indent="-1619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rgbClr val="7F7F7F"/>
          </a:solidFill>
          <a:latin typeface="+mn-ea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I. </a:t>
            </a:r>
            <a:r>
              <a:rPr lang="ko-KR" altLang="en-US"/>
              <a:t>컨텐츠 페이지입니다</a:t>
            </a:r>
            <a:r>
              <a:rPr lang="en-US" altLang="ko-KR"/>
              <a:t>.</a:t>
            </a:r>
          </a:p>
        </p:txBody>
      </p:sp>
      <p:sp>
        <p:nvSpPr>
          <p:cNvPr id="4124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Line 28"/>
          <p:cNvSpPr>
            <a:spLocks noChangeShapeType="1"/>
          </p:cNvSpPr>
          <p:nvPr userDrawn="1"/>
        </p:nvSpPr>
        <p:spPr bwMode="auto">
          <a:xfrm>
            <a:off x="273050" y="712788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15"/>
          <p:cNvSpPr>
            <a:spLocks noChangeArrowheads="1"/>
          </p:cNvSpPr>
          <p:nvPr userDrawn="1"/>
        </p:nvSpPr>
        <p:spPr bwMode="auto">
          <a:xfrm>
            <a:off x="8958640" y="6562907"/>
            <a:ext cx="75565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31" tIns="47816" rIns="95631" bIns="47816"/>
          <a:lstStyle/>
          <a:p>
            <a:pPr algn="r" defTabSz="955614">
              <a:defRPr/>
            </a:pPr>
            <a:fld id="{212C3769-E4A2-4B9E-9272-6BE5FA27782E}" type="slidenum">
              <a:rPr lang="en-US" altLang="ko-KR" sz="1200" smtClean="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</a:rPr>
              <a:pPr algn="r" defTabSz="955614">
                <a:defRPr/>
              </a:pPr>
              <a:t>‹#›</a:t>
            </a:fld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0" indent="11113" algn="l" rtl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None/>
        <a:defRPr kumimoji="1" sz="1200" b="1">
          <a:solidFill>
            <a:srgbClr val="333333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022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75000"/>
          </a:schemeClr>
        </a:buClr>
        <a:buFont typeface="Wingdings" pitchFamily="2" charset="2"/>
        <a:buChar char="l"/>
        <a:defRPr kumimoji="1" sz="1200">
          <a:solidFill>
            <a:schemeClr val="tx1"/>
          </a:solidFill>
          <a:latin typeface="Times New Roman" pitchFamily="18" charset="0"/>
          <a:ea typeface="HY견명조" pitchFamily="18" charset="-127"/>
        </a:defRPr>
      </a:lvl2pPr>
      <a:lvl3pPr marL="719138" indent="-184150" algn="l" rtl="0" eaLnBrk="0" fontAlgn="base" latinLnBrk="1" hangingPunct="0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Wingdings" pitchFamily="2" charset="2"/>
        <a:buChar char="§"/>
        <a:defRPr kumimoji="1" sz="1100" b="1">
          <a:solidFill>
            <a:srgbClr val="333333"/>
          </a:solidFill>
          <a:latin typeface="+mn-ea"/>
          <a:ea typeface="+mn-ea"/>
        </a:defRPr>
      </a:lvl3pPr>
      <a:lvl4pPr marL="896938" indent="-1619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rgbClr val="7F7F7F"/>
          </a:solidFill>
          <a:latin typeface="+mn-ea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894102" y="1928802"/>
            <a:ext cx="8420100" cy="642942"/>
          </a:xfrm>
          <a:prstGeom prst="rect">
            <a:avLst/>
          </a:prstGeom>
        </p:spPr>
        <p:txBody>
          <a:bodyPr anchor="b"/>
          <a:lstStyle>
            <a:lvl1pPr algn="r">
              <a:defRPr sz="3200" b="1"/>
            </a:lvl1pPr>
          </a:lstStyle>
          <a:p>
            <a:r>
              <a:rPr lang="ko-KR" altLang="en-US" sz="3600" dirty="0" err="1">
                <a:latin typeface="맑은 고딕" pitchFamily="50" charset="-127"/>
                <a:ea typeface="맑은 고딕" pitchFamily="50" charset="-127"/>
              </a:rPr>
              <a:t>단머스</a:t>
            </a:r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기 두번째 미팅</a:t>
            </a:r>
            <a:r>
              <a:rPr lang="en-US" altLang="ko-KR" sz="36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3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5765100" y="4429132"/>
            <a:ext cx="3549102" cy="584044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2019.8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b="0" dirty="0" err="1"/>
              <a:t>TransactionID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isFraud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TransactionDT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TransactionAmt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ProductCD</a:t>
            </a:r>
            <a:r>
              <a:rPr lang="en-US" altLang="ko-KR" sz="1200" b="0" dirty="0"/>
              <a:t>,</a:t>
            </a:r>
            <a:endParaRPr lang="ko-KR" altLang="en-US" sz="1200" b="0" dirty="0"/>
          </a:p>
          <a:p>
            <a:endParaRPr lang="en-US" altLang="ko-KR" sz="1200" b="0" dirty="0"/>
          </a:p>
          <a:p>
            <a:r>
              <a:rPr lang="en-US" altLang="ko-KR" sz="1200" b="0" dirty="0" err="1"/>
              <a:t>DeviceType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DeviceInfo</a:t>
            </a:r>
            <a:endParaRPr lang="ko-KR" altLang="en-US" sz="1200" b="0" dirty="0"/>
          </a:p>
          <a:p>
            <a:endParaRPr lang="en-US" altLang="ko-KR" sz="1200" b="0" dirty="0"/>
          </a:p>
          <a:p>
            <a:r>
              <a:rPr lang="en-US" altLang="ko-KR" sz="1200" b="0" dirty="0"/>
              <a:t>card1, card2, card3, card4, card5, card6,</a:t>
            </a:r>
            <a:endParaRPr lang="ko-KR" altLang="en-US" sz="1200" b="0" dirty="0"/>
          </a:p>
          <a:p>
            <a:endParaRPr lang="en-US" altLang="ko-KR" sz="1200" b="0" dirty="0"/>
          </a:p>
          <a:p>
            <a:r>
              <a:rPr lang="en-US" altLang="ko-KR" sz="1200" b="0" dirty="0"/>
              <a:t>addr1, addr2, dist1, dist2, </a:t>
            </a:r>
            <a:r>
              <a:rPr lang="en-US" altLang="ko-KR" sz="1200" b="0" dirty="0" err="1"/>
              <a:t>P_emaildomain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R_emaildomain</a:t>
            </a:r>
            <a:r>
              <a:rPr lang="en-US" altLang="ko-KR" sz="1200" b="0" dirty="0"/>
              <a:t>,</a:t>
            </a:r>
            <a:endParaRPr lang="ko-KR" altLang="en-US" sz="1200" b="0" dirty="0"/>
          </a:p>
          <a:p>
            <a:endParaRPr lang="en-US" altLang="ko-KR" sz="1200" b="0" dirty="0"/>
          </a:p>
          <a:p>
            <a:r>
              <a:rPr lang="en-US" altLang="ko-KR" sz="1200" b="0" dirty="0"/>
              <a:t>C1, C2, C3, C4, C5, C6, C7, C8, C9, C10, C11, C12, C13, C14,</a:t>
            </a:r>
            <a:endParaRPr lang="ko-KR" altLang="en-US" sz="1200" b="0" dirty="0"/>
          </a:p>
          <a:p>
            <a:endParaRPr lang="en-US" altLang="ko-KR" sz="1200" b="0" dirty="0"/>
          </a:p>
          <a:p>
            <a:r>
              <a:rPr lang="en-US" altLang="ko-KR" sz="1200" b="0" dirty="0"/>
              <a:t>D1, D2, D3, D4, D5, D6, D7, D8, D9, D10, D11, D12, D13, D14, D15,</a:t>
            </a:r>
            <a:endParaRPr lang="ko-KR" altLang="en-US" sz="1200" b="0" dirty="0"/>
          </a:p>
          <a:p>
            <a:endParaRPr lang="en-US" altLang="ko-KR" sz="1200" b="0" dirty="0"/>
          </a:p>
          <a:p>
            <a:r>
              <a:rPr lang="en-US" altLang="ko-KR" sz="1200" b="0" dirty="0"/>
              <a:t>M1, M2, M3, M4, M5, M6, M7, M8, M9,</a:t>
            </a:r>
          </a:p>
          <a:p>
            <a:endParaRPr lang="ko-KR" altLang="en-US" sz="1200" b="0" dirty="0"/>
          </a:p>
          <a:p>
            <a:r>
              <a:rPr lang="en-US" altLang="ko-KR" sz="1200" b="0" dirty="0"/>
              <a:t>V1, V2, V3, V4, V5, V6, V7, V8, V9, V10, V11, V12, V13, V14, V15, V16, V17, V18, V19, V20, V21, V22, V23, V24, V25, V26, V27, V28, V29, V30, V31, V32, V33, V34, V35, V36, V37, V38, V39, V40, V41, V42, V43, V44, V45, V46, V47, V48, V49, V50, V51, V52, V53,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V54, V55, V56, V57, V58, V59, V60, V61, V62, V63, V64, V65, V66, V67, V68, V69, V70, V71, V72, V73, V74, V75, V76, V77, V78, V79, V80, V81, V82, V83, V84, V85, V86, V87, V88, V89, V90, V91, V92, V93, V94, V95</a:t>
            </a:r>
          </a:p>
          <a:p>
            <a:endParaRPr lang="en-US" altLang="ko-KR" sz="1200" b="0" dirty="0"/>
          </a:p>
          <a:p>
            <a:endParaRPr lang="ko-KR" altLang="en-US" sz="1200" b="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목록</a:t>
            </a:r>
          </a:p>
        </p:txBody>
      </p:sp>
    </p:spTree>
    <p:extLst>
      <p:ext uri="{BB962C8B-B14F-4D97-AF65-F5344CB8AC3E}">
        <p14:creationId xmlns:p14="http://schemas.microsoft.com/office/powerpoint/2010/main" val="198600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05CBD-84BD-4D00-B631-7D25AF44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b="0" dirty="0"/>
              <a:t>C1 ~ C14 : counting, such as how many addresses are found to be associated with the payment card, etc.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7DAF11-8680-4E90-9C06-6F9152B7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96" y="1340768"/>
            <a:ext cx="4987057" cy="4869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7F4A3-4F3E-4057-8016-7DA8FFC18A4C}"/>
              </a:ext>
            </a:extLst>
          </p:cNvPr>
          <p:cNvSpPr txBox="1"/>
          <p:nvPr/>
        </p:nvSpPr>
        <p:spPr>
          <a:xfrm>
            <a:off x="1818830" y="1412776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C1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28DD3-1713-42E9-8717-BA626C3E14F8}"/>
              </a:ext>
            </a:extLst>
          </p:cNvPr>
          <p:cNvSpPr txBox="1"/>
          <p:nvPr/>
        </p:nvSpPr>
        <p:spPr>
          <a:xfrm>
            <a:off x="1818830" y="1746317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C2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2FD32-0BD2-43F7-883F-8B942016B0C4}"/>
              </a:ext>
            </a:extLst>
          </p:cNvPr>
          <p:cNvSpPr txBox="1"/>
          <p:nvPr/>
        </p:nvSpPr>
        <p:spPr>
          <a:xfrm>
            <a:off x="1818830" y="2079858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C3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95C3F-B03A-46F3-A98E-05850728A18E}"/>
              </a:ext>
            </a:extLst>
          </p:cNvPr>
          <p:cNvSpPr txBox="1"/>
          <p:nvPr/>
        </p:nvSpPr>
        <p:spPr>
          <a:xfrm>
            <a:off x="1818830" y="2413399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C4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BA385-E48A-4560-9069-6849C33DAECC}"/>
              </a:ext>
            </a:extLst>
          </p:cNvPr>
          <p:cNvSpPr txBox="1"/>
          <p:nvPr/>
        </p:nvSpPr>
        <p:spPr>
          <a:xfrm>
            <a:off x="1818830" y="2746940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C5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0CF21-A6C7-45BF-BF6D-0DA2A0115245}"/>
              </a:ext>
            </a:extLst>
          </p:cNvPr>
          <p:cNvSpPr txBox="1"/>
          <p:nvPr/>
        </p:nvSpPr>
        <p:spPr>
          <a:xfrm>
            <a:off x="1818830" y="3080481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C6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168E1-F539-4864-80D1-F95A48BEAB36}"/>
              </a:ext>
            </a:extLst>
          </p:cNvPr>
          <p:cNvSpPr txBox="1"/>
          <p:nvPr/>
        </p:nvSpPr>
        <p:spPr>
          <a:xfrm>
            <a:off x="1818830" y="3414022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C7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C678E-E5EE-4838-AC64-DC98D587BAF7}"/>
              </a:ext>
            </a:extLst>
          </p:cNvPr>
          <p:cNvSpPr txBox="1"/>
          <p:nvPr/>
        </p:nvSpPr>
        <p:spPr>
          <a:xfrm>
            <a:off x="1818830" y="3747563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C8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B8F3F-AD53-4B75-A3E3-28CFFBAA9F71}"/>
              </a:ext>
            </a:extLst>
          </p:cNvPr>
          <p:cNvSpPr txBox="1"/>
          <p:nvPr/>
        </p:nvSpPr>
        <p:spPr>
          <a:xfrm>
            <a:off x="1818830" y="4081104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C9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8AE3D-28D1-4575-B21C-838CC3210D68}"/>
              </a:ext>
            </a:extLst>
          </p:cNvPr>
          <p:cNvSpPr txBox="1"/>
          <p:nvPr/>
        </p:nvSpPr>
        <p:spPr>
          <a:xfrm>
            <a:off x="1818830" y="4414645"/>
            <a:ext cx="497252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C10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2D833F-D869-48E6-B6C5-F4A34C93441F}"/>
              </a:ext>
            </a:extLst>
          </p:cNvPr>
          <p:cNvSpPr txBox="1"/>
          <p:nvPr/>
        </p:nvSpPr>
        <p:spPr>
          <a:xfrm>
            <a:off x="1818830" y="4748186"/>
            <a:ext cx="497252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C11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23A22-B977-4D6D-8A56-76E61DE5BFB0}"/>
              </a:ext>
            </a:extLst>
          </p:cNvPr>
          <p:cNvSpPr txBox="1"/>
          <p:nvPr/>
        </p:nvSpPr>
        <p:spPr>
          <a:xfrm>
            <a:off x="1818830" y="5081727"/>
            <a:ext cx="497252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C12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3D61A-EFC4-4B28-BA47-E2DE59A57F30}"/>
              </a:ext>
            </a:extLst>
          </p:cNvPr>
          <p:cNvSpPr txBox="1"/>
          <p:nvPr/>
        </p:nvSpPr>
        <p:spPr>
          <a:xfrm>
            <a:off x="1818830" y="5415268"/>
            <a:ext cx="497252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C13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E24496-E052-43FD-A726-7F9491BC6EBD}"/>
              </a:ext>
            </a:extLst>
          </p:cNvPr>
          <p:cNvSpPr txBox="1"/>
          <p:nvPr/>
        </p:nvSpPr>
        <p:spPr>
          <a:xfrm>
            <a:off x="1818830" y="5748806"/>
            <a:ext cx="497252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C14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215950-690D-461E-AEBF-89ED0423463C}"/>
              </a:ext>
            </a:extLst>
          </p:cNvPr>
          <p:cNvSpPr txBox="1"/>
          <p:nvPr/>
        </p:nvSpPr>
        <p:spPr>
          <a:xfrm>
            <a:off x="2334188" y="1096573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C1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BDDC26-26AD-4C8E-B7D1-3487E6D7307F}"/>
              </a:ext>
            </a:extLst>
          </p:cNvPr>
          <p:cNvSpPr txBox="1"/>
          <p:nvPr/>
        </p:nvSpPr>
        <p:spPr>
          <a:xfrm>
            <a:off x="2671202" y="1096573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C2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D881C-A7B0-45D5-BCAE-9F4F09231614}"/>
              </a:ext>
            </a:extLst>
          </p:cNvPr>
          <p:cNvSpPr txBox="1"/>
          <p:nvPr/>
        </p:nvSpPr>
        <p:spPr>
          <a:xfrm>
            <a:off x="3008216" y="1096573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C3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391587-A60C-43F9-89D6-DFD6801BEE6D}"/>
              </a:ext>
            </a:extLst>
          </p:cNvPr>
          <p:cNvSpPr txBox="1"/>
          <p:nvPr/>
        </p:nvSpPr>
        <p:spPr>
          <a:xfrm>
            <a:off x="3345230" y="1096573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C4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0AEC2-82D0-4CD2-AAEF-6B04B57B1069}"/>
              </a:ext>
            </a:extLst>
          </p:cNvPr>
          <p:cNvSpPr txBox="1"/>
          <p:nvPr/>
        </p:nvSpPr>
        <p:spPr>
          <a:xfrm>
            <a:off x="3682244" y="1096573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C5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B1FCC-40C7-4494-91ED-D69A5D5E0789}"/>
              </a:ext>
            </a:extLst>
          </p:cNvPr>
          <p:cNvSpPr txBox="1"/>
          <p:nvPr/>
        </p:nvSpPr>
        <p:spPr>
          <a:xfrm>
            <a:off x="4019258" y="1096573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C6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487F8C-069F-4E92-B7B5-12F2B43A8B43}"/>
              </a:ext>
            </a:extLst>
          </p:cNvPr>
          <p:cNvSpPr txBox="1"/>
          <p:nvPr/>
        </p:nvSpPr>
        <p:spPr>
          <a:xfrm>
            <a:off x="4356272" y="1096573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C7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739B2-B219-4049-9655-417BC2C80A49}"/>
              </a:ext>
            </a:extLst>
          </p:cNvPr>
          <p:cNvSpPr txBox="1"/>
          <p:nvPr/>
        </p:nvSpPr>
        <p:spPr>
          <a:xfrm>
            <a:off x="4693286" y="1096573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C8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AF4DD-98FE-4CD1-94E9-DB2E6DBC4051}"/>
              </a:ext>
            </a:extLst>
          </p:cNvPr>
          <p:cNvSpPr txBox="1"/>
          <p:nvPr/>
        </p:nvSpPr>
        <p:spPr>
          <a:xfrm>
            <a:off x="5030300" y="1096573"/>
            <a:ext cx="3978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C9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1D5675-554E-4777-800E-35B749C17C44}"/>
              </a:ext>
            </a:extLst>
          </p:cNvPr>
          <p:cNvSpPr txBox="1"/>
          <p:nvPr/>
        </p:nvSpPr>
        <p:spPr>
          <a:xfrm>
            <a:off x="5349208" y="1126728"/>
            <a:ext cx="386644" cy="231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C10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FC82F9-BE1E-495C-8057-948691D82AA1}"/>
              </a:ext>
            </a:extLst>
          </p:cNvPr>
          <p:cNvSpPr txBox="1"/>
          <p:nvPr/>
        </p:nvSpPr>
        <p:spPr>
          <a:xfrm>
            <a:off x="5686222" y="1126728"/>
            <a:ext cx="386644" cy="231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C11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069D2B-8452-44F5-93AA-DF879A73E25F}"/>
              </a:ext>
            </a:extLst>
          </p:cNvPr>
          <p:cNvSpPr txBox="1"/>
          <p:nvPr/>
        </p:nvSpPr>
        <p:spPr>
          <a:xfrm>
            <a:off x="6023236" y="1126728"/>
            <a:ext cx="397866" cy="23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C12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322DCA-626B-4746-AE09-9121D8E24EC8}"/>
              </a:ext>
            </a:extLst>
          </p:cNvPr>
          <p:cNvSpPr txBox="1"/>
          <p:nvPr/>
        </p:nvSpPr>
        <p:spPr>
          <a:xfrm>
            <a:off x="6360250" y="1126728"/>
            <a:ext cx="397866" cy="23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C13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3629E-D9B0-4E17-BB4F-5AD1CE869877}"/>
              </a:ext>
            </a:extLst>
          </p:cNvPr>
          <p:cNvSpPr txBox="1"/>
          <p:nvPr/>
        </p:nvSpPr>
        <p:spPr>
          <a:xfrm>
            <a:off x="6697268" y="1126728"/>
            <a:ext cx="397866" cy="23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C14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EF8E65-832C-4EEF-9BF3-2C46B1A014C5}"/>
              </a:ext>
            </a:extLst>
          </p:cNvPr>
          <p:cNvSpPr/>
          <p:nvPr/>
        </p:nvSpPr>
        <p:spPr>
          <a:xfrm>
            <a:off x="6360250" y="4074153"/>
            <a:ext cx="367980" cy="340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324F31-3287-4CD4-88EC-CE2994F1F9C8}"/>
              </a:ext>
            </a:extLst>
          </p:cNvPr>
          <p:cNvSpPr/>
          <p:nvPr/>
        </p:nvSpPr>
        <p:spPr>
          <a:xfrm>
            <a:off x="5022028" y="2750685"/>
            <a:ext cx="367980" cy="340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EB8E46-34B5-434B-A884-99D21C68DAF6}"/>
              </a:ext>
            </a:extLst>
          </p:cNvPr>
          <p:cNvSpPr/>
          <p:nvPr/>
        </p:nvSpPr>
        <p:spPr>
          <a:xfrm>
            <a:off x="3697187" y="4065484"/>
            <a:ext cx="367980" cy="340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0AEEB2-5371-493C-9642-A4985235B758}"/>
              </a:ext>
            </a:extLst>
          </p:cNvPr>
          <p:cNvSpPr/>
          <p:nvPr/>
        </p:nvSpPr>
        <p:spPr>
          <a:xfrm>
            <a:off x="5022086" y="5428555"/>
            <a:ext cx="367980" cy="340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36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7558-304D-4894-8A00-81190CBB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D1 ~ D15 : </a:t>
            </a:r>
            <a:r>
              <a:rPr lang="en-US" altLang="ko-KR" b="0" dirty="0" err="1"/>
              <a:t>timedelta</a:t>
            </a:r>
            <a:r>
              <a:rPr lang="en-US" altLang="ko-KR" b="0" dirty="0"/>
              <a:t>, such as days between previous transaction, etc.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3BABF5-B7BB-4CE0-BB86-0636313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0" y="1052736"/>
            <a:ext cx="5216569" cy="5229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5DA42E-C1AA-4295-A586-A464FD9051B5}"/>
              </a:ext>
            </a:extLst>
          </p:cNvPr>
          <p:cNvSpPr/>
          <p:nvPr/>
        </p:nvSpPr>
        <p:spPr>
          <a:xfrm>
            <a:off x="6220569" y="5157192"/>
            <a:ext cx="367980" cy="340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57759-5775-4340-952C-F3C064AA7B3C}"/>
              </a:ext>
            </a:extLst>
          </p:cNvPr>
          <p:cNvSpPr/>
          <p:nvPr/>
        </p:nvSpPr>
        <p:spPr>
          <a:xfrm>
            <a:off x="5866281" y="4838713"/>
            <a:ext cx="367980" cy="340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A83F19-C379-4E1E-BA1C-19DB750653AC}"/>
              </a:ext>
            </a:extLst>
          </p:cNvPr>
          <p:cNvSpPr/>
          <p:nvPr/>
        </p:nvSpPr>
        <p:spPr>
          <a:xfrm>
            <a:off x="6570919" y="5475671"/>
            <a:ext cx="367980" cy="340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</a:pPr>
            <a:endParaRPr kumimoji="0" lang="ko-KR" altLang="en-US" sz="12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75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8921E-97FB-4A48-8A6A-91887DFF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/>
              <a:t>W, H and R the distribution of Fraud values are slightly higher than the Non-Fraud Transactions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F1CA0D-13AE-4D92-A2F7-C58BF3DFD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966316"/>
            <a:ext cx="82010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88077"/>
      </p:ext>
    </p:extLst>
  </p:cSld>
  <p:clrMapOvr>
    <a:masterClrMapping/>
  </p:clrMapOvr>
</p:sld>
</file>

<file path=ppt/theme/theme1.xml><?xml version="1.0" encoding="utf-8"?>
<a:theme xmlns:a="http://schemas.openxmlformats.org/drawingml/2006/main" name="1_JB전북은행효율화 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28600" indent="-228600" algn="l" latinLnBrk="0">
          <a:lnSpc>
            <a:spcPct val="120000"/>
          </a:lnSpc>
          <a:spcBef>
            <a:spcPts val="600"/>
          </a:spcBef>
          <a:buAutoNum type="arabicPeriod"/>
          <a:defRPr sz="1200" b="1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목차">
  <a:themeElements>
    <a:clrScheme name="블루계열_국방부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385188"/>
      </a:accent4>
      <a:accent5>
        <a:srgbClr val="69AEDB"/>
      </a:accent5>
      <a:accent6>
        <a:srgbClr val="DAEBF0"/>
      </a:accent6>
      <a:hlink>
        <a:srgbClr val="00B0F0"/>
      </a:hlink>
      <a:folHlink>
        <a:srgbClr val="FFA365"/>
      </a:folHlink>
    </a:clrScheme>
    <a:fontScheme name="투이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_목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3_컨텐츠영역1_블릿정렬">
  <a:themeElements>
    <a:clrScheme name="블루계열_국방부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385188"/>
      </a:accent4>
      <a:accent5>
        <a:srgbClr val="69AEDB"/>
      </a:accent5>
      <a:accent6>
        <a:srgbClr val="DAEBF0"/>
      </a:accent6>
      <a:hlink>
        <a:srgbClr val="00B0F0"/>
      </a:hlink>
      <a:folHlink>
        <a:srgbClr val="FFA36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accent2"/>
          </a:solidFill>
        </a:ln>
      </a:spPr>
      <a:bodyPr lIns="180000" tIns="108000" rIns="180000" bIns="108000"/>
      <a:lstStyle>
        <a:defPPr algn="ctr" fontAlgn="auto" latinLnBrk="0">
          <a:lnSpc>
            <a:spcPct val="110000"/>
          </a:lnSpc>
          <a:spcBef>
            <a:spcPts val="0"/>
          </a:spcBef>
          <a:spcAft>
            <a:spcPts val="500"/>
          </a:spcAft>
          <a:defRPr kumimoji="0" sz="1200" dirty="0" err="1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fontAlgn="auto" latinLnBrk="0">
          <a:lnSpc>
            <a:spcPct val="110000"/>
          </a:lnSpc>
          <a:spcBef>
            <a:spcPts val="0"/>
          </a:spcBef>
          <a:spcAft>
            <a:spcPts val="500"/>
          </a:spcAft>
          <a:defRPr kumimoji="0" sz="14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04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컨텐츠영역1_블릿정렬">
  <a:themeElements>
    <a:clrScheme name="블루계열_국방부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385188"/>
      </a:accent4>
      <a:accent5>
        <a:srgbClr val="69AEDB"/>
      </a:accent5>
      <a:accent6>
        <a:srgbClr val="DAEBF0"/>
      </a:accent6>
      <a:hlink>
        <a:srgbClr val="00B0F0"/>
      </a:hlink>
      <a:folHlink>
        <a:srgbClr val="FFA36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accent2"/>
          </a:solidFill>
        </a:ln>
      </a:spPr>
      <a:bodyPr lIns="180000" tIns="108000" rIns="180000" bIns="108000"/>
      <a:lstStyle>
        <a:defPPr algn="ctr" fontAlgn="auto" latinLnBrk="0">
          <a:lnSpc>
            <a:spcPct val="110000"/>
          </a:lnSpc>
          <a:spcBef>
            <a:spcPts val="0"/>
          </a:spcBef>
          <a:spcAft>
            <a:spcPts val="500"/>
          </a:spcAft>
          <a:defRPr kumimoji="0" sz="1200" dirty="0" err="1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fontAlgn="auto" latinLnBrk="0">
          <a:lnSpc>
            <a:spcPct val="110000"/>
          </a:lnSpc>
          <a:spcBef>
            <a:spcPts val="0"/>
          </a:spcBef>
          <a:spcAft>
            <a:spcPts val="500"/>
          </a:spcAft>
          <a:defRPr kumimoji="0" sz="14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04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13077</TotalTime>
  <Words>399</Words>
  <Application>Microsoft Office PowerPoint</Application>
  <PresentationFormat>A4 용지(210x297mm)</PresentationFormat>
  <Paragraphs>50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20" baseType="lpstr">
      <vt:lpstr>-2002</vt:lpstr>
      <vt:lpstr>HY신명조</vt:lpstr>
      <vt:lpstr>HY중고딕</vt:lpstr>
      <vt:lpstr>굴림</vt:lpstr>
      <vt:lpstr>나눔고딕 ExtraBold</vt:lpstr>
      <vt:lpstr>맑은 고딕</vt:lpstr>
      <vt:lpstr>Arial</vt:lpstr>
      <vt:lpstr>Arial Black</vt:lpstr>
      <vt:lpstr>Tahoma</vt:lpstr>
      <vt:lpstr>Times New Roman</vt:lpstr>
      <vt:lpstr>Wingdings</vt:lpstr>
      <vt:lpstr>1_JB전북은행효율화 마스터</vt:lpstr>
      <vt:lpstr>2_목차</vt:lpstr>
      <vt:lpstr>03_컨텐츠영역1_블릿정렬</vt:lpstr>
      <vt:lpstr>4_컨텐츠영역1_블릿정렬</vt:lpstr>
      <vt:lpstr>단머스 2기 두번째 미팅!</vt:lpstr>
      <vt:lpstr>변수 목록</vt:lpstr>
      <vt:lpstr>C1 ~ C14 : counting, such as how many addresses are found to be associated with the payment card, etc. </vt:lpstr>
      <vt:lpstr>D1 ~ D15 : timedelta, such as days between previous transaction, etc.</vt:lpstr>
      <vt:lpstr>W, H and R the distribution of Fraud values are slightly higher than the Non-Fraud Transactions</vt:lpstr>
    </vt:vector>
  </TitlesOfParts>
  <Company>2e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종열 현</cp:lastModifiedBy>
  <cp:revision>654</cp:revision>
  <cp:lastPrinted>2017-01-05T02:53:15Z</cp:lastPrinted>
  <dcterms:created xsi:type="dcterms:W3CDTF">2007-08-16T05:20:03Z</dcterms:created>
  <dcterms:modified xsi:type="dcterms:W3CDTF">2019-08-18T14:05:02Z</dcterms:modified>
</cp:coreProperties>
</file>