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59"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249" autoAdjust="0"/>
  </p:normalViewPr>
  <p:slideViewPr>
    <p:cSldViewPr snapToGrid="0">
      <p:cViewPr varScale="1">
        <p:scale>
          <a:sx n="69" d="100"/>
          <a:sy n="69" d="100"/>
        </p:scale>
        <p:origin x="213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74BC8-69CE-4478-8E70-AF1913B5AB56}" type="datetimeFigureOut">
              <a:rPr lang="ko-KR" altLang="en-US" smtClean="0"/>
              <a:t>2019-11-09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CA2C7-D0EC-4018-AD2B-EE60B0903C78}" type="slidenum">
              <a:rPr lang="ko-KR" altLang="en-US" smtClean="0"/>
              <a:t>‹#›</a:t>
            </a:fld>
            <a:endParaRPr lang="ko-KR" altLang="en-US"/>
          </a:p>
        </p:txBody>
      </p:sp>
    </p:spTree>
    <p:extLst>
      <p:ext uri="{BB962C8B-B14F-4D97-AF65-F5344CB8AC3E}">
        <p14:creationId xmlns:p14="http://schemas.microsoft.com/office/powerpoint/2010/main" val="257498983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The concept of scheduling in non-residential buildings is most often related to the predefined schedules programmed into the automation systems in the building, unlike the human behavior that is discussed later. These schedules are determined usually by the operations and maintenance policy or by the energy management group within an organization. Many buildings have very predictable schedules, while others are much more volatile. Modeling such behavior can often be done using time-series methods that find auto-correlation behavior or by using date/time features as inputs to prediction models.</a:t>
            </a:r>
            <a:endParaRPr lang="ko-KR" altLang="en-US" dirty="0"/>
          </a:p>
        </p:txBody>
      </p:sp>
      <p:sp>
        <p:nvSpPr>
          <p:cNvPr id="4" name="슬라이드 번호 개체 틀 3"/>
          <p:cNvSpPr>
            <a:spLocks noGrp="1"/>
          </p:cNvSpPr>
          <p:nvPr>
            <p:ph type="sldNum" sz="quarter" idx="5"/>
          </p:nvPr>
        </p:nvSpPr>
        <p:spPr/>
        <p:txBody>
          <a:bodyPr/>
          <a:lstStyle/>
          <a:p>
            <a:fld id="{E22CA2C7-D0EC-4018-AD2B-EE60B0903C78}" type="slidenum">
              <a:rPr lang="ko-KR" altLang="en-US" smtClean="0"/>
              <a:t>5</a:t>
            </a:fld>
            <a:endParaRPr lang="ko-KR" altLang="en-US"/>
          </a:p>
        </p:txBody>
      </p:sp>
    </p:spTree>
    <p:extLst>
      <p:ext uri="{BB962C8B-B14F-4D97-AF65-F5344CB8AC3E}">
        <p14:creationId xmlns:p14="http://schemas.microsoft.com/office/powerpoint/2010/main" val="20824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Time-of-day </a:t>
            </a:r>
            <a:r>
              <a:rPr lang="ko-KR" altLang="en-US" dirty="0"/>
              <a:t>나 </a:t>
            </a:r>
            <a:r>
              <a:rPr lang="en-US" altLang="ko-KR" dirty="0"/>
              <a:t>day-of-week</a:t>
            </a:r>
            <a:r>
              <a:rPr lang="ko-KR" altLang="en-US" dirty="0"/>
              <a:t> </a:t>
            </a:r>
            <a:r>
              <a:rPr lang="en-US" altLang="ko-KR" dirty="0"/>
              <a:t>indicator</a:t>
            </a:r>
            <a:r>
              <a:rPr lang="ko-KR" altLang="en-US" dirty="0"/>
              <a:t> </a:t>
            </a:r>
            <a:r>
              <a:rPr lang="en-US" altLang="ko-KR" dirty="0"/>
              <a:t>variables</a:t>
            </a:r>
            <a:r>
              <a:rPr lang="ko-KR" altLang="en-US" dirty="0"/>
              <a:t>대신 </a:t>
            </a:r>
            <a:r>
              <a:rPr lang="en-US" altLang="ko-KR" dirty="0"/>
              <a:t>(</a:t>
            </a:r>
            <a:r>
              <a:rPr lang="ko-KR" altLang="en-US" dirty="0"/>
              <a:t>단  </a:t>
            </a:r>
            <a:r>
              <a:rPr lang="en-US" altLang="ko-KR" dirty="0"/>
              <a:t>time</a:t>
            </a:r>
            <a:r>
              <a:rPr lang="ko-KR" altLang="en-US" dirty="0"/>
              <a:t>의 </a:t>
            </a:r>
            <a:r>
              <a:rPr lang="en-US" altLang="ko-KR" dirty="0"/>
              <a:t>interval</a:t>
            </a:r>
            <a:r>
              <a:rPr lang="ko-KR" altLang="en-US" dirty="0"/>
              <a:t>은 </a:t>
            </a:r>
            <a:r>
              <a:rPr lang="en-US" altLang="ko-KR" dirty="0"/>
              <a:t>15</a:t>
            </a:r>
            <a:r>
              <a:rPr lang="ko-KR" altLang="en-US" dirty="0"/>
              <a:t>분</a:t>
            </a:r>
            <a:r>
              <a:rPr lang="en-US" altLang="ko-KR" dirty="0"/>
              <a:t>)</a:t>
            </a:r>
          </a:p>
          <a:p>
            <a:r>
              <a:rPr lang="en-US" altLang="ko-KR" dirty="0"/>
              <a:t>Piecewise linear and continuous outdoor air temperature dependence</a:t>
            </a:r>
            <a:endParaRPr lang="ko-KR" altLang="en-US" dirty="0"/>
          </a:p>
        </p:txBody>
      </p:sp>
      <p:sp>
        <p:nvSpPr>
          <p:cNvPr id="4" name="슬라이드 번호 개체 틀 3"/>
          <p:cNvSpPr>
            <a:spLocks noGrp="1"/>
          </p:cNvSpPr>
          <p:nvPr>
            <p:ph type="sldNum" sz="quarter" idx="5"/>
          </p:nvPr>
        </p:nvSpPr>
        <p:spPr/>
        <p:txBody>
          <a:bodyPr/>
          <a:lstStyle/>
          <a:p>
            <a:fld id="{E22CA2C7-D0EC-4018-AD2B-EE60B0903C78}" type="slidenum">
              <a:rPr lang="ko-KR" altLang="en-US" smtClean="0"/>
              <a:t>7</a:t>
            </a:fld>
            <a:endParaRPr lang="ko-KR" altLang="en-US"/>
          </a:p>
        </p:txBody>
      </p:sp>
    </p:spTree>
    <p:extLst>
      <p:ext uri="{BB962C8B-B14F-4D97-AF65-F5344CB8AC3E}">
        <p14:creationId xmlns:p14="http://schemas.microsoft.com/office/powerpoint/2010/main" val="78662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89</a:t>
            </a:r>
            <a:r>
              <a:rPr lang="ko-KR" altLang="en-US" dirty="0"/>
              <a:t>년 </a:t>
            </a:r>
            <a:r>
              <a:rPr lang="en-US" altLang="ko-KR" dirty="0"/>
              <a:t>12</a:t>
            </a:r>
            <a:r>
              <a:rPr lang="ko-KR" altLang="en-US" dirty="0"/>
              <a:t>월 </a:t>
            </a:r>
            <a:r>
              <a:rPr lang="en-US" altLang="ko-KR" dirty="0"/>
              <a:t>22-23</a:t>
            </a:r>
            <a:r>
              <a:rPr lang="ko-KR" altLang="en-US" dirty="0"/>
              <a:t>일  텍사스에 위치한 캠퍼스의  </a:t>
            </a:r>
            <a:r>
              <a:rPr lang="en-US" altLang="ko-KR" dirty="0"/>
              <a:t>whole building electricity.</a:t>
            </a:r>
          </a:p>
          <a:p>
            <a:endParaRPr lang="ko-KR" altLang="en-US" dirty="0"/>
          </a:p>
        </p:txBody>
      </p:sp>
      <p:sp>
        <p:nvSpPr>
          <p:cNvPr id="4" name="슬라이드 번호 개체 틀 3"/>
          <p:cNvSpPr>
            <a:spLocks noGrp="1"/>
          </p:cNvSpPr>
          <p:nvPr>
            <p:ph type="sldNum" sz="quarter" idx="5"/>
          </p:nvPr>
        </p:nvSpPr>
        <p:spPr/>
        <p:txBody>
          <a:bodyPr/>
          <a:lstStyle/>
          <a:p>
            <a:fld id="{E22CA2C7-D0EC-4018-AD2B-EE60B0903C78}" type="slidenum">
              <a:rPr lang="ko-KR" altLang="en-US" smtClean="0"/>
              <a:t>8</a:t>
            </a:fld>
            <a:endParaRPr lang="ko-KR" altLang="en-US"/>
          </a:p>
        </p:txBody>
      </p:sp>
    </p:spTree>
    <p:extLst>
      <p:ext uri="{BB962C8B-B14F-4D97-AF65-F5344CB8AC3E}">
        <p14:creationId xmlns:p14="http://schemas.microsoft.com/office/powerpoint/2010/main" val="379045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0" name="직사각형 9"/>
          <p:cNvSpPr/>
          <p:nvPr/>
        </p:nvSpPr>
        <p:spPr>
          <a:xfrm>
            <a:off x="4039200" y="6634065"/>
            <a:ext cx="4113000" cy="2239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직사각형 8"/>
          <p:cNvSpPr/>
          <p:nvPr/>
        </p:nvSpPr>
        <p:spPr>
          <a:xfrm>
            <a:off x="0" y="6634065"/>
            <a:ext cx="4037400" cy="2239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 name="제목 1"/>
          <p:cNvSpPr>
            <a:spLocks noGrp="1"/>
          </p:cNvSpPr>
          <p:nvPr>
            <p:ph type="ctrTitle"/>
          </p:nvPr>
        </p:nvSpPr>
        <p:spPr>
          <a:xfrm>
            <a:off x="1522800" y="907666"/>
            <a:ext cx="9144000" cy="1252537"/>
          </a:xfrm>
          <a:ln>
            <a:solidFill>
              <a:schemeClr val="bg1"/>
            </a:solidFill>
          </a:ln>
          <a:effectLst/>
        </p:spPr>
        <p:txBody>
          <a:bodyPr anchor="b"/>
          <a:lstStyle>
            <a:lvl1pPr algn="ctr">
              <a:defRPr sz="6000"/>
            </a:lvl1pPr>
          </a:lstStyle>
          <a:p>
            <a:r>
              <a:rPr lang="ko-KR" altLang="en-US"/>
              <a:t>마스터 제목 스타일 편집</a:t>
            </a:r>
            <a:endParaRPr lang="ko-KR" altLang="en-US" dirty="0"/>
          </a:p>
        </p:txBody>
      </p:sp>
      <p:sp>
        <p:nvSpPr>
          <p:cNvPr id="3" name="부제목 2"/>
          <p:cNvSpPr>
            <a:spLocks noGrp="1"/>
          </p:cNvSpPr>
          <p:nvPr>
            <p:ph type="subTitle" idx="1"/>
          </p:nvPr>
        </p:nvSpPr>
        <p:spPr>
          <a:xfrm>
            <a:off x="1447800" y="351708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ko-KR" altLang="en-US" dirty="0"/>
          </a:p>
        </p:txBody>
      </p:sp>
      <p:sp>
        <p:nvSpPr>
          <p:cNvPr id="7" name="직사각형 6"/>
          <p:cNvSpPr/>
          <p:nvPr/>
        </p:nvSpPr>
        <p:spPr>
          <a:xfrm>
            <a:off x="0" y="0"/>
            <a:ext cx="6094800" cy="2239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직사각형 7"/>
          <p:cNvSpPr/>
          <p:nvPr/>
        </p:nvSpPr>
        <p:spPr>
          <a:xfrm>
            <a:off x="6094800" y="0"/>
            <a:ext cx="6094800" cy="223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54950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24" name="직사각형 23"/>
          <p:cNvSpPr/>
          <p:nvPr/>
        </p:nvSpPr>
        <p:spPr>
          <a:xfrm>
            <a:off x="0" y="223935"/>
            <a:ext cx="12192000" cy="665065"/>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3" name="직사각형 12"/>
          <p:cNvSpPr/>
          <p:nvPr/>
        </p:nvSpPr>
        <p:spPr>
          <a:xfrm>
            <a:off x="4039200" y="6634065"/>
            <a:ext cx="4113000" cy="2239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3" name="내용 개체 틀 2"/>
          <p:cNvSpPr>
            <a:spLocks noGrp="1"/>
          </p:cNvSpPr>
          <p:nvPr>
            <p:ph idx="1"/>
          </p:nvPr>
        </p:nvSpPr>
        <p:spPr>
          <a:xfrm>
            <a:off x="330200" y="1112934"/>
            <a:ext cx="11531600" cy="526246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15" name="직사각형 14"/>
          <p:cNvSpPr/>
          <p:nvPr/>
        </p:nvSpPr>
        <p:spPr>
          <a:xfrm>
            <a:off x="0" y="6634065"/>
            <a:ext cx="4037400" cy="2239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16" name="바닥글 개체 틀 4"/>
          <p:cNvSpPr>
            <a:spLocks noGrp="1"/>
          </p:cNvSpPr>
          <p:nvPr/>
        </p:nvSpPr>
        <p:spPr>
          <a:xfrm>
            <a:off x="4037400" y="6604000"/>
            <a:ext cx="4114800" cy="254000"/>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dirty="0">
              <a:solidFill>
                <a:prstClr val="black">
                  <a:tint val="75000"/>
                </a:prstClr>
              </a:solidFill>
            </a:endParaRPr>
          </a:p>
        </p:txBody>
      </p:sp>
      <p:sp>
        <p:nvSpPr>
          <p:cNvPr id="18" name="직사각형 17"/>
          <p:cNvSpPr/>
          <p:nvPr/>
        </p:nvSpPr>
        <p:spPr>
          <a:xfrm>
            <a:off x="0" y="0"/>
            <a:ext cx="6094800" cy="2239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19" name="직사각형 18"/>
          <p:cNvSpPr/>
          <p:nvPr/>
        </p:nvSpPr>
        <p:spPr>
          <a:xfrm>
            <a:off x="6094800" y="0"/>
            <a:ext cx="6094800" cy="223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1" name="제목 20"/>
          <p:cNvSpPr>
            <a:spLocks noGrp="1"/>
          </p:cNvSpPr>
          <p:nvPr>
            <p:ph type="title"/>
          </p:nvPr>
        </p:nvSpPr>
        <p:spPr>
          <a:xfrm>
            <a:off x="139700" y="238125"/>
            <a:ext cx="12049900" cy="650875"/>
          </a:xfrm>
        </p:spPr>
        <p:txBody>
          <a:bodyPr/>
          <a:lstStyle/>
          <a:p>
            <a:r>
              <a:rPr lang="ko-KR" altLang="en-US"/>
              <a:t>마스터 제목 스타일 편집</a:t>
            </a:r>
            <a:endParaRPr lang="ko-KR" altLang="en-US" dirty="0"/>
          </a:p>
        </p:txBody>
      </p:sp>
    </p:spTree>
    <p:extLst>
      <p:ext uri="{BB962C8B-B14F-4D97-AF65-F5344CB8AC3E}">
        <p14:creationId xmlns:p14="http://schemas.microsoft.com/office/powerpoint/2010/main" val="2150691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p:cNvSpPr/>
          <p:nvPr/>
        </p:nvSpPr>
        <p:spPr>
          <a:xfrm>
            <a:off x="4039200" y="6634065"/>
            <a:ext cx="4113000" cy="2239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8" name="직사각형 7"/>
          <p:cNvSpPr/>
          <p:nvPr/>
        </p:nvSpPr>
        <p:spPr>
          <a:xfrm>
            <a:off x="8152200" y="6633318"/>
            <a:ext cx="4039800" cy="223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9" name="직사각형 8"/>
          <p:cNvSpPr/>
          <p:nvPr/>
        </p:nvSpPr>
        <p:spPr>
          <a:xfrm>
            <a:off x="0" y="6634065"/>
            <a:ext cx="4037400" cy="2239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10" name="바닥글 개체 틀 4"/>
          <p:cNvSpPr>
            <a:spLocks noGrp="1"/>
          </p:cNvSpPr>
          <p:nvPr/>
        </p:nvSpPr>
        <p:spPr>
          <a:xfrm>
            <a:off x="4037400" y="6604000"/>
            <a:ext cx="4114800" cy="254000"/>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dirty="0">
              <a:solidFill>
                <a:prstClr val="black">
                  <a:tint val="75000"/>
                </a:prstClr>
              </a:solidFill>
            </a:endParaRPr>
          </a:p>
        </p:txBody>
      </p:sp>
      <p:sp>
        <p:nvSpPr>
          <p:cNvPr id="11" name="슬라이드 번호 개체 틀 5"/>
          <p:cNvSpPr>
            <a:spLocks noGrp="1"/>
          </p:cNvSpPr>
          <p:nvPr/>
        </p:nvSpPr>
        <p:spPr>
          <a:xfrm>
            <a:off x="8991600" y="6604000"/>
            <a:ext cx="3200400" cy="238967"/>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dirty="0">
                <a:solidFill>
                  <a:prstClr val="black">
                    <a:tint val="75000"/>
                  </a:prstClr>
                </a:solidFill>
              </a:rPr>
              <a:t>Friday, November 8, 2019            </a:t>
            </a:r>
            <a:fld id="{8EAA2D33-74D3-459C-9341-DDC207681818}" type="slidenum">
              <a:rPr lang="ko-KR" altLang="en-US" smtClean="0">
                <a:solidFill>
                  <a:prstClr val="black">
                    <a:tint val="75000"/>
                  </a:prstClr>
                </a:solidFill>
              </a:rPr>
              <a:pPr/>
              <a:t>‹#›</a:t>
            </a:fld>
            <a:r>
              <a:rPr lang="ko-KR" altLang="en-US" dirty="0">
                <a:solidFill>
                  <a:prstClr val="black">
                    <a:tint val="75000"/>
                  </a:prstClr>
                </a:solidFill>
              </a:rPr>
              <a:t> </a:t>
            </a:r>
          </a:p>
        </p:txBody>
      </p:sp>
      <p:sp>
        <p:nvSpPr>
          <p:cNvPr id="12" name="직사각형 11"/>
          <p:cNvSpPr/>
          <p:nvPr/>
        </p:nvSpPr>
        <p:spPr>
          <a:xfrm>
            <a:off x="0" y="0"/>
            <a:ext cx="6094800" cy="2239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13" name="직사각형 12"/>
          <p:cNvSpPr/>
          <p:nvPr/>
        </p:nvSpPr>
        <p:spPr>
          <a:xfrm>
            <a:off x="6094800" y="0"/>
            <a:ext cx="6094800" cy="223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Tree>
    <p:extLst>
      <p:ext uri="{BB962C8B-B14F-4D97-AF65-F5344CB8AC3E}">
        <p14:creationId xmlns:p14="http://schemas.microsoft.com/office/powerpoint/2010/main" val="426683980"/>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nergystar.gov/buildings/facility-owners-and-managers/existing-buildings/use-portfolio-manager/identify-your-property-typ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02052A-5EDA-47F3-9BBF-19AD7E464C6F}"/>
              </a:ext>
            </a:extLst>
          </p:cNvPr>
          <p:cNvSpPr>
            <a:spLocks noGrp="1"/>
          </p:cNvSpPr>
          <p:nvPr>
            <p:ph type="ctrTitle"/>
          </p:nvPr>
        </p:nvSpPr>
        <p:spPr>
          <a:xfrm>
            <a:off x="873900" y="907666"/>
            <a:ext cx="10441800" cy="1252537"/>
          </a:xfrm>
        </p:spPr>
        <p:txBody>
          <a:bodyPr>
            <a:normAutofit fontScale="90000"/>
          </a:bodyPr>
          <a:lstStyle/>
          <a:p>
            <a:r>
              <a:rPr lang="en-US" altLang="ko-KR" dirty="0"/>
              <a:t>ASHRAE - Great Energy Predictor III</a:t>
            </a:r>
            <a:br>
              <a:rPr lang="en-US" altLang="ko-KR" dirty="0"/>
            </a:br>
            <a:r>
              <a:rPr lang="en-US" altLang="ko-KR" sz="1800" b="1" dirty="0"/>
              <a:t>How much energy will a building consume?</a:t>
            </a:r>
            <a:endParaRPr lang="ko-KR" altLang="en-US" dirty="0"/>
          </a:p>
        </p:txBody>
      </p:sp>
      <p:sp>
        <p:nvSpPr>
          <p:cNvPr id="3" name="부제목 2">
            <a:extLst>
              <a:ext uri="{FF2B5EF4-FFF2-40B4-BE49-F238E27FC236}">
                <a16:creationId xmlns:a16="http://schemas.microsoft.com/office/drawing/2014/main" id="{8BC152B7-B222-4003-AD21-0EA5D4F69463}"/>
              </a:ext>
            </a:extLst>
          </p:cNvPr>
          <p:cNvSpPr>
            <a:spLocks noGrp="1"/>
          </p:cNvSpPr>
          <p:nvPr>
            <p:ph type="subTitle" idx="1"/>
          </p:nvPr>
        </p:nvSpPr>
        <p:spPr/>
        <p:txBody>
          <a:bodyPr>
            <a:normAutofit fontScale="92500" lnSpcReduction="20000"/>
          </a:bodyPr>
          <a:lstStyle/>
          <a:p>
            <a:pPr fontAlgn="base"/>
            <a:r>
              <a:rPr lang="en-US" altLang="ko-KR" dirty="0"/>
              <a:t>More Buildings Make More Generalizable Models—Benchmarking Prediction Methods on Open Electrical Meter Data, Miller</a:t>
            </a:r>
            <a:endParaRPr lang="en-US" altLang="ko-KR" b="1" dirty="0"/>
          </a:p>
          <a:p>
            <a:br>
              <a:rPr lang="en-US" altLang="ko-KR" dirty="0"/>
            </a:br>
            <a:r>
              <a:rPr lang="ko-KR" altLang="en-US" dirty="0"/>
              <a:t>김영현</a:t>
            </a:r>
            <a:endParaRPr lang="en-US" altLang="ko-KR" dirty="0"/>
          </a:p>
          <a:p>
            <a:r>
              <a:rPr lang="en-US" altLang="ko-KR" dirty="0"/>
              <a:t>2019/11/09</a:t>
            </a:r>
            <a:endParaRPr lang="ko-KR" altLang="en-US" dirty="0"/>
          </a:p>
        </p:txBody>
      </p:sp>
    </p:spTree>
    <p:extLst>
      <p:ext uri="{BB962C8B-B14F-4D97-AF65-F5344CB8AC3E}">
        <p14:creationId xmlns:p14="http://schemas.microsoft.com/office/powerpoint/2010/main" val="316002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A55D3EDA-AC2A-4E21-A045-5D14EBE7801E}"/>
              </a:ext>
            </a:extLst>
          </p:cNvPr>
          <p:cNvSpPr>
            <a:spLocks noGrp="1"/>
          </p:cNvSpPr>
          <p:nvPr>
            <p:ph idx="1"/>
          </p:nvPr>
        </p:nvSpPr>
        <p:spPr/>
        <p:txBody>
          <a:bodyPr>
            <a:normAutofit fontScale="92500" lnSpcReduction="10000"/>
          </a:bodyPr>
          <a:lstStyle/>
          <a:p>
            <a:r>
              <a:rPr lang="en-US" altLang="ko-KR" dirty="0"/>
              <a:t>Long-Term versus Short-Term Forecasting Applications</a:t>
            </a:r>
          </a:p>
          <a:p>
            <a:r>
              <a:rPr lang="en-US" altLang="ko-KR" dirty="0"/>
              <a:t>On the Need for Generalizability of Building Performance Forecasting in Various Applications</a:t>
            </a:r>
          </a:p>
          <a:p>
            <a:r>
              <a:rPr lang="en-US" altLang="ko-KR" dirty="0"/>
              <a:t>Potential Future Enhancements of the Benchmarking Process</a:t>
            </a:r>
          </a:p>
          <a:p>
            <a:pPr lvl="1"/>
            <a:r>
              <a:rPr lang="en-US" altLang="ko-KR" dirty="0"/>
              <a:t>Testing Model Hyperparameters in the Benchmarking Process</a:t>
            </a:r>
          </a:p>
          <a:p>
            <a:pPr lvl="1"/>
            <a:r>
              <a:rPr lang="en-US" altLang="ko-KR" dirty="0"/>
              <a:t>Using More Advanced Time-Series Prediction Techniques [6]</a:t>
            </a:r>
          </a:p>
          <a:p>
            <a:pPr lvl="1"/>
            <a:r>
              <a:rPr lang="en-US" altLang="ko-KR" dirty="0"/>
              <a:t>Transfer Learning: Using Training Data from the Whole Population for Prediction of Each Building</a:t>
            </a:r>
          </a:p>
          <a:p>
            <a:pPr lvl="1"/>
            <a:r>
              <a:rPr lang="en-US" altLang="ko-KR" dirty="0"/>
              <a:t>Automated Feature Extraction and Deep Learning Methods</a:t>
            </a:r>
          </a:p>
          <a:p>
            <a:pPr lvl="1"/>
            <a:r>
              <a:rPr lang="en-US" altLang="ko-KR" dirty="0"/>
              <a:t>Finding Additional Phenomena to Measure or Collect that Can Be Used as Input for the Modeling Process</a:t>
            </a:r>
          </a:p>
          <a:p>
            <a:pPr lvl="1"/>
            <a:r>
              <a:rPr lang="en-US" altLang="ko-KR" dirty="0"/>
              <a:t>Focus on the Accuracy of a Modeling Framework Rather Than an Individual Model</a:t>
            </a:r>
          </a:p>
          <a:p>
            <a:pPr lvl="1"/>
            <a:r>
              <a:rPr lang="en-US" altLang="ko-KR" dirty="0"/>
              <a:t>Integration of Data-Driven Modeling with Physics-Based White-Box Modeling</a:t>
            </a:r>
            <a:endParaRPr lang="ko-KR" altLang="en-US" dirty="0"/>
          </a:p>
        </p:txBody>
      </p:sp>
      <p:sp>
        <p:nvSpPr>
          <p:cNvPr id="3" name="제목 2">
            <a:extLst>
              <a:ext uri="{FF2B5EF4-FFF2-40B4-BE49-F238E27FC236}">
                <a16:creationId xmlns:a16="http://schemas.microsoft.com/office/drawing/2014/main" id="{DB770152-3BB8-42A2-8A9F-36D865833E0D}"/>
              </a:ext>
            </a:extLst>
          </p:cNvPr>
          <p:cNvSpPr>
            <a:spLocks noGrp="1"/>
          </p:cNvSpPr>
          <p:nvPr>
            <p:ph type="title"/>
          </p:nvPr>
        </p:nvSpPr>
        <p:spPr/>
        <p:txBody>
          <a:bodyPr>
            <a:normAutofit fontScale="90000"/>
          </a:bodyPr>
          <a:lstStyle/>
          <a:p>
            <a:r>
              <a:rPr lang="en-US" altLang="ko-KR" dirty="0"/>
              <a:t>Discussion (From [1])</a:t>
            </a:r>
            <a:endParaRPr lang="ko-KR" altLang="en-US" dirty="0"/>
          </a:p>
        </p:txBody>
      </p:sp>
    </p:spTree>
    <p:extLst>
      <p:ext uri="{BB962C8B-B14F-4D97-AF65-F5344CB8AC3E}">
        <p14:creationId xmlns:p14="http://schemas.microsoft.com/office/powerpoint/2010/main" val="239230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FC87168-A28C-4E91-BB53-B6BACCAF19FE}"/>
              </a:ext>
            </a:extLst>
          </p:cNvPr>
          <p:cNvSpPr>
            <a:spLocks noGrp="1"/>
          </p:cNvSpPr>
          <p:nvPr>
            <p:ph idx="1"/>
          </p:nvPr>
        </p:nvSpPr>
        <p:spPr/>
        <p:txBody>
          <a:bodyPr>
            <a:normAutofit fontScale="85000" lnSpcReduction="20000"/>
          </a:bodyPr>
          <a:lstStyle/>
          <a:p>
            <a:pPr marL="0" indent="0">
              <a:buNone/>
            </a:pPr>
            <a:r>
              <a:rPr lang="en-US" altLang="ko-KR" dirty="0"/>
              <a:t>[1] Miller, Clayton. "More Buildings Make More Generalizable Models—Benchmarking Prediction Methods on Open Electrical Meter Data." </a:t>
            </a:r>
            <a:r>
              <a:rPr lang="en-US" altLang="ko-KR" i="1" dirty="0"/>
              <a:t>Machine Learning and Knowledge Extraction</a:t>
            </a:r>
            <a:r>
              <a:rPr lang="en-US" altLang="ko-KR" dirty="0"/>
              <a:t> 1.3 (2019): 974-993.</a:t>
            </a:r>
          </a:p>
          <a:p>
            <a:pPr marL="0" indent="0">
              <a:buNone/>
            </a:pPr>
            <a:r>
              <a:rPr lang="en-US" altLang="ko-KR" dirty="0"/>
              <a:t>[2] </a:t>
            </a:r>
            <a:r>
              <a:rPr lang="en-US" altLang="ko-KR" dirty="0">
                <a:hlinkClick r:id="rId2"/>
              </a:rPr>
              <a:t>https://www.energystar.gov/buildings/facility-owners-and-managers/existing-buildings/use-portfolio-manager/identify-your-property-type</a:t>
            </a:r>
            <a:endParaRPr lang="en-US" altLang="ko-KR" dirty="0"/>
          </a:p>
          <a:p>
            <a:pPr marL="0" indent="0">
              <a:buNone/>
            </a:pPr>
            <a:r>
              <a:rPr lang="en-US" altLang="ko-KR" dirty="0"/>
              <a:t>[3] Kreider, Jan F.. “Prediction Hourly Building Energy Use : The Great Energy Predictor Shootout - Overview and Discussion of Results.” (1994).</a:t>
            </a:r>
          </a:p>
          <a:p>
            <a:pPr marL="0" indent="0">
              <a:buNone/>
            </a:pPr>
            <a:r>
              <a:rPr lang="en-US" altLang="ko-KR" dirty="0"/>
              <a:t>[4] Kelly </a:t>
            </a:r>
            <a:r>
              <a:rPr lang="en-US" altLang="ko-KR" dirty="0" err="1"/>
              <a:t>Kissock</a:t>
            </a:r>
            <a:r>
              <a:rPr lang="en-US" altLang="ko-KR" dirty="0"/>
              <a:t>, J.; Eger, C. Measuring industrial energy savings. Appl. Energy </a:t>
            </a:r>
            <a:r>
              <a:rPr lang="en-US" altLang="ko-KR" b="1" dirty="0"/>
              <a:t>2008</a:t>
            </a:r>
            <a:r>
              <a:rPr lang="en-US" altLang="ko-KR" dirty="0"/>
              <a:t>, 85, 347–361.</a:t>
            </a:r>
          </a:p>
          <a:p>
            <a:pPr marL="0" indent="0">
              <a:buNone/>
            </a:pPr>
            <a:r>
              <a:rPr lang="en-US" altLang="ko-KR" dirty="0"/>
              <a:t>[5] Mathieu, J.L.; Price, P.N.; </a:t>
            </a:r>
            <a:r>
              <a:rPr lang="en-US" altLang="ko-KR" dirty="0" err="1"/>
              <a:t>Kiliccote</a:t>
            </a:r>
            <a:r>
              <a:rPr lang="en-US" altLang="ko-KR" dirty="0"/>
              <a:t>, S.; </a:t>
            </a:r>
            <a:r>
              <a:rPr lang="en-US" altLang="ko-KR" dirty="0" err="1"/>
              <a:t>Piette</a:t>
            </a:r>
            <a:r>
              <a:rPr lang="en-US" altLang="ko-KR" dirty="0"/>
              <a:t>, M.A. Quantifying changes in building electricity use, with application to demand response. IEEE Trans. Smart Grid </a:t>
            </a:r>
            <a:r>
              <a:rPr lang="en-US" altLang="ko-KR" b="1" dirty="0"/>
              <a:t>2011</a:t>
            </a:r>
            <a:r>
              <a:rPr lang="en-US" altLang="ko-KR" dirty="0"/>
              <a:t>, 2, 507–518.</a:t>
            </a:r>
          </a:p>
          <a:p>
            <a:pPr marL="0" indent="0">
              <a:buNone/>
            </a:pPr>
            <a:r>
              <a:rPr lang="en-US" altLang="ko-KR" dirty="0"/>
              <a:t>[6] Deb, Chirag, et al. "A review on time series forecasting techniques for building energy consumption." </a:t>
            </a:r>
            <a:r>
              <a:rPr lang="en-US" altLang="ko-KR" i="1" dirty="0"/>
              <a:t>Renewable and Sustainable Energy Reviews</a:t>
            </a:r>
            <a:r>
              <a:rPr lang="en-US" altLang="ko-KR" dirty="0"/>
              <a:t> 74 (2017): 902-924.</a:t>
            </a:r>
            <a:endParaRPr lang="ko-KR" altLang="en-US" dirty="0"/>
          </a:p>
        </p:txBody>
      </p:sp>
      <p:sp>
        <p:nvSpPr>
          <p:cNvPr id="3" name="제목 2">
            <a:extLst>
              <a:ext uri="{FF2B5EF4-FFF2-40B4-BE49-F238E27FC236}">
                <a16:creationId xmlns:a16="http://schemas.microsoft.com/office/drawing/2014/main" id="{CE74AFEE-4E8E-4947-AE59-6D5D29E5F3AF}"/>
              </a:ext>
            </a:extLst>
          </p:cNvPr>
          <p:cNvSpPr>
            <a:spLocks noGrp="1"/>
          </p:cNvSpPr>
          <p:nvPr>
            <p:ph type="title"/>
          </p:nvPr>
        </p:nvSpPr>
        <p:spPr/>
        <p:txBody>
          <a:bodyPr>
            <a:normAutofit fontScale="90000"/>
          </a:bodyPr>
          <a:lstStyle/>
          <a:p>
            <a:r>
              <a:rPr lang="ko-KR" altLang="en-US" dirty="0"/>
              <a:t>참고</a:t>
            </a:r>
          </a:p>
        </p:txBody>
      </p:sp>
    </p:spTree>
    <p:extLst>
      <p:ext uri="{BB962C8B-B14F-4D97-AF65-F5344CB8AC3E}">
        <p14:creationId xmlns:p14="http://schemas.microsoft.com/office/powerpoint/2010/main" val="15767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60A4BD6-A667-446E-A3DB-773B28BAE83F}"/>
              </a:ext>
            </a:extLst>
          </p:cNvPr>
          <p:cNvSpPr>
            <a:spLocks noGrp="1"/>
          </p:cNvSpPr>
          <p:nvPr>
            <p:ph idx="1"/>
          </p:nvPr>
        </p:nvSpPr>
        <p:spPr/>
        <p:txBody>
          <a:bodyPr/>
          <a:lstStyle/>
          <a:p>
            <a:r>
              <a:rPr lang="ko-KR" altLang="en-US" dirty="0"/>
              <a:t>건물의 에너지 사용량 예측</a:t>
            </a:r>
            <a:endParaRPr lang="en-US" altLang="ko-KR" dirty="0"/>
          </a:p>
          <a:p>
            <a:r>
              <a:rPr lang="ko-KR" altLang="en-US" dirty="0"/>
              <a:t>에너지를 절약하기 위함</a:t>
            </a:r>
            <a:endParaRPr lang="en-US" altLang="ko-KR" dirty="0"/>
          </a:p>
          <a:p>
            <a:endParaRPr lang="ko-KR" altLang="en-US" dirty="0"/>
          </a:p>
        </p:txBody>
      </p:sp>
      <p:sp>
        <p:nvSpPr>
          <p:cNvPr id="3" name="제목 2">
            <a:extLst>
              <a:ext uri="{FF2B5EF4-FFF2-40B4-BE49-F238E27FC236}">
                <a16:creationId xmlns:a16="http://schemas.microsoft.com/office/drawing/2014/main" id="{97BB6F72-2560-4C6D-B64A-AD03465ADFB2}"/>
              </a:ext>
            </a:extLst>
          </p:cNvPr>
          <p:cNvSpPr>
            <a:spLocks noGrp="1"/>
          </p:cNvSpPr>
          <p:nvPr>
            <p:ph type="title"/>
          </p:nvPr>
        </p:nvSpPr>
        <p:spPr/>
        <p:txBody>
          <a:bodyPr>
            <a:normAutofit fontScale="90000"/>
          </a:bodyPr>
          <a:lstStyle/>
          <a:p>
            <a:r>
              <a:rPr lang="ko-KR" altLang="en-US" dirty="0"/>
              <a:t>목적</a:t>
            </a:r>
          </a:p>
        </p:txBody>
      </p:sp>
      <p:grpSp>
        <p:nvGrpSpPr>
          <p:cNvPr id="6" name="그룹 5">
            <a:extLst>
              <a:ext uri="{FF2B5EF4-FFF2-40B4-BE49-F238E27FC236}">
                <a16:creationId xmlns:a16="http://schemas.microsoft.com/office/drawing/2014/main" id="{20020449-7999-475F-9E3F-3BE1CB781AFB}"/>
              </a:ext>
            </a:extLst>
          </p:cNvPr>
          <p:cNvGrpSpPr/>
          <p:nvPr/>
        </p:nvGrpSpPr>
        <p:grpSpPr>
          <a:xfrm>
            <a:off x="2545150" y="2323104"/>
            <a:ext cx="7239000" cy="3874513"/>
            <a:chOff x="2545150" y="2463781"/>
            <a:chExt cx="7239000" cy="3874513"/>
          </a:xfrm>
        </p:grpSpPr>
        <p:pic>
          <p:nvPicPr>
            <p:cNvPr id="4" name="그림 3">
              <a:extLst>
                <a:ext uri="{FF2B5EF4-FFF2-40B4-BE49-F238E27FC236}">
                  <a16:creationId xmlns:a16="http://schemas.microsoft.com/office/drawing/2014/main" id="{ABE1C6C9-3654-4FF9-9ED3-0980B985A30D}"/>
                </a:ext>
              </a:extLst>
            </p:cNvPr>
            <p:cNvPicPr>
              <a:picLocks noChangeAspect="1"/>
            </p:cNvPicPr>
            <p:nvPr/>
          </p:nvPicPr>
          <p:blipFill>
            <a:blip r:embed="rId2"/>
            <a:stretch>
              <a:fillRect/>
            </a:stretch>
          </p:blipFill>
          <p:spPr>
            <a:xfrm>
              <a:off x="2545150" y="2463781"/>
              <a:ext cx="7239000" cy="3829576"/>
            </a:xfrm>
            <a:prstGeom prst="rect">
              <a:avLst/>
            </a:prstGeom>
          </p:spPr>
        </p:pic>
        <p:sp>
          <p:nvSpPr>
            <p:cNvPr id="5" name="TextBox 4">
              <a:extLst>
                <a:ext uri="{FF2B5EF4-FFF2-40B4-BE49-F238E27FC236}">
                  <a16:creationId xmlns:a16="http://schemas.microsoft.com/office/drawing/2014/main" id="{6CB626AC-C182-43BA-AF43-BA84FE875D07}"/>
                </a:ext>
              </a:extLst>
            </p:cNvPr>
            <p:cNvSpPr txBox="1"/>
            <p:nvPr/>
          </p:nvSpPr>
          <p:spPr>
            <a:xfrm>
              <a:off x="3059723" y="5968962"/>
              <a:ext cx="984052" cy="369332"/>
            </a:xfrm>
            <a:prstGeom prst="rect">
              <a:avLst/>
            </a:prstGeom>
            <a:noFill/>
          </p:spPr>
          <p:txBody>
            <a:bodyPr wrap="none" rtlCol="0">
              <a:spAutoFit/>
            </a:bodyPr>
            <a:lstStyle/>
            <a:p>
              <a:r>
                <a:rPr lang="en-US" altLang="ko-KR" dirty="0"/>
                <a:t>From [1]</a:t>
              </a:r>
              <a:endParaRPr lang="ko-KR" altLang="en-US" dirty="0"/>
            </a:p>
          </p:txBody>
        </p:sp>
      </p:grpSp>
    </p:spTree>
    <p:extLst>
      <p:ext uri="{BB962C8B-B14F-4D97-AF65-F5344CB8AC3E}">
        <p14:creationId xmlns:p14="http://schemas.microsoft.com/office/powerpoint/2010/main" val="136541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F6CA41E-6D83-4558-8ACA-E7EF8DAED0BC}"/>
              </a:ext>
            </a:extLst>
          </p:cNvPr>
          <p:cNvSpPr>
            <a:spLocks noGrp="1"/>
          </p:cNvSpPr>
          <p:nvPr>
            <p:ph idx="1"/>
          </p:nvPr>
        </p:nvSpPr>
        <p:spPr/>
        <p:txBody>
          <a:bodyPr/>
          <a:lstStyle/>
          <a:p>
            <a:r>
              <a:rPr lang="ko-KR" altLang="en-US" dirty="0">
                <a:solidFill>
                  <a:schemeClr val="accent1">
                    <a:lumMod val="75000"/>
                  </a:schemeClr>
                </a:solidFill>
              </a:rPr>
              <a:t>시계열 데이터</a:t>
            </a:r>
            <a:endParaRPr lang="en-US" altLang="ko-KR" dirty="0">
              <a:solidFill>
                <a:schemeClr val="accent1">
                  <a:lumMod val="75000"/>
                </a:schemeClr>
              </a:solidFill>
            </a:endParaRPr>
          </a:p>
          <a:p>
            <a:pPr lvl="1"/>
            <a:endParaRPr lang="en-US" altLang="ko-KR" dirty="0"/>
          </a:p>
          <a:p>
            <a:pPr lvl="1"/>
            <a:endParaRPr lang="en-US" altLang="ko-KR" dirty="0"/>
          </a:p>
          <a:p>
            <a:pPr lvl="1"/>
            <a:endParaRPr lang="en-US" altLang="ko-KR" dirty="0"/>
          </a:p>
          <a:p>
            <a:pPr lvl="1"/>
            <a:endParaRPr lang="en-US" altLang="ko-KR" dirty="0"/>
          </a:p>
          <a:p>
            <a:r>
              <a:rPr lang="ko-KR" altLang="en-US" dirty="0">
                <a:solidFill>
                  <a:schemeClr val="accent6">
                    <a:lumMod val="60000"/>
                    <a:lumOff val="40000"/>
                  </a:schemeClr>
                </a:solidFill>
              </a:rPr>
              <a:t>회귀 분석</a:t>
            </a:r>
            <a:endParaRPr lang="en-US" altLang="ko-KR" dirty="0">
              <a:solidFill>
                <a:schemeClr val="accent6">
                  <a:lumMod val="60000"/>
                  <a:lumOff val="40000"/>
                </a:schemeClr>
              </a:solidFill>
            </a:endParaRPr>
          </a:p>
          <a:p>
            <a:endParaRPr lang="ko-KR" altLang="en-US" dirty="0"/>
          </a:p>
        </p:txBody>
      </p:sp>
      <p:sp>
        <p:nvSpPr>
          <p:cNvPr id="3" name="제목 2">
            <a:extLst>
              <a:ext uri="{FF2B5EF4-FFF2-40B4-BE49-F238E27FC236}">
                <a16:creationId xmlns:a16="http://schemas.microsoft.com/office/drawing/2014/main" id="{2EA2E0E0-E780-4268-88FF-2F183DDFB90A}"/>
              </a:ext>
            </a:extLst>
          </p:cNvPr>
          <p:cNvSpPr>
            <a:spLocks noGrp="1"/>
          </p:cNvSpPr>
          <p:nvPr>
            <p:ph type="title"/>
          </p:nvPr>
        </p:nvSpPr>
        <p:spPr/>
        <p:txBody>
          <a:bodyPr>
            <a:normAutofit fontScale="90000"/>
          </a:bodyPr>
          <a:lstStyle/>
          <a:p>
            <a:r>
              <a:rPr lang="ko-KR" altLang="en-US" dirty="0"/>
              <a:t>데이터 특징 </a:t>
            </a:r>
            <a:r>
              <a:rPr lang="en-US" altLang="ko-KR" dirty="0"/>
              <a:t>(1)</a:t>
            </a:r>
            <a:endParaRPr lang="ko-KR" altLang="en-US" dirty="0"/>
          </a:p>
        </p:txBody>
      </p:sp>
      <p:grpSp>
        <p:nvGrpSpPr>
          <p:cNvPr id="7" name="그룹 6">
            <a:extLst>
              <a:ext uri="{FF2B5EF4-FFF2-40B4-BE49-F238E27FC236}">
                <a16:creationId xmlns:a16="http://schemas.microsoft.com/office/drawing/2014/main" id="{B265FC9B-17AB-4FBD-BB62-FDE685EF37C6}"/>
              </a:ext>
            </a:extLst>
          </p:cNvPr>
          <p:cNvGrpSpPr/>
          <p:nvPr/>
        </p:nvGrpSpPr>
        <p:grpSpPr>
          <a:xfrm>
            <a:off x="4486161" y="1630098"/>
            <a:ext cx="4028571" cy="3597804"/>
            <a:chOff x="4345484" y="1095350"/>
            <a:chExt cx="4028571" cy="3597804"/>
          </a:xfrm>
        </p:grpSpPr>
        <p:pic>
          <p:nvPicPr>
            <p:cNvPr id="4" name="그림 3">
              <a:extLst>
                <a:ext uri="{FF2B5EF4-FFF2-40B4-BE49-F238E27FC236}">
                  <a16:creationId xmlns:a16="http://schemas.microsoft.com/office/drawing/2014/main" id="{351B0CFC-4ACD-40A9-BECD-CA5ED99F3F69}"/>
                </a:ext>
              </a:extLst>
            </p:cNvPr>
            <p:cNvPicPr>
              <a:picLocks noChangeAspect="1"/>
            </p:cNvPicPr>
            <p:nvPr/>
          </p:nvPicPr>
          <p:blipFill>
            <a:blip r:embed="rId2"/>
            <a:stretch>
              <a:fillRect/>
            </a:stretch>
          </p:blipFill>
          <p:spPr>
            <a:xfrm>
              <a:off x="4345484" y="1112934"/>
              <a:ext cx="4028571" cy="3571429"/>
            </a:xfrm>
            <a:prstGeom prst="rect">
              <a:avLst/>
            </a:prstGeom>
          </p:spPr>
        </p:pic>
        <p:sp>
          <p:nvSpPr>
            <p:cNvPr id="5" name="직사각형 4">
              <a:extLst>
                <a:ext uri="{FF2B5EF4-FFF2-40B4-BE49-F238E27FC236}">
                  <a16:creationId xmlns:a16="http://schemas.microsoft.com/office/drawing/2014/main" id="{50C9887D-7C8A-481B-8DF0-3CBD473E1FA3}"/>
                </a:ext>
              </a:extLst>
            </p:cNvPr>
            <p:cNvSpPr/>
            <p:nvPr/>
          </p:nvSpPr>
          <p:spPr>
            <a:xfrm>
              <a:off x="5715000" y="1095350"/>
              <a:ext cx="1274885" cy="3589013"/>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9A0E04C0-0E36-4403-8EF6-5F1352724E55}"/>
                </a:ext>
              </a:extLst>
            </p:cNvPr>
            <p:cNvSpPr/>
            <p:nvPr/>
          </p:nvSpPr>
          <p:spPr>
            <a:xfrm>
              <a:off x="6989885" y="1104141"/>
              <a:ext cx="1002323" cy="3589013"/>
            </a:xfrm>
            <a:prstGeom prst="rect">
              <a:avLst/>
            </a:prstGeom>
            <a:noFill/>
            <a:ln w="38100"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ko-KR" altLang="en-US"/>
            </a:p>
          </p:txBody>
        </p:sp>
      </p:grpSp>
    </p:spTree>
    <p:extLst>
      <p:ext uri="{BB962C8B-B14F-4D97-AF65-F5344CB8AC3E}">
        <p14:creationId xmlns:p14="http://schemas.microsoft.com/office/powerpoint/2010/main" val="253447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F6CA41E-6D83-4558-8ACA-E7EF8DAED0BC}"/>
              </a:ext>
            </a:extLst>
          </p:cNvPr>
          <p:cNvSpPr>
            <a:spLocks noGrp="1"/>
          </p:cNvSpPr>
          <p:nvPr>
            <p:ph idx="1"/>
          </p:nvPr>
        </p:nvSpPr>
        <p:spPr/>
        <p:txBody>
          <a:bodyPr>
            <a:normAutofit/>
          </a:bodyPr>
          <a:lstStyle/>
          <a:p>
            <a:r>
              <a:rPr lang="ko-KR" altLang="en-US" dirty="0">
                <a:solidFill>
                  <a:schemeClr val="accent2">
                    <a:lumMod val="75000"/>
                  </a:schemeClr>
                </a:solidFill>
              </a:rPr>
              <a:t>거주지</a:t>
            </a:r>
            <a:r>
              <a:rPr lang="ko-KR" altLang="en-US" dirty="0"/>
              <a:t> 및 </a:t>
            </a:r>
            <a:r>
              <a:rPr lang="ko-KR" altLang="en-US" dirty="0">
                <a:solidFill>
                  <a:schemeClr val="accent4">
                    <a:lumMod val="75000"/>
                  </a:schemeClr>
                </a:solidFill>
              </a:rPr>
              <a:t>비거주지</a:t>
            </a:r>
            <a:r>
              <a:rPr lang="ko-KR" altLang="en-US" dirty="0"/>
              <a:t> 혼합</a:t>
            </a:r>
            <a:endParaRPr lang="en-US" altLang="ko-KR" dirty="0"/>
          </a:p>
          <a:p>
            <a:pPr lvl="1"/>
            <a:r>
              <a:rPr lang="en-US" altLang="ko-KR" dirty="0">
                <a:solidFill>
                  <a:schemeClr val="accent4">
                    <a:lumMod val="75000"/>
                  </a:schemeClr>
                </a:solidFill>
              </a:rPr>
              <a:t>Banking/financial services</a:t>
            </a:r>
            <a:r>
              <a:rPr lang="en-US" altLang="ko-KR" dirty="0"/>
              <a:t>,</a:t>
            </a:r>
            <a:r>
              <a:rPr lang="en-US" altLang="ko-KR" dirty="0">
                <a:solidFill>
                  <a:schemeClr val="accent4">
                    <a:lumMod val="75000"/>
                  </a:schemeClr>
                </a:solidFill>
              </a:rPr>
              <a:t> Education</a:t>
            </a:r>
            <a:r>
              <a:rPr lang="en-US" altLang="ko-KR" dirty="0"/>
              <a:t>,</a:t>
            </a:r>
            <a:r>
              <a:rPr lang="en-US" altLang="ko-KR" dirty="0">
                <a:solidFill>
                  <a:schemeClr val="accent4">
                    <a:lumMod val="75000"/>
                  </a:schemeClr>
                </a:solidFill>
              </a:rPr>
              <a:t> Entertainment/public assembly</a:t>
            </a:r>
            <a:r>
              <a:rPr lang="en-US" altLang="ko-KR" dirty="0"/>
              <a:t>,</a:t>
            </a:r>
            <a:r>
              <a:rPr lang="en-US" altLang="ko-KR" dirty="0">
                <a:solidFill>
                  <a:schemeClr val="accent4">
                    <a:lumMod val="75000"/>
                  </a:schemeClr>
                </a:solidFill>
              </a:rPr>
              <a:t> Food sales and service</a:t>
            </a:r>
            <a:r>
              <a:rPr lang="en-US" altLang="ko-KR" dirty="0"/>
              <a:t>, </a:t>
            </a:r>
            <a:r>
              <a:rPr lang="en-US" altLang="ko-KR" dirty="0">
                <a:solidFill>
                  <a:schemeClr val="accent2">
                    <a:lumMod val="75000"/>
                  </a:schemeClr>
                </a:solidFill>
              </a:rPr>
              <a:t>Healthcare</a:t>
            </a:r>
            <a:r>
              <a:rPr lang="en-US" altLang="ko-KR" dirty="0"/>
              <a:t>, </a:t>
            </a:r>
            <a:r>
              <a:rPr lang="en-US" altLang="ko-KR" dirty="0">
                <a:solidFill>
                  <a:schemeClr val="accent2">
                    <a:lumMod val="75000"/>
                  </a:schemeClr>
                </a:solidFill>
              </a:rPr>
              <a:t>Lodging/residential</a:t>
            </a:r>
            <a:r>
              <a:rPr lang="en-US" altLang="ko-KR" dirty="0"/>
              <a:t>, </a:t>
            </a:r>
            <a:r>
              <a:rPr lang="en-US" altLang="ko-KR" dirty="0">
                <a:solidFill>
                  <a:schemeClr val="accent4">
                    <a:lumMod val="75000"/>
                  </a:schemeClr>
                </a:solidFill>
              </a:rPr>
              <a:t>Manufacturing/industrial</a:t>
            </a:r>
            <a:r>
              <a:rPr lang="en-US" altLang="ko-KR" dirty="0"/>
              <a:t>,</a:t>
            </a:r>
            <a:r>
              <a:rPr lang="en-US" altLang="ko-KR" dirty="0">
                <a:solidFill>
                  <a:schemeClr val="accent4">
                    <a:lumMod val="75000"/>
                  </a:schemeClr>
                </a:solidFill>
              </a:rPr>
              <a:t> Mixed use</a:t>
            </a:r>
            <a:r>
              <a:rPr lang="en-US" altLang="ko-KR" dirty="0"/>
              <a:t>,</a:t>
            </a:r>
            <a:r>
              <a:rPr lang="en-US" altLang="ko-KR" dirty="0">
                <a:solidFill>
                  <a:schemeClr val="accent4">
                    <a:lumMod val="75000"/>
                  </a:schemeClr>
                </a:solidFill>
              </a:rPr>
              <a:t> Office</a:t>
            </a:r>
            <a:r>
              <a:rPr lang="en-US" altLang="ko-KR" dirty="0"/>
              <a:t>,</a:t>
            </a:r>
            <a:r>
              <a:rPr lang="en-US" altLang="ko-KR" dirty="0">
                <a:solidFill>
                  <a:schemeClr val="accent4">
                    <a:lumMod val="75000"/>
                  </a:schemeClr>
                </a:solidFill>
              </a:rPr>
              <a:t> Parking</a:t>
            </a:r>
            <a:r>
              <a:rPr lang="en-US" altLang="ko-KR" dirty="0"/>
              <a:t>,</a:t>
            </a:r>
            <a:r>
              <a:rPr lang="en-US" altLang="ko-KR" dirty="0">
                <a:solidFill>
                  <a:schemeClr val="accent4">
                    <a:lumMod val="75000"/>
                  </a:schemeClr>
                </a:solidFill>
              </a:rPr>
              <a:t> Public services</a:t>
            </a:r>
            <a:r>
              <a:rPr lang="en-US" altLang="ko-KR" dirty="0"/>
              <a:t>,</a:t>
            </a:r>
            <a:r>
              <a:rPr lang="en-US" altLang="ko-KR" dirty="0">
                <a:solidFill>
                  <a:schemeClr val="accent4">
                    <a:lumMod val="75000"/>
                  </a:schemeClr>
                </a:solidFill>
              </a:rPr>
              <a:t> Religious worship</a:t>
            </a:r>
            <a:r>
              <a:rPr lang="en-US" altLang="ko-KR" dirty="0"/>
              <a:t>,</a:t>
            </a:r>
            <a:r>
              <a:rPr lang="en-US" altLang="ko-KR" dirty="0">
                <a:solidFill>
                  <a:schemeClr val="accent4">
                    <a:lumMod val="75000"/>
                  </a:schemeClr>
                </a:solidFill>
              </a:rPr>
              <a:t> Retail</a:t>
            </a:r>
            <a:r>
              <a:rPr lang="en-US" altLang="ko-KR" dirty="0"/>
              <a:t>,</a:t>
            </a:r>
            <a:r>
              <a:rPr lang="en-US" altLang="ko-KR" dirty="0">
                <a:solidFill>
                  <a:schemeClr val="accent4">
                    <a:lumMod val="75000"/>
                  </a:schemeClr>
                </a:solidFill>
              </a:rPr>
              <a:t> Technology/science</a:t>
            </a:r>
            <a:r>
              <a:rPr lang="en-US" altLang="ko-KR" dirty="0"/>
              <a:t>,</a:t>
            </a:r>
            <a:r>
              <a:rPr lang="en-US" altLang="ko-KR" dirty="0">
                <a:solidFill>
                  <a:schemeClr val="accent4">
                    <a:lumMod val="75000"/>
                  </a:schemeClr>
                </a:solidFill>
              </a:rPr>
              <a:t> Services</a:t>
            </a:r>
            <a:r>
              <a:rPr lang="en-US" altLang="ko-KR" dirty="0"/>
              <a:t>,</a:t>
            </a:r>
            <a:r>
              <a:rPr lang="en-US" altLang="ko-KR" dirty="0">
                <a:solidFill>
                  <a:schemeClr val="accent4">
                    <a:lumMod val="75000"/>
                  </a:schemeClr>
                </a:solidFill>
              </a:rPr>
              <a:t> Utility</a:t>
            </a:r>
            <a:r>
              <a:rPr lang="en-US" altLang="ko-KR" dirty="0"/>
              <a:t>, </a:t>
            </a:r>
            <a:r>
              <a:rPr lang="en-US" altLang="ko-KR" dirty="0">
                <a:solidFill>
                  <a:schemeClr val="accent2">
                    <a:lumMod val="75000"/>
                  </a:schemeClr>
                </a:solidFill>
              </a:rPr>
              <a:t>Warehouse/storage</a:t>
            </a:r>
            <a:r>
              <a:rPr lang="en-US" altLang="ko-KR" dirty="0"/>
              <a:t>,</a:t>
            </a:r>
            <a:r>
              <a:rPr lang="en-US" altLang="ko-KR" dirty="0">
                <a:solidFill>
                  <a:schemeClr val="accent2">
                    <a:lumMod val="75000"/>
                  </a:schemeClr>
                </a:solidFill>
              </a:rPr>
              <a:t> </a:t>
            </a:r>
            <a:r>
              <a:rPr lang="en-US" altLang="ko-KR" dirty="0">
                <a:solidFill>
                  <a:schemeClr val="accent4">
                    <a:lumMod val="75000"/>
                  </a:schemeClr>
                </a:solidFill>
              </a:rPr>
              <a:t>other</a:t>
            </a:r>
            <a:r>
              <a:rPr lang="en-US" altLang="ko-KR" dirty="0"/>
              <a:t>.</a:t>
            </a:r>
          </a:p>
        </p:txBody>
      </p:sp>
      <p:sp>
        <p:nvSpPr>
          <p:cNvPr id="3" name="제목 2">
            <a:extLst>
              <a:ext uri="{FF2B5EF4-FFF2-40B4-BE49-F238E27FC236}">
                <a16:creationId xmlns:a16="http://schemas.microsoft.com/office/drawing/2014/main" id="{2EA2E0E0-E780-4268-88FF-2F183DDFB90A}"/>
              </a:ext>
            </a:extLst>
          </p:cNvPr>
          <p:cNvSpPr>
            <a:spLocks noGrp="1"/>
          </p:cNvSpPr>
          <p:nvPr>
            <p:ph type="title"/>
          </p:nvPr>
        </p:nvSpPr>
        <p:spPr/>
        <p:txBody>
          <a:bodyPr>
            <a:normAutofit fontScale="90000"/>
          </a:bodyPr>
          <a:lstStyle/>
          <a:p>
            <a:r>
              <a:rPr lang="ko-KR" altLang="en-US" dirty="0"/>
              <a:t>데이터 특징 </a:t>
            </a:r>
            <a:r>
              <a:rPr lang="en-US" altLang="ko-KR" dirty="0"/>
              <a:t>(2)</a:t>
            </a:r>
            <a:endParaRPr lang="ko-KR" altLang="en-US" dirty="0"/>
          </a:p>
        </p:txBody>
      </p:sp>
    </p:spTree>
    <p:extLst>
      <p:ext uri="{BB962C8B-B14F-4D97-AF65-F5344CB8AC3E}">
        <p14:creationId xmlns:p14="http://schemas.microsoft.com/office/powerpoint/2010/main" val="398949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F1259C3-D426-4D59-BFF4-CC6EB2B261D5}"/>
              </a:ext>
            </a:extLst>
          </p:cNvPr>
          <p:cNvSpPr>
            <a:spLocks noGrp="1"/>
          </p:cNvSpPr>
          <p:nvPr>
            <p:ph idx="1"/>
          </p:nvPr>
        </p:nvSpPr>
        <p:spPr/>
        <p:txBody>
          <a:bodyPr/>
          <a:lstStyle/>
          <a:p>
            <a:r>
              <a:rPr lang="ko-KR" altLang="en-US" dirty="0"/>
              <a:t>하루의 어느 시간에 건물이 활성화 되는가</a:t>
            </a:r>
            <a:r>
              <a:rPr lang="en-US" altLang="ko-KR" dirty="0"/>
              <a:t>?</a:t>
            </a:r>
          </a:p>
          <a:p>
            <a:pPr lvl="1"/>
            <a:r>
              <a:rPr lang="ko-KR" altLang="en-US" dirty="0"/>
              <a:t>사무실 </a:t>
            </a:r>
            <a:r>
              <a:rPr lang="en-US" altLang="ko-KR" dirty="0"/>
              <a:t>: 9 a.m. – 6 </a:t>
            </a:r>
            <a:r>
              <a:rPr lang="en-US" altLang="ko-KR" dirty="0" err="1"/>
              <a:t>p.m</a:t>
            </a:r>
            <a:r>
              <a:rPr lang="en-US" altLang="ko-KR" dirty="0"/>
              <a:t>, </a:t>
            </a:r>
            <a:r>
              <a:rPr lang="ko-KR" altLang="en-US" dirty="0"/>
              <a:t>호텔 </a:t>
            </a:r>
            <a:r>
              <a:rPr lang="en-US" altLang="ko-KR" dirty="0"/>
              <a:t>: 6 p.m. to 10 a.m. etc.</a:t>
            </a:r>
          </a:p>
          <a:p>
            <a:pPr lvl="1"/>
            <a:endParaRPr lang="en-US" altLang="ko-KR" dirty="0"/>
          </a:p>
          <a:p>
            <a:r>
              <a:rPr lang="ko-KR" altLang="en-US" dirty="0"/>
              <a:t>주중과 주말의 차이</a:t>
            </a:r>
            <a:endParaRPr lang="en-US" altLang="ko-KR" dirty="0"/>
          </a:p>
          <a:p>
            <a:endParaRPr lang="en-US" altLang="ko-KR" dirty="0"/>
          </a:p>
          <a:p>
            <a:r>
              <a:rPr lang="ko-KR" altLang="en-US" dirty="0"/>
              <a:t>방학이나 공휴일 등의</a:t>
            </a:r>
            <a:r>
              <a:rPr lang="en-US" altLang="ko-KR" dirty="0"/>
              <a:t> </a:t>
            </a:r>
            <a:r>
              <a:rPr lang="ko-KR" altLang="en-US" dirty="0"/>
              <a:t>휴일</a:t>
            </a:r>
            <a:endParaRPr lang="en-US" altLang="ko-KR" dirty="0"/>
          </a:p>
          <a:p>
            <a:pPr lvl="1"/>
            <a:r>
              <a:rPr lang="ko-KR" altLang="en-US" dirty="0"/>
              <a:t>여름 방학</a:t>
            </a:r>
            <a:r>
              <a:rPr lang="en-US" altLang="ko-KR" dirty="0"/>
              <a:t>, </a:t>
            </a:r>
            <a:r>
              <a:rPr lang="ko-KR" altLang="en-US" dirty="0"/>
              <a:t>겨울 방학</a:t>
            </a:r>
            <a:endParaRPr lang="en-US" altLang="ko-KR" dirty="0"/>
          </a:p>
          <a:p>
            <a:pPr lvl="1"/>
            <a:r>
              <a:rPr lang="ko-KR" altLang="en-US" dirty="0"/>
              <a:t>부활절</a:t>
            </a:r>
            <a:r>
              <a:rPr lang="en-US" altLang="ko-KR" dirty="0"/>
              <a:t>, </a:t>
            </a:r>
            <a:r>
              <a:rPr lang="ko-KR" altLang="en-US" dirty="0"/>
              <a:t>추수감사절 등</a:t>
            </a:r>
            <a:endParaRPr lang="en-US" altLang="ko-KR" dirty="0"/>
          </a:p>
          <a:p>
            <a:endParaRPr lang="en-US" altLang="ko-KR" dirty="0"/>
          </a:p>
          <a:p>
            <a:r>
              <a:rPr lang="en-US" altLang="ko-KR" dirty="0"/>
              <a:t>Time-series</a:t>
            </a:r>
            <a:r>
              <a:rPr lang="ko-KR" altLang="en-US" dirty="0"/>
              <a:t> </a:t>
            </a:r>
            <a:r>
              <a:rPr lang="en-US" altLang="ko-KR" dirty="0"/>
              <a:t>methods</a:t>
            </a:r>
            <a:r>
              <a:rPr lang="ko-KR" altLang="en-US" dirty="0"/>
              <a:t> </a:t>
            </a:r>
          </a:p>
        </p:txBody>
      </p:sp>
      <p:sp>
        <p:nvSpPr>
          <p:cNvPr id="3" name="제목 2">
            <a:extLst>
              <a:ext uri="{FF2B5EF4-FFF2-40B4-BE49-F238E27FC236}">
                <a16:creationId xmlns:a16="http://schemas.microsoft.com/office/drawing/2014/main" id="{90E6B742-EFA5-4C37-83EB-270A520276D0}"/>
              </a:ext>
            </a:extLst>
          </p:cNvPr>
          <p:cNvSpPr>
            <a:spLocks noGrp="1"/>
          </p:cNvSpPr>
          <p:nvPr>
            <p:ph type="title"/>
          </p:nvPr>
        </p:nvSpPr>
        <p:spPr/>
        <p:txBody>
          <a:bodyPr>
            <a:normAutofit fontScale="90000"/>
          </a:bodyPr>
          <a:lstStyle/>
          <a:p>
            <a:r>
              <a:rPr lang="ko-KR" altLang="en-US" dirty="0"/>
              <a:t>고려할 사항 </a:t>
            </a:r>
            <a:r>
              <a:rPr lang="en-US" altLang="ko-KR" dirty="0"/>
              <a:t>(1) - </a:t>
            </a:r>
            <a:r>
              <a:rPr lang="ko-KR" altLang="en-US" dirty="0"/>
              <a:t>스케쥴</a:t>
            </a:r>
          </a:p>
        </p:txBody>
      </p:sp>
    </p:spTree>
    <p:extLst>
      <p:ext uri="{BB962C8B-B14F-4D97-AF65-F5344CB8AC3E}">
        <p14:creationId xmlns:p14="http://schemas.microsoft.com/office/powerpoint/2010/main" val="275619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B8E2632-FB5E-4D53-99AD-ECC137434EF2}"/>
              </a:ext>
            </a:extLst>
          </p:cNvPr>
          <p:cNvSpPr>
            <a:spLocks noGrp="1"/>
          </p:cNvSpPr>
          <p:nvPr>
            <p:ph idx="1"/>
          </p:nvPr>
        </p:nvSpPr>
        <p:spPr/>
        <p:txBody>
          <a:bodyPr/>
          <a:lstStyle/>
          <a:p>
            <a:r>
              <a:rPr lang="ko-KR" altLang="en-US" dirty="0"/>
              <a:t>스케쥴과 비슷하나 </a:t>
            </a:r>
            <a:r>
              <a:rPr lang="en-US" altLang="ko-KR" dirty="0"/>
              <a:t>stochastic </a:t>
            </a:r>
            <a:r>
              <a:rPr lang="ko-KR" altLang="en-US" dirty="0"/>
              <a:t>성격이 강함</a:t>
            </a:r>
            <a:r>
              <a:rPr lang="en-US" altLang="ko-KR" dirty="0"/>
              <a:t>.</a:t>
            </a:r>
          </a:p>
          <a:p>
            <a:endParaRPr lang="ko-KR" altLang="en-US" dirty="0"/>
          </a:p>
        </p:txBody>
      </p:sp>
      <p:sp>
        <p:nvSpPr>
          <p:cNvPr id="3" name="제목 2">
            <a:extLst>
              <a:ext uri="{FF2B5EF4-FFF2-40B4-BE49-F238E27FC236}">
                <a16:creationId xmlns:a16="http://schemas.microsoft.com/office/drawing/2014/main" id="{3C9FB612-E055-46E5-ACAA-597B07608778}"/>
              </a:ext>
            </a:extLst>
          </p:cNvPr>
          <p:cNvSpPr>
            <a:spLocks noGrp="1"/>
          </p:cNvSpPr>
          <p:nvPr>
            <p:ph type="title"/>
          </p:nvPr>
        </p:nvSpPr>
        <p:spPr/>
        <p:txBody>
          <a:bodyPr>
            <a:normAutofit fontScale="90000"/>
          </a:bodyPr>
          <a:lstStyle/>
          <a:p>
            <a:r>
              <a:rPr lang="ko-KR" altLang="en-US" dirty="0"/>
              <a:t>고려할 사항 </a:t>
            </a:r>
            <a:r>
              <a:rPr lang="en-US" altLang="ko-KR" dirty="0"/>
              <a:t>(2) - </a:t>
            </a:r>
            <a:r>
              <a:rPr lang="ko-KR" altLang="en-US" dirty="0"/>
              <a:t>사람</a:t>
            </a:r>
          </a:p>
        </p:txBody>
      </p:sp>
    </p:spTree>
    <p:extLst>
      <p:ext uri="{BB962C8B-B14F-4D97-AF65-F5344CB8AC3E}">
        <p14:creationId xmlns:p14="http://schemas.microsoft.com/office/powerpoint/2010/main" val="184057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2E6AF45-7FAD-4F84-B5A1-FB62CCA9C58B}"/>
              </a:ext>
            </a:extLst>
          </p:cNvPr>
          <p:cNvSpPr>
            <a:spLocks noGrp="1"/>
          </p:cNvSpPr>
          <p:nvPr>
            <p:ph idx="1"/>
          </p:nvPr>
        </p:nvSpPr>
        <p:spPr/>
        <p:txBody>
          <a:bodyPr/>
          <a:lstStyle/>
          <a:p>
            <a:r>
              <a:rPr lang="ko-KR" altLang="en-US" dirty="0"/>
              <a:t>난방</a:t>
            </a:r>
            <a:r>
              <a:rPr lang="en-US" altLang="ko-KR" dirty="0"/>
              <a:t>, </a:t>
            </a:r>
            <a:r>
              <a:rPr lang="ko-KR" altLang="en-US" dirty="0"/>
              <a:t>환기 및 공조는 에너지 소비량의 상당 부분을 차지</a:t>
            </a:r>
            <a:r>
              <a:rPr lang="en-US" altLang="ko-KR" dirty="0"/>
              <a:t>.</a:t>
            </a:r>
          </a:p>
          <a:p>
            <a:endParaRPr lang="en-US" altLang="ko-KR" dirty="0"/>
          </a:p>
          <a:p>
            <a:r>
              <a:rPr lang="ko-KR" altLang="en-US" dirty="0"/>
              <a:t>이러한 요소들은 날씨에 영향을 많이 받음</a:t>
            </a:r>
            <a:r>
              <a:rPr lang="en-US" altLang="ko-KR" dirty="0"/>
              <a:t>.</a:t>
            </a:r>
          </a:p>
          <a:p>
            <a:endParaRPr lang="en-US" altLang="ko-KR" dirty="0"/>
          </a:p>
          <a:p>
            <a:r>
              <a:rPr lang="ko-KR" altLang="en-US" dirty="0"/>
              <a:t>건물의 자재에 따라 주는 영향도 다양</a:t>
            </a:r>
            <a:r>
              <a:rPr lang="en-US" altLang="ko-KR" dirty="0"/>
              <a:t>. </a:t>
            </a:r>
          </a:p>
          <a:p>
            <a:endParaRPr lang="en-US" altLang="ko-KR" dirty="0"/>
          </a:p>
          <a:p>
            <a:r>
              <a:rPr lang="en-US" altLang="ko-KR" dirty="0"/>
              <a:t>Changing Point Models [4] / time-of-week indicator and temperature [5]</a:t>
            </a:r>
            <a:endParaRPr lang="ko-KR" altLang="en-US" dirty="0"/>
          </a:p>
        </p:txBody>
      </p:sp>
      <p:sp>
        <p:nvSpPr>
          <p:cNvPr id="3" name="제목 2">
            <a:extLst>
              <a:ext uri="{FF2B5EF4-FFF2-40B4-BE49-F238E27FC236}">
                <a16:creationId xmlns:a16="http://schemas.microsoft.com/office/drawing/2014/main" id="{29B2DC7A-BA0C-48A1-A86A-37898A885877}"/>
              </a:ext>
            </a:extLst>
          </p:cNvPr>
          <p:cNvSpPr>
            <a:spLocks noGrp="1"/>
          </p:cNvSpPr>
          <p:nvPr>
            <p:ph type="title"/>
          </p:nvPr>
        </p:nvSpPr>
        <p:spPr/>
        <p:txBody>
          <a:bodyPr>
            <a:normAutofit fontScale="90000"/>
          </a:bodyPr>
          <a:lstStyle/>
          <a:p>
            <a:r>
              <a:rPr lang="ko-KR" altLang="en-US" dirty="0"/>
              <a:t>고려할 사항</a:t>
            </a:r>
            <a:r>
              <a:rPr lang="en-US" altLang="ko-KR" dirty="0"/>
              <a:t> (3) - </a:t>
            </a:r>
            <a:r>
              <a:rPr lang="ko-KR" altLang="en-US" dirty="0"/>
              <a:t>날씨</a:t>
            </a:r>
          </a:p>
        </p:txBody>
      </p:sp>
    </p:spTree>
    <p:extLst>
      <p:ext uri="{BB962C8B-B14F-4D97-AF65-F5344CB8AC3E}">
        <p14:creationId xmlns:p14="http://schemas.microsoft.com/office/powerpoint/2010/main" val="412951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2E6AF45-7FAD-4F84-B5A1-FB62CCA9C58B}"/>
              </a:ext>
            </a:extLst>
          </p:cNvPr>
          <p:cNvSpPr>
            <a:spLocks noGrp="1"/>
          </p:cNvSpPr>
          <p:nvPr>
            <p:ph idx="1"/>
          </p:nvPr>
        </p:nvSpPr>
        <p:spPr/>
        <p:txBody>
          <a:bodyPr/>
          <a:lstStyle/>
          <a:p>
            <a:r>
              <a:rPr lang="ko-KR" altLang="en-US" dirty="0"/>
              <a:t>일정 변동</a:t>
            </a:r>
            <a:r>
              <a:rPr lang="en-US" altLang="ko-KR" dirty="0"/>
              <a:t>, </a:t>
            </a:r>
            <a:r>
              <a:rPr lang="ko-KR" altLang="en-US" dirty="0"/>
              <a:t>고장 등 불규칙적인 이벤트</a:t>
            </a:r>
            <a:endParaRPr lang="en-US" altLang="ko-KR" dirty="0"/>
          </a:p>
          <a:p>
            <a:endParaRPr lang="en-US" altLang="ko-KR" dirty="0"/>
          </a:p>
          <a:p>
            <a:r>
              <a:rPr lang="en-US" altLang="ko-KR" dirty="0"/>
              <a:t>Changing Point Prediction</a:t>
            </a:r>
            <a:endParaRPr lang="ko-KR" altLang="en-US" dirty="0"/>
          </a:p>
        </p:txBody>
      </p:sp>
      <p:sp>
        <p:nvSpPr>
          <p:cNvPr id="3" name="제목 2">
            <a:extLst>
              <a:ext uri="{FF2B5EF4-FFF2-40B4-BE49-F238E27FC236}">
                <a16:creationId xmlns:a16="http://schemas.microsoft.com/office/drawing/2014/main" id="{29B2DC7A-BA0C-48A1-A86A-37898A885877}"/>
              </a:ext>
            </a:extLst>
          </p:cNvPr>
          <p:cNvSpPr>
            <a:spLocks noGrp="1"/>
          </p:cNvSpPr>
          <p:nvPr>
            <p:ph type="title"/>
          </p:nvPr>
        </p:nvSpPr>
        <p:spPr/>
        <p:txBody>
          <a:bodyPr>
            <a:normAutofit fontScale="90000"/>
          </a:bodyPr>
          <a:lstStyle/>
          <a:p>
            <a:r>
              <a:rPr lang="ko-KR" altLang="en-US" dirty="0"/>
              <a:t>고려할 사항</a:t>
            </a:r>
            <a:r>
              <a:rPr lang="en-US" altLang="ko-KR" dirty="0"/>
              <a:t> (4) -	</a:t>
            </a:r>
            <a:r>
              <a:rPr lang="ko-KR" altLang="en-US" dirty="0"/>
              <a:t>불규칙적인 이벤트</a:t>
            </a:r>
          </a:p>
        </p:txBody>
      </p:sp>
      <p:pic>
        <p:nvPicPr>
          <p:cNvPr id="4" name="그림 3">
            <a:extLst>
              <a:ext uri="{FF2B5EF4-FFF2-40B4-BE49-F238E27FC236}">
                <a16:creationId xmlns:a16="http://schemas.microsoft.com/office/drawing/2014/main" id="{7E11BDCC-3C9B-4C34-AE4A-E22B4D35DDED}"/>
              </a:ext>
            </a:extLst>
          </p:cNvPr>
          <p:cNvPicPr>
            <a:picLocks noChangeAspect="1"/>
          </p:cNvPicPr>
          <p:nvPr/>
        </p:nvPicPr>
        <p:blipFill>
          <a:blip r:embed="rId3"/>
          <a:stretch>
            <a:fillRect/>
          </a:stretch>
        </p:blipFill>
        <p:spPr>
          <a:xfrm>
            <a:off x="6725325" y="937334"/>
            <a:ext cx="2752782" cy="2752782"/>
          </a:xfrm>
          <a:prstGeom prst="rect">
            <a:avLst/>
          </a:prstGeom>
        </p:spPr>
      </p:pic>
      <p:pic>
        <p:nvPicPr>
          <p:cNvPr id="6" name="그림 5">
            <a:extLst>
              <a:ext uri="{FF2B5EF4-FFF2-40B4-BE49-F238E27FC236}">
                <a16:creationId xmlns:a16="http://schemas.microsoft.com/office/drawing/2014/main" id="{8B8415CC-9E1D-4FB9-87A7-1227804D0440}"/>
              </a:ext>
            </a:extLst>
          </p:cNvPr>
          <p:cNvPicPr>
            <a:picLocks noChangeAspect="1"/>
          </p:cNvPicPr>
          <p:nvPr/>
        </p:nvPicPr>
        <p:blipFill>
          <a:blip r:embed="rId4"/>
          <a:stretch>
            <a:fillRect/>
          </a:stretch>
        </p:blipFill>
        <p:spPr>
          <a:xfrm>
            <a:off x="6877190" y="3622617"/>
            <a:ext cx="2752782" cy="2752782"/>
          </a:xfrm>
          <a:prstGeom prst="rect">
            <a:avLst/>
          </a:prstGeom>
        </p:spPr>
      </p:pic>
      <p:pic>
        <p:nvPicPr>
          <p:cNvPr id="7" name="그림 6">
            <a:extLst>
              <a:ext uri="{FF2B5EF4-FFF2-40B4-BE49-F238E27FC236}">
                <a16:creationId xmlns:a16="http://schemas.microsoft.com/office/drawing/2014/main" id="{897219E0-3D91-4EA9-81BD-894ABD8F18F6}"/>
              </a:ext>
            </a:extLst>
          </p:cNvPr>
          <p:cNvPicPr>
            <a:picLocks noChangeAspect="1"/>
          </p:cNvPicPr>
          <p:nvPr/>
        </p:nvPicPr>
        <p:blipFill>
          <a:blip r:embed="rId5"/>
          <a:stretch>
            <a:fillRect/>
          </a:stretch>
        </p:blipFill>
        <p:spPr>
          <a:xfrm>
            <a:off x="9412748" y="991385"/>
            <a:ext cx="2752782" cy="2752782"/>
          </a:xfrm>
          <a:prstGeom prst="rect">
            <a:avLst/>
          </a:prstGeom>
        </p:spPr>
      </p:pic>
      <p:sp>
        <p:nvSpPr>
          <p:cNvPr id="8" name="TextBox 7">
            <a:extLst>
              <a:ext uri="{FF2B5EF4-FFF2-40B4-BE49-F238E27FC236}">
                <a16:creationId xmlns:a16="http://schemas.microsoft.com/office/drawing/2014/main" id="{A5A50437-5E5F-4A5B-9BA7-164910F6197C}"/>
              </a:ext>
            </a:extLst>
          </p:cNvPr>
          <p:cNvSpPr txBox="1"/>
          <p:nvPr/>
        </p:nvSpPr>
        <p:spPr>
          <a:xfrm>
            <a:off x="7117664" y="6230001"/>
            <a:ext cx="984052" cy="369332"/>
          </a:xfrm>
          <a:prstGeom prst="rect">
            <a:avLst/>
          </a:prstGeom>
          <a:noFill/>
        </p:spPr>
        <p:txBody>
          <a:bodyPr wrap="none" rtlCol="0">
            <a:spAutoFit/>
          </a:bodyPr>
          <a:lstStyle/>
          <a:p>
            <a:r>
              <a:rPr lang="en-US" altLang="ko-KR" dirty="0"/>
              <a:t>From [3]</a:t>
            </a:r>
            <a:endParaRPr lang="ko-KR" altLang="en-US" dirty="0"/>
          </a:p>
        </p:txBody>
      </p:sp>
    </p:spTree>
    <p:extLst>
      <p:ext uri="{BB962C8B-B14F-4D97-AF65-F5344CB8AC3E}">
        <p14:creationId xmlns:p14="http://schemas.microsoft.com/office/powerpoint/2010/main" val="186819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1013D6BE-CF01-4D59-90A4-1CF4013D0C7A}"/>
              </a:ext>
            </a:extLst>
          </p:cNvPr>
          <p:cNvSpPr>
            <a:spLocks noGrp="1"/>
          </p:cNvSpPr>
          <p:nvPr>
            <p:ph idx="1"/>
          </p:nvPr>
        </p:nvSpPr>
        <p:spPr/>
        <p:txBody>
          <a:bodyPr/>
          <a:lstStyle/>
          <a:p>
            <a:endParaRPr lang="ko-KR" altLang="en-US" dirty="0"/>
          </a:p>
        </p:txBody>
      </p:sp>
      <p:sp>
        <p:nvSpPr>
          <p:cNvPr id="3" name="제목 2">
            <a:extLst>
              <a:ext uri="{FF2B5EF4-FFF2-40B4-BE49-F238E27FC236}">
                <a16:creationId xmlns:a16="http://schemas.microsoft.com/office/drawing/2014/main" id="{3D280D69-1D08-494C-BCBD-5829D9BADBBD}"/>
              </a:ext>
            </a:extLst>
          </p:cNvPr>
          <p:cNvSpPr>
            <a:spLocks noGrp="1"/>
          </p:cNvSpPr>
          <p:nvPr>
            <p:ph type="title"/>
          </p:nvPr>
        </p:nvSpPr>
        <p:spPr/>
        <p:txBody>
          <a:bodyPr>
            <a:normAutofit fontScale="90000"/>
          </a:bodyPr>
          <a:lstStyle/>
          <a:p>
            <a:r>
              <a:rPr lang="ko-KR" altLang="en-US" dirty="0"/>
              <a:t>데이터 셋 시나리오</a:t>
            </a:r>
          </a:p>
        </p:txBody>
      </p:sp>
      <p:pic>
        <p:nvPicPr>
          <p:cNvPr id="5" name="그림 4">
            <a:extLst>
              <a:ext uri="{FF2B5EF4-FFF2-40B4-BE49-F238E27FC236}">
                <a16:creationId xmlns:a16="http://schemas.microsoft.com/office/drawing/2014/main" id="{00EEBAED-8BE7-4767-8FCC-F9EF3960116F}"/>
              </a:ext>
            </a:extLst>
          </p:cNvPr>
          <p:cNvPicPr>
            <a:picLocks noChangeAspect="1"/>
          </p:cNvPicPr>
          <p:nvPr/>
        </p:nvPicPr>
        <p:blipFill>
          <a:blip r:embed="rId2"/>
          <a:stretch>
            <a:fillRect/>
          </a:stretch>
        </p:blipFill>
        <p:spPr>
          <a:xfrm>
            <a:off x="2502726" y="1301932"/>
            <a:ext cx="6695509" cy="4443134"/>
          </a:xfrm>
          <a:prstGeom prst="rect">
            <a:avLst/>
          </a:prstGeom>
        </p:spPr>
      </p:pic>
      <p:sp>
        <p:nvSpPr>
          <p:cNvPr id="6" name="TextBox 5">
            <a:extLst>
              <a:ext uri="{FF2B5EF4-FFF2-40B4-BE49-F238E27FC236}">
                <a16:creationId xmlns:a16="http://schemas.microsoft.com/office/drawing/2014/main" id="{0BDFF2A5-8B73-4CE9-90A0-0A7586627D3A}"/>
              </a:ext>
            </a:extLst>
          </p:cNvPr>
          <p:cNvSpPr txBox="1"/>
          <p:nvPr/>
        </p:nvSpPr>
        <p:spPr>
          <a:xfrm>
            <a:off x="2760784" y="5599668"/>
            <a:ext cx="984052" cy="369332"/>
          </a:xfrm>
          <a:prstGeom prst="rect">
            <a:avLst/>
          </a:prstGeom>
          <a:noFill/>
        </p:spPr>
        <p:txBody>
          <a:bodyPr wrap="none" rtlCol="0">
            <a:spAutoFit/>
          </a:bodyPr>
          <a:lstStyle/>
          <a:p>
            <a:r>
              <a:rPr lang="en-US" altLang="ko-KR" dirty="0"/>
              <a:t>From [1]</a:t>
            </a:r>
            <a:endParaRPr lang="ko-KR" altLang="en-US" dirty="0"/>
          </a:p>
        </p:txBody>
      </p:sp>
    </p:spTree>
    <p:extLst>
      <p:ext uri="{BB962C8B-B14F-4D97-AF65-F5344CB8AC3E}">
        <p14:creationId xmlns:p14="http://schemas.microsoft.com/office/powerpoint/2010/main" val="2244479547"/>
      </p:ext>
    </p:extLst>
  </p:cSld>
  <p:clrMapOvr>
    <a:masterClrMapping/>
  </p:clrMapOvr>
</p:sld>
</file>

<file path=ppt/theme/theme1.xml><?xml version="1.0" encoding="utf-8"?>
<a:theme xmlns:a="http://schemas.openxmlformats.org/drawingml/2006/main" name="m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맑은 고딕">
      <a:majorFont>
        <a:latin typeface="Calibri"/>
        <a:ea typeface="나눔고딕"/>
        <a:cs typeface=""/>
      </a:majorFont>
      <a:minorFont>
        <a:latin typeface="Calibri"/>
        <a:ea typeface="나눔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id="{FB7A75AF-951D-4C21-92C9-5405DEDCDF87}" vid="{2BFA94B2-0120-4A07-AD05-116A393FCF24}"/>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emplate>
  <TotalTime>215</TotalTime>
  <Words>705</Words>
  <Application>Microsoft Office PowerPoint</Application>
  <PresentationFormat>와이드스크린</PresentationFormat>
  <Paragraphs>71</Paragraphs>
  <Slides>11</Slides>
  <Notes>3</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맑은 고딕</vt:lpstr>
      <vt:lpstr>Arial</vt:lpstr>
      <vt:lpstr>Calibri</vt:lpstr>
      <vt:lpstr>my</vt:lpstr>
      <vt:lpstr>ASHRAE - Great Energy Predictor III How much energy will a building consume?</vt:lpstr>
      <vt:lpstr>목적</vt:lpstr>
      <vt:lpstr>데이터 특징 (1)</vt:lpstr>
      <vt:lpstr>데이터 특징 (2)</vt:lpstr>
      <vt:lpstr>고려할 사항 (1) - 스케쥴</vt:lpstr>
      <vt:lpstr>고려할 사항 (2) - 사람</vt:lpstr>
      <vt:lpstr>고려할 사항 (3) - 날씨</vt:lpstr>
      <vt:lpstr>고려할 사항 (4) - 불규칙적인 이벤트</vt:lpstr>
      <vt:lpstr>데이터 셋 시나리오</vt:lpstr>
      <vt:lpstr>Discussion (From [1])</vt:lpstr>
      <vt:lpstr>참고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Yeonghyeon Kim</dc:creator>
  <cp:lastModifiedBy>Yeonghyeon Kim</cp:lastModifiedBy>
  <cp:revision>23</cp:revision>
  <dcterms:created xsi:type="dcterms:W3CDTF">2019-11-08T12:42:37Z</dcterms:created>
  <dcterms:modified xsi:type="dcterms:W3CDTF">2019-11-08T16:18:29Z</dcterms:modified>
</cp:coreProperties>
</file>