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9" r:id="rId3"/>
    <p:sldId id="260" r:id="rId4"/>
    <p:sldId id="273" r:id="rId5"/>
    <p:sldId id="267" r:id="rId6"/>
    <p:sldId id="266" r:id="rId7"/>
    <p:sldId id="274" r:id="rId8"/>
    <p:sldId id="262" r:id="rId9"/>
    <p:sldId id="263" r:id="rId10"/>
    <p:sldId id="264" r:id="rId11"/>
    <p:sldId id="265"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1" d="100"/>
          <a:sy n="81" d="100"/>
        </p:scale>
        <p:origin x="48"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18143074500433"/>
          <c:y val="0.1361800969401516"/>
          <c:w val="0.6424457567804025"/>
          <c:h val="0.72088764946048411"/>
        </c:manualLayout>
      </c:layout>
      <c:barChart>
        <c:barDir val="bar"/>
        <c:grouping val="stacked"/>
        <c:varyColors val="0"/>
        <c:ser>
          <c:idx val="0"/>
          <c:order val="0"/>
          <c:spPr>
            <a:noFill/>
            <a:ln>
              <a:noFill/>
            </a:ln>
            <a:effectLst/>
          </c:spPr>
          <c:invertIfNegative val="0"/>
          <c:cat>
            <c:strRef>
              <c:f>Sheet1!$A$2:$A$6</c:f>
              <c:strCache>
                <c:ptCount val="5"/>
                <c:pt idx="0">
                  <c:v>Project Intiation</c:v>
                </c:pt>
                <c:pt idx="1">
                  <c:v>Planning &amp; Design</c:v>
                </c:pt>
                <c:pt idx="2">
                  <c:v>Development &amp; Testing</c:v>
                </c:pt>
                <c:pt idx="3">
                  <c:v>Deployment</c:v>
                </c:pt>
                <c:pt idx="4">
                  <c:v>Enhancement</c:v>
                </c:pt>
              </c:strCache>
            </c:strRef>
          </c:cat>
          <c:val>
            <c:numRef>
              <c:f>Sheet1!$B$2:$B$6</c:f>
              <c:numCache>
                <c:formatCode>m/d/yyyy</c:formatCode>
                <c:ptCount val="5"/>
                <c:pt idx="0">
                  <c:v>45170</c:v>
                </c:pt>
                <c:pt idx="1">
                  <c:v>45184</c:v>
                </c:pt>
                <c:pt idx="2">
                  <c:v>45200</c:v>
                </c:pt>
                <c:pt idx="3">
                  <c:v>45220</c:v>
                </c:pt>
                <c:pt idx="4">
                  <c:v>45231</c:v>
                </c:pt>
              </c:numCache>
            </c:numRef>
          </c:val>
        </c:ser>
        <c:ser>
          <c:idx val="1"/>
          <c:order val="1"/>
          <c:tx>
            <c:strRef>
              <c:f>Sheet1!$D$1</c:f>
              <c:strCache>
                <c:ptCount val="1"/>
                <c:pt idx="0">
                  <c:v>Duration</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Project Intiation</c:v>
                </c:pt>
                <c:pt idx="1">
                  <c:v>Planning &amp; Design</c:v>
                </c:pt>
                <c:pt idx="2">
                  <c:v>Development &amp; Testing</c:v>
                </c:pt>
                <c:pt idx="3">
                  <c:v>Deployment</c:v>
                </c:pt>
                <c:pt idx="4">
                  <c:v>Enhancement</c:v>
                </c:pt>
              </c:strCache>
            </c:strRef>
          </c:cat>
          <c:val>
            <c:numRef>
              <c:f>Sheet1!$D$2:$D$6</c:f>
              <c:numCache>
                <c:formatCode>General</c:formatCode>
                <c:ptCount val="5"/>
                <c:pt idx="0">
                  <c:v>13</c:v>
                </c:pt>
                <c:pt idx="1">
                  <c:v>15</c:v>
                </c:pt>
                <c:pt idx="2">
                  <c:v>19</c:v>
                </c:pt>
                <c:pt idx="3">
                  <c:v>10</c:v>
                </c:pt>
                <c:pt idx="4">
                  <c:v>4</c:v>
                </c:pt>
              </c:numCache>
            </c:numRef>
          </c:val>
        </c:ser>
        <c:dLbls>
          <c:showLegendKey val="0"/>
          <c:showVal val="0"/>
          <c:showCatName val="0"/>
          <c:showSerName val="0"/>
          <c:showPercent val="0"/>
          <c:showBubbleSize val="0"/>
        </c:dLbls>
        <c:gapWidth val="150"/>
        <c:overlap val="100"/>
        <c:axId val="211263784"/>
        <c:axId val="183967688"/>
      </c:barChart>
      <c:catAx>
        <c:axId val="21126378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967688"/>
        <c:crosses val="autoZero"/>
        <c:auto val="1"/>
        <c:lblAlgn val="ctr"/>
        <c:lblOffset val="100"/>
        <c:noMultiLvlLbl val="0"/>
      </c:catAx>
      <c:valAx>
        <c:axId val="183967688"/>
        <c:scaling>
          <c:orientation val="minMax"/>
          <c:max val="45235"/>
          <c:min val="45170"/>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2637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Planned Tasks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Sheet1!$A$2:$A$8</c:f>
              <c:numCache>
                <c:formatCode>m/d/yyyy</c:formatCode>
                <c:ptCount val="7"/>
                <c:pt idx="0">
                  <c:v>45170</c:v>
                </c:pt>
                <c:pt idx="1">
                  <c:v>45180</c:v>
                </c:pt>
                <c:pt idx="2">
                  <c:v>45190</c:v>
                </c:pt>
                <c:pt idx="3">
                  <c:v>45200</c:v>
                </c:pt>
                <c:pt idx="4">
                  <c:v>45210</c:v>
                </c:pt>
                <c:pt idx="5">
                  <c:v>45220</c:v>
                </c:pt>
                <c:pt idx="6">
                  <c:v>45230</c:v>
                </c:pt>
              </c:numCache>
            </c:numRef>
          </c:cat>
          <c:val>
            <c:numRef>
              <c:f>Sheet1!$B$2:$B$8</c:f>
              <c:numCache>
                <c:formatCode>General</c:formatCode>
                <c:ptCount val="7"/>
                <c:pt idx="0">
                  <c:v>10</c:v>
                </c:pt>
                <c:pt idx="1">
                  <c:v>10</c:v>
                </c:pt>
                <c:pt idx="2">
                  <c:v>15</c:v>
                </c:pt>
                <c:pt idx="3">
                  <c:v>10</c:v>
                </c:pt>
                <c:pt idx="4">
                  <c:v>10</c:v>
                </c:pt>
                <c:pt idx="5">
                  <c:v>10</c:v>
                </c:pt>
                <c:pt idx="6">
                  <c:v>8</c:v>
                </c:pt>
              </c:numCache>
            </c:numRef>
          </c:val>
          <c:smooth val="0"/>
        </c:ser>
        <c:ser>
          <c:idx val="1"/>
          <c:order val="1"/>
          <c:tx>
            <c:strRef>
              <c:f>Sheet1!$C$1</c:f>
              <c:strCache>
                <c:ptCount val="1"/>
                <c:pt idx="0">
                  <c:v>Actual Tasks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Sheet1!$A$2:$A$8</c:f>
              <c:numCache>
                <c:formatCode>m/d/yyyy</c:formatCode>
                <c:ptCount val="7"/>
                <c:pt idx="0">
                  <c:v>45170</c:v>
                </c:pt>
                <c:pt idx="1">
                  <c:v>45180</c:v>
                </c:pt>
                <c:pt idx="2">
                  <c:v>45190</c:v>
                </c:pt>
                <c:pt idx="3">
                  <c:v>45200</c:v>
                </c:pt>
                <c:pt idx="4">
                  <c:v>45210</c:v>
                </c:pt>
                <c:pt idx="5">
                  <c:v>45220</c:v>
                </c:pt>
                <c:pt idx="6">
                  <c:v>45230</c:v>
                </c:pt>
              </c:numCache>
            </c:numRef>
          </c:cat>
          <c:val>
            <c:numRef>
              <c:f>Sheet1!$C$2:$C$8</c:f>
              <c:numCache>
                <c:formatCode>General</c:formatCode>
                <c:ptCount val="7"/>
                <c:pt idx="0">
                  <c:v>8</c:v>
                </c:pt>
                <c:pt idx="1">
                  <c:v>7</c:v>
                </c:pt>
                <c:pt idx="2">
                  <c:v>17</c:v>
                </c:pt>
                <c:pt idx="3">
                  <c:v>10</c:v>
                </c:pt>
                <c:pt idx="4">
                  <c:v>10</c:v>
                </c:pt>
                <c:pt idx="5">
                  <c:v>5</c:v>
                </c:pt>
                <c:pt idx="6">
                  <c:v>6</c:v>
                </c:pt>
              </c:numCache>
            </c:numRef>
          </c:val>
          <c:smooth val="0"/>
        </c:ser>
        <c:dLbls>
          <c:showLegendKey val="0"/>
          <c:showVal val="0"/>
          <c:showCatName val="0"/>
          <c:showSerName val="0"/>
          <c:showPercent val="0"/>
          <c:showBubbleSize val="0"/>
        </c:dLbls>
        <c:marker val="1"/>
        <c:smooth val="0"/>
        <c:axId val="184066872"/>
        <c:axId val="184002656"/>
      </c:lineChart>
      <c:dateAx>
        <c:axId val="1840668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Timeline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02656"/>
        <c:crosses val="autoZero"/>
        <c:auto val="1"/>
        <c:lblOffset val="100"/>
        <c:baseTimeUnit val="days"/>
      </c:dateAx>
      <c:valAx>
        <c:axId val="18400265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Tasks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66872"/>
        <c:crosses val="autoZero"/>
        <c:crossBetween val="between"/>
      </c:valAx>
      <c:spPr>
        <a:noFill/>
        <a:ln>
          <a:noFill/>
        </a:ln>
        <a:effectLst/>
      </c:spPr>
    </c:plotArea>
    <c:legend>
      <c:legendPos val="b"/>
      <c:layout>
        <c:manualLayout>
          <c:xMode val="edge"/>
          <c:yMode val="edge"/>
          <c:x val="0.31623880729778614"/>
          <c:y val="0.93066208369636572"/>
          <c:w val="0.40486720011938637"/>
          <c:h val="6.933791630363429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4C611-A046-4D80-8D86-405679D11503}"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C426A-5DCA-4E69-A31B-A1AD296AEF0B}" type="slidenum">
              <a:rPr lang="en-US" smtClean="0"/>
              <a:t>‹#›</a:t>
            </a:fld>
            <a:endParaRPr lang="en-US"/>
          </a:p>
        </p:txBody>
      </p:sp>
    </p:spTree>
    <p:extLst>
      <p:ext uri="{BB962C8B-B14F-4D97-AF65-F5344CB8AC3E}">
        <p14:creationId xmlns:p14="http://schemas.microsoft.com/office/powerpoint/2010/main" val="385560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80C5E2-78CD-F746-9BAF-2B89BCAF7EBF}" type="slidenum">
              <a:rPr lang="en-US" smtClean="0"/>
              <a:t>1</a:t>
            </a:fld>
            <a:endParaRPr lang="en-US"/>
          </a:p>
        </p:txBody>
      </p:sp>
    </p:spTree>
    <p:extLst>
      <p:ext uri="{BB962C8B-B14F-4D97-AF65-F5344CB8AC3E}">
        <p14:creationId xmlns:p14="http://schemas.microsoft.com/office/powerpoint/2010/main" val="694025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11</a:t>
            </a:fld>
            <a:endParaRPr lang="en-US"/>
          </a:p>
        </p:txBody>
      </p:sp>
    </p:spTree>
    <p:extLst>
      <p:ext uri="{BB962C8B-B14F-4D97-AF65-F5344CB8AC3E}">
        <p14:creationId xmlns:p14="http://schemas.microsoft.com/office/powerpoint/2010/main" val="2510586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12</a:t>
            </a:fld>
            <a:endParaRPr lang="en-US"/>
          </a:p>
        </p:txBody>
      </p:sp>
    </p:spTree>
    <p:extLst>
      <p:ext uri="{BB962C8B-B14F-4D97-AF65-F5344CB8AC3E}">
        <p14:creationId xmlns:p14="http://schemas.microsoft.com/office/powerpoint/2010/main" val="3662196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13</a:t>
            </a:fld>
            <a:endParaRPr lang="en-US"/>
          </a:p>
        </p:txBody>
      </p:sp>
    </p:spTree>
    <p:extLst>
      <p:ext uri="{BB962C8B-B14F-4D97-AF65-F5344CB8AC3E}">
        <p14:creationId xmlns:p14="http://schemas.microsoft.com/office/powerpoint/2010/main" val="48876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14</a:t>
            </a:fld>
            <a:endParaRPr lang="en-US"/>
          </a:p>
        </p:txBody>
      </p:sp>
    </p:spTree>
    <p:extLst>
      <p:ext uri="{BB962C8B-B14F-4D97-AF65-F5344CB8AC3E}">
        <p14:creationId xmlns:p14="http://schemas.microsoft.com/office/powerpoint/2010/main" val="231730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a:t>
            </a:fld>
            <a:endParaRPr lang="en-US"/>
          </a:p>
        </p:txBody>
      </p:sp>
    </p:spTree>
    <p:extLst>
      <p:ext uri="{BB962C8B-B14F-4D97-AF65-F5344CB8AC3E}">
        <p14:creationId xmlns:p14="http://schemas.microsoft.com/office/powerpoint/2010/main" val="119263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3</a:t>
            </a:fld>
            <a:endParaRPr lang="en-US"/>
          </a:p>
        </p:txBody>
      </p:sp>
    </p:spTree>
    <p:extLst>
      <p:ext uri="{BB962C8B-B14F-4D97-AF65-F5344CB8AC3E}">
        <p14:creationId xmlns:p14="http://schemas.microsoft.com/office/powerpoint/2010/main" val="3128694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5</a:t>
            </a:fld>
            <a:endParaRPr lang="en-US"/>
          </a:p>
        </p:txBody>
      </p:sp>
    </p:spTree>
    <p:extLst>
      <p:ext uri="{BB962C8B-B14F-4D97-AF65-F5344CB8AC3E}">
        <p14:creationId xmlns:p14="http://schemas.microsoft.com/office/powerpoint/2010/main" val="973293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6</a:t>
            </a:fld>
            <a:endParaRPr lang="en-US"/>
          </a:p>
        </p:txBody>
      </p:sp>
    </p:spTree>
    <p:extLst>
      <p:ext uri="{BB962C8B-B14F-4D97-AF65-F5344CB8AC3E}">
        <p14:creationId xmlns:p14="http://schemas.microsoft.com/office/powerpoint/2010/main" val="120401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7</a:t>
            </a:fld>
            <a:endParaRPr lang="en-US"/>
          </a:p>
        </p:txBody>
      </p:sp>
    </p:spTree>
    <p:extLst>
      <p:ext uri="{BB962C8B-B14F-4D97-AF65-F5344CB8AC3E}">
        <p14:creationId xmlns:p14="http://schemas.microsoft.com/office/powerpoint/2010/main" val="1095404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8</a:t>
            </a:fld>
            <a:endParaRPr lang="en-US"/>
          </a:p>
        </p:txBody>
      </p:sp>
    </p:spTree>
    <p:extLst>
      <p:ext uri="{BB962C8B-B14F-4D97-AF65-F5344CB8AC3E}">
        <p14:creationId xmlns:p14="http://schemas.microsoft.com/office/powerpoint/2010/main" val="1958821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9</a:t>
            </a:fld>
            <a:endParaRPr lang="en-US"/>
          </a:p>
        </p:txBody>
      </p:sp>
    </p:spTree>
    <p:extLst>
      <p:ext uri="{BB962C8B-B14F-4D97-AF65-F5344CB8AC3E}">
        <p14:creationId xmlns:p14="http://schemas.microsoft.com/office/powerpoint/2010/main" val="144017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10</a:t>
            </a:fld>
            <a:endParaRPr lang="en-US"/>
          </a:p>
        </p:txBody>
      </p:sp>
    </p:spTree>
    <p:extLst>
      <p:ext uri="{BB962C8B-B14F-4D97-AF65-F5344CB8AC3E}">
        <p14:creationId xmlns:p14="http://schemas.microsoft.com/office/powerpoint/2010/main" val="189564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FCE7E0-1D24-47EC-A1B1-8FDBCF88729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CAE1C-C081-4F83-9D42-12E9B49C41CE}" type="slidenum">
              <a:rPr lang="en-US" smtClean="0"/>
              <a:t>‹#›</a:t>
            </a:fld>
            <a:endParaRPr lang="en-US"/>
          </a:p>
        </p:txBody>
      </p:sp>
    </p:spTree>
    <p:extLst>
      <p:ext uri="{BB962C8B-B14F-4D97-AF65-F5344CB8AC3E}">
        <p14:creationId xmlns:p14="http://schemas.microsoft.com/office/powerpoint/2010/main" val="176962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FCE7E0-1D24-47EC-A1B1-8FDBCF88729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CAE1C-C081-4F83-9D42-12E9B49C41CE}" type="slidenum">
              <a:rPr lang="en-US" smtClean="0"/>
              <a:t>‹#›</a:t>
            </a:fld>
            <a:endParaRPr lang="en-US"/>
          </a:p>
        </p:txBody>
      </p:sp>
    </p:spTree>
    <p:extLst>
      <p:ext uri="{BB962C8B-B14F-4D97-AF65-F5344CB8AC3E}">
        <p14:creationId xmlns:p14="http://schemas.microsoft.com/office/powerpoint/2010/main" val="998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FCE7E0-1D24-47EC-A1B1-8FDBCF88729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CAE1C-C081-4F83-9D42-12E9B49C41CE}" type="slidenum">
              <a:rPr lang="en-US" smtClean="0"/>
              <a:t>‹#›</a:t>
            </a:fld>
            <a:endParaRPr lang="en-US"/>
          </a:p>
        </p:txBody>
      </p:sp>
    </p:spTree>
    <p:extLst>
      <p:ext uri="{BB962C8B-B14F-4D97-AF65-F5344CB8AC3E}">
        <p14:creationId xmlns:p14="http://schemas.microsoft.com/office/powerpoint/2010/main" val="1441593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609600" y="2380617"/>
            <a:ext cx="10972800" cy="1143004"/>
          </a:xfrm>
        </p:spPr>
        <p:txBody>
          <a:bodyPr>
            <a:normAutofit/>
          </a:bodyPr>
          <a:lstStyle>
            <a:lvl1pPr>
              <a:defRPr sz="5867" b="1" i="0">
                <a:solidFill>
                  <a:schemeClr val="bg1"/>
                </a:solidFill>
              </a:defRPr>
            </a:lvl1pPr>
          </a:lstStyle>
          <a:p>
            <a:r>
              <a:rPr lang="en-US" dirty="0"/>
              <a:t>Click to edit Master title style</a:t>
            </a:r>
          </a:p>
        </p:txBody>
      </p:sp>
      <p:sp>
        <p:nvSpPr>
          <p:cNvPr id="4" name="H2 Subtitle">
            <a:extLst>
              <a:ext uri="{FF2B5EF4-FFF2-40B4-BE49-F238E27FC236}">
                <a16:creationId xmlns:a16="http://schemas.microsoft.com/office/drawing/2014/main" xmlns="" id="{DB257BD6-4D9A-CD45-BCE2-728C5AB620C6}"/>
              </a:ext>
            </a:extLst>
          </p:cNvPr>
          <p:cNvSpPr>
            <a:spLocks noGrp="1"/>
          </p:cNvSpPr>
          <p:nvPr>
            <p:ph sz="quarter" idx="10" hasCustomPrompt="1"/>
          </p:nvPr>
        </p:nvSpPr>
        <p:spPr>
          <a:xfrm>
            <a:off x="609600" y="3372856"/>
            <a:ext cx="10972800" cy="905933"/>
          </a:xfrm>
        </p:spPr>
        <p:txBody>
          <a:bodyPr>
            <a:normAutofit/>
          </a:bodyPr>
          <a:lstStyle>
            <a:lvl1pPr marL="0" indent="0" algn="ctr">
              <a:buNone/>
              <a:defRPr sz="320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a:t>
            </a:r>
          </a:p>
        </p:txBody>
      </p:sp>
    </p:spTree>
    <p:extLst>
      <p:ext uri="{BB962C8B-B14F-4D97-AF65-F5344CB8AC3E}">
        <p14:creationId xmlns:p14="http://schemas.microsoft.com/office/powerpoint/2010/main" val="3049049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xmlns="" id="{88B4A6B9-381D-5D40-84AC-41D60C0A034D}"/>
              </a:ext>
            </a:extLst>
          </p:cNvPr>
          <p:cNvSpPr>
            <a:spLocks noGrp="1"/>
          </p:cNvSpPr>
          <p:nvPr>
            <p:ph type="title"/>
          </p:nvPr>
        </p:nvSpPr>
        <p:spPr>
          <a:xfrm>
            <a:off x="609600" y="318665"/>
            <a:ext cx="10972800" cy="1143000"/>
          </a:xfrm>
        </p:spPr>
        <p:txBody>
          <a:bodyPr>
            <a:normAutofit/>
          </a:bodyPr>
          <a:lstStyle>
            <a:lvl1pPr>
              <a:defRPr sz="4267"/>
            </a:lvl1pPr>
          </a:lstStyle>
          <a:p>
            <a:r>
              <a:rPr lang="en-US"/>
              <a:t>Click to edit Master title style</a:t>
            </a:r>
            <a:endParaRPr lang="en-US" dirty="0"/>
          </a:p>
        </p:txBody>
      </p:sp>
      <p:sp>
        <p:nvSpPr>
          <p:cNvPr id="5" name="H2 Subtitle">
            <a:extLst>
              <a:ext uri="{FF2B5EF4-FFF2-40B4-BE49-F238E27FC236}">
                <a16:creationId xmlns:a16="http://schemas.microsoft.com/office/drawing/2014/main" xmlns="" id="{5B196C90-74A6-5E42-A204-A1E0DBCB6799}"/>
              </a:ext>
            </a:extLst>
          </p:cNvPr>
          <p:cNvSpPr>
            <a:spLocks noGrp="1"/>
          </p:cNvSpPr>
          <p:nvPr>
            <p:ph sz="quarter" idx="10" hasCustomPrompt="1"/>
          </p:nvPr>
        </p:nvSpPr>
        <p:spPr>
          <a:xfrm>
            <a:off x="609600" y="1116753"/>
            <a:ext cx="10972800" cy="451275"/>
          </a:xfrm>
        </p:spPr>
        <p:txBody>
          <a:bodyPr>
            <a:noAutofit/>
          </a:bodyPr>
          <a:lstStyle>
            <a:lvl1pPr marL="0" indent="0" algn="ctr">
              <a:buNone/>
              <a:defRPr sz="2667">
                <a:solidFill>
                  <a:srgbClr val="00599B"/>
                </a:solidFill>
              </a:defRPr>
            </a:lvl1pPr>
            <a:lvl2pPr marL="609585" indent="0">
              <a:buNone/>
              <a:defRPr sz="3200">
                <a:solidFill>
                  <a:srgbClr val="00599B"/>
                </a:solidFill>
              </a:defRPr>
            </a:lvl2pPr>
            <a:lvl3pPr marL="1219170" indent="0">
              <a:buNone/>
              <a:defRPr sz="3200">
                <a:solidFill>
                  <a:srgbClr val="00599B"/>
                </a:solidFill>
              </a:defRPr>
            </a:lvl3pPr>
            <a:lvl4pPr marL="1828754" indent="0">
              <a:buNone/>
              <a:defRPr sz="3200">
                <a:solidFill>
                  <a:srgbClr val="00599B"/>
                </a:solidFill>
              </a:defRPr>
            </a:lvl4pPr>
            <a:lvl5pPr marL="2438339" indent="0">
              <a:buNone/>
              <a:defRPr sz="3200">
                <a:solidFill>
                  <a:srgbClr val="00599B"/>
                </a:solidFill>
              </a:defRPr>
            </a:lvl5pPr>
          </a:lstStyle>
          <a:p>
            <a:pPr lvl="0"/>
            <a:r>
              <a:rPr lang="en-US" dirty="0"/>
              <a:t>Subtitle</a:t>
            </a:r>
          </a:p>
        </p:txBody>
      </p:sp>
      <p:sp>
        <p:nvSpPr>
          <p:cNvPr id="6" name="Body Content">
            <a:extLst>
              <a:ext uri="{FF2B5EF4-FFF2-40B4-BE49-F238E27FC236}">
                <a16:creationId xmlns:a16="http://schemas.microsoft.com/office/drawing/2014/main" xmlns="" id="{4F275BD8-ECF8-F54B-B4E2-A66F7AB27D86}"/>
              </a:ext>
            </a:extLst>
          </p:cNvPr>
          <p:cNvSpPr>
            <a:spLocks noGrp="1"/>
          </p:cNvSpPr>
          <p:nvPr>
            <p:ph sz="half" idx="1"/>
          </p:nvPr>
        </p:nvSpPr>
        <p:spPr>
          <a:xfrm>
            <a:off x="609600" y="1747522"/>
            <a:ext cx="10972800" cy="4131733"/>
          </a:xfrm>
        </p:spPr>
        <p:txBody>
          <a:bodyPr>
            <a:normAutofit/>
          </a:bodyPr>
          <a:lstStyle>
            <a:lvl1pPr marL="457189" indent="-457189">
              <a:buFont typeface="Wingdings" pitchFamily="2" charset="2"/>
              <a:buChar char="§"/>
              <a:defRPr sz="2133"/>
            </a:lvl1pPr>
            <a:lvl2pPr marL="990575" indent="-380990">
              <a:buFont typeface="Wingdings" pitchFamily="2" charset="2"/>
              <a:buChar char="§"/>
              <a:defRPr sz="2133"/>
            </a:lvl2pPr>
            <a:lvl3pPr marL="1523962" indent="-304792">
              <a:buFont typeface="Wingdings" pitchFamily="2" charset="2"/>
              <a:buChar char="§"/>
              <a:defRPr sz="2133"/>
            </a:lvl3pPr>
            <a:lvl4pPr marL="2133547" indent="-304792">
              <a:buFont typeface="Wingdings" pitchFamily="2" charset="2"/>
              <a:buChar char="§"/>
              <a:defRPr sz="2133"/>
            </a:lvl4pPr>
            <a:lvl5pPr marL="2743131" indent="-304792">
              <a:buFont typeface="Wingdings" pitchFamily="2" charset="2"/>
              <a:buChar cha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7391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FCE7E0-1D24-47EC-A1B1-8FDBCF88729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CAE1C-C081-4F83-9D42-12E9B49C41CE}" type="slidenum">
              <a:rPr lang="en-US" smtClean="0"/>
              <a:t>‹#›</a:t>
            </a:fld>
            <a:endParaRPr lang="en-US"/>
          </a:p>
        </p:txBody>
      </p:sp>
    </p:spTree>
    <p:extLst>
      <p:ext uri="{BB962C8B-B14F-4D97-AF65-F5344CB8AC3E}">
        <p14:creationId xmlns:p14="http://schemas.microsoft.com/office/powerpoint/2010/main" val="257747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CE7E0-1D24-47EC-A1B1-8FDBCF88729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CAE1C-C081-4F83-9D42-12E9B49C41CE}" type="slidenum">
              <a:rPr lang="en-US" smtClean="0"/>
              <a:t>‹#›</a:t>
            </a:fld>
            <a:endParaRPr lang="en-US"/>
          </a:p>
        </p:txBody>
      </p:sp>
    </p:spTree>
    <p:extLst>
      <p:ext uri="{BB962C8B-B14F-4D97-AF65-F5344CB8AC3E}">
        <p14:creationId xmlns:p14="http://schemas.microsoft.com/office/powerpoint/2010/main" val="129479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FCE7E0-1D24-47EC-A1B1-8FDBCF88729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CAE1C-C081-4F83-9D42-12E9B49C41CE}" type="slidenum">
              <a:rPr lang="en-US" smtClean="0"/>
              <a:t>‹#›</a:t>
            </a:fld>
            <a:endParaRPr lang="en-US"/>
          </a:p>
        </p:txBody>
      </p:sp>
    </p:spTree>
    <p:extLst>
      <p:ext uri="{BB962C8B-B14F-4D97-AF65-F5344CB8AC3E}">
        <p14:creationId xmlns:p14="http://schemas.microsoft.com/office/powerpoint/2010/main" val="394018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FCE7E0-1D24-47EC-A1B1-8FDBCF88729E}"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FCAE1C-C081-4F83-9D42-12E9B49C41CE}" type="slidenum">
              <a:rPr lang="en-US" smtClean="0"/>
              <a:t>‹#›</a:t>
            </a:fld>
            <a:endParaRPr lang="en-US"/>
          </a:p>
        </p:txBody>
      </p:sp>
    </p:spTree>
    <p:extLst>
      <p:ext uri="{BB962C8B-B14F-4D97-AF65-F5344CB8AC3E}">
        <p14:creationId xmlns:p14="http://schemas.microsoft.com/office/powerpoint/2010/main" val="33641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FCE7E0-1D24-47EC-A1B1-8FDBCF88729E}"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FCAE1C-C081-4F83-9D42-12E9B49C41CE}" type="slidenum">
              <a:rPr lang="en-US" smtClean="0"/>
              <a:t>‹#›</a:t>
            </a:fld>
            <a:endParaRPr lang="en-US"/>
          </a:p>
        </p:txBody>
      </p:sp>
    </p:spTree>
    <p:extLst>
      <p:ext uri="{BB962C8B-B14F-4D97-AF65-F5344CB8AC3E}">
        <p14:creationId xmlns:p14="http://schemas.microsoft.com/office/powerpoint/2010/main" val="40807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CE7E0-1D24-47EC-A1B1-8FDBCF88729E}"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FCAE1C-C081-4F83-9D42-12E9B49C41CE}" type="slidenum">
              <a:rPr lang="en-US" smtClean="0"/>
              <a:t>‹#›</a:t>
            </a:fld>
            <a:endParaRPr lang="en-US"/>
          </a:p>
        </p:txBody>
      </p:sp>
    </p:spTree>
    <p:extLst>
      <p:ext uri="{BB962C8B-B14F-4D97-AF65-F5344CB8AC3E}">
        <p14:creationId xmlns:p14="http://schemas.microsoft.com/office/powerpoint/2010/main" val="156815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CE7E0-1D24-47EC-A1B1-8FDBCF88729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CAE1C-C081-4F83-9D42-12E9B49C41CE}" type="slidenum">
              <a:rPr lang="en-US" smtClean="0"/>
              <a:t>‹#›</a:t>
            </a:fld>
            <a:endParaRPr lang="en-US"/>
          </a:p>
        </p:txBody>
      </p:sp>
    </p:spTree>
    <p:extLst>
      <p:ext uri="{BB962C8B-B14F-4D97-AF65-F5344CB8AC3E}">
        <p14:creationId xmlns:p14="http://schemas.microsoft.com/office/powerpoint/2010/main" val="66535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CE7E0-1D24-47EC-A1B1-8FDBCF88729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CAE1C-C081-4F83-9D42-12E9B49C41CE}" type="slidenum">
              <a:rPr lang="en-US" smtClean="0"/>
              <a:t>‹#›</a:t>
            </a:fld>
            <a:endParaRPr lang="en-US"/>
          </a:p>
        </p:txBody>
      </p:sp>
    </p:spTree>
    <p:extLst>
      <p:ext uri="{BB962C8B-B14F-4D97-AF65-F5344CB8AC3E}">
        <p14:creationId xmlns:p14="http://schemas.microsoft.com/office/powerpoint/2010/main" val="222276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CE7E0-1D24-47EC-A1B1-8FDBCF88729E}" type="datetimeFigureOut">
              <a:rPr lang="en-US" smtClean="0"/>
              <a:t>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CAE1C-C081-4F83-9D42-12E9B49C41CE}" type="slidenum">
              <a:rPr lang="en-US" smtClean="0"/>
              <a:t>‹#›</a:t>
            </a:fld>
            <a:endParaRPr lang="en-US"/>
          </a:p>
        </p:txBody>
      </p:sp>
    </p:spTree>
    <p:extLst>
      <p:ext uri="{BB962C8B-B14F-4D97-AF65-F5344CB8AC3E}">
        <p14:creationId xmlns:p14="http://schemas.microsoft.com/office/powerpoint/2010/main" val="307841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2333063-774E-D64F-A41A-85AA488BD579}"/>
              </a:ext>
            </a:extLst>
          </p:cNvPr>
          <p:cNvSpPr>
            <a:spLocks noGrp="1"/>
          </p:cNvSpPr>
          <p:nvPr>
            <p:ph type="title"/>
          </p:nvPr>
        </p:nvSpPr>
        <p:spPr>
          <a:xfrm>
            <a:off x="416768" y="815346"/>
            <a:ext cx="10972800" cy="1143004"/>
          </a:xfrm>
        </p:spPr>
        <p:txBody>
          <a:bodyPr>
            <a:noAutofit/>
          </a:bodyPr>
          <a:lstStyle/>
          <a:p>
            <a:pPr algn="ctr"/>
            <a:r>
              <a:rPr lang="en-US" sz="6000" dirty="0" smtClean="0">
                <a:latin typeface="Times New Roman" panose="02020603050405020304" pitchFamily="18" charset="0"/>
                <a:cs typeface="Times New Roman" panose="02020603050405020304" pitchFamily="18" charset="0"/>
              </a:rPr>
              <a:t>JOB SEARCH PLATFORM</a:t>
            </a:r>
            <a:endParaRPr lang="en-US" sz="60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9846EDE5-6FC5-824E-9F44-F022997BFE4C}"/>
              </a:ext>
            </a:extLst>
          </p:cNvPr>
          <p:cNvSpPr>
            <a:spLocks noGrp="1"/>
          </p:cNvSpPr>
          <p:nvPr>
            <p:ph sz="quarter" idx="10"/>
          </p:nvPr>
        </p:nvSpPr>
        <p:spPr>
          <a:xfrm>
            <a:off x="2186232" y="4636477"/>
            <a:ext cx="7291873" cy="1815044"/>
          </a:xfrm>
        </p:spPr>
        <p:txBody>
          <a:bodyPr>
            <a:noAutofit/>
          </a:bodyPr>
          <a:lstStyle/>
          <a:p>
            <a:r>
              <a:rPr lang="en-US" sz="2800" dirty="0" smtClean="0">
                <a:latin typeface="Times New Roman" panose="02020603050405020304" pitchFamily="18" charset="0"/>
                <a:cs typeface="Times New Roman" panose="02020603050405020304" pitchFamily="18" charset="0"/>
              </a:rPr>
              <a:t>Team 1</a:t>
            </a:r>
          </a:p>
          <a:p>
            <a:r>
              <a:rPr lang="en-US" sz="2800" dirty="0" smtClean="0">
                <a:latin typeface="Times New Roman" panose="02020603050405020304" pitchFamily="18" charset="0"/>
                <a:cs typeface="Times New Roman" panose="02020603050405020304" pitchFamily="18" charset="0"/>
              </a:rPr>
              <a:t>Muni </a:t>
            </a:r>
            <a:r>
              <a:rPr lang="en-US" sz="2800" dirty="0" err="1">
                <a:latin typeface="Times New Roman" panose="02020603050405020304" pitchFamily="18" charset="0"/>
                <a:cs typeface="Times New Roman" panose="02020603050405020304" pitchFamily="18" charset="0"/>
              </a:rPr>
              <a:t>Sai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Kalyan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Teja</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Dudi</a:t>
            </a:r>
            <a:r>
              <a:rPr lang="en-US" sz="2800" dirty="0" smtClean="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1002104402</a:t>
            </a:r>
          </a:p>
          <a:p>
            <a:r>
              <a:rPr lang="en-US" sz="2800" dirty="0" err="1">
                <a:latin typeface="Times New Roman" panose="02020603050405020304" pitchFamily="18" charset="0"/>
                <a:cs typeface="Times New Roman" panose="02020603050405020304" pitchFamily="18" charset="0"/>
              </a:rPr>
              <a:t>Richithareddy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Gorlagunta</a:t>
            </a:r>
            <a:r>
              <a:rPr lang="en-US" sz="2800" dirty="0">
                <a:latin typeface="Times New Roman" panose="02020603050405020304" pitchFamily="18" charset="0"/>
                <a:cs typeface="Times New Roman" panose="02020603050405020304" pitchFamily="18" charset="0"/>
              </a:rPr>
              <a:t> - 1002126204</a:t>
            </a:r>
          </a:p>
          <a:p>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9937" y="1905000"/>
            <a:ext cx="4448908" cy="2614248"/>
          </a:xfrm>
          <a:prstGeom prst="rect">
            <a:avLst/>
          </a:prstGeom>
        </p:spPr>
      </p:pic>
    </p:spTree>
    <p:extLst>
      <p:ext uri="{BB962C8B-B14F-4D97-AF65-F5344CB8AC3E}">
        <p14:creationId xmlns:p14="http://schemas.microsoft.com/office/powerpoint/2010/main" val="112934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C109F37-4B31-EA4B-937E-279DA28C49A1}"/>
              </a:ext>
            </a:extLst>
          </p:cNvPr>
          <p:cNvSpPr>
            <a:spLocks noGrp="1"/>
          </p:cNvSpPr>
          <p:nvPr>
            <p:ph sz="half" idx="1"/>
          </p:nvPr>
        </p:nvSpPr>
        <p:spPr>
          <a:xfrm>
            <a:off x="580292" y="848554"/>
            <a:ext cx="11271380" cy="1015416"/>
          </a:xfrm>
        </p:spPr>
        <p:txBody>
          <a:bodyPr vert="horz" lIns="121920" tIns="60960" rIns="121920" bIns="60960" rtlCol="0" anchor="t">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User Acceptance Testing: </a:t>
            </a:r>
            <a:r>
              <a:rPr lang="en-US" sz="1800" dirty="0">
                <a:latin typeface="Times New Roman" panose="02020603050405020304" pitchFamily="18" charset="0"/>
                <a:cs typeface="Times New Roman" panose="02020603050405020304" pitchFamily="18" charset="0"/>
              </a:rPr>
              <a:t>It will be employed for automated UI testing to verify the functionality and user experience of the web application. </a:t>
            </a:r>
          </a:p>
          <a:p>
            <a:pPr marL="0" indent="0" algn="just">
              <a:buNone/>
            </a:pPr>
            <a:endParaRPr lang="en-US" sz="2800"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292" y="2032021"/>
            <a:ext cx="4454770" cy="305579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0215" y="2080847"/>
            <a:ext cx="6904893" cy="3006970"/>
          </a:xfrm>
          <a:prstGeom prst="rect">
            <a:avLst/>
          </a:prstGeom>
        </p:spPr>
      </p:pic>
    </p:spTree>
    <p:extLst>
      <p:ext uri="{BB962C8B-B14F-4D97-AF65-F5344CB8AC3E}">
        <p14:creationId xmlns:p14="http://schemas.microsoft.com/office/powerpoint/2010/main" val="356782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37" y="1165542"/>
            <a:ext cx="5142574" cy="361070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9832" y="997054"/>
            <a:ext cx="6836558" cy="4713385"/>
          </a:xfrm>
          <a:prstGeom prst="rect">
            <a:avLst/>
          </a:prstGeom>
        </p:spPr>
      </p:pic>
    </p:spTree>
    <p:extLst>
      <p:ext uri="{BB962C8B-B14F-4D97-AF65-F5344CB8AC3E}">
        <p14:creationId xmlns:p14="http://schemas.microsoft.com/office/powerpoint/2010/main" val="407476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9E8B2B-D684-8840-AAB5-5EFB37EBC858}"/>
              </a:ext>
            </a:extLst>
          </p:cNvPr>
          <p:cNvSpPr>
            <a:spLocks noGrp="1"/>
          </p:cNvSpPr>
          <p:nvPr>
            <p:ph type="title"/>
          </p:nvPr>
        </p:nvSpPr>
        <p:spPr>
          <a:xfrm>
            <a:off x="447870" y="195573"/>
            <a:ext cx="11271380" cy="1143000"/>
          </a:xfrm>
        </p:spPr>
        <p:txBody>
          <a:bodyPr>
            <a:normAutofit/>
          </a:bodyPr>
          <a:lstStyle/>
          <a:p>
            <a:r>
              <a:rPr lang="en-US" sz="4000" dirty="0" smtClean="0">
                <a:latin typeface="Times New Roman" panose="02020603050405020304" pitchFamily="18" charset="0"/>
                <a:cs typeface="Times New Roman" panose="02020603050405020304" pitchFamily="18" charset="0"/>
              </a:rPr>
              <a:t>Conclusion &amp; Future Work</a:t>
            </a:r>
            <a:endParaRPr lang="en-US" sz="4000" dirty="0">
              <a:latin typeface="Times New Roman" panose="02020603050405020304" pitchFamily="18" charset="0"/>
              <a:cs typeface="Times New Roman" panose="02020603050405020304" pitchFamily="18" charset="0"/>
            </a:endParaRPr>
          </a:p>
        </p:txBody>
      </p:sp>
      <p:sp>
        <p:nvSpPr>
          <p:cNvPr id="3" name="Rectangle 1"/>
          <p:cNvSpPr>
            <a:spLocks noGrp="1" noChangeArrowheads="1"/>
          </p:cNvSpPr>
          <p:nvPr>
            <p:ph sz="half" idx="1"/>
          </p:nvPr>
        </p:nvSpPr>
        <p:spPr bwMode="auto">
          <a:xfrm>
            <a:off x="406644" y="1683062"/>
            <a:ext cx="1127157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800" dirty="0" smtClean="0">
                <a:solidFill>
                  <a:srgbClr val="000000"/>
                </a:solidFill>
                <a:latin typeface="Times New Roman" panose="02020603050405020304" pitchFamily="18" charset="0"/>
                <a:cs typeface="Times New Roman" panose="02020603050405020304" pitchFamily="18" charset="0"/>
              </a:rPr>
              <a:t>This Platform provides first come first serve basis in applying for the job for the employees. There will be direct contact with the employer through mails when applying to the job.</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800" dirty="0">
              <a:solidFill>
                <a:srgbClr val="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1800" dirty="0" smtClean="0">
                <a:solidFill>
                  <a:srgbClr val="000000"/>
                </a:solidFill>
                <a:latin typeface="Times New Roman" panose="02020603050405020304" pitchFamily="18" charset="0"/>
                <a:cs typeface="Times New Roman" panose="02020603050405020304" pitchFamily="18" charset="0"/>
              </a:rPr>
              <a:t>This</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platform have the potential to shape the future of software engineering careers, making the hiring process more efficient, transparent, and empowering for both job seekers and employers alike.</a:t>
            </a:r>
            <a:r>
              <a:rPr kumimoji="0" lang="en-US" sz="1800" b="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In future it can also be developed in Android Application to make things ease.</a:t>
            </a:r>
            <a:endPar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11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sz="half" idx="1"/>
          </p:nvPr>
        </p:nvSpPr>
        <p:spPr bwMode="auto">
          <a:xfrm>
            <a:off x="406644" y="2237060"/>
            <a:ext cx="112715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öhne"/>
              </a:rPr>
              <a:t/>
            </a:r>
            <a:br>
              <a:rPr kumimoji="0" lang="en-US" sz="1800" b="0" i="0" u="none" strike="noStrike" cap="none" normalizeH="0" baseline="0" dirty="0" smtClean="0">
                <a:ln>
                  <a:noFill/>
                </a:ln>
                <a:solidFill>
                  <a:srgbClr val="000000"/>
                </a:solidFill>
                <a:effectLst/>
                <a:latin typeface="Söhne"/>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2" name="Picture 4" descr="Any Questions Pictures | Download Free Images on Unspla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576" y="707003"/>
            <a:ext cx="7001363" cy="43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91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sz="half" idx="1"/>
          </p:nvPr>
        </p:nvSpPr>
        <p:spPr bwMode="auto">
          <a:xfrm>
            <a:off x="406644" y="1896310"/>
            <a:ext cx="11271575"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öhne"/>
              </a:rPr>
              <a:t/>
            </a:r>
            <a:br>
              <a:rPr kumimoji="0" lang="en-US" sz="1800" b="0" i="0" u="none" strike="noStrike" cap="none" normalizeH="0" baseline="0" dirty="0" smtClean="0">
                <a:ln>
                  <a:noFill/>
                </a:ln>
                <a:solidFill>
                  <a:srgbClr val="000000"/>
                </a:solidFill>
                <a:effectLst/>
                <a:latin typeface="Söhne"/>
              </a:rPr>
            </a:br>
            <a:r>
              <a:rPr kumimoji="0" lang="en-US" sz="6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THANK</a:t>
            </a:r>
            <a:r>
              <a:rPr kumimoji="0" lang="en-US" sz="6000" b="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YOU</a:t>
            </a:r>
            <a:endParaRPr kumimoji="0" lang="en-US" sz="6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52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9E8B2B-D684-8840-AAB5-5EFB37EBC858}"/>
              </a:ext>
            </a:extLst>
          </p:cNvPr>
          <p:cNvSpPr>
            <a:spLocks noGrp="1"/>
          </p:cNvSpPr>
          <p:nvPr>
            <p:ph type="title"/>
          </p:nvPr>
        </p:nvSpPr>
        <p:spPr>
          <a:xfrm>
            <a:off x="447870" y="195573"/>
            <a:ext cx="11271380" cy="1143000"/>
          </a:xfrm>
        </p:spPr>
        <p:txBody>
          <a:bodyPr>
            <a:normAutofit/>
          </a:bodyPr>
          <a:lstStyle/>
          <a:p>
            <a:r>
              <a:rPr lang="en-US" sz="4000" dirty="0">
                <a:latin typeface="Times New Roman" panose="02020603050405020304" pitchFamily="18" charset="0"/>
                <a:cs typeface="Times New Roman" panose="02020603050405020304" pitchFamily="18" charset="0"/>
              </a:rPr>
              <a:t>Introduction</a:t>
            </a:r>
            <a:endParaRPr lang="en-US" sz="4000" dirty="0"/>
          </a:p>
        </p:txBody>
      </p:sp>
      <p:sp>
        <p:nvSpPr>
          <p:cNvPr id="2" name="Content Placeholder 1">
            <a:extLst>
              <a:ext uri="{FF2B5EF4-FFF2-40B4-BE49-F238E27FC236}">
                <a16:creationId xmlns:a16="http://schemas.microsoft.com/office/drawing/2014/main" xmlns="" id="{6C109F37-4B31-EA4B-937E-279DA28C49A1}"/>
              </a:ext>
            </a:extLst>
          </p:cNvPr>
          <p:cNvSpPr>
            <a:spLocks noGrp="1"/>
          </p:cNvSpPr>
          <p:nvPr>
            <p:ph sz="half" idx="1"/>
          </p:nvPr>
        </p:nvSpPr>
        <p:spPr>
          <a:xfrm>
            <a:off x="447870" y="1405399"/>
            <a:ext cx="11271380" cy="4131733"/>
          </a:xfrm>
        </p:spPr>
        <p:txBody>
          <a:bodyPr vert="horz" lIns="121920" tIns="60960" rIns="121920" bIns="60960" rtlCol="0" anchor="t">
            <a:normAutofit/>
          </a:bodyPr>
          <a:lstStyle/>
          <a:p>
            <a:pPr marL="0" indent="0" algn="just">
              <a:buNone/>
            </a:pPr>
            <a:r>
              <a:rPr lang="en-US" sz="1800" dirty="0">
                <a:latin typeface="Times New Roman" panose="02020603050405020304" pitchFamily="18" charset="0"/>
                <a:cs typeface="Times New Roman" panose="02020603050405020304" pitchFamily="18" charset="0"/>
              </a:rPr>
              <a:t>The "Job Search Platform" project is an ambitious endeavor aimed at creating a comprehensive and transformative solution for job seekers, employers, and recruiters in the contemporary job market. This platform will serve as a bridge connecting job seekers to their dream careers and employers to the ideal candidates they </a:t>
            </a:r>
            <a:r>
              <a:rPr lang="en-US" sz="1800" dirty="0" smtClean="0">
                <a:latin typeface="Times New Roman" panose="02020603050405020304" pitchFamily="18" charset="0"/>
                <a:cs typeface="Times New Roman" panose="02020603050405020304" pitchFamily="18" charset="0"/>
              </a:rPr>
              <a:t>seek.</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7014" y="2497015"/>
            <a:ext cx="7074878" cy="2791073"/>
          </a:xfrm>
          <a:prstGeom prst="rect">
            <a:avLst/>
          </a:prstGeom>
        </p:spPr>
      </p:pic>
    </p:spTree>
    <p:extLst>
      <p:ext uri="{BB962C8B-B14F-4D97-AF65-F5344CB8AC3E}">
        <p14:creationId xmlns:p14="http://schemas.microsoft.com/office/powerpoint/2010/main" val="91142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9E8B2B-D684-8840-AAB5-5EFB37EBC858}"/>
              </a:ext>
            </a:extLst>
          </p:cNvPr>
          <p:cNvSpPr>
            <a:spLocks noGrp="1"/>
          </p:cNvSpPr>
          <p:nvPr>
            <p:ph type="title"/>
          </p:nvPr>
        </p:nvSpPr>
        <p:spPr>
          <a:xfrm>
            <a:off x="447870" y="195573"/>
            <a:ext cx="11271380" cy="1143000"/>
          </a:xfrm>
        </p:spPr>
        <p:txBody>
          <a:bodyPr>
            <a:normAutofit/>
          </a:bodyPr>
          <a:lstStyle/>
          <a:p>
            <a:r>
              <a:rPr lang="en-US" sz="4000" dirty="0" smtClean="0">
                <a:latin typeface="Times New Roman" panose="02020603050405020304" pitchFamily="18" charset="0"/>
                <a:cs typeface="Times New Roman" panose="02020603050405020304" pitchFamily="18" charset="0"/>
              </a:rPr>
              <a:t>Planning</a:t>
            </a:r>
            <a:endParaRPr lang="en-US" sz="40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6C109F37-4B31-EA4B-937E-279DA28C49A1}"/>
              </a:ext>
            </a:extLst>
          </p:cNvPr>
          <p:cNvSpPr>
            <a:spLocks noGrp="1"/>
          </p:cNvSpPr>
          <p:nvPr>
            <p:ph sz="half" idx="1"/>
          </p:nvPr>
        </p:nvSpPr>
        <p:spPr>
          <a:xfrm>
            <a:off x="447870" y="1405399"/>
            <a:ext cx="11271380" cy="1156093"/>
          </a:xfrm>
        </p:spPr>
        <p:txBody>
          <a:bodyPr vert="horz" lIns="121920" tIns="60960" rIns="121920" bIns="60960" rtlCol="0" anchor="t">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We have adopted </a:t>
            </a:r>
            <a:r>
              <a:rPr lang="en-US" sz="1800" dirty="0">
                <a:latin typeface="Times New Roman" panose="02020603050405020304" pitchFamily="18" charset="0"/>
                <a:cs typeface="Times New Roman" panose="02020603050405020304" pitchFamily="18" charset="0"/>
              </a:rPr>
              <a:t>an iterative and user-centric approach. We will combine elements of Waterfall SDLC Design methodologies to ensure that the end product meets user needs and is adaptable to changing requirements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user-centric </a:t>
            </a:r>
            <a:r>
              <a:rPr lang="en-US" sz="1800" dirty="0" smtClean="0">
                <a:latin typeface="Times New Roman" panose="02020603050405020304" pitchFamily="18" charset="0"/>
                <a:cs typeface="Times New Roman" panose="02020603050405020304" pitchFamily="18" charset="0"/>
              </a:rPr>
              <a:t>approach(User Research, Prototyping, Usability Testing, </a:t>
            </a:r>
            <a:r>
              <a:rPr lang="en-US" sz="1800" dirty="0" err="1" smtClean="0">
                <a:latin typeface="Times New Roman" panose="02020603050405020304" pitchFamily="18" charset="0"/>
                <a:cs typeface="Times New Roman" panose="02020603050405020304" pitchFamily="18" charset="0"/>
              </a:rPr>
              <a:t>Accessability</a:t>
            </a:r>
            <a:r>
              <a:rPr lang="en-US" sz="1800" dirty="0" smtClean="0">
                <a:latin typeface="Times New Roman" panose="02020603050405020304" pitchFamily="18" charset="0"/>
                <a:cs typeface="Times New Roman" panose="02020603050405020304" pitchFamily="18" charset="0"/>
              </a:rPr>
              <a:t>, Responsive Design)</a:t>
            </a:r>
          </a:p>
        </p:txBody>
      </p:sp>
      <p:graphicFrame>
        <p:nvGraphicFramePr>
          <p:cNvPr id="7" name="Table 6"/>
          <p:cNvGraphicFramePr>
            <a:graphicFrameLocks noGrp="1"/>
          </p:cNvGraphicFramePr>
          <p:nvPr>
            <p:extLst>
              <p:ext uri="{D42A27DB-BD31-4B8C-83A1-F6EECF244321}">
                <p14:modId xmlns:p14="http://schemas.microsoft.com/office/powerpoint/2010/main" val="4139527234"/>
              </p:ext>
            </p:extLst>
          </p:nvPr>
        </p:nvGraphicFramePr>
        <p:xfrm>
          <a:off x="1675319" y="3188047"/>
          <a:ext cx="9512745" cy="2376137"/>
        </p:xfrm>
        <a:graphic>
          <a:graphicData uri="http://schemas.openxmlformats.org/drawingml/2006/table">
            <a:tbl>
              <a:tblPr firstRow="1" bandRow="1">
                <a:tableStyleId>{5C22544A-7EE6-4342-B048-85BDC9FD1C3A}</a:tableStyleId>
              </a:tblPr>
              <a:tblGrid>
                <a:gridCol w="4415691"/>
                <a:gridCol w="5097054"/>
              </a:tblGrid>
              <a:tr h="638777">
                <a:tc>
                  <a:txBody>
                    <a:bodyPr/>
                    <a:lstStyle/>
                    <a:p>
                      <a:r>
                        <a:rPr lang="en-US" sz="1800" dirty="0" smtClean="0">
                          <a:latin typeface="Times New Roman" panose="02020603050405020304" pitchFamily="18" charset="0"/>
                          <a:cs typeface="Times New Roman" panose="02020603050405020304" pitchFamily="18" charset="0"/>
                        </a:rPr>
                        <a:t>Muni </a:t>
                      </a:r>
                      <a:r>
                        <a:rPr lang="en-US" sz="1800" dirty="0" err="1" smtClean="0">
                          <a:latin typeface="Times New Roman" panose="02020603050405020304" pitchFamily="18" charset="0"/>
                          <a:cs typeface="Times New Roman" panose="02020603050405020304" pitchFamily="18" charset="0"/>
                        </a:rPr>
                        <a:t>Sai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Kalyan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Teja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Dudi</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smtClean="0">
                          <a:latin typeface="Times New Roman" panose="02020603050405020304" pitchFamily="18" charset="0"/>
                          <a:cs typeface="Times New Roman" panose="02020603050405020304" pitchFamily="18" charset="0"/>
                        </a:rPr>
                        <a:t>Richithareddy</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Goralagunta</a:t>
                      </a:r>
                      <a:endParaRPr lang="en-US" sz="1800" dirty="0">
                        <a:latin typeface="Times New Roman" panose="02020603050405020304" pitchFamily="18" charset="0"/>
                        <a:cs typeface="Times New Roman" panose="02020603050405020304" pitchFamily="18" charset="0"/>
                      </a:endParaRPr>
                    </a:p>
                  </a:txBody>
                  <a:tcPr/>
                </a:tc>
              </a:tr>
              <a:tr h="370840">
                <a:tc>
                  <a:txBody>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Gathering Requirements</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Backend</a:t>
                      </a:r>
                      <a:r>
                        <a:rPr lang="en-US" sz="1800" baseline="0" dirty="0" smtClean="0">
                          <a:latin typeface="Times New Roman" panose="02020603050405020304" pitchFamily="18" charset="0"/>
                          <a:cs typeface="Times New Roman" panose="02020603050405020304" pitchFamily="18" charset="0"/>
                        </a:rPr>
                        <a:t> Development(Authentication, Functionality)</a:t>
                      </a:r>
                    </a:p>
                    <a:p>
                      <a:pPr marL="285750" indent="-285750">
                        <a:buFont typeface="Arial" panose="020B0604020202020204" pitchFamily="34" charset="0"/>
                        <a:buChar char="•"/>
                      </a:pPr>
                      <a:r>
                        <a:rPr lang="en-US" sz="1800" baseline="0" dirty="0" smtClean="0">
                          <a:latin typeface="Times New Roman" panose="02020603050405020304" pitchFamily="18" charset="0"/>
                          <a:cs typeface="Times New Roman" panose="02020603050405020304" pitchFamily="18" charset="0"/>
                        </a:rPr>
                        <a:t>Database setup to server</a:t>
                      </a:r>
                    </a:p>
                    <a:p>
                      <a:pPr marL="285750" indent="-285750">
                        <a:buFont typeface="Arial" panose="020B0604020202020204" pitchFamily="34" charset="0"/>
                        <a:buChar char="•"/>
                      </a:pPr>
                      <a:r>
                        <a:rPr lang="en-US" sz="1800" baseline="0" dirty="0" smtClean="0">
                          <a:latin typeface="Times New Roman" panose="02020603050405020304" pitchFamily="18" charset="0"/>
                          <a:cs typeface="Times New Roman" panose="02020603050405020304" pitchFamily="18" charset="0"/>
                        </a:rPr>
                        <a:t>Testing</a:t>
                      </a:r>
                    </a:p>
                    <a:p>
                      <a:pPr marL="285750" indent="-285750">
                        <a:buFont typeface="Arial" panose="020B0604020202020204" pitchFamily="34" charset="0"/>
                        <a:buChar char="•"/>
                      </a:pPr>
                      <a:r>
                        <a:rPr lang="en-US" sz="1800" baseline="0" dirty="0" smtClean="0">
                          <a:latin typeface="Times New Roman" panose="02020603050405020304" pitchFamily="18" charset="0"/>
                          <a:cs typeface="Times New Roman" panose="02020603050405020304" pitchFamily="18" charset="0"/>
                        </a:rPr>
                        <a:t>Documentation </a:t>
                      </a:r>
                    </a:p>
                  </a:txBody>
                  <a:tcPr/>
                </a:tc>
                <a:tc>
                  <a:txBody>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Developing Project Scope &amp;</a:t>
                      </a:r>
                      <a:r>
                        <a:rPr lang="en-US" sz="1800" baseline="0" dirty="0" smtClean="0">
                          <a:latin typeface="Times New Roman" panose="02020603050405020304" pitchFamily="18" charset="0"/>
                          <a:cs typeface="Times New Roman" panose="02020603050405020304" pitchFamily="18" charset="0"/>
                        </a:rPr>
                        <a:t> Plan</a:t>
                      </a:r>
                    </a:p>
                    <a:p>
                      <a:pPr marL="285750" indent="-285750">
                        <a:buFont typeface="Arial" panose="020B0604020202020204" pitchFamily="34" charset="0"/>
                        <a:buChar char="•"/>
                      </a:pPr>
                      <a:r>
                        <a:rPr lang="en-US" sz="1800" baseline="0" dirty="0" smtClean="0">
                          <a:latin typeface="Times New Roman" panose="02020603050405020304" pitchFamily="18" charset="0"/>
                          <a:cs typeface="Times New Roman" panose="02020603050405020304" pitchFamily="18" charset="0"/>
                        </a:rPr>
                        <a:t>Frontend Development(Home page, listing page, Employee and Employer pages)</a:t>
                      </a:r>
                    </a:p>
                    <a:p>
                      <a:pPr marL="285750" indent="-285750">
                        <a:buFont typeface="Arial" panose="020B0604020202020204" pitchFamily="34" charset="0"/>
                        <a:buChar char="•"/>
                      </a:pPr>
                      <a:r>
                        <a:rPr lang="en-US" sz="1800" baseline="0" dirty="0" smtClean="0">
                          <a:latin typeface="Times New Roman" panose="02020603050405020304" pitchFamily="18" charset="0"/>
                          <a:cs typeface="Times New Roman" panose="02020603050405020304" pitchFamily="18" charset="0"/>
                        </a:rPr>
                        <a:t>UI Design</a:t>
                      </a:r>
                    </a:p>
                    <a:p>
                      <a:pPr marL="285750" indent="-285750">
                        <a:buFont typeface="Arial" panose="020B0604020202020204" pitchFamily="34" charset="0"/>
                        <a:buChar char="•"/>
                      </a:pPr>
                      <a:r>
                        <a:rPr lang="en-US" sz="1800" baseline="0" dirty="0" smtClean="0">
                          <a:latin typeface="Times New Roman" panose="02020603050405020304" pitchFamily="18" charset="0"/>
                          <a:cs typeface="Times New Roman" panose="02020603050405020304" pitchFamily="18" charset="0"/>
                        </a:rPr>
                        <a:t>Database Connectivity</a:t>
                      </a:r>
                    </a:p>
                    <a:p>
                      <a:pPr marL="285750" indent="-285750">
                        <a:buFont typeface="Arial" panose="020B0604020202020204" pitchFamily="34" charset="0"/>
                        <a:buChar char="•"/>
                      </a:pPr>
                      <a:r>
                        <a:rPr lang="en-US" sz="1800" baseline="0" dirty="0" smtClean="0">
                          <a:latin typeface="Times New Roman" panose="02020603050405020304" pitchFamily="18" charset="0"/>
                          <a:cs typeface="Times New Roman" panose="02020603050405020304" pitchFamily="18" charset="0"/>
                        </a:rPr>
                        <a:t>Documentation</a:t>
                      </a:r>
                      <a:endParaRPr lang="en-US" sz="1800" dirty="0">
                        <a:latin typeface="Times New Roman" panose="02020603050405020304" pitchFamily="18" charset="0"/>
                        <a:cs typeface="Times New Roman" panose="02020603050405020304" pitchFamily="18" charset="0"/>
                      </a:endParaRPr>
                    </a:p>
                  </a:txBody>
                  <a:tcPr/>
                </a:tc>
              </a:tr>
            </a:tbl>
          </a:graphicData>
        </a:graphic>
      </p:graphicFrame>
      <p:sp>
        <p:nvSpPr>
          <p:cNvPr id="3" name="TextBox 2"/>
          <p:cNvSpPr txBox="1"/>
          <p:nvPr/>
        </p:nvSpPr>
        <p:spPr>
          <a:xfrm>
            <a:off x="657461" y="2720529"/>
            <a:ext cx="3536688" cy="369332"/>
          </a:xfrm>
          <a:prstGeom prst="rect">
            <a:avLst/>
          </a:prstGeom>
          <a:noFill/>
        </p:spPr>
        <p:txBody>
          <a:bodyPr wrap="square" rtlCol="0">
            <a:spAutoFit/>
          </a:bodyPr>
          <a:lstStyle/>
          <a:p>
            <a:r>
              <a:rPr lang="en-US" dirty="0" smtClean="0"/>
              <a:t>Roles</a:t>
            </a:r>
            <a:endParaRPr lang="en-US" dirty="0"/>
          </a:p>
        </p:txBody>
      </p:sp>
    </p:spTree>
    <p:extLst>
      <p:ext uri="{BB962C8B-B14F-4D97-AF65-F5344CB8AC3E}">
        <p14:creationId xmlns:p14="http://schemas.microsoft.com/office/powerpoint/2010/main" val="224702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7523" y="292857"/>
            <a:ext cx="9812215"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Work Breakdown Structure(WBS)</a:t>
            </a: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Work Breakdown Structure (WBS) is a hierarchical decomposition of the project into smaller, manageable work packages. Here's a simplified WBS for the Job Search Platform project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
        <p:nvSpPr>
          <p:cNvPr id="7" name="TextBox 6"/>
          <p:cNvSpPr txBox="1"/>
          <p:nvPr/>
        </p:nvSpPr>
        <p:spPr>
          <a:xfrm>
            <a:off x="697523" y="1617784"/>
            <a:ext cx="4941278"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Project Initiation  </a:t>
            </a:r>
          </a:p>
          <a:p>
            <a:r>
              <a:rPr lang="en-US" dirty="0">
                <a:latin typeface="Times New Roman" panose="02020603050405020304" pitchFamily="18" charset="0"/>
                <a:cs typeface="Times New Roman" panose="02020603050405020304" pitchFamily="18" charset="0"/>
              </a:rPr>
              <a:t>	1.1. Project Proposal  </a:t>
            </a:r>
          </a:p>
          <a:p>
            <a:r>
              <a:rPr lang="en-US" dirty="0">
                <a:latin typeface="Times New Roman" panose="02020603050405020304" pitchFamily="18" charset="0"/>
                <a:cs typeface="Times New Roman" panose="02020603050405020304" pitchFamily="18" charset="0"/>
              </a:rPr>
              <a:t>	1.2. Feasibility Study  </a:t>
            </a:r>
          </a:p>
          <a:p>
            <a:r>
              <a:rPr lang="en-US" dirty="0">
                <a:latin typeface="Times New Roman" panose="02020603050405020304" pitchFamily="18" charset="0"/>
                <a:cs typeface="Times New Roman" panose="02020603050405020304" pitchFamily="18" charset="0"/>
              </a:rPr>
              <a:t>	1.3. Cost and Time Estimation   </a:t>
            </a:r>
          </a:p>
          <a:p>
            <a:r>
              <a:rPr lang="en-US" dirty="0">
                <a:latin typeface="Times New Roman" panose="02020603050405020304" pitchFamily="18" charset="0"/>
                <a:cs typeface="Times New Roman" panose="02020603050405020304" pitchFamily="18" charset="0"/>
              </a:rPr>
              <a:t>2. Design and Development  </a:t>
            </a:r>
          </a:p>
          <a:p>
            <a:r>
              <a:rPr lang="en-US" dirty="0">
                <a:latin typeface="Times New Roman" panose="02020603050405020304" pitchFamily="18" charset="0"/>
                <a:cs typeface="Times New Roman" panose="02020603050405020304" pitchFamily="18" charset="0"/>
              </a:rPr>
              <a:t>	2.1. Landing Page Development  </a:t>
            </a:r>
          </a:p>
          <a:p>
            <a:r>
              <a:rPr lang="en-US" dirty="0">
                <a:latin typeface="Times New Roman" panose="02020603050405020304" pitchFamily="18" charset="0"/>
                <a:cs typeface="Times New Roman" panose="02020603050405020304" pitchFamily="18" charset="0"/>
              </a:rPr>
              <a:t>	2.2. Registration and Login Pages  </a:t>
            </a:r>
          </a:p>
          <a:p>
            <a:r>
              <a:rPr lang="en-US" dirty="0">
                <a:latin typeface="Times New Roman" panose="02020603050405020304" pitchFamily="18" charset="0"/>
                <a:cs typeface="Times New Roman" panose="02020603050405020304" pitchFamily="18" charset="0"/>
              </a:rPr>
              <a:t>	2.3. Employer Dashboard  </a:t>
            </a:r>
          </a:p>
          <a:p>
            <a:r>
              <a:rPr lang="en-US" dirty="0">
                <a:latin typeface="Times New Roman" panose="02020603050405020304" pitchFamily="18" charset="0"/>
                <a:cs typeface="Times New Roman" panose="02020603050405020304" pitchFamily="18" charset="0"/>
              </a:rPr>
              <a:t>		2.3.1. Job Listing Creation  </a:t>
            </a:r>
          </a:p>
          <a:p>
            <a:r>
              <a:rPr lang="en-US" dirty="0">
                <a:latin typeface="Times New Roman" panose="02020603050405020304" pitchFamily="18" charset="0"/>
                <a:cs typeface="Times New Roman" panose="02020603050405020304" pitchFamily="18" charset="0"/>
              </a:rPr>
              <a:t>		2.3.2. Job Listing Editing  </a:t>
            </a:r>
          </a:p>
          <a:p>
            <a:r>
              <a:rPr lang="en-US" dirty="0">
                <a:latin typeface="Times New Roman" panose="02020603050405020304" pitchFamily="18" charset="0"/>
                <a:cs typeface="Times New Roman" panose="02020603050405020304" pitchFamily="18" charset="0"/>
              </a:rPr>
              <a:t>		2.3.3. Job Listing Deletion  </a:t>
            </a:r>
          </a:p>
          <a:p>
            <a:r>
              <a:rPr lang="en-US" dirty="0">
                <a:latin typeface="Times New Roman" panose="02020603050405020304" pitchFamily="18" charset="0"/>
                <a:cs typeface="Times New Roman" panose="02020603050405020304" pitchFamily="18" charset="0"/>
              </a:rPr>
              <a:t>	2.4. Employee Dashboard  </a:t>
            </a:r>
          </a:p>
          <a:p>
            <a:r>
              <a:rPr lang="en-US" dirty="0">
                <a:latin typeface="Times New Roman" panose="02020603050405020304" pitchFamily="18" charset="0"/>
                <a:cs typeface="Times New Roman" panose="02020603050405020304" pitchFamily="18" charset="0"/>
              </a:rPr>
              <a:t>		2.4.1. Job Search Functionality  </a:t>
            </a:r>
          </a:p>
          <a:p>
            <a:r>
              <a:rPr lang="en-US" dirty="0">
                <a:latin typeface="Times New Roman" panose="02020603050405020304" pitchFamily="18" charset="0"/>
                <a:cs typeface="Times New Roman" panose="02020603050405020304" pitchFamily="18" charset="0"/>
              </a:rPr>
              <a:t>	2.5. User Profile Pages (Future Phase)  </a:t>
            </a:r>
          </a:p>
          <a:p>
            <a:r>
              <a:rPr lang="en-US" dirty="0">
                <a:latin typeface="Times New Roman" panose="02020603050405020304" pitchFamily="18" charset="0"/>
                <a:cs typeface="Times New Roman" panose="02020603050405020304" pitchFamily="18" charset="0"/>
              </a:rPr>
              <a:t>	2.6. Notifications System (Future Phase) </a:t>
            </a:r>
          </a:p>
        </p:txBody>
      </p:sp>
      <p:sp>
        <p:nvSpPr>
          <p:cNvPr id="8" name="TextBox 7"/>
          <p:cNvSpPr txBox="1"/>
          <p:nvPr/>
        </p:nvSpPr>
        <p:spPr>
          <a:xfrm>
            <a:off x="6219090" y="1699847"/>
            <a:ext cx="5076093"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 Testing and Quality Assurance  </a:t>
            </a:r>
          </a:p>
          <a:p>
            <a:r>
              <a:rPr lang="en-US" dirty="0" smtClean="0">
                <a:latin typeface="Times New Roman" panose="02020603050405020304" pitchFamily="18" charset="0"/>
                <a:cs typeface="Times New Roman" panose="02020603050405020304" pitchFamily="18" charset="0"/>
              </a:rPr>
              <a:t>	3.1</a:t>
            </a:r>
            <a:r>
              <a:rPr lang="en-US" dirty="0">
                <a:latin typeface="Times New Roman" panose="02020603050405020304" pitchFamily="18" charset="0"/>
                <a:cs typeface="Times New Roman" panose="02020603050405020304" pitchFamily="18" charset="0"/>
              </a:rPr>
              <a:t>. Unit Testing  </a:t>
            </a:r>
          </a:p>
          <a:p>
            <a:r>
              <a:rPr lang="en-US" dirty="0" smtClean="0">
                <a:latin typeface="Times New Roman" panose="02020603050405020304" pitchFamily="18" charset="0"/>
                <a:cs typeface="Times New Roman" panose="02020603050405020304" pitchFamily="18" charset="0"/>
              </a:rPr>
              <a:t>	3.2</a:t>
            </a:r>
            <a:r>
              <a:rPr lang="en-US" dirty="0">
                <a:latin typeface="Times New Roman" panose="02020603050405020304" pitchFamily="18" charset="0"/>
                <a:cs typeface="Times New Roman" panose="02020603050405020304" pitchFamily="18" charset="0"/>
              </a:rPr>
              <a:t>. User Acceptance Testing  </a:t>
            </a:r>
          </a:p>
          <a:p>
            <a:r>
              <a:rPr lang="en-US" dirty="0" smtClean="0">
                <a:latin typeface="Times New Roman" panose="02020603050405020304" pitchFamily="18" charset="0"/>
                <a:cs typeface="Times New Roman" panose="02020603050405020304" pitchFamily="18" charset="0"/>
              </a:rPr>
              <a:t>	3.3</a:t>
            </a:r>
            <a:r>
              <a:rPr lang="en-US" dirty="0">
                <a:latin typeface="Times New Roman" panose="02020603050405020304" pitchFamily="18" charset="0"/>
                <a:cs typeface="Times New Roman" panose="02020603050405020304" pitchFamily="18" charset="0"/>
              </a:rPr>
              <a:t>. Bug Fixing and Issue Resolution   </a:t>
            </a:r>
          </a:p>
          <a:p>
            <a:r>
              <a:rPr lang="en-US" dirty="0">
                <a:latin typeface="Times New Roman" panose="02020603050405020304" pitchFamily="18" charset="0"/>
                <a:cs typeface="Times New Roman" panose="02020603050405020304" pitchFamily="18" charset="0"/>
              </a:rPr>
              <a:t>4. Deployment  </a:t>
            </a:r>
          </a:p>
          <a:p>
            <a:r>
              <a:rPr lang="en-US" dirty="0" smtClean="0">
                <a:latin typeface="Times New Roman" panose="02020603050405020304" pitchFamily="18" charset="0"/>
                <a:cs typeface="Times New Roman" panose="02020603050405020304" pitchFamily="18" charset="0"/>
              </a:rPr>
              <a:t>	4.1</a:t>
            </a:r>
            <a:r>
              <a:rPr lang="en-US" dirty="0">
                <a:latin typeface="Times New Roman" panose="02020603050405020304" pitchFamily="18" charset="0"/>
                <a:cs typeface="Times New Roman" panose="02020603050405020304" pitchFamily="18" charset="0"/>
              </a:rPr>
              <a:t>. Prepare for Production Deployment  </a:t>
            </a:r>
          </a:p>
          <a:p>
            <a:r>
              <a:rPr lang="en-US" dirty="0" smtClean="0">
                <a:latin typeface="Times New Roman" panose="02020603050405020304" pitchFamily="18" charset="0"/>
                <a:cs typeface="Times New Roman" panose="02020603050405020304" pitchFamily="18" charset="0"/>
              </a:rPr>
              <a:t>	4.2</a:t>
            </a:r>
            <a:r>
              <a:rPr lang="en-US" dirty="0">
                <a:latin typeface="Times New Roman" panose="02020603050405020304" pitchFamily="18" charset="0"/>
                <a:cs typeface="Times New Roman" panose="02020603050405020304" pitchFamily="18" charset="0"/>
              </a:rPr>
              <a:t>. Choose Hosting Platform  </a:t>
            </a:r>
          </a:p>
          <a:p>
            <a:r>
              <a:rPr lang="en-US" dirty="0" smtClean="0">
                <a:latin typeface="Times New Roman" panose="02020603050405020304" pitchFamily="18" charset="0"/>
                <a:cs typeface="Times New Roman" panose="02020603050405020304" pitchFamily="18" charset="0"/>
              </a:rPr>
              <a:t>	4.3</a:t>
            </a:r>
            <a:r>
              <a:rPr lang="en-US" dirty="0">
                <a:latin typeface="Times New Roman" panose="02020603050405020304" pitchFamily="18" charset="0"/>
                <a:cs typeface="Times New Roman" panose="02020603050405020304" pitchFamily="18" charset="0"/>
              </a:rPr>
              <a:t>. Deploy Web Application  </a:t>
            </a:r>
          </a:p>
          <a:p>
            <a:r>
              <a:rPr lang="en-US" dirty="0">
                <a:latin typeface="Times New Roman" panose="02020603050405020304" pitchFamily="18" charset="0"/>
                <a:cs typeface="Times New Roman" panose="02020603050405020304" pitchFamily="18" charset="0"/>
              </a:rPr>
              <a:t>5. Documentation and User Guides  </a:t>
            </a:r>
          </a:p>
          <a:p>
            <a:r>
              <a:rPr lang="en-US" dirty="0" smtClean="0">
                <a:latin typeface="Times New Roman" panose="02020603050405020304" pitchFamily="18" charset="0"/>
                <a:cs typeface="Times New Roman" panose="02020603050405020304" pitchFamily="18" charset="0"/>
              </a:rPr>
              <a:t>	5.1</a:t>
            </a:r>
            <a:r>
              <a:rPr lang="en-US" dirty="0">
                <a:latin typeface="Times New Roman" panose="02020603050405020304" pitchFamily="18" charset="0"/>
                <a:cs typeface="Times New Roman" panose="02020603050405020304" pitchFamily="18" charset="0"/>
              </a:rPr>
              <a:t>. Create User Documentation </a:t>
            </a:r>
          </a:p>
          <a:p>
            <a:r>
              <a:rPr lang="en-US" dirty="0" smtClean="0">
                <a:latin typeface="Times New Roman" panose="02020603050405020304" pitchFamily="18" charset="0"/>
                <a:cs typeface="Times New Roman" panose="02020603050405020304" pitchFamily="18" charset="0"/>
              </a:rPr>
              <a:t>	5.2</a:t>
            </a:r>
            <a:r>
              <a:rPr lang="en-US" dirty="0">
                <a:latin typeface="Times New Roman" panose="02020603050405020304" pitchFamily="18" charset="0"/>
                <a:cs typeface="Times New Roman" panose="02020603050405020304" pitchFamily="18" charset="0"/>
              </a:rPr>
              <a:t>. Develop User Guides </a:t>
            </a:r>
          </a:p>
        </p:txBody>
      </p:sp>
    </p:spTree>
    <p:extLst>
      <p:ext uri="{BB962C8B-B14F-4D97-AF65-F5344CB8AC3E}">
        <p14:creationId xmlns:p14="http://schemas.microsoft.com/office/powerpoint/2010/main" val="125914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88153" y="830235"/>
            <a:ext cx="135837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Gantt Chart</a:t>
            </a:r>
            <a:endParaRPr lang="en-US" dirty="0">
              <a:latin typeface="Times New Roman" panose="02020603050405020304" pitchFamily="18" charset="0"/>
              <a:cs typeface="Times New Roman" panose="02020603050405020304"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619961932"/>
              </p:ext>
            </p:extLst>
          </p:nvPr>
        </p:nvGraphicFramePr>
        <p:xfrm>
          <a:off x="298939" y="1436078"/>
          <a:ext cx="6389077" cy="35741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731937236"/>
              </p:ext>
            </p:extLst>
          </p:nvPr>
        </p:nvGraphicFramePr>
        <p:xfrm>
          <a:off x="6556929" y="1534076"/>
          <a:ext cx="5441157" cy="3440355"/>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8478982" y="830235"/>
            <a:ext cx="2320006" cy="369332"/>
          </a:xfrm>
          <a:prstGeom prst="rect">
            <a:avLst/>
          </a:prstGeom>
          <a:noFill/>
        </p:spPr>
        <p:txBody>
          <a:bodyPr wrap="square" rtlCol="0">
            <a:spAutoFit/>
          </a:bodyPr>
          <a:lstStyle/>
          <a:p>
            <a:r>
              <a:rPr lang="en-US" dirty="0" err="1" smtClean="0"/>
              <a:t>Burndown</a:t>
            </a:r>
            <a:r>
              <a:rPr lang="en-US" dirty="0" smtClean="0"/>
              <a:t> Chart</a:t>
            </a:r>
            <a:endParaRPr lang="en-US" dirty="0"/>
          </a:p>
        </p:txBody>
      </p:sp>
    </p:spTree>
    <p:extLst>
      <p:ext uri="{BB962C8B-B14F-4D97-AF65-F5344CB8AC3E}">
        <p14:creationId xmlns:p14="http://schemas.microsoft.com/office/powerpoint/2010/main" val="46854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9E8B2B-D684-8840-AAB5-5EFB37EBC858}"/>
              </a:ext>
            </a:extLst>
          </p:cNvPr>
          <p:cNvSpPr>
            <a:spLocks noGrp="1"/>
          </p:cNvSpPr>
          <p:nvPr>
            <p:ph type="title"/>
          </p:nvPr>
        </p:nvSpPr>
        <p:spPr>
          <a:xfrm>
            <a:off x="447870" y="195573"/>
            <a:ext cx="11271380" cy="1143000"/>
          </a:xfrm>
        </p:spPr>
        <p:txBody>
          <a:bodyPr>
            <a:normAutofit/>
          </a:bodyPr>
          <a:lstStyle/>
          <a:p>
            <a:r>
              <a:rPr lang="en-US" sz="4000" dirty="0" smtClean="0">
                <a:latin typeface="Times New Roman" panose="02020603050405020304" pitchFamily="18" charset="0"/>
                <a:cs typeface="Times New Roman" panose="02020603050405020304" pitchFamily="18" charset="0"/>
              </a:rPr>
              <a:t>Design</a:t>
            </a:r>
            <a:endParaRPr lang="en-US" sz="4000" dirty="0">
              <a:latin typeface="Times New Roman" panose="02020603050405020304" pitchFamily="18" charset="0"/>
              <a:cs typeface="Times New Roman" panose="02020603050405020304" pitchFamily="18" charset="0"/>
            </a:endParaRPr>
          </a:p>
        </p:txBody>
      </p:sp>
      <p:sp>
        <p:nvSpPr>
          <p:cNvPr id="2" name="Rectangle 1"/>
          <p:cNvSpPr/>
          <p:nvPr/>
        </p:nvSpPr>
        <p:spPr>
          <a:xfrm>
            <a:off x="609601" y="1338573"/>
            <a:ext cx="4554415" cy="3416320"/>
          </a:xfrm>
          <a:prstGeom prst="rect">
            <a:avLst/>
          </a:prstGeom>
        </p:spPr>
        <p:txBody>
          <a:bodyPr wrap="square">
            <a:spAutoFit/>
          </a:bodyPr>
          <a:lstStyle/>
          <a:p>
            <a:pPr algn="just"/>
            <a:r>
              <a:rPr lang="en-US" dirty="0" smtClean="0">
                <a:latin typeface="Times New Roman" panose="02020603050405020304" pitchFamily="18" charset="0"/>
                <a:cs typeface="Times New Roman" panose="02020603050405020304" pitchFamily="18" charset="0"/>
              </a:rPr>
              <a:t>Modules:</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We have designed two modules they are:</a:t>
            </a:r>
          </a:p>
          <a:p>
            <a:pPr marL="342900" indent="-342900" algn="just">
              <a:buFont typeface="+mj-lt"/>
              <a:buAutoNum type="arabicPeriod"/>
            </a:pPr>
            <a:r>
              <a:rPr lang="en-US" dirty="0" smtClean="0">
                <a:latin typeface="Times New Roman" panose="02020603050405020304" pitchFamily="18" charset="0"/>
                <a:cs typeface="Times New Roman" panose="02020603050405020304" pitchFamily="18" charset="0"/>
              </a:rPr>
              <a:t>Employer</a:t>
            </a:r>
          </a:p>
          <a:p>
            <a:pPr marL="342900" indent="-342900" algn="just">
              <a:buFont typeface="+mj-lt"/>
              <a:buAutoNum type="arabicPeriod"/>
            </a:pPr>
            <a:r>
              <a:rPr lang="en-US" dirty="0" smtClean="0">
                <a:latin typeface="Times New Roman" panose="02020603050405020304" pitchFamily="18" charset="0"/>
                <a:cs typeface="Times New Roman" panose="02020603050405020304" pitchFamily="18" charset="0"/>
              </a:rPr>
              <a:t>Employee</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1. Employer</a:t>
            </a:r>
          </a:p>
          <a:p>
            <a:pPr algn="just"/>
            <a:r>
              <a:rPr lang="en-US" dirty="0" smtClean="0">
                <a:latin typeface="Times New Roman" panose="02020603050405020304" pitchFamily="18" charset="0"/>
                <a:cs typeface="Times New Roman" panose="02020603050405020304" pitchFamily="18" charset="0"/>
              </a:rPr>
              <a:t>	Register </a:t>
            </a:r>
            <a:r>
              <a:rPr lang="en-US" dirty="0">
                <a:latin typeface="Times New Roman" panose="02020603050405020304" pitchFamily="18" charset="0"/>
                <a:cs typeface="Times New Roman" panose="02020603050405020304" pitchFamily="18" charset="0"/>
              </a:rPr>
              <a:t>and Login.</a:t>
            </a:r>
          </a:p>
          <a:p>
            <a:pPr algn="just"/>
            <a:r>
              <a:rPr lang="en-US" dirty="0" smtClean="0">
                <a:latin typeface="Times New Roman" panose="02020603050405020304" pitchFamily="18" charset="0"/>
                <a:cs typeface="Times New Roman" panose="02020603050405020304" pitchFamily="18" charset="0"/>
              </a:rPr>
              <a:t>	Add </a:t>
            </a:r>
            <a:r>
              <a:rPr lang="en-US" dirty="0">
                <a:latin typeface="Times New Roman" panose="02020603050405020304" pitchFamily="18" charset="0"/>
                <a:cs typeface="Times New Roman" panose="02020603050405020304" pitchFamily="18" charset="0"/>
              </a:rPr>
              <a:t>a job with complete information</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2. Employee</a:t>
            </a:r>
          </a:p>
          <a:p>
            <a:pPr algn="just"/>
            <a:r>
              <a:rPr lang="en-US" dirty="0" smtClean="0">
                <a:latin typeface="Times New Roman" panose="02020603050405020304" pitchFamily="18" charset="0"/>
                <a:cs typeface="Times New Roman" panose="02020603050405020304" pitchFamily="18" charset="0"/>
              </a:rPr>
              <a:t>	Register </a:t>
            </a:r>
            <a:r>
              <a:rPr lang="en-US" dirty="0">
                <a:latin typeface="Times New Roman" panose="02020603050405020304" pitchFamily="18" charset="0"/>
                <a:cs typeface="Times New Roman" panose="02020603050405020304" pitchFamily="18" charset="0"/>
              </a:rPr>
              <a:t>and Login.</a:t>
            </a:r>
          </a:p>
          <a:p>
            <a:pPr algn="just"/>
            <a:r>
              <a:rPr lang="en-US" dirty="0" smtClean="0">
                <a:latin typeface="Times New Roman" panose="02020603050405020304" pitchFamily="18" charset="0"/>
                <a:cs typeface="Times New Roman" panose="02020603050405020304" pitchFamily="18" charset="0"/>
              </a:rPr>
              <a:t>	Search </a:t>
            </a:r>
            <a:r>
              <a:rPr lang="en-US" dirty="0">
                <a:latin typeface="Times New Roman" panose="02020603050405020304" pitchFamily="18" charset="0"/>
                <a:cs typeface="Times New Roman" panose="02020603050405020304" pitchFamily="18" charset="0"/>
              </a:rPr>
              <a:t>for Job and apply.</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717" y="397895"/>
            <a:ext cx="6069600" cy="5820928"/>
          </a:xfrm>
          <a:prstGeom prst="rect">
            <a:avLst/>
          </a:prstGeom>
        </p:spPr>
      </p:pic>
      <p:sp>
        <p:nvSpPr>
          <p:cNvPr id="8" name="TextBox 7"/>
          <p:cNvSpPr txBox="1"/>
          <p:nvPr/>
        </p:nvSpPr>
        <p:spPr>
          <a:xfrm>
            <a:off x="8020793" y="915388"/>
            <a:ext cx="261933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ER Diagram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247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9E8B2B-D684-8840-AAB5-5EFB37EBC858}"/>
              </a:ext>
            </a:extLst>
          </p:cNvPr>
          <p:cNvSpPr>
            <a:spLocks noGrp="1"/>
          </p:cNvSpPr>
          <p:nvPr>
            <p:ph type="title"/>
          </p:nvPr>
        </p:nvSpPr>
        <p:spPr>
          <a:xfrm>
            <a:off x="447870" y="195573"/>
            <a:ext cx="11271380" cy="1143000"/>
          </a:xfrm>
        </p:spPr>
        <p:txBody>
          <a:bodyPr>
            <a:normAutofit/>
          </a:bodyPr>
          <a:lstStyle/>
          <a:p>
            <a:r>
              <a:rPr lang="en-US" sz="4000" dirty="0" smtClean="0">
                <a:latin typeface="Times New Roman" panose="02020603050405020304" pitchFamily="18" charset="0"/>
                <a:cs typeface="Times New Roman" panose="02020603050405020304" pitchFamily="18" charset="0"/>
              </a:rPr>
              <a:t>Implementation</a:t>
            </a:r>
            <a:endParaRPr lang="en-US" sz="40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6C109F37-4B31-EA4B-937E-279DA28C49A1}"/>
              </a:ext>
            </a:extLst>
          </p:cNvPr>
          <p:cNvSpPr>
            <a:spLocks noGrp="1"/>
          </p:cNvSpPr>
          <p:nvPr>
            <p:ph sz="half" idx="1"/>
          </p:nvPr>
        </p:nvSpPr>
        <p:spPr>
          <a:xfrm>
            <a:off x="447870" y="1405399"/>
            <a:ext cx="11271380" cy="4131733"/>
          </a:xfrm>
        </p:spPr>
        <p:txBody>
          <a:bodyPr vert="horz" lIns="121920" tIns="60960" rIns="121920" bIns="60960" rtlCol="0" anchor="t">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the implementation phase of the Job Search Platform project, we will leverage a variety of tools, frameworks, libraries, and technologies to build a robust and efficient web application. Here are some of the key components we plan to use: </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Frontend</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HTML, CSS(Bootstrap), JavaScript</a:t>
            </a:r>
          </a:p>
          <a:p>
            <a:pPr marL="0" indent="0" algn="just">
              <a:buNone/>
            </a:pPr>
            <a:r>
              <a:rPr lang="en-US" sz="1800" dirty="0" smtClean="0">
                <a:latin typeface="Times New Roman" panose="02020603050405020304" pitchFamily="18" charset="0"/>
                <a:cs typeface="Times New Roman" panose="02020603050405020304" pitchFamily="18" charset="0"/>
              </a:rPr>
              <a:t>Flask, Flask Security, VS coding, </a:t>
            </a:r>
          </a:p>
          <a:p>
            <a:pPr marL="0" indent="0" algn="just">
              <a:buNone/>
            </a:pPr>
            <a:r>
              <a:rPr lang="en-US" sz="1800" dirty="0" smtClean="0">
                <a:latin typeface="Times New Roman" panose="02020603050405020304" pitchFamily="18" charset="0"/>
                <a:cs typeface="Times New Roman" panose="02020603050405020304" pitchFamily="18" charset="0"/>
              </a:rPr>
              <a:t>Backend: Python</a:t>
            </a:r>
          </a:p>
          <a:p>
            <a:pPr marL="0" indent="0" algn="just">
              <a:buNone/>
            </a:pPr>
            <a:r>
              <a:rPr lang="en-US" sz="1800" dirty="0" smtClean="0">
                <a:latin typeface="Times New Roman" panose="02020603050405020304" pitchFamily="18" charset="0"/>
                <a:cs typeface="Times New Roman" panose="02020603050405020304" pitchFamily="18" charset="0"/>
              </a:rPr>
              <a:t>Database: </a:t>
            </a:r>
            <a:r>
              <a:rPr lang="en-US" sz="1800" dirty="0" err="1" smtClean="0">
                <a:latin typeface="Times New Roman" panose="02020603050405020304" pitchFamily="18" charset="0"/>
                <a:cs typeface="Times New Roman" panose="02020603050405020304" pitchFamily="18" charset="0"/>
              </a:rPr>
              <a:t>FaunaDB</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These </a:t>
            </a:r>
            <a:r>
              <a:rPr lang="en-US" sz="1800" dirty="0">
                <a:latin typeface="Times New Roman" panose="02020603050405020304" pitchFamily="18" charset="0"/>
                <a:cs typeface="Times New Roman" panose="02020603050405020304" pitchFamily="18" charset="0"/>
              </a:rPr>
              <a:t>tools, frameworks, and libraries have been carefully selected to support efficient development, enhance collaboration, ensure quality, and deliver a scalable and user-friendly Job Search Platform web application. The choice of specific tools may be subject to project requirements and constraints. </a:t>
            </a:r>
          </a:p>
          <a:p>
            <a:pPr marL="0" indent="0" algn="just">
              <a:buNone/>
            </a:pPr>
            <a:endParaRPr lang="en-US" sz="2800" dirty="0" smtClean="0"/>
          </a:p>
        </p:txBody>
      </p:sp>
    </p:spTree>
    <p:extLst>
      <p:ext uri="{BB962C8B-B14F-4D97-AF65-F5344CB8AC3E}">
        <p14:creationId xmlns:p14="http://schemas.microsoft.com/office/powerpoint/2010/main" val="3875583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9E8B2B-D684-8840-AAB5-5EFB37EBC858}"/>
              </a:ext>
            </a:extLst>
          </p:cNvPr>
          <p:cNvSpPr>
            <a:spLocks noGrp="1"/>
          </p:cNvSpPr>
          <p:nvPr>
            <p:ph type="title"/>
          </p:nvPr>
        </p:nvSpPr>
        <p:spPr>
          <a:xfrm>
            <a:off x="447870" y="195573"/>
            <a:ext cx="11271380" cy="1143000"/>
          </a:xfrm>
        </p:spPr>
        <p:txBody>
          <a:bodyPr>
            <a:normAutofit/>
          </a:bodyPr>
          <a:lstStyle/>
          <a:p>
            <a:r>
              <a:rPr lang="en-US" sz="4000" dirty="0" smtClean="0">
                <a:latin typeface="Times New Roman" panose="02020603050405020304" pitchFamily="18" charset="0"/>
                <a:cs typeface="Times New Roman" panose="02020603050405020304" pitchFamily="18" charset="0"/>
              </a:rPr>
              <a:t>Testing</a:t>
            </a:r>
            <a:endParaRPr lang="en-US" sz="40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6C109F37-4B31-EA4B-937E-279DA28C49A1}"/>
              </a:ext>
            </a:extLst>
          </p:cNvPr>
          <p:cNvSpPr>
            <a:spLocks noGrp="1"/>
          </p:cNvSpPr>
          <p:nvPr>
            <p:ph sz="half" idx="1"/>
          </p:nvPr>
        </p:nvSpPr>
        <p:spPr>
          <a:xfrm>
            <a:off x="447870" y="1405399"/>
            <a:ext cx="11271380" cy="4131733"/>
          </a:xfrm>
        </p:spPr>
        <p:txBody>
          <a:bodyPr vert="horz" lIns="121920" tIns="60960" rIns="121920" bIns="60960" rtlCol="0" anchor="t">
            <a:normAutofit/>
          </a:bodyPr>
          <a:lstStyle/>
          <a:p>
            <a:pPr marL="0" indent="0" algn="just">
              <a:buNone/>
            </a:pPr>
            <a:r>
              <a:rPr lang="en-US" sz="1800" dirty="0">
                <a:latin typeface="Times New Roman" panose="02020603050405020304" pitchFamily="18" charset="0"/>
                <a:cs typeface="Times New Roman" panose="02020603050405020304" pitchFamily="18" charset="0"/>
              </a:rPr>
              <a:t>Unit </a:t>
            </a:r>
            <a:r>
              <a:rPr lang="en-US" sz="1800" dirty="0" smtClean="0">
                <a:latin typeface="Times New Roman" panose="02020603050405020304" pitchFamily="18" charset="0"/>
                <a:cs typeface="Times New Roman" panose="02020603050405020304" pitchFamily="18" charset="0"/>
              </a:rPr>
              <a:t>Testing: </a:t>
            </a:r>
            <a:r>
              <a:rPr lang="en-US" sz="1800" dirty="0" err="1" smtClean="0">
                <a:latin typeface="Times New Roman" panose="02020603050405020304" pitchFamily="18" charset="0"/>
                <a:cs typeface="Times New Roman" panose="02020603050405020304" pitchFamily="18" charset="0"/>
              </a:rPr>
              <a:t>PyTest</a:t>
            </a:r>
            <a:r>
              <a:rPr lang="en-US" sz="1800" dirty="0">
                <a:latin typeface="Times New Roman" panose="02020603050405020304" pitchFamily="18" charset="0"/>
                <a:cs typeface="Times New Roman" panose="02020603050405020304" pitchFamily="18" charset="0"/>
              </a:rPr>
              <a:t>, a testing framework for Python, will be used for unit testing to ensure the correctness of our code. </a:t>
            </a: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28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7230" y="2123872"/>
            <a:ext cx="8540260" cy="3022560"/>
          </a:xfrm>
          <a:prstGeom prst="rect">
            <a:avLst/>
          </a:prstGeom>
        </p:spPr>
      </p:pic>
    </p:spTree>
    <p:extLst>
      <p:ext uri="{BB962C8B-B14F-4D97-AF65-F5344CB8AC3E}">
        <p14:creationId xmlns:p14="http://schemas.microsoft.com/office/powerpoint/2010/main" val="287721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C109F37-4B31-EA4B-937E-279DA28C49A1}"/>
              </a:ext>
            </a:extLst>
          </p:cNvPr>
          <p:cNvSpPr>
            <a:spLocks noGrp="1"/>
          </p:cNvSpPr>
          <p:nvPr>
            <p:ph sz="half" idx="1"/>
          </p:nvPr>
        </p:nvSpPr>
        <p:spPr>
          <a:xfrm>
            <a:off x="532091" y="773741"/>
            <a:ext cx="11271380" cy="4131733"/>
          </a:xfrm>
        </p:spPr>
        <p:txBody>
          <a:bodyPr vert="horz" lIns="121920" tIns="60960" rIns="121920" bIns="60960" rtlCol="0" anchor="t">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Integration Testing: Testing the interaction between the frontend and backend, as well as external services like </a:t>
            </a:r>
            <a:r>
              <a:rPr lang="en-US" sz="1800" dirty="0" err="1" smtClean="0">
                <a:latin typeface="Times New Roman" panose="02020603050405020304" pitchFamily="18" charset="0"/>
                <a:cs typeface="Times New Roman" panose="02020603050405020304" pitchFamily="18" charset="0"/>
              </a:rPr>
              <a:t>FaunaDB</a:t>
            </a:r>
            <a:r>
              <a:rPr lang="en-US" sz="1800" dirty="0" smtClean="0">
                <a:latin typeface="Times New Roman" panose="02020603050405020304" pitchFamily="18" charset="0"/>
                <a:cs typeface="Times New Roman" panose="02020603050405020304" pitchFamily="18" charset="0"/>
              </a:rPr>
              <a:t>.</a:t>
            </a:r>
            <a:endParaRPr lang="en-US" sz="2800" dirty="0" smtClean="0"/>
          </a:p>
          <a:p>
            <a:pPr marL="0" indent="0" algn="just">
              <a:buNone/>
            </a:pPr>
            <a:endParaRPr lang="en-US" sz="2800"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9889" y="1424940"/>
            <a:ext cx="8733691" cy="4173910"/>
          </a:xfrm>
          <a:prstGeom prst="rect">
            <a:avLst/>
          </a:prstGeom>
        </p:spPr>
      </p:pic>
    </p:spTree>
    <p:extLst>
      <p:ext uri="{BB962C8B-B14F-4D97-AF65-F5344CB8AC3E}">
        <p14:creationId xmlns:p14="http://schemas.microsoft.com/office/powerpoint/2010/main" val="2124302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519</Words>
  <Application>Microsoft Office PowerPoint</Application>
  <PresentationFormat>Widescreen</PresentationFormat>
  <Paragraphs>99</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Söhne</vt:lpstr>
      <vt:lpstr>Times New Roman</vt:lpstr>
      <vt:lpstr>Wingdings</vt:lpstr>
      <vt:lpstr>Office Theme</vt:lpstr>
      <vt:lpstr>JOB SEARCH PLATFORM</vt:lpstr>
      <vt:lpstr>Introduction</vt:lpstr>
      <vt:lpstr>Planning</vt:lpstr>
      <vt:lpstr>PowerPoint Presentation</vt:lpstr>
      <vt:lpstr>PowerPoint Presentation</vt:lpstr>
      <vt:lpstr>Design</vt:lpstr>
      <vt:lpstr>Implementation</vt:lpstr>
      <vt:lpstr>Testing</vt:lpstr>
      <vt:lpstr>PowerPoint Presentation</vt:lpstr>
      <vt:lpstr>PowerPoint Presentation</vt:lpstr>
      <vt:lpstr>PowerPoint Presentation</vt:lpstr>
      <vt:lpstr>Conclusion &amp; Future Work</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SEARCH PLATFORM</dc:title>
  <dc:creator>LENOVO</dc:creator>
  <cp:lastModifiedBy>LENOVO</cp:lastModifiedBy>
  <cp:revision>30</cp:revision>
  <dcterms:created xsi:type="dcterms:W3CDTF">2023-11-07T08:11:07Z</dcterms:created>
  <dcterms:modified xsi:type="dcterms:W3CDTF">2023-11-08T17:30:26Z</dcterms:modified>
</cp:coreProperties>
</file>