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315" r:id="rId3"/>
    <p:sldId id="257" r:id="rId4"/>
    <p:sldId id="290" r:id="rId5"/>
    <p:sldId id="319" r:id="rId6"/>
    <p:sldId id="291" r:id="rId7"/>
    <p:sldId id="292" r:id="rId8"/>
    <p:sldId id="293" r:id="rId9"/>
    <p:sldId id="294" r:id="rId10"/>
    <p:sldId id="302" r:id="rId11"/>
    <p:sldId id="303" r:id="rId12"/>
    <p:sldId id="317" r:id="rId13"/>
    <p:sldId id="320" r:id="rId14"/>
    <p:sldId id="304" r:id="rId15"/>
    <p:sldId id="321" r:id="rId16"/>
    <p:sldId id="295" r:id="rId17"/>
    <p:sldId id="314" r:id="rId18"/>
    <p:sldId id="298" r:id="rId19"/>
    <p:sldId id="322" r:id="rId20"/>
    <p:sldId id="327" r:id="rId21"/>
    <p:sldId id="324" r:id="rId22"/>
    <p:sldId id="328" r:id="rId23"/>
    <p:sldId id="299" r:id="rId24"/>
    <p:sldId id="325" r:id="rId25"/>
    <p:sldId id="323" r:id="rId26"/>
    <p:sldId id="326" r:id="rId27"/>
    <p:sldId id="300" r:id="rId28"/>
    <p:sldId id="330" r:id="rId29"/>
    <p:sldId id="331" r:id="rId30"/>
    <p:sldId id="301" r:id="rId31"/>
    <p:sldId id="318" r:id="rId32"/>
    <p:sldId id="305" r:id="rId33"/>
    <p:sldId id="329" r:id="rId34"/>
    <p:sldId id="316" r:id="rId35"/>
    <p:sldId id="309" r:id="rId36"/>
    <p:sldId id="307" r:id="rId37"/>
    <p:sldId id="308" r:id="rId38"/>
    <p:sldId id="306" r:id="rId39"/>
    <p:sldId id="272"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1"/>
    <p:restoredTop sz="94711"/>
  </p:normalViewPr>
  <p:slideViewPr>
    <p:cSldViewPr snapToGrid="0" snapToObjects="1">
      <p:cViewPr varScale="1">
        <p:scale>
          <a:sx n="70" d="100"/>
          <a:sy n="70" d="100"/>
        </p:scale>
        <p:origin x="1432" y="52"/>
      </p:cViewPr>
      <p:guideLst>
        <p:guide orient="horz" pos="2160"/>
        <p:guide pos="2880"/>
      </p:guideLst>
    </p:cSldViewPr>
  </p:slideViewPr>
  <p:notesTextViewPr>
    <p:cViewPr>
      <p:scale>
        <a:sx n="100" d="100"/>
        <a:sy n="100" d="100"/>
      </p:scale>
      <p:origin x="0" y="0"/>
    </p:cViewPr>
  </p:notesTextViewPr>
  <p:sorterViewPr>
    <p:cViewPr>
      <p:scale>
        <a:sx n="171" d="100"/>
        <a:sy n="17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600202"/>
            <a:ext cx="6565570" cy="4384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48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7166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19846"/>
            <a:ext cx="8229600" cy="1143004"/>
          </a:xfrm>
        </p:spPr>
        <p:txBody>
          <a:bodyPr/>
          <a:lstStyle>
            <a:lvl1pPr>
              <a:defRPr b="1" i="0"/>
            </a:lvl1pPr>
          </a:lstStyle>
          <a:p>
            <a:r>
              <a:rPr lang="en-US" dirty="0"/>
              <a:t>Click to edit Master title style</a:t>
            </a:r>
          </a:p>
        </p:txBody>
      </p:sp>
    </p:spTree>
    <p:extLst>
      <p:ext uri="{BB962C8B-B14F-4D97-AF65-F5344CB8AC3E}">
        <p14:creationId xmlns:p14="http://schemas.microsoft.com/office/powerpoint/2010/main" val="245287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75589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Tree>
    <p:extLst>
      <p:ext uri="{BB962C8B-B14F-4D97-AF65-F5344CB8AC3E}">
        <p14:creationId xmlns:p14="http://schemas.microsoft.com/office/powerpoint/2010/main" val="1853557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6" y="1729974"/>
            <a:ext cx="6565569" cy="4132375"/>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096838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9185" y="1600202"/>
            <a:ext cx="6565570" cy="43844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38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p:nvPr>
        </p:nvSpPr>
        <p:spPr>
          <a:xfrm>
            <a:off x="1785578" y="1755897"/>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310358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79186" y="1729974"/>
            <a:ext cx="6565569" cy="4132375"/>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531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8" r:id="rId3"/>
    <p:sldLayoutId id="2147483656" r:id="rId4"/>
    <p:sldLayoutId id="2147483650" r:id="rId5"/>
    <p:sldLayoutId id="2147483652" r:id="rId6"/>
    <p:sldLayoutId id="2147483655" r:id="rId7"/>
    <p:sldLayoutId id="2147483662" r:id="rId8"/>
    <p:sldLayoutId id="2147483663" r:id="rId9"/>
    <p:sldLayoutId id="2147483664" r:id="rId10"/>
    <p:sldLayoutId id="214748366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30406" y="2016501"/>
            <a:ext cx="8018620" cy="338554"/>
          </a:xfrm>
          <a:prstGeom prst="rect">
            <a:avLst/>
          </a:prstGeom>
          <a:noFill/>
        </p:spPr>
        <p:txBody>
          <a:bodyPr wrap="square" rtlCol="0">
            <a:spAutoFit/>
          </a:bodyPr>
          <a:lstStyle/>
          <a:p>
            <a:pPr>
              <a:lnSpc>
                <a:spcPct val="80000"/>
              </a:lnSpc>
            </a:pPr>
            <a:r>
              <a:rPr lang="en-US" sz="2000" b="1" dirty="0">
                <a:latin typeface="Arial"/>
              </a:rPr>
              <a:t>CSE5335 WEB DATA MANAGEMENT PROJECT PRESENTATION </a:t>
            </a:r>
          </a:p>
        </p:txBody>
      </p:sp>
      <p:sp>
        <p:nvSpPr>
          <p:cNvPr id="3" name="TextBox 2"/>
          <p:cNvSpPr txBox="1"/>
          <p:nvPr/>
        </p:nvSpPr>
        <p:spPr>
          <a:xfrm>
            <a:off x="474479" y="5186379"/>
            <a:ext cx="5486400" cy="535531"/>
          </a:xfrm>
          <a:prstGeom prst="rect">
            <a:avLst/>
          </a:prstGeom>
          <a:noFill/>
        </p:spPr>
        <p:txBody>
          <a:bodyPr wrap="square" rtlCol="0">
            <a:spAutoFit/>
          </a:bodyPr>
          <a:lstStyle/>
          <a:p>
            <a:pPr>
              <a:lnSpc>
                <a:spcPct val="80000"/>
              </a:lnSpc>
            </a:pPr>
            <a:r>
              <a:rPr lang="en-US" dirty="0">
                <a:solidFill>
                  <a:srgbClr val="13409F"/>
                </a:solidFill>
              </a:rPr>
              <a:t>Section: 5335-001</a:t>
            </a:r>
          </a:p>
          <a:p>
            <a:pPr>
              <a:lnSpc>
                <a:spcPct val="80000"/>
              </a:lnSpc>
            </a:pPr>
            <a:endParaRPr lang="en-US" b="1" dirty="0">
              <a:solidFill>
                <a:schemeClr val="tx1">
                  <a:lumMod val="75000"/>
                  <a:lumOff val="25000"/>
                </a:schemeClr>
              </a:solidFill>
              <a:latin typeface="Arial"/>
            </a:endParaRPr>
          </a:p>
        </p:txBody>
      </p:sp>
      <p:sp>
        <p:nvSpPr>
          <p:cNvPr id="4" name="TextBox 3"/>
          <p:cNvSpPr txBox="1"/>
          <p:nvPr/>
        </p:nvSpPr>
        <p:spPr>
          <a:xfrm>
            <a:off x="474479" y="5496375"/>
            <a:ext cx="6000110" cy="271869"/>
          </a:xfrm>
          <a:prstGeom prst="rect">
            <a:avLst/>
          </a:prstGeom>
          <a:noFill/>
        </p:spPr>
        <p:txBody>
          <a:bodyPr wrap="square" rtlCol="0">
            <a:spAutoFit/>
          </a:bodyPr>
          <a:lstStyle/>
          <a:p>
            <a:pPr>
              <a:lnSpc>
                <a:spcPct val="80000"/>
              </a:lnSpc>
            </a:pPr>
            <a:r>
              <a:rPr lang="en-US" sz="1400" dirty="0">
                <a:solidFill>
                  <a:schemeClr val="tx1">
                    <a:lumMod val="75000"/>
                    <a:lumOff val="25000"/>
                  </a:schemeClr>
                </a:solidFill>
                <a:latin typeface="Arial"/>
              </a:rPr>
              <a:t>SPRING 2024</a:t>
            </a:r>
          </a:p>
        </p:txBody>
      </p:sp>
      <p:cxnSp>
        <p:nvCxnSpPr>
          <p:cNvPr id="8" name="Straight Connector 7"/>
          <p:cNvCxnSpPr/>
          <p:nvPr/>
        </p:nvCxnSpPr>
        <p:spPr>
          <a:xfrm>
            <a:off x="567813" y="5053315"/>
            <a:ext cx="48869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C24B1B7-C74B-5842-AD8C-4D43EDDA62F7}"/>
              </a:ext>
            </a:extLst>
          </p:cNvPr>
          <p:cNvSpPr txBox="1"/>
          <p:nvPr/>
        </p:nvSpPr>
        <p:spPr>
          <a:xfrm>
            <a:off x="530406" y="3355995"/>
            <a:ext cx="7203832" cy="1477328"/>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MOHANA VENKATA SAI RAM KALYAN DEVISETTY (1002176707)</a:t>
            </a:r>
          </a:p>
          <a:p>
            <a:r>
              <a:rPr lang="en-US" b="1" dirty="0">
                <a:latin typeface="Times New Roman" panose="02020603050405020304" pitchFamily="18" charset="0"/>
                <a:cs typeface="Times New Roman" panose="02020603050405020304" pitchFamily="18" charset="0"/>
              </a:rPr>
              <a:t>MUNI SAI KALYAN TEJA DUDI (1002104402)</a:t>
            </a:r>
          </a:p>
          <a:p>
            <a:r>
              <a:rPr lang="en-US" b="1" dirty="0">
                <a:latin typeface="Times New Roman" panose="02020603050405020304" pitchFamily="18" charset="0"/>
                <a:cs typeface="Times New Roman" panose="02020603050405020304" pitchFamily="18" charset="0"/>
              </a:rPr>
              <a:t>SAI GOPALA SWAMY GADDE – (1002157726) </a:t>
            </a:r>
          </a:p>
          <a:p>
            <a:r>
              <a:rPr lang="en-US" b="1" dirty="0">
                <a:latin typeface="Times New Roman" panose="02020603050405020304" pitchFamily="18" charset="0"/>
                <a:cs typeface="Times New Roman" panose="02020603050405020304" pitchFamily="18" charset="0"/>
              </a:rPr>
              <a:t>VENKATA ARUN KRISHNA GANUGAPATI – (1002059174)</a:t>
            </a:r>
          </a:p>
          <a:p>
            <a:r>
              <a:rPr lang="en-US" b="1" dirty="0">
                <a:latin typeface="Times New Roman" panose="02020603050405020304" pitchFamily="18" charset="0"/>
                <a:cs typeface="Times New Roman" panose="02020603050405020304" pitchFamily="18" charset="0"/>
              </a:rPr>
              <a:t>SAI MAHINDHARA NAGA VAMSI GATTE – (1002140926)</a:t>
            </a:r>
          </a:p>
        </p:txBody>
      </p:sp>
      <p:sp>
        <p:nvSpPr>
          <p:cNvPr id="7" name="TextBox 6">
            <a:extLst>
              <a:ext uri="{FF2B5EF4-FFF2-40B4-BE49-F238E27FC236}">
                <a16:creationId xmlns:a16="http://schemas.microsoft.com/office/drawing/2014/main" id="{6974D172-1B72-1447-89A4-B42547552A43}"/>
              </a:ext>
            </a:extLst>
          </p:cNvPr>
          <p:cNvSpPr txBox="1"/>
          <p:nvPr/>
        </p:nvSpPr>
        <p:spPr>
          <a:xfrm>
            <a:off x="3636335" y="2696840"/>
            <a:ext cx="1500732" cy="461665"/>
          </a:xfrm>
          <a:prstGeom prst="rect">
            <a:avLst/>
          </a:prstGeom>
          <a:noFill/>
        </p:spPr>
        <p:txBody>
          <a:bodyPr wrap="none" rtlCol="0">
            <a:spAutoFit/>
          </a:bodyPr>
          <a:lstStyle/>
          <a:p>
            <a:r>
              <a:rPr lang="en-US" sz="2400" b="1" dirty="0"/>
              <a:t>TEAM - 3</a:t>
            </a:r>
          </a:p>
        </p:txBody>
      </p:sp>
    </p:spTree>
    <p:extLst>
      <p:ext uri="{BB962C8B-B14F-4D97-AF65-F5344CB8AC3E}">
        <p14:creationId xmlns:p14="http://schemas.microsoft.com/office/powerpoint/2010/main" val="415446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4ED77B-E5C8-BC43-99B2-740561CF66AC}"/>
              </a:ext>
            </a:extLst>
          </p:cNvPr>
          <p:cNvSpPr txBox="1"/>
          <p:nvPr/>
        </p:nvSpPr>
        <p:spPr>
          <a:xfrm>
            <a:off x="393020" y="630389"/>
            <a:ext cx="2109488" cy="461665"/>
          </a:xfrm>
          <a:prstGeom prst="rect">
            <a:avLst/>
          </a:prstGeom>
          <a:noFill/>
        </p:spPr>
        <p:txBody>
          <a:bodyPr wrap="none" rtlCol="0">
            <a:spAutoFit/>
          </a:bodyPr>
          <a:lstStyle/>
          <a:p>
            <a:r>
              <a:rPr lang="en-US" sz="2400" b="1" dirty="0"/>
              <a:t>BLOG PAGE:</a:t>
            </a:r>
          </a:p>
        </p:txBody>
      </p:sp>
      <p:pic>
        <p:nvPicPr>
          <p:cNvPr id="4" name="Picture 3" descr="A screenshot of a web page&#10;&#10;Description automatically generated">
            <a:extLst>
              <a:ext uri="{FF2B5EF4-FFF2-40B4-BE49-F238E27FC236}">
                <a16:creationId xmlns:a16="http://schemas.microsoft.com/office/drawing/2014/main" id="{6D59648C-C193-5E4F-D27A-F50974094200}"/>
              </a:ext>
            </a:extLst>
          </p:cNvPr>
          <p:cNvPicPr>
            <a:picLocks noChangeAspect="1"/>
          </p:cNvPicPr>
          <p:nvPr/>
        </p:nvPicPr>
        <p:blipFill>
          <a:blip r:embed="rId2"/>
          <a:stretch>
            <a:fillRect/>
          </a:stretch>
        </p:blipFill>
        <p:spPr>
          <a:xfrm>
            <a:off x="822036" y="1298806"/>
            <a:ext cx="7781531" cy="4640176"/>
          </a:xfrm>
          <a:prstGeom prst="rect">
            <a:avLst/>
          </a:prstGeom>
        </p:spPr>
      </p:pic>
    </p:spTree>
    <p:extLst>
      <p:ext uri="{BB962C8B-B14F-4D97-AF65-F5344CB8AC3E}">
        <p14:creationId xmlns:p14="http://schemas.microsoft.com/office/powerpoint/2010/main" val="449804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7776-5006-7A4D-859A-4011E192C0F6}"/>
              </a:ext>
            </a:extLst>
          </p:cNvPr>
          <p:cNvSpPr>
            <a:spLocks noGrp="1"/>
          </p:cNvSpPr>
          <p:nvPr>
            <p:ph type="title"/>
          </p:nvPr>
        </p:nvSpPr>
        <p:spPr>
          <a:xfrm>
            <a:off x="462709" y="574872"/>
            <a:ext cx="2161619" cy="527448"/>
          </a:xfrm>
        </p:spPr>
        <p:txBody>
          <a:bodyPr>
            <a:noAutofit/>
          </a:bodyPr>
          <a:lstStyle/>
          <a:p>
            <a:pPr algn="l"/>
            <a:r>
              <a:rPr lang="en-US" sz="2400" dirty="0"/>
              <a:t>BLOG PAGE: </a:t>
            </a:r>
          </a:p>
        </p:txBody>
      </p:sp>
      <p:pic>
        <p:nvPicPr>
          <p:cNvPr id="8" name="Picture 7" descr="A screenshot of a computer&#10;&#10;Description automatically generated">
            <a:extLst>
              <a:ext uri="{FF2B5EF4-FFF2-40B4-BE49-F238E27FC236}">
                <a16:creationId xmlns:a16="http://schemas.microsoft.com/office/drawing/2014/main" id="{936341FC-A3A1-26DB-2312-BA739E467413}"/>
              </a:ext>
            </a:extLst>
          </p:cNvPr>
          <p:cNvPicPr>
            <a:picLocks noChangeAspect="1"/>
          </p:cNvPicPr>
          <p:nvPr/>
        </p:nvPicPr>
        <p:blipFill>
          <a:blip r:embed="rId2"/>
          <a:stretch>
            <a:fillRect/>
          </a:stretch>
        </p:blipFill>
        <p:spPr>
          <a:xfrm>
            <a:off x="905164" y="1312571"/>
            <a:ext cx="7840781" cy="4746484"/>
          </a:xfrm>
          <a:prstGeom prst="rect">
            <a:avLst/>
          </a:prstGeom>
        </p:spPr>
      </p:pic>
    </p:spTree>
    <p:extLst>
      <p:ext uri="{BB962C8B-B14F-4D97-AF65-F5344CB8AC3E}">
        <p14:creationId xmlns:p14="http://schemas.microsoft.com/office/powerpoint/2010/main" val="507145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7776-5006-7A4D-859A-4011E192C0F6}"/>
              </a:ext>
            </a:extLst>
          </p:cNvPr>
          <p:cNvSpPr>
            <a:spLocks noGrp="1"/>
          </p:cNvSpPr>
          <p:nvPr>
            <p:ph type="title"/>
          </p:nvPr>
        </p:nvSpPr>
        <p:spPr>
          <a:xfrm>
            <a:off x="462709" y="694944"/>
            <a:ext cx="2161619" cy="527448"/>
          </a:xfrm>
        </p:spPr>
        <p:txBody>
          <a:bodyPr>
            <a:noAutofit/>
          </a:bodyPr>
          <a:lstStyle/>
          <a:p>
            <a:pPr algn="l"/>
            <a:r>
              <a:rPr lang="en-US" sz="2400" dirty="0"/>
              <a:t>BLOG PAGE: </a:t>
            </a:r>
          </a:p>
        </p:txBody>
      </p:sp>
      <p:pic>
        <p:nvPicPr>
          <p:cNvPr id="4" name="Picture 3" descr="A screenshot of a computer&#10;&#10;Description automatically generated">
            <a:extLst>
              <a:ext uri="{FF2B5EF4-FFF2-40B4-BE49-F238E27FC236}">
                <a16:creationId xmlns:a16="http://schemas.microsoft.com/office/drawing/2014/main" id="{E57041A2-3561-5D93-BE67-B7A99099A711}"/>
              </a:ext>
            </a:extLst>
          </p:cNvPr>
          <p:cNvPicPr>
            <a:picLocks noChangeAspect="1"/>
          </p:cNvPicPr>
          <p:nvPr/>
        </p:nvPicPr>
        <p:blipFill>
          <a:blip r:embed="rId2"/>
          <a:stretch>
            <a:fillRect/>
          </a:stretch>
        </p:blipFill>
        <p:spPr>
          <a:xfrm>
            <a:off x="868218" y="1292116"/>
            <a:ext cx="7925210" cy="4794648"/>
          </a:xfrm>
          <a:prstGeom prst="rect">
            <a:avLst/>
          </a:prstGeom>
        </p:spPr>
      </p:pic>
    </p:spTree>
    <p:extLst>
      <p:ext uri="{BB962C8B-B14F-4D97-AF65-F5344CB8AC3E}">
        <p14:creationId xmlns:p14="http://schemas.microsoft.com/office/powerpoint/2010/main" val="413838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ment form&#10;&#10;Description automatically generated">
            <a:extLst>
              <a:ext uri="{FF2B5EF4-FFF2-40B4-BE49-F238E27FC236}">
                <a16:creationId xmlns:a16="http://schemas.microsoft.com/office/drawing/2014/main" id="{1F052128-7FB9-BBF1-6DFB-EF0141448427}"/>
              </a:ext>
            </a:extLst>
          </p:cNvPr>
          <p:cNvPicPr>
            <a:picLocks noChangeAspect="1"/>
          </p:cNvPicPr>
          <p:nvPr/>
        </p:nvPicPr>
        <p:blipFill>
          <a:blip r:embed="rId2"/>
          <a:stretch>
            <a:fillRect/>
          </a:stretch>
        </p:blipFill>
        <p:spPr>
          <a:xfrm>
            <a:off x="611725" y="594360"/>
            <a:ext cx="8095376" cy="4411980"/>
          </a:xfrm>
          <a:prstGeom prst="rect">
            <a:avLst/>
          </a:prstGeom>
        </p:spPr>
      </p:pic>
      <p:sp>
        <p:nvSpPr>
          <p:cNvPr id="5" name="TextBox 4">
            <a:extLst>
              <a:ext uri="{FF2B5EF4-FFF2-40B4-BE49-F238E27FC236}">
                <a16:creationId xmlns:a16="http://schemas.microsoft.com/office/drawing/2014/main" id="{AA916CEC-1B23-C575-4920-99430858A21A}"/>
              </a:ext>
            </a:extLst>
          </p:cNvPr>
          <p:cNvSpPr txBox="1"/>
          <p:nvPr/>
        </p:nvSpPr>
        <p:spPr>
          <a:xfrm>
            <a:off x="2257425" y="5252442"/>
            <a:ext cx="4629150" cy="369332"/>
          </a:xfrm>
          <a:prstGeom prst="rect">
            <a:avLst/>
          </a:prstGeom>
          <a:noFill/>
        </p:spPr>
        <p:txBody>
          <a:bodyPr wrap="square" rtlCol="0">
            <a:spAutoFit/>
          </a:bodyPr>
          <a:lstStyle/>
          <a:p>
            <a:r>
              <a:rPr lang="en-US" dirty="0"/>
              <a:t>Comment section for blog in each page!!</a:t>
            </a:r>
          </a:p>
        </p:txBody>
      </p:sp>
    </p:spTree>
    <p:extLst>
      <p:ext uri="{BB962C8B-B14F-4D97-AF65-F5344CB8AC3E}">
        <p14:creationId xmlns:p14="http://schemas.microsoft.com/office/powerpoint/2010/main" val="411557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42DC1F-F1F7-A24A-8993-C2E0EB64D017}"/>
              </a:ext>
            </a:extLst>
          </p:cNvPr>
          <p:cNvSpPr txBox="1"/>
          <p:nvPr/>
        </p:nvSpPr>
        <p:spPr>
          <a:xfrm>
            <a:off x="500625" y="394226"/>
            <a:ext cx="8591107" cy="461665"/>
          </a:xfrm>
          <a:prstGeom prst="rect">
            <a:avLst/>
          </a:prstGeom>
          <a:noFill/>
        </p:spPr>
        <p:txBody>
          <a:bodyPr wrap="square" rtlCol="0">
            <a:spAutoFit/>
          </a:bodyPr>
          <a:lstStyle/>
          <a:p>
            <a:r>
              <a:rPr lang="en-US" sz="2400" b="1" dirty="0"/>
              <a:t>USER REGISTRATION &amp; AUTHENTICATION:</a:t>
            </a:r>
          </a:p>
        </p:txBody>
      </p:sp>
      <p:sp>
        <p:nvSpPr>
          <p:cNvPr id="6" name="TextBox 5">
            <a:extLst>
              <a:ext uri="{FF2B5EF4-FFF2-40B4-BE49-F238E27FC236}">
                <a16:creationId xmlns:a16="http://schemas.microsoft.com/office/drawing/2014/main" id="{E895FB74-B185-C847-A1AE-93239FA95C84}"/>
              </a:ext>
            </a:extLst>
          </p:cNvPr>
          <p:cNvSpPr txBox="1"/>
          <p:nvPr/>
        </p:nvSpPr>
        <p:spPr>
          <a:xfrm>
            <a:off x="500626" y="868218"/>
            <a:ext cx="8591107" cy="1477328"/>
          </a:xfrm>
          <a:prstGeom prst="rect">
            <a:avLst/>
          </a:prstGeom>
          <a:noFill/>
        </p:spPr>
        <p:txBody>
          <a:bodyPr wrap="square" rtlCol="0">
            <a:spAutoFit/>
          </a:bodyPr>
          <a:lstStyle/>
          <a:p>
            <a:pPr algn="just"/>
            <a:r>
              <a:rPr lang="en-US" dirty="0"/>
              <a:t>This provides functionality for a new user to register. Here new user will be the student, professor will be added by the admin. Graduate student must provide his/her full name, email (university mail), phone number, date of birth, gender, address and password (must be 8 char long). Validation will be done through Email verification. Upon registration student can login.</a:t>
            </a:r>
          </a:p>
        </p:txBody>
      </p:sp>
      <p:pic>
        <p:nvPicPr>
          <p:cNvPr id="5" name="Picture 4" descr="A screenshot of a video conference&#10;&#10;Description automatically generated">
            <a:extLst>
              <a:ext uri="{FF2B5EF4-FFF2-40B4-BE49-F238E27FC236}">
                <a16:creationId xmlns:a16="http://schemas.microsoft.com/office/drawing/2014/main" id="{9D07C5DB-3B45-4289-47C0-B68A3C508602}"/>
              </a:ext>
            </a:extLst>
          </p:cNvPr>
          <p:cNvPicPr>
            <a:picLocks noChangeAspect="1"/>
          </p:cNvPicPr>
          <p:nvPr/>
        </p:nvPicPr>
        <p:blipFill>
          <a:blip r:embed="rId2"/>
          <a:stretch>
            <a:fillRect/>
          </a:stretch>
        </p:blipFill>
        <p:spPr>
          <a:xfrm>
            <a:off x="667512" y="2622544"/>
            <a:ext cx="7975862" cy="3622808"/>
          </a:xfrm>
          <a:prstGeom prst="rect">
            <a:avLst/>
          </a:prstGeom>
        </p:spPr>
      </p:pic>
    </p:spTree>
    <p:extLst>
      <p:ext uri="{BB962C8B-B14F-4D97-AF65-F5344CB8AC3E}">
        <p14:creationId xmlns:p14="http://schemas.microsoft.com/office/powerpoint/2010/main" val="3924188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48B411EF-D573-C936-79C3-8E640F32FC32}"/>
              </a:ext>
            </a:extLst>
          </p:cNvPr>
          <p:cNvPicPr>
            <a:picLocks noChangeAspect="1"/>
          </p:cNvPicPr>
          <p:nvPr/>
        </p:nvPicPr>
        <p:blipFill>
          <a:blip r:embed="rId2"/>
          <a:stretch>
            <a:fillRect/>
          </a:stretch>
        </p:blipFill>
        <p:spPr>
          <a:xfrm>
            <a:off x="576072" y="329755"/>
            <a:ext cx="8211312" cy="5193221"/>
          </a:xfrm>
          <a:prstGeom prst="rect">
            <a:avLst/>
          </a:prstGeom>
        </p:spPr>
      </p:pic>
      <p:sp>
        <p:nvSpPr>
          <p:cNvPr id="5" name="TextBox 4">
            <a:extLst>
              <a:ext uri="{FF2B5EF4-FFF2-40B4-BE49-F238E27FC236}">
                <a16:creationId xmlns:a16="http://schemas.microsoft.com/office/drawing/2014/main" id="{8FC107F5-423C-07BF-654D-F89B02FBA145}"/>
              </a:ext>
            </a:extLst>
          </p:cNvPr>
          <p:cNvSpPr txBox="1"/>
          <p:nvPr/>
        </p:nvSpPr>
        <p:spPr>
          <a:xfrm>
            <a:off x="3941064" y="5610844"/>
            <a:ext cx="2587752" cy="369332"/>
          </a:xfrm>
          <a:prstGeom prst="rect">
            <a:avLst/>
          </a:prstGeom>
          <a:noFill/>
        </p:spPr>
        <p:txBody>
          <a:bodyPr wrap="square" rtlCol="0">
            <a:spAutoFit/>
          </a:bodyPr>
          <a:lstStyle/>
          <a:p>
            <a:r>
              <a:rPr lang="en-US" dirty="0"/>
              <a:t>E-Mail Verification</a:t>
            </a:r>
          </a:p>
        </p:txBody>
      </p:sp>
    </p:spTree>
    <p:extLst>
      <p:ext uri="{BB962C8B-B14F-4D97-AF65-F5344CB8AC3E}">
        <p14:creationId xmlns:p14="http://schemas.microsoft.com/office/powerpoint/2010/main" val="190866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8B6427-4871-6E43-8DFA-9E104F2005FB}"/>
              </a:ext>
            </a:extLst>
          </p:cNvPr>
          <p:cNvSpPr txBox="1"/>
          <p:nvPr/>
        </p:nvSpPr>
        <p:spPr>
          <a:xfrm>
            <a:off x="237745" y="468683"/>
            <a:ext cx="2203704" cy="461665"/>
          </a:xfrm>
          <a:prstGeom prst="rect">
            <a:avLst/>
          </a:prstGeom>
          <a:noFill/>
        </p:spPr>
        <p:txBody>
          <a:bodyPr wrap="square" rtlCol="0">
            <a:spAutoFit/>
          </a:bodyPr>
          <a:lstStyle/>
          <a:p>
            <a:r>
              <a:rPr lang="en-US" sz="2400" b="1" dirty="0"/>
              <a:t>LOGIN PAGE:</a:t>
            </a:r>
          </a:p>
        </p:txBody>
      </p:sp>
      <p:sp>
        <p:nvSpPr>
          <p:cNvPr id="2" name="TextBox 1">
            <a:extLst>
              <a:ext uri="{FF2B5EF4-FFF2-40B4-BE49-F238E27FC236}">
                <a16:creationId xmlns:a16="http://schemas.microsoft.com/office/drawing/2014/main" id="{DB495D6F-2E92-9743-9B90-BCD3CC6427D0}"/>
              </a:ext>
            </a:extLst>
          </p:cNvPr>
          <p:cNvSpPr txBox="1"/>
          <p:nvPr/>
        </p:nvSpPr>
        <p:spPr>
          <a:xfrm>
            <a:off x="237744" y="950976"/>
            <a:ext cx="8389089" cy="923330"/>
          </a:xfrm>
          <a:prstGeom prst="rect">
            <a:avLst/>
          </a:prstGeom>
          <a:noFill/>
        </p:spPr>
        <p:txBody>
          <a:bodyPr wrap="square" rtlCol="0">
            <a:spAutoFit/>
          </a:bodyPr>
          <a:lstStyle/>
          <a:p>
            <a:pPr algn="just"/>
            <a:r>
              <a:rPr lang="en-US" dirty="0"/>
              <a:t>This page asks if you are a member or not. Enter your login and password to access the data validation page. Email and password recorded in the database are used to verify the user. The user is directed to the dashboard after logging in.</a:t>
            </a:r>
          </a:p>
        </p:txBody>
      </p:sp>
      <p:pic>
        <p:nvPicPr>
          <p:cNvPr id="6" name="Picture 5" descr="A screenshot of a login page&#10;&#10;Description automatically generated">
            <a:extLst>
              <a:ext uri="{FF2B5EF4-FFF2-40B4-BE49-F238E27FC236}">
                <a16:creationId xmlns:a16="http://schemas.microsoft.com/office/drawing/2014/main" id="{D37244E2-8D76-98CE-E44B-A5B777DD23F2}"/>
              </a:ext>
            </a:extLst>
          </p:cNvPr>
          <p:cNvPicPr>
            <a:picLocks noChangeAspect="1"/>
          </p:cNvPicPr>
          <p:nvPr/>
        </p:nvPicPr>
        <p:blipFill>
          <a:blip r:embed="rId2"/>
          <a:stretch>
            <a:fillRect/>
          </a:stretch>
        </p:blipFill>
        <p:spPr>
          <a:xfrm>
            <a:off x="694944" y="1975890"/>
            <a:ext cx="7763256" cy="3931133"/>
          </a:xfrm>
          <a:prstGeom prst="rect">
            <a:avLst/>
          </a:prstGeom>
        </p:spPr>
      </p:pic>
    </p:spTree>
    <p:extLst>
      <p:ext uri="{BB962C8B-B14F-4D97-AF65-F5344CB8AC3E}">
        <p14:creationId xmlns:p14="http://schemas.microsoft.com/office/powerpoint/2010/main" val="4049624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1838"/>
            <a:ext cx="8229600" cy="1143004"/>
          </a:xfrm>
        </p:spPr>
        <p:txBody>
          <a:bodyPr>
            <a:normAutofit/>
          </a:bodyPr>
          <a:lstStyle/>
          <a:p>
            <a:r>
              <a:rPr lang="en-US" dirty="0"/>
              <a:t>PHASE 4  DEMO</a:t>
            </a:r>
          </a:p>
        </p:txBody>
      </p:sp>
      <p:sp>
        <p:nvSpPr>
          <p:cNvPr id="3" name="Title 1"/>
          <p:cNvSpPr txBox="1">
            <a:spLocks/>
          </p:cNvSpPr>
          <p:nvPr/>
        </p:nvSpPr>
        <p:spPr>
          <a:xfrm>
            <a:off x="460459" y="3230087"/>
            <a:ext cx="8229600" cy="73223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endParaRPr lang="en-US" sz="2800" b="0" dirty="0">
              <a:solidFill>
                <a:srgbClr val="13409F"/>
              </a:solidFill>
            </a:endParaRPr>
          </a:p>
        </p:txBody>
      </p:sp>
      <p:sp>
        <p:nvSpPr>
          <p:cNvPr id="5" name="TextBox 4">
            <a:extLst>
              <a:ext uri="{FF2B5EF4-FFF2-40B4-BE49-F238E27FC236}">
                <a16:creationId xmlns:a16="http://schemas.microsoft.com/office/drawing/2014/main" id="{288C6485-44B0-8D4B-AF40-1C1859F0842A}"/>
              </a:ext>
            </a:extLst>
          </p:cNvPr>
          <p:cNvSpPr txBox="1"/>
          <p:nvPr/>
        </p:nvSpPr>
        <p:spPr>
          <a:xfrm>
            <a:off x="1289215" y="3777652"/>
            <a:ext cx="6565569" cy="369332"/>
          </a:xfrm>
          <a:prstGeom prst="rect">
            <a:avLst/>
          </a:prstGeom>
          <a:noFill/>
        </p:spPr>
        <p:txBody>
          <a:bodyPr wrap="square" rtlCol="0">
            <a:spAutoFit/>
          </a:bodyPr>
          <a:lstStyle/>
          <a:p>
            <a:pPr algn="ctr"/>
            <a:r>
              <a:rPr lang="en-US" dirty="0">
                <a:solidFill>
                  <a:srgbClr val="376092"/>
                </a:solidFill>
              </a:rPr>
              <a:t>PAGES AFTER LOGIN</a:t>
            </a:r>
          </a:p>
        </p:txBody>
      </p:sp>
    </p:spTree>
    <p:extLst>
      <p:ext uri="{BB962C8B-B14F-4D97-AF65-F5344CB8AC3E}">
        <p14:creationId xmlns:p14="http://schemas.microsoft.com/office/powerpoint/2010/main" val="146660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BC46-1ABC-3D47-A783-3FDC0A218314}"/>
              </a:ext>
            </a:extLst>
          </p:cNvPr>
          <p:cNvSpPr>
            <a:spLocks noGrp="1"/>
          </p:cNvSpPr>
          <p:nvPr>
            <p:ph type="title"/>
          </p:nvPr>
        </p:nvSpPr>
        <p:spPr>
          <a:xfrm>
            <a:off x="329184" y="83569"/>
            <a:ext cx="4130287" cy="478921"/>
          </a:xfrm>
        </p:spPr>
        <p:txBody>
          <a:bodyPr>
            <a:noAutofit/>
          </a:bodyPr>
          <a:lstStyle/>
          <a:p>
            <a:pPr algn="l"/>
            <a:r>
              <a:rPr lang="en-US" sz="2400" dirty="0"/>
              <a:t>GRADUATE DASHBOARD:</a:t>
            </a:r>
          </a:p>
        </p:txBody>
      </p:sp>
      <p:sp>
        <p:nvSpPr>
          <p:cNvPr id="5" name="TextBox 4">
            <a:extLst>
              <a:ext uri="{FF2B5EF4-FFF2-40B4-BE49-F238E27FC236}">
                <a16:creationId xmlns:a16="http://schemas.microsoft.com/office/drawing/2014/main" id="{B2DDBAA0-1D84-9447-8F03-7D896F27CF4A}"/>
              </a:ext>
            </a:extLst>
          </p:cNvPr>
          <p:cNvSpPr txBox="1"/>
          <p:nvPr/>
        </p:nvSpPr>
        <p:spPr>
          <a:xfrm>
            <a:off x="329184" y="557784"/>
            <a:ext cx="8732520" cy="1819548"/>
          </a:xfrm>
          <a:prstGeom prst="rect">
            <a:avLst/>
          </a:prstGeom>
          <a:noFill/>
        </p:spPr>
        <p:txBody>
          <a:bodyPr wrap="square" rtlCol="0">
            <a:spAutoFit/>
          </a:bodyPr>
          <a:lstStyle/>
          <a:p>
            <a:pPr algn="just"/>
            <a:r>
              <a:rPr lang="en-US" dirty="0"/>
              <a:t>This page consists of graduate student dashboard which displays his/her assigned tasks &amp; pending tasks, hours of works spent in the week, reports submitted/ to be submitted, graduate student can see reviews and recommendation letters if professor provides. Underneath calendar that shows deadline of tasks. Additionally chat facility is available to communicate with professors, admin &amp; other graduate students.</a:t>
            </a:r>
          </a:p>
        </p:txBody>
      </p:sp>
      <p:pic>
        <p:nvPicPr>
          <p:cNvPr id="6" name="Picture 5" descr="A screenshot of a computer&#10;&#10;Description automatically generated">
            <a:extLst>
              <a:ext uri="{FF2B5EF4-FFF2-40B4-BE49-F238E27FC236}">
                <a16:creationId xmlns:a16="http://schemas.microsoft.com/office/drawing/2014/main" id="{7633A2CC-41D0-7AEC-7D9A-A114FDBDBD00}"/>
              </a:ext>
            </a:extLst>
          </p:cNvPr>
          <p:cNvPicPr>
            <a:picLocks noChangeAspect="1"/>
          </p:cNvPicPr>
          <p:nvPr/>
        </p:nvPicPr>
        <p:blipFill>
          <a:blip r:embed="rId2"/>
          <a:stretch>
            <a:fillRect/>
          </a:stretch>
        </p:blipFill>
        <p:spPr>
          <a:xfrm>
            <a:off x="1443087" y="2173486"/>
            <a:ext cx="6991927" cy="4053578"/>
          </a:xfrm>
          <a:prstGeom prst="rect">
            <a:avLst/>
          </a:prstGeom>
        </p:spPr>
      </p:pic>
    </p:spTree>
    <p:extLst>
      <p:ext uri="{BB962C8B-B14F-4D97-AF65-F5344CB8AC3E}">
        <p14:creationId xmlns:p14="http://schemas.microsoft.com/office/powerpoint/2010/main" val="3524646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79F36DA-BD13-3BE8-D1E9-05D82FB348D0}"/>
              </a:ext>
            </a:extLst>
          </p:cNvPr>
          <p:cNvPicPr>
            <a:picLocks noChangeAspect="1"/>
          </p:cNvPicPr>
          <p:nvPr/>
        </p:nvPicPr>
        <p:blipFill>
          <a:blip r:embed="rId2"/>
          <a:stretch>
            <a:fillRect/>
          </a:stretch>
        </p:blipFill>
        <p:spPr>
          <a:xfrm>
            <a:off x="594360" y="296180"/>
            <a:ext cx="7973568" cy="5217652"/>
          </a:xfrm>
          <a:prstGeom prst="rect">
            <a:avLst/>
          </a:prstGeom>
        </p:spPr>
      </p:pic>
      <p:sp>
        <p:nvSpPr>
          <p:cNvPr id="8" name="TextBox 7">
            <a:extLst>
              <a:ext uri="{FF2B5EF4-FFF2-40B4-BE49-F238E27FC236}">
                <a16:creationId xmlns:a16="http://schemas.microsoft.com/office/drawing/2014/main" id="{1AA1DBC5-19F6-7A23-CDBB-318F0562EB9E}"/>
              </a:ext>
            </a:extLst>
          </p:cNvPr>
          <p:cNvSpPr txBox="1"/>
          <p:nvPr/>
        </p:nvSpPr>
        <p:spPr>
          <a:xfrm>
            <a:off x="2029968" y="5687244"/>
            <a:ext cx="6163056" cy="369332"/>
          </a:xfrm>
          <a:prstGeom prst="rect">
            <a:avLst/>
          </a:prstGeom>
          <a:noFill/>
        </p:spPr>
        <p:txBody>
          <a:bodyPr wrap="square" rtlCol="0">
            <a:spAutoFit/>
          </a:bodyPr>
          <a:lstStyle/>
          <a:p>
            <a:r>
              <a:rPr lang="en-US" dirty="0"/>
              <a:t>This page shows the tasks and the deadlines</a:t>
            </a:r>
          </a:p>
        </p:txBody>
      </p:sp>
    </p:spTree>
    <p:extLst>
      <p:ext uri="{BB962C8B-B14F-4D97-AF65-F5344CB8AC3E}">
        <p14:creationId xmlns:p14="http://schemas.microsoft.com/office/powerpoint/2010/main" val="20053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E3DA-08EE-1977-6C6F-C63B3244E4CD}"/>
              </a:ext>
            </a:extLst>
          </p:cNvPr>
          <p:cNvSpPr>
            <a:spLocks noGrp="1"/>
          </p:cNvSpPr>
          <p:nvPr>
            <p:ph type="title"/>
          </p:nvPr>
        </p:nvSpPr>
        <p:spPr>
          <a:xfrm>
            <a:off x="3054096" y="896112"/>
            <a:ext cx="3035808" cy="393192"/>
          </a:xfrm>
        </p:spPr>
        <p:txBody>
          <a:bodyPr>
            <a:normAutofit fontScale="90000"/>
          </a:bodyPr>
          <a:lstStyle/>
          <a:p>
            <a:pPr algn="just"/>
            <a:r>
              <a:rPr lang="en-US" sz="2800" dirty="0"/>
              <a:t>INTRODUCTION</a:t>
            </a:r>
          </a:p>
        </p:txBody>
      </p:sp>
      <p:sp>
        <p:nvSpPr>
          <p:cNvPr id="3" name="TextBox 2">
            <a:extLst>
              <a:ext uri="{FF2B5EF4-FFF2-40B4-BE49-F238E27FC236}">
                <a16:creationId xmlns:a16="http://schemas.microsoft.com/office/drawing/2014/main" id="{383A1428-EC15-5A25-48D1-63EBFBB7BDB0}"/>
              </a:ext>
            </a:extLst>
          </p:cNvPr>
          <p:cNvSpPr txBox="1"/>
          <p:nvPr/>
        </p:nvSpPr>
        <p:spPr>
          <a:xfrm>
            <a:off x="521208" y="1854399"/>
            <a:ext cx="8101584" cy="211852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t>Welcome to the Volunteer Application Project! This project aims to create a user-friendly web application to manage volunteer programs for MS graduates in Computer Science.</a:t>
            </a:r>
          </a:p>
          <a:p>
            <a:pPr marL="285750" indent="-285750" algn="just">
              <a:lnSpc>
                <a:spcPct val="150000"/>
              </a:lnSpc>
              <a:buFont typeface="Arial" panose="020B0604020202020204" pitchFamily="34" charset="0"/>
              <a:buChar char="•"/>
            </a:pPr>
            <a:r>
              <a:rPr lang="en-US" sz="1800" dirty="0"/>
              <a:t>This website gives a good opportunity for graduate students to Volunteer under professor until student finds a job.</a:t>
            </a:r>
            <a:endParaRPr lang="en-US" dirty="0"/>
          </a:p>
        </p:txBody>
      </p:sp>
    </p:spTree>
    <p:extLst>
      <p:ext uri="{BB962C8B-B14F-4D97-AF65-F5344CB8AC3E}">
        <p14:creationId xmlns:p14="http://schemas.microsoft.com/office/powerpoint/2010/main" val="3752476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4FA47EE1-42A9-8487-5875-272072DA7FAC}"/>
              </a:ext>
            </a:extLst>
          </p:cNvPr>
          <p:cNvPicPr>
            <a:picLocks noChangeAspect="1"/>
          </p:cNvPicPr>
          <p:nvPr/>
        </p:nvPicPr>
        <p:blipFill>
          <a:blip r:embed="rId2"/>
          <a:stretch>
            <a:fillRect/>
          </a:stretch>
        </p:blipFill>
        <p:spPr>
          <a:xfrm>
            <a:off x="986097" y="1446809"/>
            <a:ext cx="7664127" cy="4213327"/>
          </a:xfrm>
          <a:prstGeom prst="rect">
            <a:avLst/>
          </a:prstGeom>
        </p:spPr>
      </p:pic>
      <p:sp>
        <p:nvSpPr>
          <p:cNvPr id="3" name="TextBox 2">
            <a:extLst>
              <a:ext uri="{FF2B5EF4-FFF2-40B4-BE49-F238E27FC236}">
                <a16:creationId xmlns:a16="http://schemas.microsoft.com/office/drawing/2014/main" id="{0772CECC-8097-9844-DA18-AD763DC75ED9}"/>
              </a:ext>
            </a:extLst>
          </p:cNvPr>
          <p:cNvSpPr txBox="1"/>
          <p:nvPr/>
        </p:nvSpPr>
        <p:spPr>
          <a:xfrm>
            <a:off x="393192" y="612648"/>
            <a:ext cx="8659368" cy="646331"/>
          </a:xfrm>
          <a:prstGeom prst="rect">
            <a:avLst/>
          </a:prstGeom>
          <a:noFill/>
        </p:spPr>
        <p:txBody>
          <a:bodyPr wrap="square" rtlCol="0">
            <a:spAutoFit/>
          </a:bodyPr>
          <a:lstStyle/>
          <a:p>
            <a:r>
              <a:rPr lang="en-US" dirty="0"/>
              <a:t>This page is review and feedback section where we can see the feedback from the professor once after professor reviews the task.</a:t>
            </a:r>
          </a:p>
        </p:txBody>
      </p:sp>
    </p:spTree>
    <p:extLst>
      <p:ext uri="{BB962C8B-B14F-4D97-AF65-F5344CB8AC3E}">
        <p14:creationId xmlns:p14="http://schemas.microsoft.com/office/powerpoint/2010/main" val="336171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E7C3FBF8-A3E5-222E-A68D-D29575424A7D}"/>
              </a:ext>
            </a:extLst>
          </p:cNvPr>
          <p:cNvPicPr>
            <a:picLocks noChangeAspect="1"/>
          </p:cNvPicPr>
          <p:nvPr/>
        </p:nvPicPr>
        <p:blipFill>
          <a:blip r:embed="rId2"/>
          <a:stretch>
            <a:fillRect/>
          </a:stretch>
        </p:blipFill>
        <p:spPr>
          <a:xfrm>
            <a:off x="1162149" y="1097280"/>
            <a:ext cx="7168035" cy="4986745"/>
          </a:xfrm>
          <a:prstGeom prst="rect">
            <a:avLst/>
          </a:prstGeom>
        </p:spPr>
      </p:pic>
      <p:pic>
        <p:nvPicPr>
          <p:cNvPr id="6" name="Picture 5" descr="A letter of recommendation for a student&#10;&#10;Description automatically generated">
            <a:extLst>
              <a:ext uri="{FF2B5EF4-FFF2-40B4-BE49-F238E27FC236}">
                <a16:creationId xmlns:a16="http://schemas.microsoft.com/office/drawing/2014/main" id="{13FBE051-51F7-DC36-8280-7F92A9B9E827}"/>
              </a:ext>
            </a:extLst>
          </p:cNvPr>
          <p:cNvPicPr>
            <a:picLocks noChangeAspect="1"/>
          </p:cNvPicPr>
          <p:nvPr/>
        </p:nvPicPr>
        <p:blipFill>
          <a:blip r:embed="rId3"/>
          <a:stretch>
            <a:fillRect/>
          </a:stretch>
        </p:blipFill>
        <p:spPr>
          <a:xfrm>
            <a:off x="2308713" y="3021228"/>
            <a:ext cx="4526573" cy="3062797"/>
          </a:xfrm>
          <a:prstGeom prst="rect">
            <a:avLst/>
          </a:prstGeom>
        </p:spPr>
      </p:pic>
      <p:sp>
        <p:nvSpPr>
          <p:cNvPr id="7" name="TextBox 6">
            <a:extLst>
              <a:ext uri="{FF2B5EF4-FFF2-40B4-BE49-F238E27FC236}">
                <a16:creationId xmlns:a16="http://schemas.microsoft.com/office/drawing/2014/main" id="{AABC6371-8FE6-C997-DFA8-33B2ACE40508}"/>
              </a:ext>
            </a:extLst>
          </p:cNvPr>
          <p:cNvSpPr txBox="1"/>
          <p:nvPr/>
        </p:nvSpPr>
        <p:spPr>
          <a:xfrm>
            <a:off x="382773" y="510363"/>
            <a:ext cx="8477764" cy="646331"/>
          </a:xfrm>
          <a:prstGeom prst="rect">
            <a:avLst/>
          </a:prstGeom>
          <a:noFill/>
        </p:spPr>
        <p:txBody>
          <a:bodyPr wrap="square" rtlCol="0">
            <a:spAutoFit/>
          </a:bodyPr>
          <a:lstStyle/>
          <a:p>
            <a:r>
              <a:rPr lang="en-US" dirty="0"/>
              <a:t>This page is the recommendation letter page where graduate student can see the letter of recommendation if professor generates.</a:t>
            </a:r>
          </a:p>
        </p:txBody>
      </p:sp>
    </p:spTree>
    <p:extLst>
      <p:ext uri="{BB962C8B-B14F-4D97-AF65-F5344CB8AC3E}">
        <p14:creationId xmlns:p14="http://schemas.microsoft.com/office/powerpoint/2010/main" val="507738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02B69D52-27FC-879C-7EB0-02AAA974952B}"/>
              </a:ext>
            </a:extLst>
          </p:cNvPr>
          <p:cNvPicPr>
            <a:picLocks noChangeAspect="1"/>
          </p:cNvPicPr>
          <p:nvPr/>
        </p:nvPicPr>
        <p:blipFill>
          <a:blip r:embed="rId2"/>
          <a:stretch>
            <a:fillRect/>
          </a:stretch>
        </p:blipFill>
        <p:spPr>
          <a:xfrm>
            <a:off x="826329" y="383371"/>
            <a:ext cx="7491341" cy="5028601"/>
          </a:xfrm>
          <a:prstGeom prst="rect">
            <a:avLst/>
          </a:prstGeom>
        </p:spPr>
      </p:pic>
      <p:sp>
        <p:nvSpPr>
          <p:cNvPr id="3" name="TextBox 2">
            <a:extLst>
              <a:ext uri="{FF2B5EF4-FFF2-40B4-BE49-F238E27FC236}">
                <a16:creationId xmlns:a16="http://schemas.microsoft.com/office/drawing/2014/main" id="{6E55A7A3-4658-AEDD-E6C5-27968F04F77B}"/>
              </a:ext>
            </a:extLst>
          </p:cNvPr>
          <p:cNvSpPr txBox="1"/>
          <p:nvPr/>
        </p:nvSpPr>
        <p:spPr>
          <a:xfrm>
            <a:off x="2541182" y="5638063"/>
            <a:ext cx="3827721" cy="369332"/>
          </a:xfrm>
          <a:prstGeom prst="rect">
            <a:avLst/>
          </a:prstGeom>
          <a:noFill/>
        </p:spPr>
        <p:txBody>
          <a:bodyPr wrap="square" rtlCol="0">
            <a:spAutoFit/>
          </a:bodyPr>
          <a:lstStyle/>
          <a:p>
            <a:r>
              <a:rPr lang="en-US" dirty="0"/>
              <a:t>Submission page for weekly reports</a:t>
            </a:r>
          </a:p>
        </p:txBody>
      </p:sp>
    </p:spTree>
    <p:extLst>
      <p:ext uri="{BB962C8B-B14F-4D97-AF65-F5344CB8AC3E}">
        <p14:creationId xmlns:p14="http://schemas.microsoft.com/office/powerpoint/2010/main" val="2411339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8AD2-7AC5-B748-86BF-B160BA200470}"/>
              </a:ext>
            </a:extLst>
          </p:cNvPr>
          <p:cNvSpPr>
            <a:spLocks noGrp="1"/>
          </p:cNvSpPr>
          <p:nvPr>
            <p:ph type="title"/>
          </p:nvPr>
        </p:nvSpPr>
        <p:spPr>
          <a:xfrm>
            <a:off x="305397" y="283465"/>
            <a:ext cx="4376331" cy="607014"/>
          </a:xfrm>
        </p:spPr>
        <p:txBody>
          <a:bodyPr>
            <a:noAutofit/>
          </a:bodyPr>
          <a:lstStyle/>
          <a:p>
            <a:pPr algn="l"/>
            <a:r>
              <a:rPr lang="en-US" sz="2400" dirty="0"/>
              <a:t>PROFESSOR DASHBOARD:</a:t>
            </a:r>
          </a:p>
        </p:txBody>
      </p:sp>
      <p:sp>
        <p:nvSpPr>
          <p:cNvPr id="5" name="TextBox 4">
            <a:extLst>
              <a:ext uri="{FF2B5EF4-FFF2-40B4-BE49-F238E27FC236}">
                <a16:creationId xmlns:a16="http://schemas.microsoft.com/office/drawing/2014/main" id="{E23B8459-F92B-9D42-8AF1-17EFA62BE432}"/>
              </a:ext>
            </a:extLst>
          </p:cNvPr>
          <p:cNvSpPr txBox="1"/>
          <p:nvPr/>
        </p:nvSpPr>
        <p:spPr>
          <a:xfrm>
            <a:off x="305397" y="807985"/>
            <a:ext cx="8625568" cy="1754326"/>
          </a:xfrm>
          <a:prstGeom prst="rect">
            <a:avLst/>
          </a:prstGeom>
          <a:noFill/>
        </p:spPr>
        <p:txBody>
          <a:bodyPr wrap="square" rtlCol="0">
            <a:spAutoFit/>
          </a:bodyPr>
          <a:lstStyle/>
          <a:p>
            <a:pPr algn="just"/>
            <a:r>
              <a:rPr lang="en-US" dirty="0"/>
              <a:t>Professor can create task and assign for graduate students from manage task and review the work of graduate students and give feedback for the task, recommendation letters which professor might offer to his/her desired graduate students. Underneath calendar that shows deadline of tasks. Additionally chat facility is available to communicate with other professors, admin &amp; graduate students.</a:t>
            </a:r>
          </a:p>
        </p:txBody>
      </p:sp>
      <p:pic>
        <p:nvPicPr>
          <p:cNvPr id="4" name="Picture 3" descr="A screenshot of a computer&#10;&#10;Description automatically generated">
            <a:extLst>
              <a:ext uri="{FF2B5EF4-FFF2-40B4-BE49-F238E27FC236}">
                <a16:creationId xmlns:a16="http://schemas.microsoft.com/office/drawing/2014/main" id="{AF02DE24-D153-A507-26EE-03F18C550211}"/>
              </a:ext>
            </a:extLst>
          </p:cNvPr>
          <p:cNvPicPr>
            <a:picLocks noChangeAspect="1"/>
          </p:cNvPicPr>
          <p:nvPr/>
        </p:nvPicPr>
        <p:blipFill>
          <a:blip r:embed="rId2"/>
          <a:stretch>
            <a:fillRect/>
          </a:stretch>
        </p:blipFill>
        <p:spPr>
          <a:xfrm>
            <a:off x="1587835" y="2513072"/>
            <a:ext cx="6187785" cy="3565236"/>
          </a:xfrm>
          <a:prstGeom prst="rect">
            <a:avLst/>
          </a:prstGeom>
        </p:spPr>
      </p:pic>
    </p:spTree>
    <p:extLst>
      <p:ext uri="{BB962C8B-B14F-4D97-AF65-F5344CB8AC3E}">
        <p14:creationId xmlns:p14="http://schemas.microsoft.com/office/powerpoint/2010/main" val="213286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FB6B1566-94DD-2AAA-8576-C66066B4A631}"/>
              </a:ext>
            </a:extLst>
          </p:cNvPr>
          <p:cNvPicPr>
            <a:picLocks noChangeAspect="1"/>
          </p:cNvPicPr>
          <p:nvPr/>
        </p:nvPicPr>
        <p:blipFill>
          <a:blip r:embed="rId2"/>
          <a:stretch>
            <a:fillRect/>
          </a:stretch>
        </p:blipFill>
        <p:spPr>
          <a:xfrm>
            <a:off x="813816" y="676656"/>
            <a:ext cx="7915514" cy="4443984"/>
          </a:xfrm>
          <a:prstGeom prst="rect">
            <a:avLst/>
          </a:prstGeom>
        </p:spPr>
      </p:pic>
      <p:sp>
        <p:nvSpPr>
          <p:cNvPr id="7" name="TextBox 6">
            <a:extLst>
              <a:ext uri="{FF2B5EF4-FFF2-40B4-BE49-F238E27FC236}">
                <a16:creationId xmlns:a16="http://schemas.microsoft.com/office/drawing/2014/main" id="{3D477838-724B-357F-B801-BE01B40A345F}"/>
              </a:ext>
            </a:extLst>
          </p:cNvPr>
          <p:cNvSpPr txBox="1"/>
          <p:nvPr/>
        </p:nvSpPr>
        <p:spPr>
          <a:xfrm>
            <a:off x="2773609" y="5292590"/>
            <a:ext cx="3995928" cy="369332"/>
          </a:xfrm>
          <a:prstGeom prst="rect">
            <a:avLst/>
          </a:prstGeom>
          <a:noFill/>
        </p:spPr>
        <p:txBody>
          <a:bodyPr wrap="square" rtlCol="0">
            <a:spAutoFit/>
          </a:bodyPr>
          <a:lstStyle/>
          <a:p>
            <a:r>
              <a:rPr lang="en-US" dirty="0"/>
              <a:t>This page is adding for a new task</a:t>
            </a:r>
          </a:p>
        </p:txBody>
      </p:sp>
    </p:spTree>
    <p:extLst>
      <p:ext uri="{BB962C8B-B14F-4D97-AF65-F5344CB8AC3E}">
        <p14:creationId xmlns:p14="http://schemas.microsoft.com/office/powerpoint/2010/main" val="2539526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2106CAE8-F162-F820-9D6A-D4E4F0DE53FC}"/>
              </a:ext>
            </a:extLst>
          </p:cNvPr>
          <p:cNvPicPr>
            <a:picLocks noChangeAspect="1"/>
          </p:cNvPicPr>
          <p:nvPr/>
        </p:nvPicPr>
        <p:blipFill>
          <a:blip r:embed="rId2"/>
          <a:stretch>
            <a:fillRect/>
          </a:stretch>
        </p:blipFill>
        <p:spPr>
          <a:xfrm>
            <a:off x="657943" y="1220067"/>
            <a:ext cx="8156448" cy="4622949"/>
          </a:xfrm>
          <a:prstGeom prst="rect">
            <a:avLst/>
          </a:prstGeom>
        </p:spPr>
      </p:pic>
      <p:sp>
        <p:nvSpPr>
          <p:cNvPr id="3" name="TextBox 2">
            <a:extLst>
              <a:ext uri="{FF2B5EF4-FFF2-40B4-BE49-F238E27FC236}">
                <a16:creationId xmlns:a16="http://schemas.microsoft.com/office/drawing/2014/main" id="{01734EA8-0D03-E356-7E52-EFAB1170D5B7}"/>
              </a:ext>
            </a:extLst>
          </p:cNvPr>
          <p:cNvSpPr txBox="1"/>
          <p:nvPr/>
        </p:nvSpPr>
        <p:spPr>
          <a:xfrm>
            <a:off x="493776" y="446567"/>
            <a:ext cx="8320615" cy="646331"/>
          </a:xfrm>
          <a:prstGeom prst="rect">
            <a:avLst/>
          </a:prstGeom>
          <a:noFill/>
        </p:spPr>
        <p:txBody>
          <a:bodyPr wrap="square" rtlCol="0">
            <a:spAutoFit/>
          </a:bodyPr>
          <a:lstStyle/>
          <a:p>
            <a:r>
              <a:rPr lang="en-US" dirty="0"/>
              <a:t>This page is where professor can see graduate student work and give feedback to the work done by the graduate.</a:t>
            </a:r>
          </a:p>
        </p:txBody>
      </p:sp>
    </p:spTree>
    <p:extLst>
      <p:ext uri="{BB962C8B-B14F-4D97-AF65-F5344CB8AC3E}">
        <p14:creationId xmlns:p14="http://schemas.microsoft.com/office/powerpoint/2010/main" val="3666089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B13548D8-FE54-2552-6994-A85391774341}"/>
              </a:ext>
            </a:extLst>
          </p:cNvPr>
          <p:cNvPicPr>
            <a:picLocks noChangeAspect="1"/>
          </p:cNvPicPr>
          <p:nvPr/>
        </p:nvPicPr>
        <p:blipFill>
          <a:blip r:embed="rId2"/>
          <a:stretch>
            <a:fillRect/>
          </a:stretch>
        </p:blipFill>
        <p:spPr>
          <a:xfrm>
            <a:off x="691116" y="1216445"/>
            <a:ext cx="7747644" cy="4610197"/>
          </a:xfrm>
          <a:prstGeom prst="rect">
            <a:avLst/>
          </a:prstGeom>
        </p:spPr>
      </p:pic>
      <p:sp>
        <p:nvSpPr>
          <p:cNvPr id="5" name="TextBox 4">
            <a:extLst>
              <a:ext uri="{FF2B5EF4-FFF2-40B4-BE49-F238E27FC236}">
                <a16:creationId xmlns:a16="http://schemas.microsoft.com/office/drawing/2014/main" id="{B5DD8F4F-2401-9C75-6FC7-B9BD09D5E4C7}"/>
              </a:ext>
            </a:extLst>
          </p:cNvPr>
          <p:cNvSpPr txBox="1"/>
          <p:nvPr/>
        </p:nvSpPr>
        <p:spPr>
          <a:xfrm>
            <a:off x="691116" y="627321"/>
            <a:ext cx="8452884" cy="646331"/>
          </a:xfrm>
          <a:prstGeom prst="rect">
            <a:avLst/>
          </a:prstGeom>
          <a:noFill/>
        </p:spPr>
        <p:txBody>
          <a:bodyPr wrap="square" rtlCol="0">
            <a:spAutoFit/>
          </a:bodyPr>
          <a:lstStyle/>
          <a:p>
            <a:r>
              <a:rPr lang="en-US" dirty="0"/>
              <a:t>This page is the recommendation letter page where professor can generate recommendation letter for student that professor wish to provide.</a:t>
            </a:r>
          </a:p>
        </p:txBody>
      </p:sp>
    </p:spTree>
    <p:extLst>
      <p:ext uri="{BB962C8B-B14F-4D97-AF65-F5344CB8AC3E}">
        <p14:creationId xmlns:p14="http://schemas.microsoft.com/office/powerpoint/2010/main" val="2422834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3D5B8-3CC4-F04B-BAE8-3B58EF83EBCC}"/>
              </a:ext>
            </a:extLst>
          </p:cNvPr>
          <p:cNvSpPr>
            <a:spLocks noGrp="1"/>
          </p:cNvSpPr>
          <p:nvPr>
            <p:ph type="title"/>
          </p:nvPr>
        </p:nvSpPr>
        <p:spPr>
          <a:xfrm>
            <a:off x="349081" y="356615"/>
            <a:ext cx="2320967" cy="489247"/>
          </a:xfrm>
        </p:spPr>
        <p:txBody>
          <a:bodyPr>
            <a:normAutofit/>
          </a:bodyPr>
          <a:lstStyle/>
          <a:p>
            <a:pPr algn="l"/>
            <a:r>
              <a:rPr lang="en-US" sz="2400" dirty="0"/>
              <a:t>ADMIN PAGE:</a:t>
            </a:r>
          </a:p>
        </p:txBody>
      </p:sp>
      <p:sp>
        <p:nvSpPr>
          <p:cNvPr id="5" name="TextBox 4">
            <a:extLst>
              <a:ext uri="{FF2B5EF4-FFF2-40B4-BE49-F238E27FC236}">
                <a16:creationId xmlns:a16="http://schemas.microsoft.com/office/drawing/2014/main" id="{5A61C0FC-6D73-FD4A-A588-496C85B9C86D}"/>
              </a:ext>
            </a:extLst>
          </p:cNvPr>
          <p:cNvSpPr txBox="1"/>
          <p:nvPr/>
        </p:nvSpPr>
        <p:spPr>
          <a:xfrm>
            <a:off x="431377" y="845863"/>
            <a:ext cx="8410871" cy="923330"/>
          </a:xfrm>
          <a:prstGeom prst="rect">
            <a:avLst/>
          </a:prstGeom>
          <a:noFill/>
        </p:spPr>
        <p:txBody>
          <a:bodyPr wrap="square" rtlCol="0">
            <a:spAutoFit/>
          </a:bodyPr>
          <a:lstStyle/>
          <a:p>
            <a:pPr algn="just"/>
            <a:r>
              <a:rPr lang="en-US" dirty="0"/>
              <a:t>This Page provides a centralized platform for overseeing both student and professor dashboard. Efficiently manage professor, students, Navigate through tasks, weekly reports, reviews &amp; Feedback, and chat facility to communicate. </a:t>
            </a:r>
          </a:p>
        </p:txBody>
      </p:sp>
      <p:pic>
        <p:nvPicPr>
          <p:cNvPr id="4" name="Picture 3" descr="A screenshot of a computer&#10;&#10;Description automatically generated">
            <a:extLst>
              <a:ext uri="{FF2B5EF4-FFF2-40B4-BE49-F238E27FC236}">
                <a16:creationId xmlns:a16="http://schemas.microsoft.com/office/drawing/2014/main" id="{B0F93323-D011-E394-E8A4-6D298E751975}"/>
              </a:ext>
            </a:extLst>
          </p:cNvPr>
          <p:cNvPicPr>
            <a:picLocks noChangeAspect="1"/>
          </p:cNvPicPr>
          <p:nvPr/>
        </p:nvPicPr>
        <p:blipFill>
          <a:blip r:embed="rId2"/>
          <a:stretch>
            <a:fillRect/>
          </a:stretch>
        </p:blipFill>
        <p:spPr>
          <a:xfrm>
            <a:off x="779006" y="2000472"/>
            <a:ext cx="7551020" cy="3924840"/>
          </a:xfrm>
          <a:prstGeom prst="rect">
            <a:avLst/>
          </a:prstGeom>
        </p:spPr>
      </p:pic>
    </p:spTree>
    <p:extLst>
      <p:ext uri="{BB962C8B-B14F-4D97-AF65-F5344CB8AC3E}">
        <p14:creationId xmlns:p14="http://schemas.microsoft.com/office/powerpoint/2010/main" val="333297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11B2E6-7012-54FD-B529-F3EE1D0335B3}"/>
              </a:ext>
            </a:extLst>
          </p:cNvPr>
          <p:cNvSpPr txBox="1"/>
          <p:nvPr/>
        </p:nvSpPr>
        <p:spPr>
          <a:xfrm>
            <a:off x="265176" y="701152"/>
            <a:ext cx="8961120" cy="646331"/>
          </a:xfrm>
          <a:prstGeom prst="rect">
            <a:avLst/>
          </a:prstGeom>
          <a:noFill/>
        </p:spPr>
        <p:txBody>
          <a:bodyPr wrap="square">
            <a:spAutoFit/>
          </a:bodyPr>
          <a:lstStyle/>
          <a:p>
            <a:r>
              <a:rPr lang="en-US" dirty="0"/>
              <a:t>Admin can do and see everything that professor and graduates performs and additionally manage professor and students too. </a:t>
            </a:r>
          </a:p>
        </p:txBody>
      </p:sp>
      <p:pic>
        <p:nvPicPr>
          <p:cNvPr id="6" name="Picture 5" descr="A screenshot of a computer&#10;&#10;Description automatically generated">
            <a:extLst>
              <a:ext uri="{FF2B5EF4-FFF2-40B4-BE49-F238E27FC236}">
                <a16:creationId xmlns:a16="http://schemas.microsoft.com/office/drawing/2014/main" id="{78D8628C-A9E8-CA7D-A67F-335C4B85A5C4}"/>
              </a:ext>
            </a:extLst>
          </p:cNvPr>
          <p:cNvPicPr>
            <a:picLocks noChangeAspect="1"/>
          </p:cNvPicPr>
          <p:nvPr/>
        </p:nvPicPr>
        <p:blipFill>
          <a:blip r:embed="rId2"/>
          <a:stretch>
            <a:fillRect/>
          </a:stretch>
        </p:blipFill>
        <p:spPr>
          <a:xfrm>
            <a:off x="265176" y="1386696"/>
            <a:ext cx="8476488" cy="4084608"/>
          </a:xfrm>
          <a:prstGeom prst="rect">
            <a:avLst/>
          </a:prstGeom>
        </p:spPr>
      </p:pic>
      <p:sp>
        <p:nvSpPr>
          <p:cNvPr id="10" name="TextBox 9">
            <a:extLst>
              <a:ext uri="{FF2B5EF4-FFF2-40B4-BE49-F238E27FC236}">
                <a16:creationId xmlns:a16="http://schemas.microsoft.com/office/drawing/2014/main" id="{56F75E36-AEA2-3F4B-D9BD-FDD7A592A8C9}"/>
              </a:ext>
            </a:extLst>
          </p:cNvPr>
          <p:cNvSpPr txBox="1"/>
          <p:nvPr/>
        </p:nvSpPr>
        <p:spPr>
          <a:xfrm>
            <a:off x="2361438" y="5549729"/>
            <a:ext cx="4604004" cy="369332"/>
          </a:xfrm>
          <a:prstGeom prst="rect">
            <a:avLst/>
          </a:prstGeom>
          <a:noFill/>
        </p:spPr>
        <p:txBody>
          <a:bodyPr wrap="square">
            <a:spAutoFit/>
          </a:bodyPr>
          <a:lstStyle/>
          <a:p>
            <a:r>
              <a:rPr lang="en-US" dirty="0"/>
              <a:t>View of all professors from admin page</a:t>
            </a:r>
          </a:p>
        </p:txBody>
      </p:sp>
    </p:spTree>
    <p:extLst>
      <p:ext uri="{BB962C8B-B14F-4D97-AF65-F5344CB8AC3E}">
        <p14:creationId xmlns:p14="http://schemas.microsoft.com/office/powerpoint/2010/main" val="1392293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28651836-30CD-F8AD-2FC0-F57FD8CC58BA}"/>
              </a:ext>
            </a:extLst>
          </p:cNvPr>
          <p:cNvPicPr>
            <a:picLocks noChangeAspect="1"/>
          </p:cNvPicPr>
          <p:nvPr/>
        </p:nvPicPr>
        <p:blipFill>
          <a:blip r:embed="rId2"/>
          <a:stretch>
            <a:fillRect/>
          </a:stretch>
        </p:blipFill>
        <p:spPr>
          <a:xfrm>
            <a:off x="485049" y="667512"/>
            <a:ext cx="8173901" cy="4025646"/>
          </a:xfrm>
          <a:prstGeom prst="rect">
            <a:avLst/>
          </a:prstGeom>
        </p:spPr>
      </p:pic>
      <p:sp>
        <p:nvSpPr>
          <p:cNvPr id="5" name="TextBox 4">
            <a:extLst>
              <a:ext uri="{FF2B5EF4-FFF2-40B4-BE49-F238E27FC236}">
                <a16:creationId xmlns:a16="http://schemas.microsoft.com/office/drawing/2014/main" id="{3D4D65FB-C0FE-5600-091A-D287176CD4F6}"/>
              </a:ext>
            </a:extLst>
          </p:cNvPr>
          <p:cNvSpPr txBox="1"/>
          <p:nvPr/>
        </p:nvSpPr>
        <p:spPr>
          <a:xfrm>
            <a:off x="2148840" y="5093208"/>
            <a:ext cx="4169664" cy="369332"/>
          </a:xfrm>
          <a:prstGeom prst="rect">
            <a:avLst/>
          </a:prstGeom>
          <a:noFill/>
        </p:spPr>
        <p:txBody>
          <a:bodyPr wrap="square" rtlCol="0">
            <a:spAutoFit/>
          </a:bodyPr>
          <a:lstStyle/>
          <a:p>
            <a:r>
              <a:rPr lang="en-US" dirty="0"/>
              <a:t>View of all graduates from admin page</a:t>
            </a:r>
          </a:p>
        </p:txBody>
      </p:sp>
    </p:spTree>
    <p:extLst>
      <p:ext uri="{BB962C8B-B14F-4D97-AF65-F5344CB8AC3E}">
        <p14:creationId xmlns:p14="http://schemas.microsoft.com/office/powerpoint/2010/main" val="418865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341838"/>
            <a:ext cx="8229600" cy="1143004"/>
          </a:xfrm>
        </p:spPr>
        <p:txBody>
          <a:bodyPr>
            <a:normAutofit/>
          </a:bodyPr>
          <a:lstStyle/>
          <a:p>
            <a:r>
              <a:rPr lang="en-US" dirty="0"/>
              <a:t>PHASE 4  DEMO</a:t>
            </a:r>
          </a:p>
        </p:txBody>
      </p:sp>
      <p:sp>
        <p:nvSpPr>
          <p:cNvPr id="3" name="Title 1"/>
          <p:cNvSpPr txBox="1">
            <a:spLocks/>
          </p:cNvSpPr>
          <p:nvPr/>
        </p:nvSpPr>
        <p:spPr>
          <a:xfrm>
            <a:off x="460459" y="3230087"/>
            <a:ext cx="8229600" cy="732231"/>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b="1" i="0" kern="1200">
                <a:solidFill>
                  <a:schemeClr val="tx1"/>
                </a:solidFill>
                <a:latin typeface="+mj-lt"/>
                <a:ea typeface="+mj-ea"/>
                <a:cs typeface="+mj-cs"/>
              </a:defRPr>
            </a:lvl1pPr>
          </a:lstStyle>
          <a:p>
            <a:endParaRPr lang="en-US" sz="2800" b="0" dirty="0">
              <a:solidFill>
                <a:srgbClr val="13409F"/>
              </a:solidFill>
            </a:endParaRPr>
          </a:p>
        </p:txBody>
      </p:sp>
      <p:sp>
        <p:nvSpPr>
          <p:cNvPr id="5" name="TextBox 4">
            <a:extLst>
              <a:ext uri="{FF2B5EF4-FFF2-40B4-BE49-F238E27FC236}">
                <a16:creationId xmlns:a16="http://schemas.microsoft.com/office/drawing/2014/main" id="{288C6485-44B0-8D4B-AF40-1C1859F0842A}"/>
              </a:ext>
            </a:extLst>
          </p:cNvPr>
          <p:cNvSpPr txBox="1"/>
          <p:nvPr/>
        </p:nvSpPr>
        <p:spPr>
          <a:xfrm>
            <a:off x="1289215" y="3777652"/>
            <a:ext cx="6565569" cy="369332"/>
          </a:xfrm>
          <a:prstGeom prst="rect">
            <a:avLst/>
          </a:prstGeom>
          <a:noFill/>
        </p:spPr>
        <p:txBody>
          <a:bodyPr wrap="square" rtlCol="0">
            <a:spAutoFit/>
          </a:bodyPr>
          <a:lstStyle/>
          <a:p>
            <a:pPr algn="ctr"/>
            <a:r>
              <a:rPr lang="en-US" dirty="0">
                <a:solidFill>
                  <a:srgbClr val="376092"/>
                </a:solidFill>
              </a:rPr>
              <a:t>PAGES BEFORE LOGIN</a:t>
            </a:r>
          </a:p>
        </p:txBody>
      </p:sp>
    </p:spTree>
    <p:extLst>
      <p:ext uri="{BB962C8B-B14F-4D97-AF65-F5344CB8AC3E}">
        <p14:creationId xmlns:p14="http://schemas.microsoft.com/office/powerpoint/2010/main" val="345221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par>
                                <p:cTn id="9" presetID="12" presetClass="entr" presetSubtype="4" fill="hold" grpId="0" nodeType="withEffect" nodePh="1">
                                  <p:stCondLst>
                                    <p:cond delay="0"/>
                                  </p:stCondLst>
                                  <p:endCondLst>
                                    <p:cond evt="begin" delay="0">
                                      <p:tn val="9"/>
                                    </p:cond>
                                  </p:end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ppt_y</p:attrName>
                                        </p:attrNameLst>
                                      </p:cBhvr>
                                      <p:tavLst>
                                        <p:tav tm="0">
                                          <p:val>
                                            <p:strVal val="#ppt_y+#ppt_h*1.125000"/>
                                          </p:val>
                                        </p:tav>
                                        <p:tav tm="100000">
                                          <p:val>
                                            <p:strVal val="#ppt_y"/>
                                          </p:val>
                                        </p:tav>
                                      </p:tavLst>
                                    </p:anim>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DE07-B267-CF45-BB57-CFE997425847}"/>
              </a:ext>
            </a:extLst>
          </p:cNvPr>
          <p:cNvSpPr>
            <a:spLocks noGrp="1"/>
          </p:cNvSpPr>
          <p:nvPr>
            <p:ph type="title"/>
          </p:nvPr>
        </p:nvSpPr>
        <p:spPr>
          <a:xfrm>
            <a:off x="456559" y="389522"/>
            <a:ext cx="3554367" cy="565615"/>
          </a:xfrm>
        </p:spPr>
        <p:txBody>
          <a:bodyPr>
            <a:normAutofit/>
          </a:bodyPr>
          <a:lstStyle/>
          <a:p>
            <a:pPr algn="l"/>
            <a:r>
              <a:rPr lang="en-US" sz="2400" dirty="0"/>
              <a:t>TASK MANAGEMENT:</a:t>
            </a:r>
          </a:p>
        </p:txBody>
      </p:sp>
      <p:sp>
        <p:nvSpPr>
          <p:cNvPr id="5" name="TextBox 4">
            <a:extLst>
              <a:ext uri="{FF2B5EF4-FFF2-40B4-BE49-F238E27FC236}">
                <a16:creationId xmlns:a16="http://schemas.microsoft.com/office/drawing/2014/main" id="{974D5833-4E3A-6940-99BB-E78C909453CA}"/>
              </a:ext>
            </a:extLst>
          </p:cNvPr>
          <p:cNvSpPr txBox="1"/>
          <p:nvPr/>
        </p:nvSpPr>
        <p:spPr>
          <a:xfrm>
            <a:off x="456559" y="955137"/>
            <a:ext cx="8687441" cy="923330"/>
          </a:xfrm>
          <a:prstGeom prst="rect">
            <a:avLst/>
          </a:prstGeom>
          <a:noFill/>
        </p:spPr>
        <p:txBody>
          <a:bodyPr wrap="square" rtlCol="0">
            <a:spAutoFit/>
          </a:bodyPr>
          <a:lstStyle/>
          <a:p>
            <a:pPr algn="just"/>
            <a:r>
              <a:rPr lang="en-US" dirty="0"/>
              <a:t>In this page graduate student can view tasks that are assigned. Each task details are displayed in detail like deadlines &amp; priorities are shown. And graduates can also update the status of work. </a:t>
            </a:r>
          </a:p>
        </p:txBody>
      </p:sp>
      <p:pic>
        <p:nvPicPr>
          <p:cNvPr id="4" name="Picture 3" descr="A screenshot of a computer&#10;&#10;Description automatically generated">
            <a:extLst>
              <a:ext uri="{FF2B5EF4-FFF2-40B4-BE49-F238E27FC236}">
                <a16:creationId xmlns:a16="http://schemas.microsoft.com/office/drawing/2014/main" id="{5975C62C-EDB0-8437-F02F-407EEFCF4FC4}"/>
              </a:ext>
            </a:extLst>
          </p:cNvPr>
          <p:cNvPicPr>
            <a:picLocks noChangeAspect="1"/>
          </p:cNvPicPr>
          <p:nvPr/>
        </p:nvPicPr>
        <p:blipFill>
          <a:blip r:embed="rId2"/>
          <a:stretch>
            <a:fillRect/>
          </a:stretch>
        </p:blipFill>
        <p:spPr>
          <a:xfrm>
            <a:off x="1132367" y="2218042"/>
            <a:ext cx="6879265" cy="3529923"/>
          </a:xfrm>
          <a:prstGeom prst="rect">
            <a:avLst/>
          </a:prstGeom>
        </p:spPr>
      </p:pic>
    </p:spTree>
    <p:extLst>
      <p:ext uri="{BB962C8B-B14F-4D97-AF65-F5344CB8AC3E}">
        <p14:creationId xmlns:p14="http://schemas.microsoft.com/office/powerpoint/2010/main" val="1783357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EA78C0AB-3E34-5B0E-1BFC-6CFB275B9ABA}"/>
              </a:ext>
            </a:extLst>
          </p:cNvPr>
          <p:cNvPicPr>
            <a:picLocks noChangeAspect="1"/>
          </p:cNvPicPr>
          <p:nvPr/>
        </p:nvPicPr>
        <p:blipFill>
          <a:blip r:embed="rId2"/>
          <a:stretch>
            <a:fillRect/>
          </a:stretch>
        </p:blipFill>
        <p:spPr>
          <a:xfrm>
            <a:off x="775733" y="688966"/>
            <a:ext cx="7985493" cy="4393396"/>
          </a:xfrm>
          <a:prstGeom prst="rect">
            <a:avLst/>
          </a:prstGeom>
        </p:spPr>
      </p:pic>
      <p:sp>
        <p:nvSpPr>
          <p:cNvPr id="2" name="TextBox 1">
            <a:extLst>
              <a:ext uri="{FF2B5EF4-FFF2-40B4-BE49-F238E27FC236}">
                <a16:creationId xmlns:a16="http://schemas.microsoft.com/office/drawing/2014/main" id="{C3392B99-A7FC-DCAA-5DF4-6DD30C3E1B8E}"/>
              </a:ext>
            </a:extLst>
          </p:cNvPr>
          <p:cNvSpPr txBox="1"/>
          <p:nvPr/>
        </p:nvSpPr>
        <p:spPr>
          <a:xfrm>
            <a:off x="3343717" y="5199320"/>
            <a:ext cx="2147776" cy="369332"/>
          </a:xfrm>
          <a:prstGeom prst="rect">
            <a:avLst/>
          </a:prstGeom>
          <a:noFill/>
        </p:spPr>
        <p:txBody>
          <a:bodyPr wrap="square" rtlCol="0">
            <a:spAutoFit/>
          </a:bodyPr>
          <a:lstStyle/>
          <a:p>
            <a:r>
              <a:rPr lang="en-US" dirty="0"/>
              <a:t>Human generated </a:t>
            </a:r>
          </a:p>
        </p:txBody>
      </p:sp>
    </p:spTree>
    <p:extLst>
      <p:ext uri="{BB962C8B-B14F-4D97-AF65-F5344CB8AC3E}">
        <p14:creationId xmlns:p14="http://schemas.microsoft.com/office/powerpoint/2010/main" val="677004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F1FD9C-A4B3-834D-9DE0-CA95F9EF3930}"/>
              </a:ext>
            </a:extLst>
          </p:cNvPr>
          <p:cNvSpPr txBox="1"/>
          <p:nvPr/>
        </p:nvSpPr>
        <p:spPr>
          <a:xfrm>
            <a:off x="409354" y="389476"/>
            <a:ext cx="7673126" cy="461665"/>
          </a:xfrm>
          <a:prstGeom prst="rect">
            <a:avLst/>
          </a:prstGeom>
          <a:noFill/>
        </p:spPr>
        <p:txBody>
          <a:bodyPr wrap="none" rtlCol="0">
            <a:spAutoFit/>
          </a:bodyPr>
          <a:lstStyle/>
          <a:p>
            <a:r>
              <a:rPr lang="en-US" sz="2400" b="1" dirty="0"/>
              <a:t>WEEKLY REPORTS &amp; AI CHEATING MECHANISM:</a:t>
            </a:r>
          </a:p>
        </p:txBody>
      </p:sp>
      <p:sp>
        <p:nvSpPr>
          <p:cNvPr id="4" name="TextBox 3">
            <a:extLst>
              <a:ext uri="{FF2B5EF4-FFF2-40B4-BE49-F238E27FC236}">
                <a16:creationId xmlns:a16="http://schemas.microsoft.com/office/drawing/2014/main" id="{EDBB6438-8B44-CD3B-CA3B-2D61A53D816C}"/>
              </a:ext>
            </a:extLst>
          </p:cNvPr>
          <p:cNvSpPr txBox="1"/>
          <p:nvPr/>
        </p:nvSpPr>
        <p:spPr>
          <a:xfrm>
            <a:off x="409354" y="860423"/>
            <a:ext cx="8503737" cy="1200329"/>
          </a:xfrm>
          <a:prstGeom prst="rect">
            <a:avLst/>
          </a:prstGeom>
          <a:noFill/>
        </p:spPr>
        <p:txBody>
          <a:bodyPr wrap="square" rtlCol="0">
            <a:spAutoFit/>
          </a:bodyPr>
          <a:lstStyle/>
          <a:p>
            <a:pPr algn="just"/>
            <a:r>
              <a:rPr lang="en-US" dirty="0"/>
              <a:t>In this page graduate student can submit corresponding weekly reports with summary of work with &amp; text input for justifying 21 hours, can upload relevant attachments. Implemented Anti Cheating measures to prevent from using AI agents for the work.</a:t>
            </a:r>
          </a:p>
        </p:txBody>
      </p:sp>
      <p:pic>
        <p:nvPicPr>
          <p:cNvPr id="12" name="Picture 11" descr="A screenshot of a computer&#10;&#10;Description automatically generated">
            <a:extLst>
              <a:ext uri="{FF2B5EF4-FFF2-40B4-BE49-F238E27FC236}">
                <a16:creationId xmlns:a16="http://schemas.microsoft.com/office/drawing/2014/main" id="{FEF72FE3-05B2-7DF8-F7C5-5F2635C92507}"/>
              </a:ext>
            </a:extLst>
          </p:cNvPr>
          <p:cNvPicPr>
            <a:picLocks noChangeAspect="1"/>
          </p:cNvPicPr>
          <p:nvPr/>
        </p:nvPicPr>
        <p:blipFill>
          <a:blip r:embed="rId2"/>
          <a:stretch>
            <a:fillRect/>
          </a:stretch>
        </p:blipFill>
        <p:spPr>
          <a:xfrm>
            <a:off x="1623370" y="2039012"/>
            <a:ext cx="5897259" cy="3958565"/>
          </a:xfrm>
          <a:prstGeom prst="rect">
            <a:avLst/>
          </a:prstGeom>
        </p:spPr>
      </p:pic>
    </p:spTree>
    <p:extLst>
      <p:ext uri="{BB962C8B-B14F-4D97-AF65-F5344CB8AC3E}">
        <p14:creationId xmlns:p14="http://schemas.microsoft.com/office/powerpoint/2010/main" val="68249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46849459-26CB-3762-BE19-2A203786422C}"/>
              </a:ext>
            </a:extLst>
          </p:cNvPr>
          <p:cNvPicPr>
            <a:picLocks noChangeAspect="1"/>
          </p:cNvPicPr>
          <p:nvPr/>
        </p:nvPicPr>
        <p:blipFill>
          <a:blip r:embed="rId2"/>
          <a:stretch>
            <a:fillRect/>
          </a:stretch>
        </p:blipFill>
        <p:spPr>
          <a:xfrm>
            <a:off x="872667" y="379456"/>
            <a:ext cx="7717641" cy="5075046"/>
          </a:xfrm>
          <a:prstGeom prst="rect">
            <a:avLst/>
          </a:prstGeom>
        </p:spPr>
      </p:pic>
      <p:sp>
        <p:nvSpPr>
          <p:cNvPr id="11" name="TextBox 10">
            <a:extLst>
              <a:ext uri="{FF2B5EF4-FFF2-40B4-BE49-F238E27FC236}">
                <a16:creationId xmlns:a16="http://schemas.microsoft.com/office/drawing/2014/main" id="{32CB283D-6C7D-2EBC-53BC-28AE96A5D992}"/>
              </a:ext>
            </a:extLst>
          </p:cNvPr>
          <p:cNvSpPr txBox="1"/>
          <p:nvPr/>
        </p:nvSpPr>
        <p:spPr>
          <a:xfrm>
            <a:off x="3491006" y="5688420"/>
            <a:ext cx="1531088" cy="369332"/>
          </a:xfrm>
          <a:prstGeom prst="rect">
            <a:avLst/>
          </a:prstGeom>
          <a:noFill/>
        </p:spPr>
        <p:txBody>
          <a:bodyPr wrap="square" rtlCol="0">
            <a:spAutoFit/>
          </a:bodyPr>
          <a:lstStyle/>
          <a:p>
            <a:r>
              <a:rPr lang="en-US" dirty="0"/>
              <a:t>AI generated</a:t>
            </a:r>
          </a:p>
        </p:txBody>
      </p:sp>
    </p:spTree>
    <p:extLst>
      <p:ext uri="{BB962C8B-B14F-4D97-AF65-F5344CB8AC3E}">
        <p14:creationId xmlns:p14="http://schemas.microsoft.com/office/powerpoint/2010/main" val="1421017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BC5C-B0E4-B245-9F96-408501130643}"/>
              </a:ext>
            </a:extLst>
          </p:cNvPr>
          <p:cNvSpPr>
            <a:spLocks noGrp="1"/>
          </p:cNvSpPr>
          <p:nvPr>
            <p:ph type="title"/>
          </p:nvPr>
        </p:nvSpPr>
        <p:spPr>
          <a:xfrm>
            <a:off x="409352" y="813816"/>
            <a:ext cx="8615776" cy="859374"/>
          </a:xfrm>
        </p:spPr>
        <p:txBody>
          <a:bodyPr>
            <a:noAutofit/>
          </a:bodyPr>
          <a:lstStyle/>
          <a:p>
            <a:pPr algn="just"/>
            <a:r>
              <a:rPr lang="en-US" sz="2000" b="0" dirty="0"/>
              <a:t>Using chat functionality, graduate students, instructors, admin coordinator can interact with each other for any queries, and they will get response.</a:t>
            </a:r>
          </a:p>
        </p:txBody>
      </p:sp>
      <p:sp>
        <p:nvSpPr>
          <p:cNvPr id="3" name="TextBox 2">
            <a:extLst>
              <a:ext uri="{FF2B5EF4-FFF2-40B4-BE49-F238E27FC236}">
                <a16:creationId xmlns:a16="http://schemas.microsoft.com/office/drawing/2014/main" id="{0EF1FD9C-A4B3-834D-9DE0-CA95F9EF3930}"/>
              </a:ext>
            </a:extLst>
          </p:cNvPr>
          <p:cNvSpPr txBox="1"/>
          <p:nvPr/>
        </p:nvSpPr>
        <p:spPr>
          <a:xfrm>
            <a:off x="409352" y="434396"/>
            <a:ext cx="2054601" cy="461665"/>
          </a:xfrm>
          <a:prstGeom prst="rect">
            <a:avLst/>
          </a:prstGeom>
          <a:noFill/>
        </p:spPr>
        <p:txBody>
          <a:bodyPr wrap="none" rtlCol="0">
            <a:spAutoFit/>
          </a:bodyPr>
          <a:lstStyle/>
          <a:p>
            <a:r>
              <a:rPr lang="en-US" sz="2400" b="1" dirty="0"/>
              <a:t>CHAT PAGE:</a:t>
            </a:r>
          </a:p>
        </p:txBody>
      </p:sp>
      <p:pic>
        <p:nvPicPr>
          <p:cNvPr id="6" name="Picture 5" descr="A screenshot of a chat&#10;&#10;Description automatically generated">
            <a:extLst>
              <a:ext uri="{FF2B5EF4-FFF2-40B4-BE49-F238E27FC236}">
                <a16:creationId xmlns:a16="http://schemas.microsoft.com/office/drawing/2014/main" id="{30B0B6BC-9C65-F5D8-10B0-33D67321A9E3}"/>
              </a:ext>
            </a:extLst>
          </p:cNvPr>
          <p:cNvPicPr>
            <a:picLocks noChangeAspect="1"/>
          </p:cNvPicPr>
          <p:nvPr/>
        </p:nvPicPr>
        <p:blipFill>
          <a:blip r:embed="rId2"/>
          <a:stretch>
            <a:fillRect/>
          </a:stretch>
        </p:blipFill>
        <p:spPr>
          <a:xfrm>
            <a:off x="458059" y="1778931"/>
            <a:ext cx="8227881" cy="4129368"/>
          </a:xfrm>
          <a:prstGeom prst="rect">
            <a:avLst/>
          </a:prstGeom>
        </p:spPr>
      </p:pic>
    </p:spTree>
    <p:extLst>
      <p:ext uri="{BB962C8B-B14F-4D97-AF65-F5344CB8AC3E}">
        <p14:creationId xmlns:p14="http://schemas.microsoft.com/office/powerpoint/2010/main" val="4044204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42871-4FB7-384E-97F1-57429C03E547}"/>
              </a:ext>
            </a:extLst>
          </p:cNvPr>
          <p:cNvSpPr>
            <a:spLocks noGrp="1"/>
          </p:cNvSpPr>
          <p:nvPr>
            <p:ph type="title"/>
          </p:nvPr>
        </p:nvSpPr>
        <p:spPr>
          <a:xfrm>
            <a:off x="728587" y="408930"/>
            <a:ext cx="7128874" cy="436782"/>
          </a:xfrm>
        </p:spPr>
        <p:txBody>
          <a:bodyPr>
            <a:normAutofit fontScale="90000"/>
          </a:bodyPr>
          <a:lstStyle/>
          <a:p>
            <a:pPr algn="l"/>
            <a:r>
              <a:rPr lang="en-US" sz="2400" dirty="0"/>
              <a:t>CSS IMPROVEMENT: DARK MODE &amp; LIGHT MODE </a:t>
            </a:r>
          </a:p>
        </p:txBody>
      </p:sp>
      <p:pic>
        <p:nvPicPr>
          <p:cNvPr id="5" name="Picture 4" descr="A screenshot of a computer&#10;&#10;Description automatically generated">
            <a:extLst>
              <a:ext uri="{FF2B5EF4-FFF2-40B4-BE49-F238E27FC236}">
                <a16:creationId xmlns:a16="http://schemas.microsoft.com/office/drawing/2014/main" id="{B1785EE2-7B34-72EE-96A3-B7625A11FAFC}"/>
              </a:ext>
            </a:extLst>
          </p:cNvPr>
          <p:cNvPicPr>
            <a:picLocks noChangeAspect="1"/>
          </p:cNvPicPr>
          <p:nvPr/>
        </p:nvPicPr>
        <p:blipFill>
          <a:blip r:embed="rId2"/>
          <a:stretch>
            <a:fillRect/>
          </a:stretch>
        </p:blipFill>
        <p:spPr>
          <a:xfrm>
            <a:off x="79040" y="936074"/>
            <a:ext cx="5621939" cy="255126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A1FCB3D-287D-50B8-0130-45D3CFF3F784}"/>
              </a:ext>
            </a:extLst>
          </p:cNvPr>
          <p:cNvPicPr>
            <a:picLocks noChangeAspect="1"/>
          </p:cNvPicPr>
          <p:nvPr/>
        </p:nvPicPr>
        <p:blipFill>
          <a:blip r:embed="rId3"/>
          <a:stretch>
            <a:fillRect/>
          </a:stretch>
        </p:blipFill>
        <p:spPr>
          <a:xfrm>
            <a:off x="3501753" y="3545958"/>
            <a:ext cx="5525289" cy="2684721"/>
          </a:xfrm>
          <a:prstGeom prst="rect">
            <a:avLst/>
          </a:prstGeom>
        </p:spPr>
      </p:pic>
    </p:spTree>
    <p:extLst>
      <p:ext uri="{BB962C8B-B14F-4D97-AF65-F5344CB8AC3E}">
        <p14:creationId xmlns:p14="http://schemas.microsoft.com/office/powerpoint/2010/main" val="744954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9993-C582-9F41-AD5C-0620EAB948DB}"/>
              </a:ext>
            </a:extLst>
          </p:cNvPr>
          <p:cNvSpPr>
            <a:spLocks noGrp="1"/>
          </p:cNvSpPr>
          <p:nvPr>
            <p:ph type="title"/>
          </p:nvPr>
        </p:nvSpPr>
        <p:spPr>
          <a:xfrm>
            <a:off x="1089667" y="637309"/>
            <a:ext cx="6650405" cy="490862"/>
          </a:xfrm>
        </p:spPr>
        <p:txBody>
          <a:bodyPr>
            <a:noAutofit/>
          </a:bodyPr>
          <a:lstStyle/>
          <a:p>
            <a:pPr algn="l"/>
            <a:r>
              <a:rPr lang="en-US" sz="2400" dirty="0">
                <a:solidFill>
                  <a:srgbClr val="000000"/>
                </a:solidFill>
                <a:ea typeface="Times New Roman" panose="02020603050405020304" pitchFamily="18" charset="0"/>
              </a:rPr>
              <a:t>RELEVANCE FROM THE CLASS LECTURES</a:t>
            </a:r>
            <a:endParaRPr lang="en-US" sz="2400" dirty="0"/>
          </a:p>
        </p:txBody>
      </p:sp>
      <p:sp>
        <p:nvSpPr>
          <p:cNvPr id="3" name="TextBox 2">
            <a:extLst>
              <a:ext uri="{FF2B5EF4-FFF2-40B4-BE49-F238E27FC236}">
                <a16:creationId xmlns:a16="http://schemas.microsoft.com/office/drawing/2014/main" id="{88EFC863-8C7F-8E46-B038-5E1855A9B410}"/>
              </a:ext>
            </a:extLst>
          </p:cNvPr>
          <p:cNvSpPr txBox="1"/>
          <p:nvPr/>
        </p:nvSpPr>
        <p:spPr>
          <a:xfrm>
            <a:off x="341522" y="1608462"/>
            <a:ext cx="8471971" cy="3277820"/>
          </a:xfrm>
          <a:prstGeom prst="rect">
            <a:avLst/>
          </a:prstGeom>
          <a:noFill/>
        </p:spPr>
        <p:txBody>
          <a:bodyPr wrap="square" rtlCol="0">
            <a:spAutoFit/>
          </a:bodyPr>
          <a:lstStyle/>
          <a:p>
            <a:pPr marL="285750" marR="3810" indent="-285750" algn="just">
              <a:lnSpc>
                <a:spcPct val="150000"/>
              </a:lnSpc>
              <a:buFont typeface="Arial" panose="020B0604020202020204" pitchFamily="34" charset="0"/>
              <a:buChar char="•"/>
            </a:pPr>
            <a:r>
              <a:rPr lang="en-US" dirty="0">
                <a:solidFill>
                  <a:srgbClr val="000000"/>
                </a:solidFill>
                <a:ea typeface="Times New Roman" panose="02020603050405020304" pitchFamily="18" charset="0"/>
              </a:rPr>
              <a:t>Styling HTML elements with the CSS selectors</a:t>
            </a:r>
          </a:p>
          <a:p>
            <a:pPr marL="285750" marR="3810" indent="-285750" algn="just">
              <a:lnSpc>
                <a:spcPct val="150000"/>
              </a:lnSpc>
              <a:spcBef>
                <a:spcPts val="0"/>
              </a:spcBef>
              <a:buFont typeface="Arial" panose="020B0604020202020204" pitchFamily="34" charset="0"/>
              <a:buChar char="•"/>
            </a:pPr>
            <a:r>
              <a:rPr lang="en-US" dirty="0">
                <a:solidFill>
                  <a:srgbClr val="000000"/>
                </a:solidFill>
                <a:ea typeface="Times New Roman" panose="02020603050405020304" pitchFamily="18" charset="0"/>
              </a:rPr>
              <a:t>Structuring different HTML elements such as headers, Paragraph, Media elements, list elements, Hyperlinks etc. </a:t>
            </a:r>
          </a:p>
          <a:p>
            <a:pPr marL="285750" marR="3810" indent="-285750" algn="just">
              <a:lnSpc>
                <a:spcPct val="150000"/>
              </a:lnSpc>
              <a:buFont typeface="Arial" panose="020B0604020202020204" pitchFamily="34" charset="0"/>
              <a:buChar char="•"/>
            </a:pPr>
            <a:r>
              <a:rPr lang="en-US" dirty="0">
                <a:solidFill>
                  <a:srgbClr val="000000"/>
                </a:solidFill>
                <a:ea typeface="Times New Roman" panose="02020603050405020304" pitchFamily="18" charset="0"/>
              </a:rPr>
              <a:t>Data representation with Tables and submission with Forms</a:t>
            </a:r>
          </a:p>
          <a:p>
            <a:pPr marL="285750" marR="3810" indent="-285750" algn="just">
              <a:lnSpc>
                <a:spcPct val="150000"/>
              </a:lnSpc>
              <a:spcBef>
                <a:spcPts val="0"/>
              </a:spcBef>
              <a:buFont typeface="Arial" panose="020B0604020202020204" pitchFamily="34" charset="0"/>
              <a:buChar char="•"/>
            </a:pPr>
            <a:r>
              <a:rPr lang="en-US" dirty="0">
                <a:solidFill>
                  <a:srgbClr val="000000"/>
                </a:solidFill>
                <a:ea typeface="Times New Roman" panose="02020603050405020304" pitchFamily="18" charset="0"/>
              </a:rPr>
              <a:t>Database connection with PHP (Laravel) code</a:t>
            </a:r>
          </a:p>
          <a:p>
            <a:pPr marL="285750" marR="3810" indent="-285750" algn="just">
              <a:lnSpc>
                <a:spcPct val="150000"/>
              </a:lnSpc>
              <a:buFont typeface="Arial" panose="020B0604020202020204" pitchFamily="34" charset="0"/>
              <a:buChar char="•"/>
            </a:pPr>
            <a:r>
              <a:rPr lang="en-US" dirty="0">
                <a:solidFill>
                  <a:srgbClr val="000000"/>
                </a:solidFill>
                <a:ea typeface="Times New Roman" panose="02020603050405020304" pitchFamily="18" charset="0"/>
              </a:rPr>
              <a:t>Database design and development</a:t>
            </a:r>
          </a:p>
          <a:p>
            <a:pPr marL="285750" marR="3810" indent="-285750" algn="just">
              <a:lnSpc>
                <a:spcPct val="150000"/>
              </a:lnSpc>
              <a:spcBef>
                <a:spcPts val="0"/>
              </a:spcBef>
              <a:buFont typeface="Arial" panose="020B0604020202020204" pitchFamily="34" charset="0"/>
              <a:buChar char="•"/>
            </a:pPr>
            <a:r>
              <a:rPr lang="en-US" dirty="0">
                <a:solidFill>
                  <a:srgbClr val="000000"/>
                </a:solidFill>
                <a:ea typeface="Times New Roman" panose="02020603050405020304" pitchFamily="18" charset="0"/>
              </a:rPr>
              <a:t>Node architecture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3370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3C0E-1080-3448-89A3-73E8696F09A3}"/>
              </a:ext>
            </a:extLst>
          </p:cNvPr>
          <p:cNvSpPr>
            <a:spLocks noGrp="1"/>
          </p:cNvSpPr>
          <p:nvPr>
            <p:ph type="title"/>
          </p:nvPr>
        </p:nvSpPr>
        <p:spPr>
          <a:xfrm>
            <a:off x="2447220" y="774050"/>
            <a:ext cx="3510235" cy="465425"/>
          </a:xfrm>
        </p:spPr>
        <p:txBody>
          <a:bodyPr>
            <a:normAutofit/>
          </a:bodyPr>
          <a:lstStyle/>
          <a:p>
            <a:pPr algn="l"/>
            <a:r>
              <a:rPr lang="en-US" sz="2400" dirty="0">
                <a:solidFill>
                  <a:srgbClr val="000000"/>
                </a:solidFill>
                <a:ea typeface="Times New Roman" panose="02020603050405020304" pitchFamily="18" charset="0"/>
                <a:cs typeface="Arial"/>
              </a:rPr>
              <a:t>CHALLENGES FACED</a:t>
            </a:r>
            <a:endParaRPr lang="en-US" sz="2400" dirty="0"/>
          </a:p>
        </p:txBody>
      </p:sp>
      <p:sp>
        <p:nvSpPr>
          <p:cNvPr id="4" name="TextBox 3">
            <a:extLst>
              <a:ext uri="{FF2B5EF4-FFF2-40B4-BE49-F238E27FC236}">
                <a16:creationId xmlns:a16="http://schemas.microsoft.com/office/drawing/2014/main" id="{4371A299-3222-2C41-BD6D-EAC62E1A9798}"/>
              </a:ext>
            </a:extLst>
          </p:cNvPr>
          <p:cNvSpPr txBox="1"/>
          <p:nvPr/>
        </p:nvSpPr>
        <p:spPr>
          <a:xfrm>
            <a:off x="333260" y="1761077"/>
            <a:ext cx="8422396" cy="3139321"/>
          </a:xfrm>
          <a:prstGeom prst="rect">
            <a:avLst/>
          </a:prstGeom>
          <a:noFill/>
        </p:spPr>
        <p:txBody>
          <a:bodyPr wrap="square" rtlCol="0">
            <a:spAutoFit/>
          </a:bodyPr>
          <a:lstStyle/>
          <a:p>
            <a:pPr marL="342900" indent="-342900">
              <a:buFont typeface="Arial" panose="020B0604020202020204" pitchFamily="34" charset="0"/>
              <a:buChar char="•"/>
            </a:pPr>
            <a:r>
              <a:rPr lang="en-US" dirty="0"/>
              <a:t>Laravel is completely new for us, We faced extreme difficulty understanding the concept and implementing it.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Email Verification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Anti Cheating measure implementation.</a:t>
            </a:r>
          </a:p>
          <a:p>
            <a:endParaRPr lang="en-US" dirty="0"/>
          </a:p>
          <a:p>
            <a:r>
              <a:rPr lang="en-US" dirty="0"/>
              <a:t>Improvement:</a:t>
            </a:r>
          </a:p>
          <a:p>
            <a:endParaRPr lang="en-US" dirty="0"/>
          </a:p>
          <a:p>
            <a:r>
              <a:rPr lang="en-US" dirty="0"/>
              <a:t>Despite facing many difficulties, we were able to implement all the functionalities. </a:t>
            </a:r>
          </a:p>
          <a:p>
            <a:endParaRPr lang="en-US" dirty="0"/>
          </a:p>
        </p:txBody>
      </p:sp>
    </p:spTree>
    <p:extLst>
      <p:ext uri="{BB962C8B-B14F-4D97-AF65-F5344CB8AC3E}">
        <p14:creationId xmlns:p14="http://schemas.microsoft.com/office/powerpoint/2010/main" val="1367586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4C13-5263-094E-9A2A-41AFAAB644C1}"/>
              </a:ext>
            </a:extLst>
          </p:cNvPr>
          <p:cNvSpPr>
            <a:spLocks noGrp="1"/>
          </p:cNvSpPr>
          <p:nvPr>
            <p:ph type="title"/>
          </p:nvPr>
        </p:nvSpPr>
        <p:spPr>
          <a:xfrm>
            <a:off x="2336776" y="748145"/>
            <a:ext cx="4470447" cy="703189"/>
          </a:xfrm>
        </p:spPr>
        <p:txBody>
          <a:bodyPr>
            <a:normAutofit fontScale="90000"/>
          </a:bodyPr>
          <a:lstStyle/>
          <a:p>
            <a:pPr algn="l"/>
            <a:r>
              <a:rPr lang="en-US" sz="2700" dirty="0">
                <a:solidFill>
                  <a:srgbClr val="000000"/>
                </a:solidFill>
                <a:ea typeface="Times New Roman" panose="02020603050405020304" pitchFamily="18" charset="0"/>
              </a:rPr>
              <a:t>FUTURE ENHANCEMENTS</a:t>
            </a:r>
            <a:endParaRPr lang="en-US" dirty="0"/>
          </a:p>
        </p:txBody>
      </p:sp>
      <p:sp>
        <p:nvSpPr>
          <p:cNvPr id="3" name="TextBox 2">
            <a:extLst>
              <a:ext uri="{FF2B5EF4-FFF2-40B4-BE49-F238E27FC236}">
                <a16:creationId xmlns:a16="http://schemas.microsoft.com/office/drawing/2014/main" id="{FA786823-3A10-D942-9A66-A1E0534DE410}"/>
              </a:ext>
            </a:extLst>
          </p:cNvPr>
          <p:cNvSpPr txBox="1"/>
          <p:nvPr/>
        </p:nvSpPr>
        <p:spPr>
          <a:xfrm>
            <a:off x="285946" y="1865746"/>
            <a:ext cx="857210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Real-time Chat: Implement real-time messaging functionality using </a:t>
            </a:r>
            <a:r>
              <a:rPr lang="en-US" dirty="0" err="1"/>
              <a:t>WebSockets</a:t>
            </a:r>
            <a:r>
              <a:rPr lang="en-US" dirty="0"/>
              <a:t> or a similar technology to enable instant communication between volunteers and supervisors.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Mobile App: Develop a mobile application version of the chat application to allow users to access it conveniently from their smartphones.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Security Enhancements: Regularly update security measures to protect user data and prevent unauthorized access or breaches.</a:t>
            </a:r>
          </a:p>
        </p:txBody>
      </p:sp>
    </p:spTree>
    <p:extLst>
      <p:ext uri="{BB962C8B-B14F-4D97-AF65-F5344CB8AC3E}">
        <p14:creationId xmlns:p14="http://schemas.microsoft.com/office/powerpoint/2010/main" val="187790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2769-325B-0644-BA80-F9B67E32947F}"/>
              </a:ext>
            </a:extLst>
          </p:cNvPr>
          <p:cNvSpPr>
            <a:spLocks noGrp="1"/>
          </p:cNvSpPr>
          <p:nvPr>
            <p:ph type="title"/>
          </p:nvPr>
        </p:nvSpPr>
        <p:spPr>
          <a:xfrm>
            <a:off x="397164" y="5023313"/>
            <a:ext cx="3426692" cy="497494"/>
          </a:xfrm>
        </p:spPr>
        <p:txBody>
          <a:bodyPr>
            <a:normAutofit fontScale="90000"/>
          </a:bodyPr>
          <a:lstStyle/>
          <a:p>
            <a:r>
              <a:rPr lang="en-US" dirty="0"/>
              <a:t>THANK YOU</a:t>
            </a:r>
          </a:p>
        </p:txBody>
      </p:sp>
    </p:spTree>
    <p:extLst>
      <p:ext uri="{BB962C8B-B14F-4D97-AF65-F5344CB8AC3E}">
        <p14:creationId xmlns:p14="http://schemas.microsoft.com/office/powerpoint/2010/main" val="329466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6400BE-DEE6-EC4D-9C90-BC481F17A0A8}"/>
              </a:ext>
            </a:extLst>
          </p:cNvPr>
          <p:cNvSpPr txBox="1"/>
          <p:nvPr/>
        </p:nvSpPr>
        <p:spPr>
          <a:xfrm>
            <a:off x="360457" y="386399"/>
            <a:ext cx="2218152" cy="461665"/>
          </a:xfrm>
          <a:prstGeom prst="rect">
            <a:avLst/>
          </a:prstGeom>
          <a:noFill/>
        </p:spPr>
        <p:txBody>
          <a:bodyPr wrap="square" rtlCol="0">
            <a:spAutoFit/>
          </a:bodyPr>
          <a:lstStyle/>
          <a:p>
            <a:r>
              <a:rPr lang="en-US" sz="2400" b="1" dirty="0">
                <a:latin typeface="+mj-lt"/>
              </a:rPr>
              <a:t>HOME PAGE :  </a:t>
            </a:r>
          </a:p>
        </p:txBody>
      </p:sp>
      <p:sp>
        <p:nvSpPr>
          <p:cNvPr id="2" name="TextBox 1">
            <a:extLst>
              <a:ext uri="{FF2B5EF4-FFF2-40B4-BE49-F238E27FC236}">
                <a16:creationId xmlns:a16="http://schemas.microsoft.com/office/drawing/2014/main" id="{C3E04D85-04D3-EA40-A938-E49BEC6D4753}"/>
              </a:ext>
            </a:extLst>
          </p:cNvPr>
          <p:cNvSpPr txBox="1"/>
          <p:nvPr/>
        </p:nvSpPr>
        <p:spPr>
          <a:xfrm>
            <a:off x="360456" y="980500"/>
            <a:ext cx="8552636" cy="646331"/>
          </a:xfrm>
          <a:prstGeom prst="rect">
            <a:avLst/>
          </a:prstGeom>
          <a:noFill/>
        </p:spPr>
        <p:txBody>
          <a:bodyPr wrap="square" rtlCol="0">
            <a:spAutoFit/>
          </a:bodyPr>
          <a:lstStyle/>
          <a:p>
            <a:r>
              <a:rPr lang="en-US" dirty="0"/>
              <a:t>This Home page of our website acts as an introduction to the site. The Page is simple &amp; it gives overall elements in the project.</a:t>
            </a:r>
          </a:p>
        </p:txBody>
      </p:sp>
      <p:pic>
        <p:nvPicPr>
          <p:cNvPr id="6" name="Picture 5" descr="A screenshot of a website&#10;&#10;Description automatically generated">
            <a:extLst>
              <a:ext uri="{FF2B5EF4-FFF2-40B4-BE49-F238E27FC236}">
                <a16:creationId xmlns:a16="http://schemas.microsoft.com/office/drawing/2014/main" id="{B823A861-0C85-3820-140C-0FF58AB65B06}"/>
              </a:ext>
            </a:extLst>
          </p:cNvPr>
          <p:cNvPicPr>
            <a:picLocks noChangeAspect="1"/>
          </p:cNvPicPr>
          <p:nvPr/>
        </p:nvPicPr>
        <p:blipFill>
          <a:blip r:embed="rId2"/>
          <a:stretch>
            <a:fillRect/>
          </a:stretch>
        </p:blipFill>
        <p:spPr>
          <a:xfrm>
            <a:off x="360456" y="1759267"/>
            <a:ext cx="8552635" cy="4294061"/>
          </a:xfrm>
          <a:prstGeom prst="rect">
            <a:avLst/>
          </a:prstGeom>
        </p:spPr>
      </p:pic>
    </p:spTree>
    <p:extLst>
      <p:ext uri="{BB962C8B-B14F-4D97-AF65-F5344CB8AC3E}">
        <p14:creationId xmlns:p14="http://schemas.microsoft.com/office/powerpoint/2010/main" val="180820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website&#10;&#10;Description automatically generated">
            <a:extLst>
              <a:ext uri="{FF2B5EF4-FFF2-40B4-BE49-F238E27FC236}">
                <a16:creationId xmlns:a16="http://schemas.microsoft.com/office/drawing/2014/main" id="{BC4EA9C8-A260-592A-862B-89BF07A163AC}"/>
              </a:ext>
            </a:extLst>
          </p:cNvPr>
          <p:cNvPicPr>
            <a:picLocks noChangeAspect="1"/>
          </p:cNvPicPr>
          <p:nvPr/>
        </p:nvPicPr>
        <p:blipFill>
          <a:blip r:embed="rId2"/>
          <a:stretch>
            <a:fillRect/>
          </a:stretch>
        </p:blipFill>
        <p:spPr>
          <a:xfrm>
            <a:off x="429768" y="1088136"/>
            <a:ext cx="8460419" cy="4357116"/>
          </a:xfrm>
          <a:prstGeom prst="rect">
            <a:avLst/>
          </a:prstGeom>
        </p:spPr>
      </p:pic>
    </p:spTree>
    <p:extLst>
      <p:ext uri="{BB962C8B-B14F-4D97-AF65-F5344CB8AC3E}">
        <p14:creationId xmlns:p14="http://schemas.microsoft.com/office/powerpoint/2010/main" val="18268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35C393-31AE-4347-B010-29BE901F9DFA}"/>
              </a:ext>
            </a:extLst>
          </p:cNvPr>
          <p:cNvSpPr txBox="1"/>
          <p:nvPr/>
        </p:nvSpPr>
        <p:spPr>
          <a:xfrm>
            <a:off x="561859" y="1058385"/>
            <a:ext cx="8295702" cy="369332"/>
          </a:xfrm>
          <a:prstGeom prst="rect">
            <a:avLst/>
          </a:prstGeom>
          <a:noFill/>
        </p:spPr>
        <p:txBody>
          <a:bodyPr wrap="square" rtlCol="0">
            <a:spAutoFit/>
          </a:bodyPr>
          <a:lstStyle/>
          <a:p>
            <a:r>
              <a:rPr lang="en-US" dirty="0"/>
              <a:t>This page provides the vision and objective of the application with key features.</a:t>
            </a:r>
          </a:p>
        </p:txBody>
      </p:sp>
      <p:sp>
        <p:nvSpPr>
          <p:cNvPr id="3" name="TextBox 2">
            <a:extLst>
              <a:ext uri="{FF2B5EF4-FFF2-40B4-BE49-F238E27FC236}">
                <a16:creationId xmlns:a16="http://schemas.microsoft.com/office/drawing/2014/main" id="{88EA64DA-6D9E-604E-8034-8E8D55AB6876}"/>
              </a:ext>
            </a:extLst>
          </p:cNvPr>
          <p:cNvSpPr txBox="1"/>
          <p:nvPr/>
        </p:nvSpPr>
        <p:spPr>
          <a:xfrm>
            <a:off x="561859" y="548002"/>
            <a:ext cx="2316275" cy="461665"/>
          </a:xfrm>
          <a:prstGeom prst="rect">
            <a:avLst/>
          </a:prstGeom>
          <a:noFill/>
        </p:spPr>
        <p:txBody>
          <a:bodyPr wrap="none" rtlCol="0">
            <a:spAutoFit/>
          </a:bodyPr>
          <a:lstStyle/>
          <a:p>
            <a:r>
              <a:rPr lang="en-US" sz="2400" b="1" dirty="0">
                <a:latin typeface="+mj-lt"/>
              </a:rPr>
              <a:t>ABOUT PAGE:</a:t>
            </a:r>
          </a:p>
        </p:txBody>
      </p:sp>
      <p:pic>
        <p:nvPicPr>
          <p:cNvPr id="5" name="Picture 4" descr="A person sitting at a desk working on a computer&#10;&#10;Description automatically generated">
            <a:extLst>
              <a:ext uri="{FF2B5EF4-FFF2-40B4-BE49-F238E27FC236}">
                <a16:creationId xmlns:a16="http://schemas.microsoft.com/office/drawing/2014/main" id="{FF006E18-51EA-74B4-08F0-9117C8B56906}"/>
              </a:ext>
            </a:extLst>
          </p:cNvPr>
          <p:cNvPicPr>
            <a:picLocks noChangeAspect="1"/>
          </p:cNvPicPr>
          <p:nvPr/>
        </p:nvPicPr>
        <p:blipFill>
          <a:blip r:embed="rId2"/>
          <a:stretch>
            <a:fillRect/>
          </a:stretch>
        </p:blipFill>
        <p:spPr>
          <a:xfrm>
            <a:off x="973318" y="1607127"/>
            <a:ext cx="7380541" cy="4461164"/>
          </a:xfrm>
          <a:prstGeom prst="rect">
            <a:avLst/>
          </a:prstGeom>
        </p:spPr>
      </p:pic>
    </p:spTree>
    <p:extLst>
      <p:ext uri="{BB962C8B-B14F-4D97-AF65-F5344CB8AC3E}">
        <p14:creationId xmlns:p14="http://schemas.microsoft.com/office/powerpoint/2010/main" val="482642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2DD6C7-1AD8-7A44-B096-A80F35FFA7CC}"/>
              </a:ext>
            </a:extLst>
          </p:cNvPr>
          <p:cNvSpPr txBox="1"/>
          <p:nvPr/>
        </p:nvSpPr>
        <p:spPr>
          <a:xfrm>
            <a:off x="409986" y="940055"/>
            <a:ext cx="7895814" cy="646331"/>
          </a:xfrm>
          <a:prstGeom prst="rect">
            <a:avLst/>
          </a:prstGeom>
          <a:noFill/>
        </p:spPr>
        <p:txBody>
          <a:bodyPr wrap="square" rtlCol="0">
            <a:spAutoFit/>
          </a:bodyPr>
          <a:lstStyle/>
          <a:p>
            <a:r>
              <a:rPr lang="en-US" dirty="0"/>
              <a:t>This page provides details about the range of services available to graduate students. It offers productive information on the various services offered.</a:t>
            </a:r>
          </a:p>
        </p:txBody>
      </p:sp>
      <p:sp>
        <p:nvSpPr>
          <p:cNvPr id="3" name="TextBox 2">
            <a:extLst>
              <a:ext uri="{FF2B5EF4-FFF2-40B4-BE49-F238E27FC236}">
                <a16:creationId xmlns:a16="http://schemas.microsoft.com/office/drawing/2014/main" id="{4984DB4F-2207-4741-B9FE-55740FEC638D}"/>
              </a:ext>
            </a:extLst>
          </p:cNvPr>
          <p:cNvSpPr txBox="1"/>
          <p:nvPr/>
        </p:nvSpPr>
        <p:spPr>
          <a:xfrm>
            <a:off x="409986" y="432224"/>
            <a:ext cx="2633107" cy="461665"/>
          </a:xfrm>
          <a:prstGeom prst="rect">
            <a:avLst/>
          </a:prstGeom>
          <a:noFill/>
        </p:spPr>
        <p:txBody>
          <a:bodyPr wrap="square" rtlCol="0">
            <a:spAutoFit/>
          </a:bodyPr>
          <a:lstStyle/>
          <a:p>
            <a:r>
              <a:rPr lang="en-US" sz="2400" b="1" dirty="0">
                <a:latin typeface="+mj-lt"/>
              </a:rPr>
              <a:t>SERVICE PAGE:</a:t>
            </a:r>
          </a:p>
        </p:txBody>
      </p:sp>
      <p:pic>
        <p:nvPicPr>
          <p:cNvPr id="5" name="Picture 4" descr="A screenshot of a website&#10;&#10;Description automatically generated">
            <a:extLst>
              <a:ext uri="{FF2B5EF4-FFF2-40B4-BE49-F238E27FC236}">
                <a16:creationId xmlns:a16="http://schemas.microsoft.com/office/drawing/2014/main" id="{C5745084-9596-E833-88A1-C94C6A9A8250}"/>
              </a:ext>
            </a:extLst>
          </p:cNvPr>
          <p:cNvPicPr>
            <a:picLocks noChangeAspect="1"/>
          </p:cNvPicPr>
          <p:nvPr/>
        </p:nvPicPr>
        <p:blipFill>
          <a:blip r:embed="rId2"/>
          <a:stretch>
            <a:fillRect/>
          </a:stretch>
        </p:blipFill>
        <p:spPr>
          <a:xfrm>
            <a:off x="932904" y="1632553"/>
            <a:ext cx="7646327" cy="4408029"/>
          </a:xfrm>
          <a:prstGeom prst="rect">
            <a:avLst/>
          </a:prstGeom>
        </p:spPr>
      </p:pic>
    </p:spTree>
    <p:extLst>
      <p:ext uri="{BB962C8B-B14F-4D97-AF65-F5344CB8AC3E}">
        <p14:creationId xmlns:p14="http://schemas.microsoft.com/office/powerpoint/2010/main" val="99374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9281CF-AB6D-FE4D-9D8B-D33DB84DA6E2}"/>
              </a:ext>
            </a:extLst>
          </p:cNvPr>
          <p:cNvSpPr txBox="1"/>
          <p:nvPr/>
        </p:nvSpPr>
        <p:spPr>
          <a:xfrm>
            <a:off x="517792" y="883261"/>
            <a:ext cx="8339881" cy="923330"/>
          </a:xfrm>
          <a:prstGeom prst="rect">
            <a:avLst/>
          </a:prstGeom>
          <a:noFill/>
        </p:spPr>
        <p:txBody>
          <a:bodyPr wrap="square" rtlCol="0">
            <a:spAutoFit/>
          </a:bodyPr>
          <a:lstStyle/>
          <a:p>
            <a:pPr algn="just"/>
            <a:r>
              <a:rPr lang="en-US" dirty="0"/>
              <a:t>If any person, user or non-user has any query regarding the services offered or the query regarding the program, they can provide their name and contact details and they will get more information regarding the program.</a:t>
            </a:r>
          </a:p>
        </p:txBody>
      </p:sp>
      <p:sp>
        <p:nvSpPr>
          <p:cNvPr id="2" name="TextBox 1">
            <a:extLst>
              <a:ext uri="{FF2B5EF4-FFF2-40B4-BE49-F238E27FC236}">
                <a16:creationId xmlns:a16="http://schemas.microsoft.com/office/drawing/2014/main" id="{91C4084C-0C23-BF44-B43B-C3F2CEE82828}"/>
              </a:ext>
            </a:extLst>
          </p:cNvPr>
          <p:cNvSpPr txBox="1"/>
          <p:nvPr/>
        </p:nvSpPr>
        <p:spPr>
          <a:xfrm>
            <a:off x="517792" y="421596"/>
            <a:ext cx="2452531" cy="461665"/>
          </a:xfrm>
          <a:prstGeom prst="rect">
            <a:avLst/>
          </a:prstGeom>
          <a:noFill/>
        </p:spPr>
        <p:txBody>
          <a:bodyPr wrap="square" rtlCol="0">
            <a:spAutoFit/>
          </a:bodyPr>
          <a:lstStyle/>
          <a:p>
            <a:r>
              <a:rPr lang="en-US" sz="2400" b="1" dirty="0">
                <a:latin typeface="+mj-lt"/>
              </a:rPr>
              <a:t>CONTACT US:</a:t>
            </a:r>
            <a:r>
              <a:rPr lang="en-US" sz="2400" dirty="0"/>
              <a:t>  </a:t>
            </a:r>
          </a:p>
        </p:txBody>
      </p:sp>
      <p:pic>
        <p:nvPicPr>
          <p:cNvPr id="6" name="Picture 5" descr="A screenshot of a contact us&#10;&#10;Description automatically generated">
            <a:extLst>
              <a:ext uri="{FF2B5EF4-FFF2-40B4-BE49-F238E27FC236}">
                <a16:creationId xmlns:a16="http://schemas.microsoft.com/office/drawing/2014/main" id="{A57FB017-326A-FABA-7E47-9A0CFD3C2ACF}"/>
              </a:ext>
            </a:extLst>
          </p:cNvPr>
          <p:cNvPicPr>
            <a:picLocks noChangeAspect="1"/>
          </p:cNvPicPr>
          <p:nvPr/>
        </p:nvPicPr>
        <p:blipFill>
          <a:blip r:embed="rId2"/>
          <a:stretch>
            <a:fillRect/>
          </a:stretch>
        </p:blipFill>
        <p:spPr>
          <a:xfrm>
            <a:off x="517791" y="2044112"/>
            <a:ext cx="8339881" cy="4091512"/>
          </a:xfrm>
          <a:prstGeom prst="rect">
            <a:avLst/>
          </a:prstGeom>
        </p:spPr>
      </p:pic>
    </p:spTree>
    <p:extLst>
      <p:ext uri="{BB962C8B-B14F-4D97-AF65-F5344CB8AC3E}">
        <p14:creationId xmlns:p14="http://schemas.microsoft.com/office/powerpoint/2010/main" val="399202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1D0383-7A4C-2546-AC19-4C2CCD914BB1}"/>
              </a:ext>
            </a:extLst>
          </p:cNvPr>
          <p:cNvSpPr txBox="1"/>
          <p:nvPr/>
        </p:nvSpPr>
        <p:spPr>
          <a:xfrm>
            <a:off x="390330" y="996771"/>
            <a:ext cx="8665535" cy="707886"/>
          </a:xfrm>
          <a:prstGeom prst="rect">
            <a:avLst/>
          </a:prstGeom>
          <a:noFill/>
        </p:spPr>
        <p:txBody>
          <a:bodyPr wrap="square" rtlCol="0">
            <a:spAutoFit/>
          </a:bodyPr>
          <a:lstStyle/>
          <a:p>
            <a:r>
              <a:rPr lang="en-US" sz="2000" dirty="0"/>
              <a:t>The blog is developed using WordPress. The blog contains improvement of room, Advantages and Disadvantages of the system.</a:t>
            </a:r>
          </a:p>
        </p:txBody>
      </p:sp>
      <p:sp>
        <p:nvSpPr>
          <p:cNvPr id="2" name="TextBox 1">
            <a:extLst>
              <a:ext uri="{FF2B5EF4-FFF2-40B4-BE49-F238E27FC236}">
                <a16:creationId xmlns:a16="http://schemas.microsoft.com/office/drawing/2014/main" id="{1DB766BB-15D5-D94D-A08F-58261AE10DB3}"/>
              </a:ext>
            </a:extLst>
          </p:cNvPr>
          <p:cNvSpPr txBox="1"/>
          <p:nvPr/>
        </p:nvSpPr>
        <p:spPr>
          <a:xfrm>
            <a:off x="390330" y="552130"/>
            <a:ext cx="2194447" cy="461665"/>
          </a:xfrm>
          <a:prstGeom prst="rect">
            <a:avLst/>
          </a:prstGeom>
          <a:noFill/>
        </p:spPr>
        <p:txBody>
          <a:bodyPr wrap="none" rtlCol="0">
            <a:spAutoFit/>
          </a:bodyPr>
          <a:lstStyle/>
          <a:p>
            <a:r>
              <a:rPr lang="en-US" sz="2400" b="1" dirty="0"/>
              <a:t>BLOG PAGE :</a:t>
            </a:r>
          </a:p>
        </p:txBody>
      </p:sp>
      <p:pic>
        <p:nvPicPr>
          <p:cNvPr id="4" name="Picture 3" descr="A screenshot of a website&#10;&#10;Description automatically generated">
            <a:extLst>
              <a:ext uri="{FF2B5EF4-FFF2-40B4-BE49-F238E27FC236}">
                <a16:creationId xmlns:a16="http://schemas.microsoft.com/office/drawing/2014/main" id="{E9127ED7-3984-0DA6-C09D-38AEEAA51FC9}"/>
              </a:ext>
            </a:extLst>
          </p:cNvPr>
          <p:cNvPicPr>
            <a:picLocks noChangeAspect="1"/>
          </p:cNvPicPr>
          <p:nvPr/>
        </p:nvPicPr>
        <p:blipFill>
          <a:blip r:embed="rId2"/>
          <a:stretch>
            <a:fillRect/>
          </a:stretch>
        </p:blipFill>
        <p:spPr>
          <a:xfrm>
            <a:off x="1283854" y="1801091"/>
            <a:ext cx="7232073" cy="4313381"/>
          </a:xfrm>
          <a:prstGeom prst="rect">
            <a:avLst/>
          </a:prstGeom>
        </p:spPr>
      </p:pic>
    </p:spTree>
    <p:extLst>
      <p:ext uri="{BB962C8B-B14F-4D97-AF65-F5344CB8AC3E}">
        <p14:creationId xmlns:p14="http://schemas.microsoft.com/office/powerpoint/2010/main" val="1657656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3076</TotalTime>
  <Words>1014</Words>
  <Application>Microsoft Office PowerPoint</Application>
  <PresentationFormat>On-screen Show (4:3)</PresentationFormat>
  <Paragraphs>84</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Times New Roman</vt:lpstr>
      <vt:lpstr>Office Theme</vt:lpstr>
      <vt:lpstr>PowerPoint Presentation</vt:lpstr>
      <vt:lpstr>INTRODUCTION</vt:lpstr>
      <vt:lpstr>PHASE 4  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BLOG PAGE: </vt:lpstr>
      <vt:lpstr>BLOG PAGE: </vt:lpstr>
      <vt:lpstr>PowerPoint Presentation</vt:lpstr>
      <vt:lpstr>PowerPoint Presentation</vt:lpstr>
      <vt:lpstr>PowerPoint Presentation</vt:lpstr>
      <vt:lpstr>PowerPoint Presentation</vt:lpstr>
      <vt:lpstr>PHASE 4  DEMO</vt:lpstr>
      <vt:lpstr>GRADUATE DASHBOARD:</vt:lpstr>
      <vt:lpstr>PowerPoint Presentation</vt:lpstr>
      <vt:lpstr>PowerPoint Presentation</vt:lpstr>
      <vt:lpstr>PowerPoint Presentation</vt:lpstr>
      <vt:lpstr>PowerPoint Presentation</vt:lpstr>
      <vt:lpstr>PROFESSOR DASHBOARD:</vt:lpstr>
      <vt:lpstr>PowerPoint Presentation</vt:lpstr>
      <vt:lpstr>PowerPoint Presentation</vt:lpstr>
      <vt:lpstr>PowerPoint Presentation</vt:lpstr>
      <vt:lpstr>ADMIN PAGE:</vt:lpstr>
      <vt:lpstr>PowerPoint Presentation</vt:lpstr>
      <vt:lpstr>PowerPoint Presentation</vt:lpstr>
      <vt:lpstr>TASK MANAGEMENT:</vt:lpstr>
      <vt:lpstr>PowerPoint Presentation</vt:lpstr>
      <vt:lpstr>PowerPoint Presentation</vt:lpstr>
      <vt:lpstr>PowerPoint Presentation</vt:lpstr>
      <vt:lpstr>Using chat functionality, graduate students, instructors, admin coordinator can interact with each other for any queries, and they will get response.</vt:lpstr>
      <vt:lpstr>CSS IMPROVEMENT: DARK MODE &amp; LIGHT MODE </vt:lpstr>
      <vt:lpstr>RELEVANCE FROM THE CLASS LECTURES</vt:lpstr>
      <vt:lpstr>CHALLENGES FACED</vt:lpstr>
      <vt:lpstr>FUTURE ENHANCEMENTS</vt:lpstr>
      <vt:lpstr>THANK YOU</vt:lpstr>
    </vt:vector>
  </TitlesOfParts>
  <Company>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Tackett</dc:creator>
  <cp:lastModifiedBy>Richitha Gorlagunta</cp:lastModifiedBy>
  <cp:revision>160</cp:revision>
  <dcterms:created xsi:type="dcterms:W3CDTF">2013-10-16T17:47:49Z</dcterms:created>
  <dcterms:modified xsi:type="dcterms:W3CDTF">2024-04-25T22:30:20Z</dcterms:modified>
</cp:coreProperties>
</file>