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539" r:id="rId2"/>
    <p:sldId id="1970" r:id="rId3"/>
    <p:sldId id="1944" r:id="rId4"/>
    <p:sldId id="2005" r:id="rId5"/>
    <p:sldId id="1986" r:id="rId6"/>
    <p:sldId id="2006" r:id="rId7"/>
    <p:sldId id="1927" r:id="rId8"/>
    <p:sldId id="1972" r:id="rId9"/>
    <p:sldId id="1971" r:id="rId10"/>
    <p:sldId id="1982" r:id="rId11"/>
    <p:sldId id="1983" r:id="rId12"/>
    <p:sldId id="2008" r:id="rId13"/>
    <p:sldId id="2007" r:id="rId14"/>
    <p:sldId id="2015" r:id="rId15"/>
    <p:sldId id="2014" r:id="rId16"/>
    <p:sldId id="1984" r:id="rId17"/>
    <p:sldId id="2001" r:id="rId18"/>
    <p:sldId id="1988" r:id="rId19"/>
    <p:sldId id="2000" r:id="rId20"/>
    <p:sldId id="2009" r:id="rId21"/>
    <p:sldId id="1989" r:id="rId22"/>
    <p:sldId id="1995" r:id="rId23"/>
    <p:sldId id="1999" r:id="rId24"/>
    <p:sldId id="1990" r:id="rId25"/>
    <p:sldId id="2012" r:id="rId26"/>
    <p:sldId id="2002" r:id="rId27"/>
    <p:sldId id="1993" r:id="rId28"/>
    <p:sldId id="2013" r:id="rId29"/>
    <p:sldId id="2003" r:id="rId30"/>
    <p:sldId id="1994" r:id="rId31"/>
    <p:sldId id="1991" r:id="rId32"/>
    <p:sldId id="2011" r:id="rId33"/>
    <p:sldId id="1996" r:id="rId34"/>
    <p:sldId id="2010" r:id="rId35"/>
    <p:sldId id="2016" r:id="rId36"/>
    <p:sldId id="1978" r:id="rId37"/>
    <p:sldId id="2004" r:id="rId38"/>
    <p:sldId id="1904" r:id="rId39"/>
    <p:sldId id="1937" r:id="rId40"/>
  </p:sldIdLst>
  <p:sldSz cx="9144000" cy="6858000" type="screen4x3"/>
  <p:notesSz cx="7010400" cy="92964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773"/>
    <a:srgbClr val="000066"/>
    <a:srgbClr val="0000CC"/>
    <a:srgbClr val="0000FF"/>
    <a:srgbClr val="0033CC"/>
    <a:srgbClr val="007A37"/>
    <a:srgbClr val="FF2600"/>
    <a:srgbClr val="00355E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3147" autoAdjust="0"/>
  </p:normalViewPr>
  <p:slideViewPr>
    <p:cSldViewPr>
      <p:cViewPr varScale="1">
        <p:scale>
          <a:sx n="151" d="100"/>
          <a:sy n="151" d="100"/>
        </p:scale>
        <p:origin x="49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962" y="10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>
            <a:lvl1pPr algn="l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96" y="1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>
            <a:lvl1pPr algn="r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135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b" anchorCtr="0" compatLnSpc="1">
            <a:prstTxWarp prst="textNoShape">
              <a:avLst/>
            </a:prstTxWarp>
          </a:bodyPr>
          <a:lstStyle>
            <a:lvl1pPr algn="l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96" y="8831135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b" anchorCtr="0" compatLnSpc="1">
            <a:prstTxWarp prst="textNoShape">
              <a:avLst/>
            </a:prstTxWarp>
          </a:bodyPr>
          <a:lstStyle>
            <a:lvl1pPr algn="r" defTabSz="927202">
              <a:defRPr sz="1200" b="0">
                <a:solidFill>
                  <a:schemeClr val="tx1"/>
                </a:solidFill>
              </a:defRPr>
            </a:lvl1pPr>
          </a:lstStyle>
          <a:p>
            <a:fld id="{51420950-7481-D64B-9C29-D8A6762D1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49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>
            <a:lvl1pPr algn="l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96" y="1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>
            <a:lvl1pPr algn="r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4" y="4416311"/>
            <a:ext cx="5608975" cy="417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/>
              <a:t>Click to edit Master text styles</a:t>
            </a:r>
          </a:p>
          <a:p>
            <a:pPr lvl="1"/>
            <a:r>
              <a:rPr lang="el-GR" noProof="0"/>
              <a:t>Second level</a:t>
            </a:r>
          </a:p>
          <a:p>
            <a:pPr lvl="2"/>
            <a:r>
              <a:rPr lang="el-GR" noProof="0"/>
              <a:t>Third level</a:t>
            </a:r>
          </a:p>
          <a:p>
            <a:pPr lvl="3"/>
            <a:r>
              <a:rPr lang="el-GR" noProof="0"/>
              <a:t>Fourth level</a:t>
            </a:r>
          </a:p>
          <a:p>
            <a:pPr lvl="4"/>
            <a:r>
              <a:rPr lang="el-GR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135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b" anchorCtr="0" compatLnSpc="1">
            <a:prstTxWarp prst="textNoShape">
              <a:avLst/>
            </a:prstTxWarp>
          </a:bodyPr>
          <a:lstStyle>
            <a:lvl1pPr algn="l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796" y="8831135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b" anchorCtr="0" compatLnSpc="1">
            <a:prstTxWarp prst="textNoShape">
              <a:avLst/>
            </a:prstTxWarp>
          </a:bodyPr>
          <a:lstStyle>
            <a:lvl1pPr algn="r" defTabSz="927202">
              <a:defRPr sz="1200" b="0">
                <a:solidFill>
                  <a:schemeClr val="tx1"/>
                </a:solidFill>
              </a:defRPr>
            </a:lvl1pPr>
          </a:lstStyle>
          <a:p>
            <a:fld id="{0028516D-C5DD-0742-8657-90A9C89A8A69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926783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1761" indent="-285293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1171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597640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4108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0577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67045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3514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79982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76066D-C2CC-A244-84BB-1A871204EAC8}" type="slidenum">
              <a:rPr lang="el-GR" altLang="en-US" sz="1200" b="0">
                <a:solidFill>
                  <a:schemeClr val="tx1"/>
                </a:solidFill>
              </a:rPr>
              <a:pPr eaLnBrk="1" hangingPunct="1"/>
              <a:t>1</a:t>
            </a:fld>
            <a:endParaRPr lang="el-GR" altLang="en-US" sz="1200" b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43438" cy="3481388"/>
          </a:xfrm>
          <a:ln w="12700"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509" tIns="46754" rIns="93509" bIns="46754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71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1761" indent="-285293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1171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597640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4108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0577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67045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3514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79982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E01883F-5C26-B948-8D05-0F9D75343C90}" type="slidenum">
              <a:rPr lang="el-GR" altLang="en-US" sz="1200" b="0">
                <a:solidFill>
                  <a:schemeClr val="tx1"/>
                </a:solidFill>
              </a:rPr>
              <a:pPr eaLnBrk="1" hangingPunct="1"/>
              <a:t>7</a:t>
            </a:fld>
            <a:endParaRPr lang="el-GR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3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1761" indent="-285293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1171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597640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4108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0577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67045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3514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79982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E01883F-5C26-B948-8D05-0F9D75343C90}" type="slidenum">
              <a:rPr lang="el-GR" altLang="en-US" sz="1200" b="0">
                <a:solidFill>
                  <a:schemeClr val="tx1"/>
                </a:solidFill>
              </a:rPr>
              <a:pPr eaLnBrk="1" hangingPunct="1"/>
              <a:t>36</a:t>
            </a:fld>
            <a:endParaRPr lang="el-GR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2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1761" indent="-285293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1171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597640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4108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0577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67045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3514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79982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76066D-C2CC-A244-84BB-1A871204EAC8}" type="slidenum">
              <a:rPr lang="el-GR" altLang="en-US" sz="1200" b="0">
                <a:solidFill>
                  <a:schemeClr val="tx1"/>
                </a:solidFill>
              </a:rPr>
              <a:pPr eaLnBrk="1" hangingPunct="1"/>
              <a:t>39</a:t>
            </a:fld>
            <a:endParaRPr lang="el-GR" altLang="en-US" sz="1200" b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43438" cy="3481388"/>
          </a:xfrm>
          <a:ln w="12700"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509" tIns="46754" rIns="93509" bIns="46754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15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511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779912" y="6348694"/>
            <a:ext cx="343476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de-DE" sz="1100" b="0" dirty="0"/>
              <a:t>© Loizidis</a:t>
            </a:r>
            <a:endParaRPr lang="en-US" sz="1100" b="0" dirty="0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172400" y="6238875"/>
            <a:ext cx="514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8EC8355E-476A-734E-A83A-E4393E9CA904}" type="slidenum">
              <a:rPr lang="el-GR" altLang="en-US" sz="1400"/>
              <a:pPr algn="r" eaLnBrk="1" hangingPunct="1"/>
              <a:t>‹#›</a:t>
            </a:fld>
            <a:endParaRPr lang="el-GR" alt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633412"/>
          </a:xfrm>
          <a:solidFill>
            <a:srgbClr val="1F5773"/>
          </a:solidFill>
          <a:ln>
            <a:solidFill>
              <a:srgbClr val="00355E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186766" cy="50072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6296041"/>
            <a:ext cx="990960" cy="31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02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72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text styles</a:t>
            </a:r>
          </a:p>
          <a:p>
            <a:pPr lvl="1"/>
            <a:r>
              <a:rPr lang="el-GR" altLang="en-US"/>
              <a:t>Second level</a:t>
            </a:r>
          </a:p>
          <a:p>
            <a:pPr lvl="2"/>
            <a:r>
              <a:rPr lang="el-GR" altLang="en-US"/>
              <a:t>Third level</a:t>
            </a:r>
          </a:p>
          <a:p>
            <a:pPr lvl="3"/>
            <a:r>
              <a:rPr lang="el-GR" altLang="en-US"/>
              <a:t>Fourth level</a:t>
            </a:r>
          </a:p>
          <a:p>
            <a:pPr lvl="4"/>
            <a:r>
              <a:rPr lang="el-GR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2843213" y="6553200"/>
            <a:ext cx="3529012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1030" name="TextBox 8"/>
          <p:cNvSpPr txBox="1">
            <a:spLocks noChangeArrowheads="1"/>
          </p:cNvSpPr>
          <p:nvPr/>
        </p:nvSpPr>
        <p:spPr bwMode="auto">
          <a:xfrm>
            <a:off x="357188" y="0"/>
            <a:ext cx="8358187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960688" algn="l"/>
              </a:tabLs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2960688" algn="l"/>
              </a:tabLs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2960688" algn="l"/>
              </a:tabLs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2960688" algn="l"/>
              </a:tabLs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2960688" algn="l"/>
              </a:tabLs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0688" algn="l"/>
              </a:tabLs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0688" algn="l"/>
              </a:tabLs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0688" algn="l"/>
              </a:tabLs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0688" algn="l"/>
              </a:tabLs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0" i="1">
                <a:solidFill>
                  <a:schemeClr val="bg1"/>
                </a:solidFill>
              </a:rPr>
              <a:t>Dagstuhl Seminar </a:t>
            </a:r>
            <a:r>
              <a:rPr lang="en-GB" sz="1800" b="0" i="1">
                <a:solidFill>
                  <a:schemeClr val="bg1"/>
                </a:solidFill>
              </a:rPr>
              <a:t>10042, </a:t>
            </a:r>
            <a:r>
              <a:rPr lang="en-US" sz="1800" b="0" i="1">
                <a:solidFill>
                  <a:schemeClr val="bg1"/>
                </a:solidFill>
              </a:rPr>
              <a:t>Demetris Zeinalipour, University of Cyprus, 26/1/2010 </a:t>
            </a:r>
            <a:endParaRPr lang="en-GB" sz="1800" b="0" i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49275"/>
            <a:ext cx="7961312" cy="1511300"/>
          </a:xfrm>
          <a:solidFill>
            <a:srgbClr val="1F5773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3600" dirty="0">
                <a:solidFill>
                  <a:schemeClr val="bg1"/>
                </a:solidFill>
              </a:rPr>
              <a:t>Implementation and Evaluation of Algorithms on Classical and Quantum Computers</a:t>
            </a:r>
            <a:endParaRPr lang="en-US" altLang="en-US" sz="3600" i="1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1188" y="2349500"/>
            <a:ext cx="79613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sz="2400" dirty="0"/>
              <a:t>Sotiris Loizidis</a:t>
            </a:r>
            <a:endParaRPr lang="en-US" sz="2400" baseline="30000" dirty="0"/>
          </a:p>
          <a:p>
            <a:pPr algn="ctr"/>
            <a:endParaRPr lang="en-US" sz="2400" baseline="30000" dirty="0"/>
          </a:p>
          <a:p>
            <a:pPr algn="ctr"/>
            <a:r>
              <a:rPr lang="en-US" altLang="en-US" sz="1800" b="0" dirty="0">
                <a:solidFill>
                  <a:schemeClr val="tx1"/>
                </a:solidFill>
              </a:rPr>
              <a:t>University of Cyprus, Cyprus </a:t>
            </a:r>
          </a:p>
          <a:p>
            <a:pPr algn="ctr"/>
            <a:r>
              <a:rPr lang="en-US" sz="1600" b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sloizi02@cs.ucy.ac.cy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altLang="en-US" sz="1800" b="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altLang="en-US" sz="2400" b="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 baseline="30000" dirty="0"/>
          </a:p>
          <a:p>
            <a:pPr algn="ctr" eaLnBrk="1" hangingPunct="1">
              <a:spcBef>
                <a:spcPct val="20000"/>
              </a:spcBef>
            </a:pPr>
            <a:endParaRPr lang="en-US" sz="2400" b="0" dirty="0"/>
          </a:p>
          <a:p>
            <a:pPr algn="ctr" eaLnBrk="1" hangingPunct="1">
              <a:spcBef>
                <a:spcPct val="20000"/>
              </a:spcBef>
            </a:pPr>
            <a:endParaRPr lang="en-US" altLang="en-US" sz="20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1800" b="0" dirty="0">
              <a:solidFill>
                <a:schemeClr val="tx1"/>
              </a:solidFill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8030" y="6093296"/>
            <a:ext cx="1807940" cy="53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611188" y="5230813"/>
            <a:ext cx="7993062" cy="789997"/>
          </a:xfrm>
          <a:prstGeom prst="rect">
            <a:avLst/>
          </a:prstGeom>
          <a:solidFill>
            <a:srgbClr val="1F577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solidFill>
                  <a:schemeClr val="bg1"/>
                </a:solidFill>
              </a:rPr>
              <a:t>Thesis Presentation, Cyprus, January  11, 2021</a:t>
            </a:r>
            <a:endParaRPr lang="fr-FR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F9A9-8CE3-49BA-9351-6BCA20F34F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GB" dirty="0"/>
              <a:t>Primers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A7EC-2666-47AB-8656-DDDC957C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proceeding with experimentation we need to establish a knowledge base regarding the following concepts:</a:t>
            </a:r>
          </a:p>
          <a:p>
            <a:pPr lvl="1"/>
            <a:r>
              <a:rPr lang="en-GB" dirty="0"/>
              <a:t>Qubit</a:t>
            </a:r>
          </a:p>
          <a:p>
            <a:pPr lvl="2"/>
            <a:r>
              <a:rPr lang="en-GB" dirty="0"/>
              <a:t>Superposition</a:t>
            </a:r>
          </a:p>
          <a:p>
            <a:pPr lvl="2"/>
            <a:r>
              <a:rPr lang="en-GB" dirty="0"/>
              <a:t>Entanglement</a:t>
            </a:r>
          </a:p>
          <a:p>
            <a:pPr lvl="2"/>
            <a:r>
              <a:rPr lang="en-GB" dirty="0"/>
              <a:t>Interference</a:t>
            </a:r>
          </a:p>
          <a:p>
            <a:pPr lvl="1"/>
            <a:r>
              <a:rPr lang="en-GB" dirty="0"/>
              <a:t>Quantum Gate</a:t>
            </a:r>
          </a:p>
          <a:p>
            <a:pPr lvl="1"/>
            <a:r>
              <a:rPr lang="en-GB" dirty="0"/>
              <a:t>Quantum Circuit</a:t>
            </a:r>
          </a:p>
        </p:txBody>
      </p:sp>
    </p:spTree>
    <p:extLst>
      <p:ext uri="{BB962C8B-B14F-4D97-AF65-F5344CB8AC3E}">
        <p14:creationId xmlns:p14="http://schemas.microsoft.com/office/powerpoint/2010/main" val="287084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762B-9389-484D-84F1-48CBF3E020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GB" dirty="0"/>
              <a:t>Primers - 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D0B3-F387-4FF3-80EC-0712C10F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186766" cy="5007256"/>
          </a:xfrm>
        </p:spPr>
        <p:txBody>
          <a:bodyPr/>
          <a:lstStyle/>
          <a:p>
            <a:r>
              <a:rPr lang="en-US" sz="2800" dirty="0"/>
              <a:t>The simplest form of information in Quantum Computing.</a:t>
            </a:r>
          </a:p>
          <a:p>
            <a:r>
              <a:rPr lang="en-US" sz="2800" dirty="0"/>
              <a:t>Different properties from a classical bit.</a:t>
            </a:r>
          </a:p>
          <a:p>
            <a:r>
              <a:rPr lang="en-US" sz="2800" dirty="0"/>
              <a:t>It can be manipulated or “rotated” to have different behaviors.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89B8934-47DD-4844-994A-394EFE0E9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84984"/>
            <a:ext cx="4648030" cy="26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5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CF28-EC23-4626-83C3-ADC293DA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Primers – 	Qubit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32BC-D2E3-41F7-AB1E-5AFA19A1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Different mathematical operations performed on a Qubit can affect the Qubit or a system of Qubits.</a:t>
            </a:r>
          </a:p>
          <a:p>
            <a:r>
              <a:rPr lang="en-US" sz="2800" dirty="0"/>
              <a:t>A qubit in superposition can be in a mixture of states.</a:t>
            </a:r>
          </a:p>
          <a:p>
            <a:r>
              <a:rPr lang="en-US" sz="2800" dirty="0"/>
              <a:t>Two entangled qubits can affect the behavior of one another.</a:t>
            </a:r>
          </a:p>
          <a:p>
            <a:r>
              <a:rPr lang="en-US" sz="2800" dirty="0"/>
              <a:t>Interference is the process of manipulating superpositioned states in order to get useful outcomes. It is vital for quantum algorithms.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167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09B1-D939-4834-B7BD-2E7BA3AB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210146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Primers – Quantum Gate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8FA1-BA42-4F85-A419-869FFE48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186766" cy="4575208"/>
          </a:xfrm>
        </p:spPr>
        <p:txBody>
          <a:bodyPr/>
          <a:lstStyle/>
          <a:p>
            <a:r>
              <a:rPr lang="en-US" sz="2400" dirty="0"/>
              <a:t>A Quantum Gate is the operation which will “rotate” the qubit to a new state.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are many quantum gates but the ones we will use for this project are the Hadamard Gate, the X Gate and the CX or C-NOT Gate.</a:t>
            </a:r>
          </a:p>
          <a:p>
            <a:endParaRPr lang="en-US" sz="2400" dirty="0"/>
          </a:p>
        </p:txBody>
      </p:sp>
      <p:pic>
        <p:nvPicPr>
          <p:cNvPr id="5" name="Picture 4" descr="A picture containing text, dome&#10;&#10;Description automatically generated">
            <a:extLst>
              <a:ext uri="{FF2B5EF4-FFF2-40B4-BE49-F238E27FC236}">
                <a16:creationId xmlns:a16="http://schemas.microsoft.com/office/drawing/2014/main" id="{432C802C-BC2B-46A1-AE7A-3B8372C4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132856"/>
            <a:ext cx="2729662" cy="10313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E6068A-D51A-4EE8-82AB-FE313927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44" y="4906756"/>
            <a:ext cx="772287" cy="792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024BB9-B189-46C5-B0D1-3BB9BE789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6" y="4905164"/>
            <a:ext cx="771779" cy="7920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FEAD1D-6C69-4BA6-A36C-1E998D3DA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91" y="4869160"/>
            <a:ext cx="80237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4FAD-B17D-4796-9A5A-59098AD7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38138"/>
          </a:xfrm>
        </p:spPr>
        <p:txBody>
          <a:bodyPr/>
          <a:lstStyle/>
          <a:p>
            <a:r>
              <a:rPr lang="en-GB" dirty="0"/>
              <a:t>Primers – Quantum Gate </a:t>
            </a:r>
            <a:r>
              <a:rPr lang="en-GB" dirty="0" err="1"/>
              <a:t>Behaviors</a:t>
            </a:r>
            <a:endParaRPr lang="en-GB" dirty="0"/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B4688ED9-48D5-44B8-B699-DF19F978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45831"/>
            <a:ext cx="1873628" cy="5006975"/>
          </a:xfr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2D55E588-42CA-4E1A-A3C1-21EBCA547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1" y="1468848"/>
            <a:ext cx="2753109" cy="49917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151CEB-308A-414E-A97A-991D2263591E}"/>
              </a:ext>
            </a:extLst>
          </p:cNvPr>
          <p:cNvSpPr txBox="1"/>
          <p:nvPr/>
        </p:nvSpPr>
        <p:spPr>
          <a:xfrm>
            <a:off x="3775586" y="1571209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 Gate</a:t>
            </a:r>
          </a:p>
          <a:p>
            <a:pPr algn="ctr"/>
            <a:r>
              <a:rPr lang="en-GB" dirty="0"/>
              <a:t>Behavior</a:t>
            </a:r>
          </a:p>
        </p:txBody>
      </p:sp>
      <p:pic>
        <p:nvPicPr>
          <p:cNvPr id="20" name="Picture 19" descr="Chart, bar chart, histogram&#10;&#10;Description automatically generated">
            <a:extLst>
              <a:ext uri="{FF2B5EF4-FFF2-40B4-BE49-F238E27FC236}">
                <a16:creationId xmlns:a16="http://schemas.microsoft.com/office/drawing/2014/main" id="{7EF4326D-2BE4-47EC-9BEC-80F218DD8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24944"/>
            <a:ext cx="2067213" cy="3362794"/>
          </a:xfrm>
          <a:prstGeom prst="rect">
            <a:avLst/>
          </a:prstGeom>
        </p:spPr>
      </p:pic>
      <p:pic>
        <p:nvPicPr>
          <p:cNvPr id="22" name="Picture 21" descr="Chart, waterfall chart&#10;&#10;Description automatically generated">
            <a:extLst>
              <a:ext uri="{FF2B5EF4-FFF2-40B4-BE49-F238E27FC236}">
                <a16:creationId xmlns:a16="http://schemas.microsoft.com/office/drawing/2014/main" id="{41D0A206-A071-4434-BE27-33141FA8D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75785"/>
            <a:ext cx="2152950" cy="962159"/>
          </a:xfrm>
          <a:prstGeom prst="rect">
            <a:avLst/>
          </a:prstGeom>
        </p:spPr>
      </p:pic>
      <p:pic>
        <p:nvPicPr>
          <p:cNvPr id="24" name="Picture 23" descr="Chart, bar chart, histogram&#10;&#10;Description automatically generated">
            <a:extLst>
              <a:ext uri="{FF2B5EF4-FFF2-40B4-BE49-F238E27FC236}">
                <a16:creationId xmlns:a16="http://schemas.microsoft.com/office/drawing/2014/main" id="{27D827E4-E84A-4C3F-9411-D0FECBBF4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53470"/>
            <a:ext cx="2086266" cy="3534268"/>
          </a:xfrm>
          <a:prstGeom prst="rect">
            <a:avLst/>
          </a:prstGeom>
        </p:spPr>
      </p:pic>
      <p:pic>
        <p:nvPicPr>
          <p:cNvPr id="26" name="Picture 25" descr="Chart, waterfall chart&#10;&#10;Description automatically generated">
            <a:extLst>
              <a:ext uri="{FF2B5EF4-FFF2-40B4-BE49-F238E27FC236}">
                <a16:creationId xmlns:a16="http://schemas.microsoft.com/office/drawing/2014/main" id="{112633EC-7FF9-423F-8183-368491D6AF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2" y="1791311"/>
            <a:ext cx="2286319" cy="11336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CC6C2B-0B9D-4E9A-B0D9-D0ED0890684E}"/>
              </a:ext>
            </a:extLst>
          </p:cNvPr>
          <p:cNvSpPr txBox="1"/>
          <p:nvPr/>
        </p:nvSpPr>
        <p:spPr>
          <a:xfrm>
            <a:off x="2900763" y="1775785"/>
            <a:ext cx="3270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Hadamard Gate</a:t>
            </a:r>
          </a:p>
          <a:p>
            <a:pPr algn="ctr"/>
            <a:r>
              <a:rPr lang="en-GB" dirty="0"/>
              <a:t>Behavior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85AFC3-6491-4D65-B9E5-85CD9763F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56793"/>
            <a:ext cx="2818655" cy="45957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0C858D-8E63-4E66-893E-4265A72507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59" y="1628800"/>
            <a:ext cx="2818655" cy="45237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38903B-AC63-4F76-865A-6A41F6536E2D}"/>
              </a:ext>
            </a:extLst>
          </p:cNvPr>
          <p:cNvSpPr txBox="1"/>
          <p:nvPr/>
        </p:nvSpPr>
        <p:spPr>
          <a:xfrm>
            <a:off x="3468424" y="1654371"/>
            <a:ext cx="2159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C-NOT</a:t>
            </a:r>
          </a:p>
          <a:p>
            <a:pPr algn="ctr"/>
            <a:r>
              <a:rPr lang="en-GB" dirty="0"/>
              <a:t>Gate</a:t>
            </a:r>
          </a:p>
          <a:p>
            <a:pPr algn="ctr"/>
            <a:r>
              <a:rPr lang="en-GB" dirty="0"/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22438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7" grpId="0"/>
      <p:bldP spid="27" grpId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CAAB-23E4-4FC1-AF23-BB770783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Quantum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7851-A49A-4BAB-A731-5F15847C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Quantum Circuit is the placeholder for these operations.</a:t>
            </a:r>
          </a:p>
          <a:p>
            <a:r>
              <a:rPr lang="en-US" sz="2400" dirty="0"/>
              <a:t>It is a model containing two registers:</a:t>
            </a:r>
          </a:p>
          <a:p>
            <a:pPr lvl="1"/>
            <a:r>
              <a:rPr lang="en-US" sz="2400" dirty="0"/>
              <a:t>A qubit register.</a:t>
            </a:r>
          </a:p>
          <a:p>
            <a:pPr lvl="1"/>
            <a:r>
              <a:rPr lang="en-US" sz="2400" dirty="0"/>
              <a:t>A bit register.</a:t>
            </a:r>
          </a:p>
          <a:p>
            <a:r>
              <a:rPr lang="en-US" sz="2400" dirty="0"/>
              <a:t>Besides Quantum Gates, classical operations can be performed here as well.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1773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381-436F-4CF4-AB8C-ED8863F8D6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GB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F67A-D729-423E-87EF-8F6612DB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Introduction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Motivation – Challenges - Solution</a:t>
            </a: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 </a:t>
            </a:r>
          </a:p>
          <a:p>
            <a:pPr marL="514350" indent="-514350">
              <a:lnSpc>
                <a:spcPct val="90000"/>
              </a:lnSpc>
            </a:pPr>
            <a:r>
              <a:rPr lang="en-GB" altLang="en-US" sz="28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Background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Frameworks and Qiskit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Primers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ea typeface="ＭＳ Ｐゴシック" charset="-128"/>
            </a:endParaRPr>
          </a:p>
          <a:p>
            <a:pPr marL="514350" indent="-514350">
              <a:lnSpc>
                <a:spcPct val="90000"/>
              </a:lnSpc>
            </a:pPr>
            <a:r>
              <a:rPr lang="en-GB" altLang="en-US" sz="2800" b="1" dirty="0">
                <a:solidFill>
                  <a:srgbClr val="FF0000"/>
                </a:solidFill>
                <a:ea typeface="ＭＳ Ｐゴシック" charset="-128"/>
              </a:rPr>
              <a:t>Quantum Computing Learning Gate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  <a:ea typeface="ＭＳ Ｐゴシック" charset="-128"/>
              </a:rPr>
              <a:t>Level 1 – Experimenting with Primers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  <a:ea typeface="ＭＳ Ｐゴシック" charset="-128"/>
              </a:rPr>
              <a:t>Level 2 – The Exciting Game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  <a:ea typeface="ＭＳ Ｐゴシック" charset="-128"/>
              </a:rPr>
              <a:t>Level 3 – Implementation of Algorithms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b="1" dirty="0">
                <a:solidFill>
                  <a:srgbClr val="FF0000"/>
                </a:solidFill>
                <a:ea typeface="ＭＳ Ｐゴシック" charset="-128"/>
              </a:rPr>
              <a:t>Level 4 – Evaluation of Algorithms</a:t>
            </a:r>
          </a:p>
          <a:p>
            <a:pPr marL="514350" indent="-514350">
              <a:lnSpc>
                <a:spcPct val="90000"/>
              </a:lnSpc>
            </a:pPr>
            <a:r>
              <a:rPr lang="en-US" altLang="en-US" sz="2800" dirty="0"/>
              <a:t>Conclusions &amp; Future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20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9BEB-9CC7-45E7-8EA4-B840AFA2B1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QCLG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E7D8594-E5D3-4340-8DDE-549CBF46D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44" y="1125538"/>
            <a:ext cx="4832249" cy="5006975"/>
          </a:xfrm>
        </p:spPr>
      </p:pic>
    </p:spTree>
    <p:extLst>
      <p:ext uri="{BB962C8B-B14F-4D97-AF65-F5344CB8AC3E}">
        <p14:creationId xmlns:p14="http://schemas.microsoft.com/office/powerpoint/2010/main" val="346480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5F02-EC0D-4148-891F-70214B3CB9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QCLG Level 1 - Superposition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1C0E8-0CC7-449E-8B78-8EF12EB5D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qubit can be in a superposition of both 0 and 1 using the Hadamard Gate.</a:t>
                </a:r>
              </a:p>
              <a:p>
                <a:r>
                  <a:rPr lang="en-US" sz="2400" dirty="0"/>
                  <a:t>Applying measurement to the qubit has a 50% chance of yielding 0 and 50% chance of yielding 1.</a:t>
                </a:r>
              </a:p>
              <a:p>
                <a:r>
                  <a:rPr lang="en-US" sz="2400" dirty="0"/>
                  <a:t>Each time we add a qubit, the number of possible states we can measure increases exponentially.</a:t>
                </a:r>
              </a:p>
              <a:p>
                <a:r>
                  <a:rPr lang="en-US" sz="2400" dirty="0"/>
                  <a:t>For n superpositioned qubits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possible states.</a:t>
                </a:r>
              </a:p>
              <a:p>
                <a:r>
                  <a:rPr lang="en-US" sz="2400" dirty="0"/>
                  <a:t>We implement a quantum circuit with 3 qubits in superposition and execute the experiment 1024 times.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1C0E8-0CC7-449E-8B78-8EF12EB5D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8" t="-853" r="-19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60EE34-4411-441C-8570-A27E36B3A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17232"/>
            <a:ext cx="8229600" cy="2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9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551A-FF97-4F7D-91D4-1046E6E22AC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QCLG Level 1 -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9BE9-6E72-427E-9199-253A9914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Qubits in entanglement have the property which allows us to confidently determine the state of a qubit if we know the state of its “neighbor” qubit.</a:t>
            </a:r>
          </a:p>
          <a:p>
            <a:r>
              <a:rPr lang="en-US" dirty="0"/>
              <a:t>We implement the Bell-State to demonstrate this.</a:t>
            </a:r>
          </a:p>
          <a:p>
            <a:r>
              <a:rPr lang="en-US" dirty="0"/>
              <a:t>  It is renowned as the “Hello World” program for Quantum Computing.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07B133C-8D53-4EB2-A2E6-892B8830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52736"/>
            <a:ext cx="3765705" cy="573077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F4408D-8980-4361-8213-920AB4F0F5C6}"/>
              </a:ext>
            </a:extLst>
          </p:cNvPr>
          <p:cNvSpPr/>
          <p:nvPr/>
        </p:nvSpPr>
        <p:spPr bwMode="auto">
          <a:xfrm>
            <a:off x="2987824" y="1052736"/>
            <a:ext cx="43204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12EE35-6B05-4A7D-BDA9-4E75D27F03EF}"/>
              </a:ext>
            </a:extLst>
          </p:cNvPr>
          <p:cNvSpPr/>
          <p:nvPr/>
        </p:nvSpPr>
        <p:spPr bwMode="auto">
          <a:xfrm>
            <a:off x="3419872" y="1124744"/>
            <a:ext cx="432048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54CCFD-37AB-4220-9AE5-AE9ECB27157C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5776" y="1268760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FE0EEF-17C3-4B7E-B564-4A565253A1E2}"/>
              </a:ext>
            </a:extLst>
          </p:cNvPr>
          <p:cNvCxnSpPr/>
          <p:nvPr/>
        </p:nvCxnSpPr>
        <p:spPr bwMode="auto">
          <a:xfrm>
            <a:off x="3851920" y="1484784"/>
            <a:ext cx="936104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27744E-3F31-4EF6-964E-1FE75BD7D89E}"/>
              </a:ext>
            </a:extLst>
          </p:cNvPr>
          <p:cNvSpPr txBox="1"/>
          <p:nvPr/>
        </p:nvSpPr>
        <p:spPr>
          <a:xfrm>
            <a:off x="4841478" y="117320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C-NOT Gate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585-8C28-4086-A61C-1DDD43AF6A1D}"/>
              </a:ext>
            </a:extLst>
          </p:cNvPr>
          <p:cNvSpPr txBox="1"/>
          <p:nvPr/>
        </p:nvSpPr>
        <p:spPr>
          <a:xfrm>
            <a:off x="214194" y="884619"/>
            <a:ext cx="2441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Hadamard</a:t>
            </a:r>
          </a:p>
          <a:p>
            <a:r>
              <a:rPr lang="en-US" dirty="0"/>
              <a:t>Gate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ED8677-00D9-4D54-817A-C72B605E7B19}"/>
              </a:ext>
            </a:extLst>
          </p:cNvPr>
          <p:cNvSpPr/>
          <p:nvPr/>
        </p:nvSpPr>
        <p:spPr bwMode="auto">
          <a:xfrm>
            <a:off x="3347864" y="6381328"/>
            <a:ext cx="1008112" cy="28795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334FFB-C064-4326-90A4-4A0B10A4986A}"/>
              </a:ext>
            </a:extLst>
          </p:cNvPr>
          <p:cNvCxnSpPr/>
          <p:nvPr/>
        </p:nvCxnSpPr>
        <p:spPr bwMode="auto">
          <a:xfrm>
            <a:off x="4355976" y="6525344"/>
            <a:ext cx="936104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0FAD65-0EE7-4095-B326-5BF9A07A1BD7}"/>
              </a:ext>
            </a:extLst>
          </p:cNvPr>
          <p:cNvSpPr txBox="1"/>
          <p:nvPr/>
        </p:nvSpPr>
        <p:spPr>
          <a:xfrm>
            <a:off x="5219939" y="616317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States</a:t>
            </a:r>
            <a:endParaRPr lang="en-GB" dirty="0"/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C6CBA2E-C805-4A3D-932F-A6821957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20" y="2430506"/>
            <a:ext cx="420111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12" grpId="0"/>
      <p:bldP spid="12" grpId="1"/>
      <p:bldP spid="13" grpId="0"/>
      <p:bldP spid="13" grpId="1"/>
      <p:bldP spid="15" grpId="0" animBg="1"/>
      <p:bldP spid="15" grpId="1" animBg="1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A086B1-6BA6-4A46-B1DC-7541617ED1E7}"/>
              </a:ext>
            </a:extLst>
          </p:cNvPr>
          <p:cNvSpPr txBox="1">
            <a:spLocks/>
          </p:cNvSpPr>
          <p:nvPr/>
        </p:nvSpPr>
        <p:spPr bwMode="auto">
          <a:xfrm>
            <a:off x="457200" y="1052736"/>
            <a:ext cx="818676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kern="0" dirty="0">
                <a:latin typeface="+mj-lt"/>
              </a:rPr>
              <a:t>Classical Computing has evolved immensely in the last 50 years.</a:t>
            </a:r>
          </a:p>
          <a:p>
            <a:r>
              <a:rPr lang="en-US" sz="2800" b="0" kern="0" dirty="0">
                <a:latin typeface="+mj-lt"/>
              </a:rPr>
              <a:t>State-of-the-Art supercomputers are reaching Exascale  performance.</a:t>
            </a:r>
          </a:p>
          <a:p>
            <a:r>
              <a:rPr lang="en-US" sz="2800" b="0" kern="0" dirty="0">
                <a:latin typeface="+mj-lt"/>
              </a:rPr>
              <a:t>However, there is a surprising number of problems that conventional machines cannot handle well.</a:t>
            </a:r>
          </a:p>
          <a:p>
            <a:pPr lvl="1"/>
            <a:r>
              <a:rPr lang="en-US" sz="2400" b="0" kern="0" dirty="0">
                <a:latin typeface="+mj-lt"/>
              </a:rPr>
              <a:t>Chemical Substances Simulation.</a:t>
            </a:r>
          </a:p>
          <a:p>
            <a:pPr lvl="1"/>
            <a:r>
              <a:rPr lang="en-US" sz="2400" b="0" kern="0" dirty="0">
                <a:latin typeface="+mj-lt"/>
              </a:rPr>
              <a:t>Quantum Systems Simulation.</a:t>
            </a:r>
          </a:p>
          <a:p>
            <a:pPr lvl="1"/>
            <a:r>
              <a:rPr lang="en-US" sz="2400" b="0" kern="0" dirty="0">
                <a:latin typeface="+mj-lt"/>
              </a:rPr>
              <a:t>Optimization Problems.</a:t>
            </a:r>
            <a:endParaRPr lang="en-US" sz="2800" b="0" kern="0" dirty="0">
              <a:latin typeface="+mj-lt"/>
            </a:endParaRPr>
          </a:p>
          <a:p>
            <a:endParaRPr lang="en-US" sz="2800" b="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154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BBC6-4677-49AA-B01C-0A65858C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QCLG Level 1 - Interference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BE9F-B83D-4D5B-BE45-330F2C86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Interference is key to quantum algorithm development.</a:t>
            </a:r>
          </a:p>
          <a:p>
            <a:r>
              <a:rPr lang="en-US" dirty="0"/>
              <a:t>It shows that the randomness of a superposition is not the same as pure statistical probabilities.</a:t>
            </a:r>
          </a:p>
          <a:p>
            <a:r>
              <a:rPr lang="en-US" dirty="0"/>
              <a:t>This experiment demonstrates quantum interference in its purest form.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9947C-72B3-4B53-BC1D-25B485809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15218"/>
            <a:ext cx="3986961" cy="55681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13A871E-E394-40DD-93C3-1782675AE6EC}"/>
              </a:ext>
            </a:extLst>
          </p:cNvPr>
          <p:cNvSpPr/>
          <p:nvPr/>
        </p:nvSpPr>
        <p:spPr bwMode="auto">
          <a:xfrm>
            <a:off x="3563888" y="1124744"/>
            <a:ext cx="50405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A4B18F-9CC4-4D0B-BCCE-A98E29F4D8ED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2339752" y="1376772"/>
            <a:ext cx="1224136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04D9FEC-C8AA-43E8-82ED-FB4FC26316B8}"/>
              </a:ext>
            </a:extLst>
          </p:cNvPr>
          <p:cNvSpPr/>
          <p:nvPr/>
        </p:nvSpPr>
        <p:spPr bwMode="auto">
          <a:xfrm>
            <a:off x="4427984" y="1124744"/>
            <a:ext cx="50405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1AEDB6-2DFD-4EBD-9AD3-99D7DC197FFD}"/>
              </a:ext>
            </a:extLst>
          </p:cNvPr>
          <p:cNvCxnSpPr>
            <a:cxnSpLocks/>
            <a:stCxn id="10" idx="4"/>
          </p:cNvCxnSpPr>
          <p:nvPr/>
        </p:nvCxnSpPr>
        <p:spPr bwMode="auto">
          <a:xfrm>
            <a:off x="4680012" y="1628800"/>
            <a:ext cx="0" cy="6480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D443BC-D895-455A-9A88-4882B4420922}"/>
              </a:ext>
            </a:extLst>
          </p:cNvPr>
          <p:cNvSpPr txBox="1"/>
          <p:nvPr/>
        </p:nvSpPr>
        <p:spPr>
          <a:xfrm>
            <a:off x="305529" y="911002"/>
            <a:ext cx="20342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Qubit is in an uncertain state of both zero and one. Measuring at this point has an equal probability of yielding 1 or 0. 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36CE1-2B75-4F7E-BF2E-0A7E3497D2EF}"/>
              </a:ext>
            </a:extLst>
          </p:cNvPr>
          <p:cNvSpPr txBox="1"/>
          <p:nvPr/>
        </p:nvSpPr>
        <p:spPr>
          <a:xfrm>
            <a:off x="3131842" y="2276872"/>
            <a:ext cx="3096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Applying a second Hadamard gate destructs the effect of the first gate, resulting in the absolute state of 0.</a:t>
            </a:r>
            <a:endParaRPr lang="en-GB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B2ED39-7CD0-4F23-BB96-B71EE7C0FFDA}"/>
              </a:ext>
            </a:extLst>
          </p:cNvPr>
          <p:cNvSpPr/>
          <p:nvPr/>
        </p:nvSpPr>
        <p:spPr bwMode="auto">
          <a:xfrm>
            <a:off x="2951820" y="4005064"/>
            <a:ext cx="540060" cy="37804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A254C-003C-481C-99EA-46CC809768D8}"/>
              </a:ext>
            </a:extLst>
          </p:cNvPr>
          <p:cNvCxnSpPr/>
          <p:nvPr/>
        </p:nvCxnSpPr>
        <p:spPr bwMode="auto">
          <a:xfrm>
            <a:off x="3491880" y="4149080"/>
            <a:ext cx="936104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4ED507-E505-41BA-910E-2670030BF3FE}"/>
              </a:ext>
            </a:extLst>
          </p:cNvPr>
          <p:cNvSpPr txBox="1"/>
          <p:nvPr/>
        </p:nvSpPr>
        <p:spPr>
          <a:xfrm>
            <a:off x="4427984" y="3901697"/>
            <a:ext cx="201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100% probability of measuring 0.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5005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6" grpId="0"/>
      <p:bldP spid="18" grpId="0"/>
      <p:bldP spid="19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C37-0714-43A7-A124-FB4EEF98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210146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QCLG Level 2 – The Exciting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8D3A-E9CB-4750-8AC0-81EA29ED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186766" cy="4575208"/>
          </a:xfrm>
        </p:spPr>
        <p:txBody>
          <a:bodyPr/>
          <a:lstStyle/>
          <a:p>
            <a:r>
              <a:rPr lang="en-US" dirty="0"/>
              <a:t>Two-player “card” game using Qiskit.</a:t>
            </a:r>
          </a:p>
          <a:p>
            <a:r>
              <a:rPr lang="en-US" dirty="0"/>
              <a:t>The quantum gates are the cards.</a:t>
            </a:r>
          </a:p>
          <a:p>
            <a:r>
              <a:rPr lang="en-US" dirty="0"/>
              <a:t>Both players start with a qubit in the ground state and their goal is to manipulate their qubit to transform into the excited state with a limited number of “cards”.</a:t>
            </a:r>
          </a:p>
        </p:txBody>
      </p:sp>
    </p:spTree>
    <p:extLst>
      <p:ext uri="{BB962C8B-B14F-4D97-AF65-F5344CB8AC3E}">
        <p14:creationId xmlns:p14="http://schemas.microsoft.com/office/powerpoint/2010/main" val="3261184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3987-5609-4552-A58B-C8C1C10A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282154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QCLG Level 2 – The Exciting Game </a:t>
            </a: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E812437-3AF4-4FE3-B7DB-F25B0897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7693"/>
            <a:ext cx="8456653" cy="3864234"/>
          </a:xfrm>
          <a:prstGeom prst="rect">
            <a:avLst/>
          </a:prstGeom>
        </p:spPr>
      </p:pic>
      <p:pic>
        <p:nvPicPr>
          <p:cNvPr id="23" name="Picture 22" descr="A picture containing text, first-aid kit, clipart&#10;&#10;Description automatically generated">
            <a:extLst>
              <a:ext uri="{FF2B5EF4-FFF2-40B4-BE49-F238E27FC236}">
                <a16:creationId xmlns:a16="http://schemas.microsoft.com/office/drawing/2014/main" id="{FCFF9938-4A0A-4FEE-9815-050184CE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84" y="3209916"/>
            <a:ext cx="7248525" cy="1419225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32B28103-C78C-45D4-AFCA-326FD72BD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77892"/>
            <a:ext cx="4819650" cy="2705100"/>
          </a:xfrm>
          <a:prstGeom prst="rect">
            <a:avLst/>
          </a:prstGeom>
        </p:spPr>
      </p:pic>
      <p:pic>
        <p:nvPicPr>
          <p:cNvPr id="19" name="Content Placeholder 18" descr="Diagram&#10;&#10;Description automatically generated">
            <a:extLst>
              <a:ext uri="{FF2B5EF4-FFF2-40B4-BE49-F238E27FC236}">
                <a16:creationId xmlns:a16="http://schemas.microsoft.com/office/drawing/2014/main" id="{5C04BA21-FABE-4014-B063-B13513D97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20" y="3227540"/>
            <a:ext cx="6105525" cy="1419225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5C7CCB-113B-48E9-A558-A16C2E2BFEE6}"/>
              </a:ext>
            </a:extLst>
          </p:cNvPr>
          <p:cNvSpPr txBox="1"/>
          <p:nvPr/>
        </p:nvSpPr>
        <p:spPr>
          <a:xfrm>
            <a:off x="2699792" y="1700808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Gates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71E89A-F452-4A74-9172-DDF0A949015A}"/>
              </a:ext>
            </a:extLst>
          </p:cNvPr>
          <p:cNvSpPr txBox="1"/>
          <p:nvPr/>
        </p:nvSpPr>
        <p:spPr>
          <a:xfrm>
            <a:off x="2699792" y="1683184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Superposition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ED90C6-069A-4128-828B-CD3BFF63C766}"/>
              </a:ext>
            </a:extLst>
          </p:cNvPr>
          <p:cNvSpPr txBox="1"/>
          <p:nvPr/>
        </p:nvSpPr>
        <p:spPr>
          <a:xfrm>
            <a:off x="2730166" y="1691996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F1D95-5039-4AFC-9927-E297CA21A349}"/>
              </a:ext>
            </a:extLst>
          </p:cNvPr>
          <p:cNvSpPr txBox="1"/>
          <p:nvPr/>
        </p:nvSpPr>
        <p:spPr>
          <a:xfrm>
            <a:off x="2730166" y="1661362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Entanglement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1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F172-84E5-4029-B447-CA72D4E7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282154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QCLG Level 2 – The Exciting Game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BB67-D663-4AB4-80D1-43820270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186766" cy="450320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BC48B1-1A18-40A3-B81C-643458897653}"/>
              </a:ext>
            </a:extLst>
          </p:cNvPr>
          <p:cNvSpPr txBox="1">
            <a:spLocks/>
          </p:cNvSpPr>
          <p:nvPr/>
        </p:nvSpPr>
        <p:spPr bwMode="auto">
          <a:xfrm>
            <a:off x="457200" y="1628800"/>
            <a:ext cx="8186766" cy="45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Through The Exciting Game’s game mechanics, we have demonstrated the primers in action.</a:t>
            </a:r>
          </a:p>
          <a:p>
            <a:r>
              <a:rPr lang="en-US" b="0" kern="0" dirty="0"/>
              <a:t>Level 2 is very useful for practice.</a:t>
            </a:r>
          </a:p>
          <a:p>
            <a:r>
              <a:rPr lang="en-US" b="0" kern="0" dirty="0"/>
              <a:t>Interactive.</a:t>
            </a:r>
          </a:p>
          <a:p>
            <a:r>
              <a:rPr lang="en-US" b="0" kern="0" dirty="0"/>
              <a:t>Good intermediate point between levels 1 and 3.</a:t>
            </a:r>
          </a:p>
        </p:txBody>
      </p:sp>
    </p:spTree>
    <p:extLst>
      <p:ext uri="{BB962C8B-B14F-4D97-AF65-F5344CB8AC3E}">
        <p14:creationId xmlns:p14="http://schemas.microsoft.com/office/powerpoint/2010/main" val="1744905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C9B9-7987-4D19-8E1C-C598058B7D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CQLG 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70A2-5B19-4590-8933-0BAA807A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of:</a:t>
            </a:r>
          </a:p>
          <a:p>
            <a:pPr lvl="1"/>
            <a:r>
              <a:rPr lang="en-US" dirty="0"/>
              <a:t> Deutsch-Jozsa.</a:t>
            </a:r>
          </a:p>
          <a:p>
            <a:pPr lvl="1"/>
            <a:r>
              <a:rPr lang="en-US" dirty="0"/>
              <a:t>Bernstein-Vazirani.</a:t>
            </a:r>
          </a:p>
          <a:p>
            <a:r>
              <a:rPr lang="en-US" dirty="0"/>
              <a:t>Implement each algorithm using classical logic.</a:t>
            </a:r>
          </a:p>
          <a:p>
            <a:r>
              <a:rPr lang="en-US" dirty="0"/>
              <a:t>Implement each algorithm using quantum logic.</a:t>
            </a:r>
          </a:p>
        </p:txBody>
      </p:sp>
    </p:spTree>
    <p:extLst>
      <p:ext uri="{BB962C8B-B14F-4D97-AF65-F5344CB8AC3E}">
        <p14:creationId xmlns:p14="http://schemas.microsoft.com/office/powerpoint/2010/main" val="2981282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D152-E86C-4FAD-9765-B7A851F2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Deutsch-Jozsa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9583-ED01-4AA9-A8FA-E06D8539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a given function is either:</a:t>
            </a:r>
          </a:p>
          <a:p>
            <a:pPr lvl="1"/>
            <a:r>
              <a:rPr lang="en-US" dirty="0"/>
              <a:t>Balanced.</a:t>
            </a:r>
          </a:p>
          <a:p>
            <a:pPr lvl="1"/>
            <a:r>
              <a:rPr lang="en-US" dirty="0"/>
              <a:t>Constant.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2F9AA-715B-4962-AED4-504D9B2F4828}"/>
              </a:ext>
            </a:extLst>
          </p:cNvPr>
          <p:cNvSpPr txBox="1"/>
          <p:nvPr/>
        </p:nvSpPr>
        <p:spPr>
          <a:xfrm>
            <a:off x="2447764" y="2677689"/>
            <a:ext cx="4248472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balanced</a:t>
            </a:r>
            <a:r>
              <a:rPr lang="en-US" sz="2400" b="0" dirty="0"/>
              <a:t>: f(0) = 0, f(1) = 1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balanced</a:t>
            </a:r>
            <a:r>
              <a:rPr lang="en-US" sz="2400" b="0" dirty="0"/>
              <a:t>: f(0) = 1, f(1) = 0</a:t>
            </a:r>
            <a:br>
              <a:rPr lang="en-US" sz="2400" b="0" dirty="0"/>
            </a:br>
            <a:r>
              <a:rPr lang="en-US" sz="2400" dirty="0"/>
              <a:t>constant</a:t>
            </a:r>
            <a:r>
              <a:rPr lang="en-US" sz="2400" b="0" dirty="0"/>
              <a:t>:  f(0) = 0, f(1) = 0</a:t>
            </a:r>
            <a:br>
              <a:rPr lang="en-US" sz="2400" b="0" dirty="0"/>
            </a:br>
            <a:r>
              <a:rPr lang="en-US" sz="2400" dirty="0"/>
              <a:t>constant</a:t>
            </a:r>
            <a:r>
              <a:rPr lang="en-US" sz="2400" b="0" dirty="0"/>
              <a:t>:  f(0) = 1, f(1) = 1</a:t>
            </a:r>
            <a:br>
              <a:rPr lang="en-US" sz="2400" b="0" dirty="0"/>
            </a:b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2990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9C35-4426-4898-92AF-CDACA293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282154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Deutsch-Jozsa Classical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313B-D5C6-4A85-A34F-3756AC79C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186766" cy="4503200"/>
          </a:xfrm>
        </p:spPr>
        <p:txBody>
          <a:bodyPr/>
          <a:lstStyle/>
          <a:p>
            <a:r>
              <a:rPr lang="en-US" sz="2800" dirty="0"/>
              <a:t>We will determine whether the XOR operation for n bits is a balanced function.</a:t>
            </a:r>
          </a:p>
          <a:p>
            <a:r>
              <a:rPr lang="en-US" sz="2800" dirty="0"/>
              <a:t>To determine if a function if balanced we need to get both 0 and 1 as answers.</a:t>
            </a:r>
          </a:p>
          <a:p>
            <a:r>
              <a:rPr lang="en-US" sz="2800" dirty="0"/>
              <a:t>If the input is given randomly, execution times may vary.</a:t>
            </a:r>
          </a:p>
          <a:p>
            <a:r>
              <a:rPr lang="en-US" sz="2800" dirty="0"/>
              <a:t>We created a fixed input scheme to have consistent execution times as the input size increases.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4AA27B-996D-4E8A-BE7F-E96DA4F5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2564904"/>
            <a:ext cx="6268325" cy="241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094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451B-5E0B-4A83-A208-3FBBB560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354162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Deutsch-Jozsa Quantum Approach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F6E2D6-FFC8-40E4-8BE5-8F7D3B7CE5BC}"/>
              </a:ext>
            </a:extLst>
          </p:cNvPr>
          <p:cNvSpPr txBox="1">
            <a:spLocks/>
          </p:cNvSpPr>
          <p:nvPr/>
        </p:nvSpPr>
        <p:spPr bwMode="auto">
          <a:xfrm>
            <a:off x="457200" y="1700808"/>
            <a:ext cx="8186766" cy="500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The Quantum Gate equivalent to XOR is the CX Gate, which has a control qubit and a target qubit. If the control qubit is 1, then the target qubit will be flipped.</a:t>
            </a:r>
          </a:p>
          <a:p>
            <a:r>
              <a:rPr lang="en-US" b="0" kern="0" dirty="0"/>
              <a:t>Our goal is to show that the CX operation is a balanced function.</a:t>
            </a:r>
          </a:p>
          <a:p>
            <a:r>
              <a:rPr lang="en-US" b="0" kern="0" dirty="0"/>
              <a:t>The algorithm is split in four steps.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333C6D-6FD7-4326-A9F2-08A73FBF0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04" y="1732806"/>
            <a:ext cx="5468113" cy="403916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43F6F2-C045-4DAE-A785-45A21EC70D08}"/>
              </a:ext>
            </a:extLst>
          </p:cNvPr>
          <p:cNvSpPr txBox="1"/>
          <p:nvPr/>
        </p:nvSpPr>
        <p:spPr>
          <a:xfrm>
            <a:off x="611560" y="5576414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Due to Interference, Deutsch-Jozsa dictates that the input qubits will all measure 1 for a balanced function and 0 for a constant function.</a:t>
            </a:r>
            <a:endParaRPr lang="en-GB" sz="1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F569A5-B489-43C4-ACD7-B215AE677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27" y="4469110"/>
            <a:ext cx="6758544" cy="185684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55B0858-FFE9-46DE-B49E-0E868842A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81" y="1660798"/>
            <a:ext cx="393163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5A2B-953E-4B1B-9833-7062EF75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Bernstein-Vazirani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A4EEB-90A1-4FF3-9A7A-7FC742CA4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Guess an n-bit secret number.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possible guesses.</a:t>
                </a:r>
              </a:p>
              <a:p>
                <a:r>
                  <a:rPr lang="en-GB" dirty="0"/>
                  <a:t>What is the best way to guess the number classically?</a:t>
                </a:r>
              </a:p>
              <a:p>
                <a:r>
                  <a:rPr lang="en-GB" dirty="0"/>
                  <a:t>How do we guess it using quantum logic?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A4EEB-90A1-4FF3-9A7A-7FC742CA4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13" t="-1583" r="-19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090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16E4-71BC-479C-B859-8A1EABBC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354162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Bernstein-Vazirani Classical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580F-26A0-4C25-9F75-7ABF3726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186766" cy="4431192"/>
          </a:xfrm>
        </p:spPr>
        <p:txBody>
          <a:bodyPr/>
          <a:lstStyle/>
          <a:p>
            <a:r>
              <a:rPr lang="en-US" dirty="0"/>
              <a:t>Use masking.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D2FAE9-DB67-415F-BC02-CF4744D10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2492896"/>
            <a:ext cx="6315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1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  <a:ln>
            <a:solidFill>
              <a:srgbClr val="00355E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186766" cy="5184576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Quantum Computing is an emerging technology with its scope shifting from academia to commercial applications.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Practical solutions to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  real-world problems are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  already  in the process of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  being streamlined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  commercially.</a:t>
            </a:r>
          </a:p>
          <a:p>
            <a:endParaRPr lang="en-US" sz="2800" dirty="0">
              <a:latin typeface="+mj-lt"/>
            </a:endParaRPr>
          </a:p>
        </p:txBody>
      </p:sp>
      <p:pic>
        <p:nvPicPr>
          <p:cNvPr id="5" name="Picture 4" descr="A picture containing wall, indoor, floor, dark&#10;&#10;Description automatically generated">
            <a:extLst>
              <a:ext uri="{FF2B5EF4-FFF2-40B4-BE49-F238E27FC236}">
                <a16:creationId xmlns:a16="http://schemas.microsoft.com/office/drawing/2014/main" id="{B49E9C87-033D-44A8-BEE8-8641821DF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76872"/>
            <a:ext cx="30963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54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6D95-D9E8-4B0B-AB25-1DE47610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210146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Bernstein-Vazirani Quantum Approach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432E69B-9613-46D6-A0C1-D06FC5CC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00" y="1576106"/>
            <a:ext cx="5132166" cy="44124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EE5D4-8581-4886-B92C-6299A9707D72}"/>
              </a:ext>
            </a:extLst>
          </p:cNvPr>
          <p:cNvSpPr txBox="1"/>
          <p:nvPr/>
        </p:nvSpPr>
        <p:spPr>
          <a:xfrm>
            <a:off x="2411760" y="5301208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Due to interference, Bernstein-Vazirani dictates that the measurement of the input qubits must be the secret number.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FC9A3C-46A1-4923-8F07-3CC1EB29D7A0}"/>
              </a:ext>
            </a:extLst>
          </p:cNvPr>
          <p:cNvSpPr txBox="1">
            <a:spLocks/>
          </p:cNvSpPr>
          <p:nvPr/>
        </p:nvSpPr>
        <p:spPr bwMode="auto">
          <a:xfrm>
            <a:off x="452125" y="1576106"/>
            <a:ext cx="8186766" cy="500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The Bernstein-Vazirani quantum solution can “guess” the number in a single attempt.</a:t>
            </a:r>
          </a:p>
          <a:p>
            <a:r>
              <a:rPr lang="en-US" b="0" kern="0" dirty="0"/>
              <a:t>The algorithm is again split in the same four steps as Deutsch-Jozsa.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40A7BFC-2C01-45CA-B1B4-881F16A95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45" y="1506050"/>
            <a:ext cx="4683538" cy="334538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66C79CA-5D02-48A2-95A6-42ED7934B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2716"/>
            <a:ext cx="746864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A487-FD90-4E1F-88F2-12F3CA64F8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CQLG: Level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2413-78C7-4EF6-9E7B-C2932C88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automated many of the procedures of Level 3 in order to evaluate the algorithms on two bases.</a:t>
            </a:r>
          </a:p>
          <a:p>
            <a:pPr lvl="1"/>
            <a:r>
              <a:rPr lang="en-US" dirty="0"/>
              <a:t>Execution time.</a:t>
            </a:r>
          </a:p>
          <a:p>
            <a:pPr lvl="1"/>
            <a:r>
              <a:rPr lang="en-US" dirty="0"/>
              <a:t>Quantum Accuracy.</a:t>
            </a:r>
          </a:p>
        </p:txBody>
      </p:sp>
    </p:spTree>
    <p:extLst>
      <p:ext uri="{BB962C8B-B14F-4D97-AF65-F5344CB8AC3E}">
        <p14:creationId xmlns:p14="http://schemas.microsoft.com/office/powerpoint/2010/main" val="166732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4D60-2D59-408E-9238-35CE1B13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3C27-8C39-4269-9FE8-A9FC8FA6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an evaluation on a user-given input size range.</a:t>
            </a:r>
          </a:p>
          <a:p>
            <a:r>
              <a:rPr lang="en-GB" dirty="0"/>
              <a:t>Execute both approaches 1024 times for each input size. We do this for two reasons:</a:t>
            </a:r>
          </a:p>
          <a:p>
            <a:pPr lvl="1"/>
            <a:r>
              <a:rPr lang="en-GB" dirty="0"/>
              <a:t>For small inputs execution times for classical systems are too small to accurately measure.</a:t>
            </a:r>
          </a:p>
          <a:p>
            <a:pPr lvl="1"/>
            <a:r>
              <a:rPr lang="en-GB" dirty="0"/>
              <a:t>Achieve a more realistic view of the actual accuracy of the quantum systems by executing the same circuit over and over. </a:t>
            </a:r>
          </a:p>
        </p:txBody>
      </p:sp>
    </p:spTree>
    <p:extLst>
      <p:ext uri="{BB962C8B-B14F-4D97-AF65-F5344CB8AC3E}">
        <p14:creationId xmlns:p14="http://schemas.microsoft.com/office/powerpoint/2010/main" val="3660794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69DE-AC0E-4A65-A7D2-0BA679C8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38138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Evaluation Results for </a:t>
            </a:r>
            <a:br>
              <a:rPr lang="en-US" dirty="0"/>
            </a:br>
            <a:r>
              <a:rPr lang="en-US" dirty="0"/>
              <a:t>Deutsch-Jozsa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153DB8E-7477-45B5-B330-F74FF4924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69" y="1484313"/>
            <a:ext cx="5890199" cy="4648200"/>
          </a:xfrm>
        </p:spPr>
      </p:pic>
    </p:spTree>
    <p:extLst>
      <p:ext uri="{BB962C8B-B14F-4D97-AF65-F5344CB8AC3E}">
        <p14:creationId xmlns:p14="http://schemas.microsoft.com/office/powerpoint/2010/main" val="3092100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BE-5DBD-41D4-ACE9-B83ED6B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38138"/>
          </a:xfrm>
        </p:spPr>
        <p:txBody>
          <a:bodyPr/>
          <a:lstStyle/>
          <a:p>
            <a:r>
              <a:rPr lang="en-US" dirty="0"/>
              <a:t>Evaluation Results for Bernstein-Vazirani</a:t>
            </a:r>
            <a:endParaRPr lang="en-GB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7696975-6CE9-466C-8AD5-CDEFBD167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5485"/>
            <a:ext cx="8186738" cy="4165855"/>
          </a:xfrm>
        </p:spPr>
      </p:pic>
    </p:spTree>
    <p:extLst>
      <p:ext uri="{BB962C8B-B14F-4D97-AF65-F5344CB8AC3E}">
        <p14:creationId xmlns:p14="http://schemas.microsoft.com/office/powerpoint/2010/main" val="4131149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BF8-6426-4D5B-B6AC-A735643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QCLG on GitHub </a:t>
            </a:r>
            <a:endParaRPr lang="en-GB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F32581-4FEA-4B63-AEF5-F3F99E0CA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75" y="1771391"/>
            <a:ext cx="6544588" cy="371526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A1CA85-8AFB-456C-8D31-24CE0354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" y="1795234"/>
            <a:ext cx="8735644" cy="326753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6AA3A5-4ADC-4148-980F-0CF0E226B1C1}"/>
              </a:ext>
            </a:extLst>
          </p:cNvPr>
          <p:cNvSpPr/>
          <p:nvPr/>
        </p:nvSpPr>
        <p:spPr bwMode="auto">
          <a:xfrm>
            <a:off x="611560" y="3717032"/>
            <a:ext cx="1296144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3AB90F-F11E-4103-9AB1-54732FC0C87B}"/>
              </a:ext>
            </a:extLst>
          </p:cNvPr>
          <p:cNvSpPr/>
          <p:nvPr/>
        </p:nvSpPr>
        <p:spPr bwMode="auto">
          <a:xfrm>
            <a:off x="652364" y="4005064"/>
            <a:ext cx="1296144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31B1B7-2478-4EF3-B95E-77431F1F11BC}"/>
              </a:ext>
            </a:extLst>
          </p:cNvPr>
          <p:cNvSpPr/>
          <p:nvPr/>
        </p:nvSpPr>
        <p:spPr bwMode="auto">
          <a:xfrm>
            <a:off x="457200" y="4286994"/>
            <a:ext cx="1296144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41E300-6073-433B-A134-4004AF94E539}"/>
              </a:ext>
            </a:extLst>
          </p:cNvPr>
          <p:cNvSpPr/>
          <p:nvPr/>
        </p:nvSpPr>
        <p:spPr bwMode="auto">
          <a:xfrm>
            <a:off x="599282" y="4568924"/>
            <a:ext cx="1296144" cy="2282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F74DAA-B108-4B00-B9DA-0DB39C8EC3D1}"/>
              </a:ext>
            </a:extLst>
          </p:cNvPr>
          <p:cNvSpPr/>
          <p:nvPr/>
        </p:nvSpPr>
        <p:spPr bwMode="auto">
          <a:xfrm>
            <a:off x="673064" y="4798576"/>
            <a:ext cx="1450663" cy="2880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  <a:solidFill>
            <a:srgbClr val="1F5773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900" dirty="0"/>
              <a:t>Presentation</a:t>
            </a:r>
            <a:r>
              <a:rPr lang="en-US" dirty="0"/>
              <a:t> </a:t>
            </a:r>
            <a:r>
              <a:rPr lang="en-US" sz="4900" dirty="0"/>
              <a:t>Outline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84775"/>
          </a:xfrm>
        </p:spPr>
        <p:txBody>
          <a:bodyPr/>
          <a:lstStyle/>
          <a:p>
            <a:pPr marL="514350" indent="-514350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Introduction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Motivation – Challenges - Solution</a:t>
            </a: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 </a:t>
            </a:r>
          </a:p>
          <a:p>
            <a:pPr marL="514350" indent="-514350">
              <a:lnSpc>
                <a:spcPct val="90000"/>
              </a:lnSpc>
            </a:pPr>
            <a:r>
              <a:rPr lang="en-GB" altLang="en-US" sz="28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Background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Frameworks and Qiskit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Primers</a:t>
            </a:r>
          </a:p>
          <a:p>
            <a:pPr marL="514350" indent="-514350">
              <a:lnSpc>
                <a:spcPct val="90000"/>
              </a:lnSpc>
            </a:pPr>
            <a:r>
              <a:rPr lang="en-GB" altLang="en-US" sz="28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Quantum Computing Learning Gate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Level 1 – Experimenting with Primers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Level 2 – The Exciting Game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Level 3 – Implementation of Algorithms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altLang="en-US" sz="24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Level 4 – Evaluation of Algorithms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ea typeface="ＭＳ Ｐゴシック" charset="-128"/>
            </a:endParaRPr>
          </a:p>
          <a:p>
            <a:pPr marL="514350" indent="-514350">
              <a:lnSpc>
                <a:spcPct val="90000"/>
              </a:lnSpc>
            </a:pPr>
            <a:r>
              <a:rPr lang="en-GB" altLang="en-US" sz="2800" b="1" dirty="0">
                <a:solidFill>
                  <a:srgbClr val="FF0000"/>
                </a:solidFill>
                <a:ea typeface="ＭＳ Ｐゴシック" charset="-128"/>
              </a:rPr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541565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have built a foundation for further Quantum Computing research with the implementation of the Quantum Computing Learning Gate.</a:t>
            </a:r>
          </a:p>
          <a:p>
            <a:r>
              <a:rPr lang="en-US" sz="2800" dirty="0"/>
              <a:t>Quantum Systems have a lot more room for improvement.</a:t>
            </a:r>
          </a:p>
          <a:p>
            <a:r>
              <a:rPr lang="en-US" sz="2800" dirty="0"/>
              <a:t>There is a wide variety of frameworks offering tools for advanced quantum development.</a:t>
            </a:r>
          </a:p>
          <a:p>
            <a:r>
              <a:rPr lang="en-US" sz="2800" dirty="0"/>
              <a:t>Quantum Computing can and should be a subject for larger audiences.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0260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 more simple experiments to the first level of QCLG.</a:t>
            </a:r>
          </a:p>
          <a:p>
            <a:r>
              <a:rPr lang="en-US" sz="2800" dirty="0"/>
              <a:t>Implement and evaluate more mainstream algorithms.</a:t>
            </a:r>
          </a:p>
          <a:p>
            <a:r>
              <a:rPr lang="en-US" sz="2800" dirty="0"/>
              <a:t>Develop a graphical interface for “The Exciting Game”, which can be a standalone application.</a:t>
            </a:r>
          </a:p>
          <a:p>
            <a:r>
              <a:rPr lang="en-US" sz="2800" dirty="0"/>
              <a:t>Add a fifth level to QCLG with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22631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49275"/>
            <a:ext cx="7961312" cy="1511300"/>
          </a:xfrm>
          <a:solidFill>
            <a:srgbClr val="1F5773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3600" dirty="0">
                <a:solidFill>
                  <a:schemeClr val="bg1"/>
                </a:solidFill>
              </a:rPr>
              <a:t>Case Study of Algorithms on Classical and Quantum Computers</a:t>
            </a:r>
            <a:endParaRPr lang="en-US" altLang="en-US" sz="3600" i="1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1188" y="2220087"/>
            <a:ext cx="7961312" cy="272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Thanks! Questions?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endParaRPr lang="en-US" sz="1200" dirty="0"/>
          </a:p>
          <a:p>
            <a:pPr algn="ctr"/>
            <a:r>
              <a:rPr lang="en-GB" sz="3200" dirty="0"/>
              <a:t>Sotiris Loizidis</a:t>
            </a:r>
            <a:endParaRPr lang="en-US" sz="3200" baseline="30000" dirty="0"/>
          </a:p>
          <a:p>
            <a:pPr algn="ctr"/>
            <a:endParaRPr lang="en-US" sz="3200" baseline="30000" dirty="0"/>
          </a:p>
          <a:p>
            <a:pPr algn="ctr"/>
            <a:r>
              <a:rPr lang="en-US" altLang="en-US" sz="2400" b="0" dirty="0">
                <a:solidFill>
                  <a:schemeClr val="tx1"/>
                </a:solidFill>
              </a:rPr>
              <a:t>University of Cyprus, Cyprus </a:t>
            </a: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sloizi02@cs.ucy.ac.cy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algn="ctr"/>
            <a:endParaRPr lang="en-US" altLang="en-US" sz="1800" b="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altLang="en-US" sz="2400" b="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 baseline="30000" dirty="0"/>
          </a:p>
          <a:p>
            <a:pPr algn="ctr" eaLnBrk="1" hangingPunct="1">
              <a:spcBef>
                <a:spcPct val="20000"/>
              </a:spcBef>
            </a:pPr>
            <a:endParaRPr lang="en-US" sz="2400" b="0" dirty="0"/>
          </a:p>
          <a:p>
            <a:pPr algn="ctr" eaLnBrk="1" hangingPunct="1">
              <a:spcBef>
                <a:spcPct val="20000"/>
              </a:spcBef>
            </a:pPr>
            <a:endParaRPr lang="en-US" altLang="en-US" sz="20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1800" b="0" dirty="0">
              <a:solidFill>
                <a:schemeClr val="tx1"/>
              </a:solidFill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3749" y="6093296"/>
            <a:ext cx="1807940" cy="53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611188" y="5229200"/>
            <a:ext cx="7993062" cy="791609"/>
          </a:xfrm>
          <a:prstGeom prst="rect">
            <a:avLst/>
          </a:prstGeom>
          <a:solidFill>
            <a:srgbClr val="1F577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solidFill>
                  <a:schemeClr val="bg1"/>
                </a:solidFill>
              </a:rPr>
              <a:t>Thesis Presentation, Cyprus, January  11, 2021</a:t>
            </a:r>
            <a:endParaRPr lang="fr-FR" alt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8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84E5-01AA-4E14-A7FA-8C91B686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354162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Latest Advancements in Real-World Applications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C3D7-5A87-4CD7-B1C9-FADFF9A8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186766" cy="4431192"/>
          </a:xfrm>
        </p:spPr>
        <p:txBody>
          <a:bodyPr/>
          <a:lstStyle/>
          <a:p>
            <a:r>
              <a:rPr lang="en-US" sz="2400" dirty="0"/>
              <a:t>Procedural Game Generation: Algorithms are being developed to produce truly random terrain or effects in games using Quantum Computers. </a:t>
            </a:r>
          </a:p>
          <a:p>
            <a:r>
              <a:rPr lang="en-US" sz="2400" dirty="0"/>
              <a:t>Volkswagen Quantum Routing: Volkswagen demonstrates real-time optimized routing in buses using Quantum Computers.</a:t>
            </a:r>
          </a:p>
          <a:p>
            <a:r>
              <a:rPr lang="en-US" sz="2400" dirty="0"/>
              <a:t>Next-Gen Batteries Using Quantum Computers: IBM and Daimler AG researchers simulate molecule formulation in lithium-sulfur batteries using IBM Quantum systems in order to produce the next batteries for electric vehicles.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01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CE30-C7F5-4254-8497-A7978C3F109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0D3-A12F-4EB0-A313-BB614812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acquainted with the basic Quantum Computing Concepts.</a:t>
            </a:r>
          </a:p>
          <a:p>
            <a:r>
              <a:rPr lang="en-US" dirty="0"/>
              <a:t>Familiarize with the State-of-the-Art frameworks.</a:t>
            </a:r>
          </a:p>
          <a:p>
            <a:r>
              <a:rPr lang="en-US" dirty="0"/>
              <a:t>Develop a streamlined workflow capable of supporting quantum development in different levels of competence, inspired by Qiskit.</a:t>
            </a:r>
          </a:p>
        </p:txBody>
      </p:sp>
    </p:spTree>
    <p:extLst>
      <p:ext uri="{BB962C8B-B14F-4D97-AF65-F5344CB8AC3E}">
        <p14:creationId xmlns:p14="http://schemas.microsoft.com/office/powerpoint/2010/main" val="21720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7DBF-D9B5-467E-A7CC-A12B5F79CBC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Our Solution (Overview)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E319-965D-438C-8C53-C79B32BF3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developed a GitHub repository which encapsulates all the knowledge we have accumulated.</a:t>
            </a:r>
          </a:p>
          <a:p>
            <a:r>
              <a:rPr lang="en-US" dirty="0"/>
              <a:t>The repository is split in different abstraction levels in order to allow a natural progression of complexity while experimenting.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33412"/>
          </a:xfrm>
          <a:solidFill>
            <a:srgbClr val="1F5773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Presentation Outline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84775"/>
          </a:xfrm>
        </p:spPr>
        <p:txBody>
          <a:bodyPr/>
          <a:lstStyle/>
          <a:p>
            <a:pPr marL="514350" indent="-514350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Introduction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Motivation – Challenges - Solution</a:t>
            </a: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 </a:t>
            </a:r>
          </a:p>
          <a:p>
            <a:pPr marL="514350" indent="-514350">
              <a:lnSpc>
                <a:spcPct val="90000"/>
              </a:lnSpc>
            </a:pPr>
            <a:r>
              <a:rPr lang="en-US" altLang="en-US" sz="2800" b="1" dirty="0">
                <a:solidFill>
                  <a:srgbClr val="FF2600"/>
                </a:solidFill>
                <a:ea typeface="ＭＳ Ｐゴシック" charset="-128"/>
              </a:rPr>
              <a:t>Background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b="1" dirty="0">
                <a:solidFill>
                  <a:srgbClr val="FF2600"/>
                </a:solidFill>
                <a:ea typeface="ＭＳ Ｐゴシック" charset="-128"/>
              </a:rPr>
              <a:t>Frameworks and Qiskit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b="1" dirty="0">
                <a:solidFill>
                  <a:srgbClr val="FF2600"/>
                </a:solidFill>
                <a:ea typeface="ＭＳ Ｐゴシック" charset="-128"/>
              </a:rPr>
              <a:t>Primers</a:t>
            </a:r>
            <a:endParaRPr lang="en-US" dirty="0"/>
          </a:p>
          <a:p>
            <a:pPr marL="514350" indent="-514350">
              <a:lnSpc>
                <a:spcPct val="90000"/>
              </a:lnSpc>
            </a:pPr>
            <a:r>
              <a:rPr lang="en-US" sz="2800" dirty="0"/>
              <a:t>Quantum Computing Learning Gate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dirty="0"/>
              <a:t>Level 1 – Experimenting with Primers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dirty="0"/>
              <a:t>Level 2 – The Exciting Game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dirty="0"/>
              <a:t>Level 3 – Implementation of Algorithms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dirty="0"/>
              <a:t>Level 4 – Evaluation of Algorithms</a:t>
            </a:r>
          </a:p>
          <a:p>
            <a:pPr marL="514350" indent="-514350">
              <a:lnSpc>
                <a:spcPct val="90000"/>
              </a:lnSpc>
            </a:pPr>
            <a:r>
              <a:rPr lang="en-US" altLang="en-US" sz="2800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8435410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0A5D-6861-40ED-A2FC-176E272D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17" y="278616"/>
            <a:ext cx="8186766" cy="1206168"/>
          </a:xfrm>
          <a:solidFill>
            <a:srgbClr val="1F5773"/>
          </a:solidFill>
        </p:spPr>
        <p:txBody>
          <a:bodyPr/>
          <a:lstStyle/>
          <a:p>
            <a:r>
              <a:rPr lang="en-US" dirty="0"/>
              <a:t>Background: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C4E5-D586-4134-A024-D90D70EA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it-IT" b="1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474" y="325356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3B950FC-388C-4A6E-A1D7-AE4865F3E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84" y="4102822"/>
            <a:ext cx="1450232" cy="1450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4FED4-2914-458C-97A6-9387F8E2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9" y="1772816"/>
            <a:ext cx="1280041" cy="128004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2CC5B9F-C5B0-46AB-95BD-5868CD595B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70" y="1511815"/>
            <a:ext cx="1878314" cy="1878314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3DB2E4B-5648-4CF1-BDEF-9A323B7C46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4" y="4437112"/>
            <a:ext cx="2281009" cy="917156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908B6F-18A3-42AF-95D7-F4C42E7B4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62" y="4335207"/>
            <a:ext cx="2241929" cy="11209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804109-2A84-45DC-8DC0-686CBFB1D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22" y="1606603"/>
            <a:ext cx="168873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8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0A5D-6861-40ED-A2FC-176E272DD8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5773"/>
          </a:solidFill>
        </p:spPr>
        <p:txBody>
          <a:bodyPr/>
          <a:lstStyle/>
          <a:p>
            <a:r>
              <a:rPr lang="en-US" dirty="0"/>
              <a:t>Background: Qiskit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C4E5-D586-4134-A024-D90D70EA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186766" cy="5007256"/>
          </a:xfrm>
        </p:spPr>
        <p:txBody>
          <a:bodyPr/>
          <a:lstStyle/>
          <a:p>
            <a:pPr marL="457200" lvl="2" indent="-457200"/>
            <a:r>
              <a:rPr lang="en-US" sz="2800" dirty="0"/>
              <a:t>Qiskit is the backbone of our efforts.</a:t>
            </a:r>
          </a:p>
          <a:p>
            <a:pPr marL="457200" lvl="2" indent="-457200"/>
            <a:r>
              <a:rPr lang="en-US" sz="2800" dirty="0"/>
              <a:t>Open-source framework for quantum development.</a:t>
            </a:r>
          </a:p>
          <a:p>
            <a:pPr marL="457200" lvl="2" indent="-457200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EF772-E2C7-4338-96B0-27D6AFA6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87" y="2852936"/>
            <a:ext cx="4499992" cy="25312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2DBAFE-5422-4B28-B2E5-A822E85578AA}"/>
              </a:ext>
            </a:extLst>
          </p:cNvPr>
          <p:cNvSpPr/>
          <p:nvPr/>
        </p:nvSpPr>
        <p:spPr bwMode="auto">
          <a:xfrm>
            <a:off x="4283968" y="4473116"/>
            <a:ext cx="576063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B66254-4EEB-4A99-9325-75D0A341C10F}"/>
              </a:ext>
            </a:extLst>
          </p:cNvPr>
          <p:cNvSpPr/>
          <p:nvPr/>
        </p:nvSpPr>
        <p:spPr bwMode="auto">
          <a:xfrm>
            <a:off x="5205661" y="4005064"/>
            <a:ext cx="576063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598616-1E1D-4556-82AD-A406E0DD5028}"/>
              </a:ext>
            </a:extLst>
          </p:cNvPr>
          <p:cNvCxnSpPr>
            <a:cxnSpLocks/>
          </p:cNvCxnSpPr>
          <p:nvPr/>
        </p:nvCxnSpPr>
        <p:spPr bwMode="auto">
          <a:xfrm>
            <a:off x="4860031" y="4784798"/>
            <a:ext cx="2664297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60A595-FABA-45EB-928E-995F486DDCA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81724" y="2839912"/>
            <a:ext cx="1670596" cy="144083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4BD50C-EC19-46DC-B499-BD44B430F26D}"/>
              </a:ext>
            </a:extLst>
          </p:cNvPr>
          <p:cNvSpPr txBox="1"/>
          <p:nvPr/>
        </p:nvSpPr>
        <p:spPr>
          <a:xfrm>
            <a:off x="7380312" y="249289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Simulator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54505-F40C-46F0-96C4-8BEAF5F4BB40}"/>
              </a:ext>
            </a:extLst>
          </p:cNvPr>
          <p:cNvSpPr txBox="1"/>
          <p:nvPr/>
        </p:nvSpPr>
        <p:spPr>
          <a:xfrm>
            <a:off x="7452320" y="4280742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34199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9515</TotalTime>
  <Words>1601</Words>
  <Application>Microsoft Office PowerPoint</Application>
  <PresentationFormat>On-screen Show (4:3)</PresentationFormat>
  <Paragraphs>224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Courier New</vt:lpstr>
      <vt:lpstr>Tahoma</vt:lpstr>
      <vt:lpstr>Default Design</vt:lpstr>
      <vt:lpstr>Implementation and Evaluation of Algorithms on Classical and Quantum Computers</vt:lpstr>
      <vt:lpstr>Motivation</vt:lpstr>
      <vt:lpstr>Motivation</vt:lpstr>
      <vt:lpstr>Latest Advancements in Real-World Applications</vt:lpstr>
      <vt:lpstr>Challenges</vt:lpstr>
      <vt:lpstr>Our Solution (Overview)</vt:lpstr>
      <vt:lpstr>Presentation Outline</vt:lpstr>
      <vt:lpstr>Background: Frameworks</vt:lpstr>
      <vt:lpstr>Background: Qiskit</vt:lpstr>
      <vt:lpstr>Primers</vt:lpstr>
      <vt:lpstr>Primers - Qubit</vt:lpstr>
      <vt:lpstr>Primers –  Qubit</vt:lpstr>
      <vt:lpstr>Primers – Quantum Gate</vt:lpstr>
      <vt:lpstr>Primers – Quantum Gate Behaviors</vt:lpstr>
      <vt:lpstr>Quantum Circuit</vt:lpstr>
      <vt:lpstr>Presentation Outline</vt:lpstr>
      <vt:lpstr>QCLG Structure</vt:lpstr>
      <vt:lpstr>QCLG Level 1 - Superposition</vt:lpstr>
      <vt:lpstr>QCLG Level 1 - Entanglement</vt:lpstr>
      <vt:lpstr>QCLG Level 1 - Interference</vt:lpstr>
      <vt:lpstr>QCLG Level 2 – The Exciting Game </vt:lpstr>
      <vt:lpstr>QCLG Level 2 – The Exciting Game </vt:lpstr>
      <vt:lpstr>QCLG Level 2 – The Exciting Game</vt:lpstr>
      <vt:lpstr>CQLG Level 3</vt:lpstr>
      <vt:lpstr>Deutsch-Jozsa</vt:lpstr>
      <vt:lpstr>Deutsch-Jozsa Classical Approach</vt:lpstr>
      <vt:lpstr>Deutsch-Jozsa Quantum Approach</vt:lpstr>
      <vt:lpstr>Bernstein-Vazirani</vt:lpstr>
      <vt:lpstr>Bernstein-Vazirani Classical Approach</vt:lpstr>
      <vt:lpstr>Bernstein-Vazirani Quantum Approach</vt:lpstr>
      <vt:lpstr>CQLG: Level 4</vt:lpstr>
      <vt:lpstr>Evaluation Methodology</vt:lpstr>
      <vt:lpstr>Evaluation Results for  Deutsch-Jozsa</vt:lpstr>
      <vt:lpstr>Evaluation Results for Bernstein-Vazirani</vt:lpstr>
      <vt:lpstr>QCLG on GitHub </vt:lpstr>
      <vt:lpstr>Presentation Outline</vt:lpstr>
      <vt:lpstr>Conclusions</vt:lpstr>
      <vt:lpstr>Future Work</vt:lpstr>
      <vt:lpstr>Case Study of Algorithms on Classical and Quantum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and Evaluation of Algorithms on Classical and Quantum Computers</dc:title>
  <dc:subject>University of Cyprus</dc:subject>
  <dc:creator>Sotiris Loizidis</dc:creator>
  <cp:lastModifiedBy>sotiris loizidis</cp:lastModifiedBy>
  <cp:revision>1</cp:revision>
  <cp:lastPrinted>2005-08-16T19:27:47Z</cp:lastPrinted>
  <dcterms:created xsi:type="dcterms:W3CDTF">2016-03-24T13:15:50Z</dcterms:created>
  <dcterms:modified xsi:type="dcterms:W3CDTF">2021-01-12T23:13:05Z</dcterms:modified>
</cp:coreProperties>
</file>