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10"/>
  </p:notesMasterIdLst>
  <p:handoutMasterIdLst>
    <p:handoutMasterId r:id="rId11"/>
  </p:handoutMasterIdLst>
  <p:sldIdLst>
    <p:sldId id="336" r:id="rId2"/>
    <p:sldId id="427" r:id="rId3"/>
    <p:sldId id="428" r:id="rId4"/>
    <p:sldId id="429" r:id="rId5"/>
    <p:sldId id="430" r:id="rId6"/>
    <p:sldId id="431" r:id="rId7"/>
    <p:sldId id="432" r:id="rId8"/>
    <p:sldId id="339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 autoAdjust="0"/>
    <p:restoredTop sz="72562" autoAdjust="0"/>
  </p:normalViewPr>
  <p:slideViewPr>
    <p:cSldViewPr>
      <p:cViewPr>
        <p:scale>
          <a:sx n="60" d="100"/>
          <a:sy n="60" d="100"/>
        </p:scale>
        <p:origin x="-15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0D2E5-A4C5-469A-AD0B-8DA0920CD98C}" type="datetimeFigureOut">
              <a:rPr lang="el-GR" smtClean="0"/>
              <a:pPr/>
              <a:t>27/11/2013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590C-91D9-4939-A292-11CA3421413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69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117E-EF1F-4B23-96DF-75414961D036}" type="datetimeFigureOut">
              <a:rPr lang="el-GR" smtClean="0"/>
              <a:pPr/>
              <a:t>27/11/2013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8031F-BFA9-4A35-947B-10B68A7A764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5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8031F-BFA9-4A35-947B-10B68A7A7647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78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8031F-BFA9-4A35-947B-10B68A7A7647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20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Ευχαριστούμε για την προσοχή!</a:t>
            </a:r>
            <a:endParaRPr lang="el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C8EC-0270-47A5-A959-1A053182C5C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1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1200" y="1676400"/>
            <a:ext cx="6629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1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1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3352800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3352800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019800" y="3581400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 rot="5400000">
            <a:off x="1650603" y="3303191"/>
            <a:ext cx="3100388" cy="794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3591" y="3809602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2385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0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48200" y="1752601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418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19256" cy="4823048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70609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536" y="1185611"/>
            <a:ext cx="8424936" cy="483418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11/27/2013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755" r:id="rId12"/>
    <p:sldLayoutId id="2147483756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4" r:id="rId1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3000" b="1" i="0" u="none" strike="noStrike" kern="1200" cap="none" spc="0" normalizeH="0" baseline="0" dirty="0">
          <a:ln>
            <a:noFill/>
          </a:ln>
          <a:solidFill>
            <a:schemeClr val="tx2"/>
          </a:solidFill>
          <a:effectLst/>
          <a:uLnTx/>
          <a:uFillTx/>
          <a:latin typeface="Cambr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50000"/>
        </a:lnSpc>
        <a:spcBef>
          <a:spcPts val="0"/>
        </a:spcBef>
        <a:buClr>
          <a:schemeClr val="accent3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50000"/>
        </a:lnSpc>
        <a:spcBef>
          <a:spcPts val="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50000"/>
        </a:lnSpc>
        <a:spcBef>
          <a:spcPts val="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701008"/>
            <a:ext cx="6400800" cy="16002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l-GR" sz="2200" b="1" dirty="0">
                <a:latin typeface="Cambria" pitchFamily="18" charset="0"/>
                <a:cs typeface="Times New Roman" pitchFamily="18" charset="0"/>
              </a:rPr>
              <a:t>Γιώργος </a:t>
            </a:r>
            <a:r>
              <a:rPr lang="el-GR" sz="2200" b="1" dirty="0" err="1">
                <a:latin typeface="Cambria" pitchFamily="18" charset="0"/>
                <a:cs typeface="Times New Roman" pitchFamily="18" charset="0"/>
              </a:rPr>
              <a:t>Αγριδιώτης</a:t>
            </a:r>
            <a:endParaRPr lang="el-GR" sz="2200" b="1" dirty="0">
              <a:latin typeface="Cambria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l-GR" sz="2200" b="1" dirty="0" smtClean="0">
                <a:latin typeface="Cambria" pitchFamily="18" charset="0"/>
                <a:cs typeface="Times New Roman" pitchFamily="18" charset="0"/>
              </a:rPr>
              <a:t>Αφροδίτη Χρίστου</a:t>
            </a:r>
          </a:p>
          <a:p>
            <a:pPr>
              <a:buClr>
                <a:schemeClr val="tx2">
                  <a:lumMod val="75000"/>
                </a:schemeClr>
              </a:buClr>
              <a:buSzPct val="70000"/>
              <a:defRPr/>
            </a:pPr>
            <a:r>
              <a:rPr lang="el-GR" sz="2200" b="1" dirty="0">
                <a:latin typeface="Cambria" pitchFamily="18" charset="0"/>
                <a:cs typeface="Times New Roman" pitchFamily="18" charset="0"/>
              </a:rPr>
              <a:t>Γιώργος Χρίστου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SzPct val="70000"/>
              <a:defRPr/>
            </a:pPr>
            <a:endParaRPr lang="en-US" sz="2200" b="1" dirty="0" smtClean="0">
              <a:latin typeface="Cambria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>
                <a:latin typeface="Cambria" pitchFamily="18" charset="0"/>
                <a:cs typeface="Times New Roman" pitchFamily="18" charset="0"/>
              </a:rPr>
              <a:t>SmartLib</a:t>
            </a:r>
            <a:endParaRPr lang="en-US" sz="3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188640"/>
            <a:ext cx="864096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/>
          <a:p>
            <a:pPr lvl="0" algn="ctr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</a:pPr>
            <a:r>
              <a:rPr lang="el-GR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Πανεπιστήμιο Κύπρου – Τμήμα Πληροφορικής</a:t>
            </a:r>
          </a:p>
          <a:p>
            <a:pPr lvl="0" algn="ctr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</a:pPr>
            <a:endParaRPr lang="en-GB" sz="1100" b="1" dirty="0" smtClean="0">
              <a:solidFill>
                <a:schemeClr val="tx2"/>
              </a:solidFill>
              <a:latin typeface="Cambria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</a:pPr>
            <a:r>
              <a:rPr lang="el-GR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ΕΠΛ6</a:t>
            </a:r>
            <a:r>
              <a:rPr lang="en-US" sz="2200" b="1" dirty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4</a:t>
            </a:r>
            <a:r>
              <a:rPr lang="en-US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6</a:t>
            </a:r>
            <a:r>
              <a:rPr lang="el-GR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 –</a:t>
            </a:r>
            <a:r>
              <a:rPr lang="en-US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l-GR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Προχωρημένα Θέματα Βάσεων Δεδομένων</a:t>
            </a:r>
            <a:endParaRPr lang="en-US" sz="2200" b="1" dirty="0" smtClean="0">
              <a:solidFill>
                <a:schemeClr val="tx2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3528" y="5373216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ctr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</a:pPr>
            <a:r>
              <a:rPr lang="el-GR" sz="2200" b="1" dirty="0" smtClean="0">
                <a:solidFill>
                  <a:schemeClr val="tx2"/>
                </a:solidFill>
                <a:latin typeface="Cambria" pitchFamily="18" charset="0"/>
                <a:cs typeface="Times New Roman" pitchFamily="18" charset="0"/>
              </a:rPr>
              <a:t>Χειμερινό Εξάμηνο 2013/2014</a:t>
            </a:r>
            <a:endParaRPr lang="en-US" sz="2200" b="1" dirty="0" smtClean="0">
              <a:solidFill>
                <a:schemeClr val="tx2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054" name="AutoShape 6" descr="data:image/jpeg;base64,/9j/4AAQSkZJRgABAQAAAQABAAD/2wCEAAkGBhQSEBIUEhQVFRQUFBQUFBQUFRUUFBQUFRQVFBQUFhUXHCYeFxkjGRQUHy8gIycpLCwsFR4xNTAqNSYrLSkBCQoKDgwOGg8PGiokHx8pKSwpKSwpLCksLCkpKSksLCksKSwpLCwsLCwpKSksKikpLCkpLCwsLCktKSksLCwpKf/AABEIARcAtQMBIgACEQEDEQH/xAAcAAABBQEBAQAAAAAAAAAAAAAAAgMEBQYBBwj/xABOEAACAQMCAwYDAwcGCA8AAAABAgMABBESIQUTMQYHIkFRYRRxkTKBoRUjQlJyscGCkrPR4fAWJDNic4Oi8QglJjQ2Q1NjdISytMLE0v/EABsBAAIDAQEBAAAAAAAAAAAAAAACAQMEBQYH/8QAMhEAAgEDAwIDBwMEAwAAAAAAAAECAxESBCExE0EFUWFxgZGhwdHwFDKxBiLS8RUzQv/aAAwDAQACEQMRAD8A3uquZpNLUV3DzXJzNGquuKTigDjVHnu1jGp2AA+v0G5qLdztzdGrSCAQem3Q5PzBqFMi6ZASW2Okjoeu5zWSpqcW4pG6jo80pSexdPgjI6Hemi1VPZnjkcirb61MyBho6kohADZ6dCvvsau3jxWmnNTjdGOpFwk0M6qdWbFJYYpFPZMryaJJeuc0U0o3p4Lke9K0h1JsmWkeaniPNRrKE7VYhax1Hub6UdhoW1OJBTyLTqrVLkalBEbkV3lVLC1wpS5DYEJoj5UrUfuqQVpIjqbkY24I8m9RpY/SrIx0zLDtQmRKJXrOaKcaCirNircq9NLRN6eENSobbPpWqVRIwxpNkM2xzTTR71clR0NRpYhnakjVLJULcGK7UXqpImTpKqWB/WVjgjHsVBrG8V43rBAyR77D6Ctr3jcN/NRSj9FijfsuNvxUfWvNnWvNeI1Zqs1fYvhJxiolbBxF4LmOdPtRsDjoCOjKfYgkffXulldpNEkiHKSKGU+xGfrXg0jawTj2r0Lum41rjltWO8R5kf7DHxgfJiD/AKyt/htdp9OXf+SNRDKOXkboRCgxb07ihTncb13rnPsIaOuxjBp1R613pUXGUe5Ps6noKrrN6slNYqnJ0aO6FIKeApKU6KzNmuKE4opVJNQMJIrqrQKUKCA00h0pzNGKCbECSPfpXKmmOinyK8CijlzggedS3kGMD61A5wUH2poXuT7VocXIyKSiTG3NPIcrg1CjuhT8bmoaY0ZIr+0fDzNbTRjclDp/bXxL+IFeLy+vqM19AxgDevFe1vDeRdzIBhdetP2JPEMfLOPuri+JwvjP3fnzBxsZSYaj02bffqChwR88YpXZ3ivwt7FLnChtL/6NvC/0Bz8wKVxEhQGxvn67HOfuqnvWyM+tZdPJpqSLIrJWPowyYFETnyrPdjuI8+wt3Jy3LCt+1GTGfrpz99XAc166LyVzmSWLsTlOc0YxUVJzvvSXuzU2YXRPjk9/OraCfas2t2M1LivhVdSFy2lVxNGklOh6oF4rjrUmPiY9ayypM3RrxLjVXRUGO/BqTFODVTi0XxmmPYoxRqozSDnKVSc0aqAFUUnXRRYLmKefAplZ6ZL0qGMk12MUjgZNstbRasEWk2VmcDNTBbVinJXOhTg7DaGsL3qcK8EVyB9n81J+yxyhPybUP5Yr0JYKbvuGJNE8Ug1JIpVh7H0PkR1B8iBWSvBVYOJfjdHzpcKCMEAis7xQ74rf8c7ub+3mKRxNcRE/m5YwCceQdc+BvXy9DWUTs08t2kEzCAmcQOWGrluW0bgHfxYHXzrj0aMqcrSCEWnuel90dkzcMUnpzptPy8P/AMtVbBuHGrXs52bSztIbZCWES41EYLMSWdiPLLEnHl0qY9rXoadVxikVVNOpNszL2pAqI9s3pWpa3ps2wq9VzNLTXMvyzjpXAprTmyX0ppuHCn66K3pmUBY4pPNIq6k4dUKex2p1UTK5UpIbj4gamQ8Wx51TMmK4aZ04sWNWUTWQcWBqbHeg1iElIqdBxAiqJaddjVDVvua8T1xpapIeJZFPG7rP0mjUq6aJ7z0VWmc12m6YvVKC3h1HatBw7hYG5qBwhBitLbLtVleo1sirTUk92OxxU4ErortYGzppCStNlaeNJIouDQ3XmfbzsGr3nxJkKRTPCrhB41cbNIGOw8CA9DuK9NYVSdr7XmWcg81ww9sHDH+azVVXV6bflv8AArlwXmK4RUbh15zYYpP10VvvZQSPrmpBarluPcYlWmMU88tIBFWopdriKMUo0lXHqD8qkUSy1FmTapLSVFuJMVZG5VNopLqDemFhJqzYhj6U9HBjp51qzsjD002VSWvr9KV8NVm0RHUA02kI1Z/DyozDppDMdvgDPWrG1tcjO38aTGR6UpJN8VXJtl0IxQ9yPQE0UpLgjpRVX9xf/aVHDXx51f2tyMVl1UipcN4Vq2pTyM9GthsapZqUJRWaXihqXDfVmdFo2x1CZeaqSXqFFcZFOmSqsC7O48Xpi6jDoyHoylT8mBB/A0ky0xLPtTKFxJTKjspflYnhf7cLsp+TMTn5auYP5IqbxLjAijZz5Dp6noB9SKoOLkwXAnGdD+CUD7t/nsp/kkdWrnaRwbViDkHQQR0ILLgg1R/1UJr/ANQT+Ftn+d7mSVVrZGbv+PyyMSXPyBIA+QFMjjsq7cx/57f11WvcDOBlmPRVGST8hTyWRTxSfbP6PXQPT9r19OnrXjs6sr1HJ+0quxziHGJSuNTEnwgFick7Dqa9G4dDyoY4/wBRQvzIG5+85P3155wS25t7CvkhMrfyN1/2tNeiE16bwSk3TlVly3b4EZNDxmplm1DY7VwuKShHQV6BRIcrgE9qeD03q3oosQmO8ygtTdJ10WJuOBq4WNID11TU2IuOh6KbrtRYm40yZFNcv1p5D5UtlFNwJa40i1IiNNqMV0PSvcZbE5Z8V1rqoJauBqTBFvUZKa6pppiaZLio8k2+QdsdPenUCtzY/NEGUqwyD1H9/wB9Zi/iKRvbuco2DE+dIBDBtBOMKCdvYn0I03bXlMXJWRSrbg/Ue496pr6Z1I7c2t7U+U/zbkTqIxaXojLRhOUw2ZSMN95O5+84pm4vABljWiIjJEVyiyAbRSEbgdAurqB0A32Ox6qSWfCYIn1CJcjoW1MQfIjUTj5151eCVK8rqey5T5Xp5fR8hKpFcnOyXDWjDTyDDSABVPVY853HkScHHoBWiW4BquN4TSBLXqtPpY0Kapx7FDq3Zbggn5UM2KgwXW9PSXFWOIymrD4fNJ5uDTMcgrrvUWJuOPeVxZ6hytk1wNTYi5ssRMM07G9Voan4paVxHUiwFFcQbUVWWjSmlM9Q2mpBu6tcSiMySZzSRNmo7Tim3loxByJy3w++iS4HrVdqo10YhmyY8wI2qNLNTLzYqNLcZp4wK5THJLjPSmjLios13pwANTHoo6k1OsODs3inP+rQkKP2m6sfwrJqdfS07x5fkvq+38+gUqM6r248yJdMrqVJ3+uPLcDfHl99KtbeYr4o5MjbJByRjbPv5e+M+dX0dhGu4ULtvp2GPPIG1ROFcQ15MUYWME5ZmwffboPxrgz8XnGspqKV9u7v5X27e625q/TwjaE3z5f6K+QMm7Kyj1KsB9cYpKXGRtv8ulXVxxyFU16wQemncn226f21ibu7TVqijMe5J8ZI39sD+NXf8/g1nFP2fj+hnr06VO2MvqXvO3p3n1mrbtBp2m2HkwBwfmPKrqOYMAQQQRkEbgiu/ptVR1Ucqb93dGbdFhFLvT2vPSq4PUqN9qvlEsjIWTSqTmug0owtDUiOmEFTLakY8ScprtczRVJpKJnrmaRRqrUzCjpajVXKKgk6WptpDSiajyUyQrYl3qJeXmkbdT0/rp13wCT061mjxb/GAWHgBwwI9PT2rmeK616WljD90uPRef2IpqLeU+C1a9WBGOczuP5gPr6HH9xVbFfyg69bg9QxY5wfPfypfFeW0paNic7n01e3rRI+rTtsqgDPXpvvXgalRtlOp1DcueOLFtB2om04JUn9bG/QjB+/f7qjrxKTfDacnJ0gKDnrkAb1DQU4Kzyk292ZJaqcuZMTopLrT1JakTE6pAnjyCD0NRuG8TNs+k5MTHp+r/nD+I86nTLVdew5FdLR6mdCanBmijU3s+GbSNwQCDkHcEeYPQ1OjrLdkrzKcokkpvv6E5wPbetREa+i6evHUUlUj+M1JYseWuk0gNXatsNkOo9OxyVHzRqoxJU7Ev4o0VELUVGCJ6jG66KKKawiYUYortFgucNR3FSDTTr6UyFZV8TOFA/WP4Df+qqG+uxumndTswO/l5Y3q54zMFZS2wCk/U4/hWekuOY5b6bDIHlXhPGajnqpX4jZfnvLaksKCXmT4+EyaQTpGRnTkFgAR19NqcktHXHhO4znHQetMWshUhl2I6VanjspIPh6dNII/GvOzcrnKk4Pm6+f2IXgx4dWdhuwb/ca7y10ZGQckHc5IO4I9MdKVPOXOSAPLwgD8BSB5/u6bfOlM7e+x3FGKde2dQGZSAehOMH6U0zY61HsFaa2Y1IKhTRE6sDoOvpk4zj0qdKcU/weIs7HHgKkEkbNuNhVsZW3NWni5SSIPDYRFL4W1acaiPMknP4bVsFqguLRUBCjHr6n51eWhyq+pUH8BXs/6eqtqcH6P6P6HXrU8YxZIWlYoVaWFr05ShOmuEUsLXRFRcmwgCuU5poouFho0U5ornLphBGK7il6aNOagkbQZ8q6Fp9Y6UYhUXJsYvtrGcIcf2YLf1iqC2et32jtPzatjYHB+Tf2gfWqK04DETk6vlqIFeE8YWGplfvZ/L7l0qLqQTRBiapCtUrjPDFiVWjXC9G3zg+X8arVmrg2y3RyatFxlZktX/dVpwPhKzElycKfsjYHz3Pn8qruFWLTvpBxtlm9B7D1rbWNksSBV6eZPUnzJqio7bLks0unylk+EcvLUNEygfokD2ONqqez/C1wZHGXDEAH9HHt61fUmqLvg6cqMZTU/IynEOFnnHlgMNSnG22d8/s9fpUy5lAlVQdtLLgdMjB+tReIK0MkukleYBobfAOrJXPl57+9RLUSIjDAJUkjcHORvv1q6O9tzJRtGbSW99/S3Ycvz1q+sosRp66F/cKyNnxQXLhACGLhSOuM+eR5Vuwm21e3/p+m45yfojoV2pJJDeilBaXppQXHyr09zPYQqV1U2pa06BUNjJEfHtRUjFFRcnEbWOkslS+VSOVU5C4Ebk1wRYqWY66sVTkGBF5ZpeipIjzXOXS5DYEK4tA6Mh/SGPl6H7jWTjBRirbFTg1uQlVHH+DFxzIx4wNwP01//Q/H6VxPF9H+ohnH90fmjRReOzMv2luW+HGOmsavlvj8azUd1Wlu4ebC6frDYnyI6GovBeywRw0rBsbhR0z7145Ywi78lNeg5SJdrDLbxo6byTYVQFyFHXJz59PxrX2gKooY5YAAn1NRUnpz4iufNOXIU6HTfJLL0h5KjG4piW5pVAvsI4pxGONdUjADyzvk+gHUmvPuJ9sDzPzY0pqB2+0wHrnpn0qV24leSSJEVmwpJwNsscdfkKp+BdiLm7uRFpKIMNLL1VE/i56Bf4AkdrRaSE7X5fYaMFJm47urPnK1yVA8Tou2MnUSfngHH3+1bZbapPD+GJbxRxRrpRAFVRvsPU+ZJOSfMkmp8MANey00I6anhEno3ZVLb+1d+G86tRZb58qU1uK0OsMtOUotqBAatfh96b5XqKnqi9GxXJH60VYciip6hHSY0Lf606lpnyq1a0GOlJCYqjrX4NP6e3JW/k/FKNoPKrApXBEfvo6jDorsVLQHNIMNXRhz5VwQDptU9YV6cqeTtTTTqp3q5nthjas1xKycmqKmpceCxaexA4zwqOU64yEk88/Zf5gdD7j8aoC5Q4caT+B+RGxq0uOHS+9QJeGTHrnFcLU0oVXklZjdMWk9L59V35LlHQEfKj4Of+65rnPRvyEdMntPUaa496aHD5j6/upacKkHl9/nUx0b7kqkSeHcFMzAu3LTzJ+2w/zV/ifxrb8PMMUYjiAAH3knzJPmaxkVhN71Y2tlL711NOo0f2rfzLowRsYSCanxQ5qj4VA4xmtJCMCuiqrkty6NNDc0ePvpjlVNYA10KPSmUrDOF2VvKJI2rrWpPlVjiu1PUYvSRXLZn0oqxoo6jJ6UROiucoViO1neJJBex2Vnb/E3BGuRS2kKukvpH+dpGrJ2GV65rLcA7xr69luplUmO1Tmraw8uIyDWR+dkkDMQEBJVcEnGKp6iTsM2j18QilhRXi3C++u7nljRYIhrnjDELIwjgLKrEnV1yx8RwBgbb1fHvKu5heXNpDC1lZsA/ML86dRu7RkeFML4twdiOvQR1EwTR6SY64IRWN7Ud4nLSySzVZZ77QYBISEVHKgPIFOerYxnyb0wYcveHdQR3sc1tHLdWel5BE5jia3dC4nXXlsLsCoyfEPfDZhsb8wikG1X0ryXhve9fzW08yWcbrA2uZwzIkcRA0qAWLO2zsT5DG1emdmePpe2sVxGCBIu6ncowJV0J88MCM+fWoUlIlNMgdquPWthEJLkkBiVUKhdmYAtgY2GwPUgVY21nHIiuBsyqwyN8MAR++vLe/6afECsii2BysmfGZSrh0K56BcHOPvq3ft9d2ljbJLbxfF3DpFaRq+pGi0RASyYYn7ThcZHXywaS6u0yL7m+PCE9BSDwRPSqTgHayUXFza34iSa3jFxzIdYikgI8TgPuCp2P9lZte8+8eCW/jgh+AimEZRi/wASyZVTIDnQN3XbHUkeWam8UDsVXCrq6HaFbO4m1ohk2RRFGwNs0qEoPmOpO4616uOEp6CvFONdplh7Rm7jRpgY4jEifalM1iixAbEjJdfIn2Nbjsp3mzXRuoJLTTeQKXWAPo5gDBWUmQeBhqXrnINJBx3T8yI24NsOGJ6UtbFfSvKuB97t/dyyxwWUbyadSRhyojVSeY0jsRqO6KAAu5rUdne86Kfhs15KvLa3yJo1OfFgaNGf1ywAz0OR5Zp1KLGTRslgArya447fJ2it7Wa5LRcwMEjURIyPE7KGUZLYIx4ifs5qXH3nXsUdteXcEC2NzIVHLLmaJd9LMScNkKzbDcL5ZAqu44wPa20IOQViII6EGGXBqG78ENnsWK7Xmd33j3k73r8Phge2sgeY0pfXNp1FjHpIA2ViM+QB88Vfr3jQfkr8oYOnGOVkaudq0crP7XnjpvinyQ10a2ivE+O98HEFihxbpbNODJHIQZNULEBGQMcA5DZ1A5BUgDO9u/ePdWvEbewmj8PORJJ5mV5ZUlchJBywqIMsNsHAGDuDS9REZI9UyaKqeF8Yaa6vI9IEdu0MasM5aRohLID5YAeMfWu1YMebdhW5nabiTNuVFyB7BZ4ox/sjFQu6aMLd8XUdBHIPuEsoqQ92nCu0s8twSkFzG7CTBI/OaHJ2BP8AlY2X+UKhdzdxzJ+KP+vCX/nPI38azrlL1ZV3Od03g4VxeVftiEgHz8NvIw/Ek13u0s76fhs9tbJAkEskqzXExLN44o0ZI4l8wuDltvF7VO7kLITcP4jETgS4jJ9A8BXP41Xd2fbZOFfF2t8HTS5cYUsRKo0OhA9QqEHpt13FC7XBdiNxCwls+N2NvCPiZLWGNIg5EQckTSbkkhQDIT5/ZxWzveydyqcRv7yWLmycPuIeTArctV5eoZdzliNPp99ZTt3fSJd8N4uImVZUicoeoZGZuWx8i0TDHyb0rZ33eDBf21/FbB2ROHXEkkjKyBXKaUjwfPGsny8O2d8SrbolWM73eRj/AAb4ocbn4vPvi1jxV/3FOTwxwfK5lA9hojP7yaou7z/o1xP/AM5/7WOrvuIP/Fkn/ipP6OKiHK9gLsQf+EF/zS1/07f0TVQ9s7qT8r8J5acx47ezaOMsEDuXcgajsuSq7+1aTv8AbRmsYHAyqT+I+muN1BPtnA+ZFY/tpxVXPDeI2raxAkEMuzDlzw4mSN8jzDMMjbw0T5fuIlyzS9rezt4ILziN5JCsvwbWwgt1bSI5GwdUjHLEaz0H31cd1fC4rjgSRSqHjkeYOpyAcTsRnG/kKTddsYeMRTWVorsZLSV3Z1KCKQaRFGc7Elz1G3h2J8sl3ad5EPD7W4t7sSK0cjPGoUlixADwn9RgynrgeI+lTdKXoTsmP2/DY07WxxKoEcSoEXchRHw8aBvvtgfSpVsdPbFwP0gc+/8AiSt+8Co3DLppO1cTuuhniR2Q5yjNw0ErvvsTj7qkxH/lkfl/9AUv+Qfcb7jox8bxI43GkD5GWXP7h9KwUdyVsuIoPsvdWgI9g12371X6Vv8AuOP+OcT+af0s1ZDgPBmubTjCxgs8bwTKo3J5ctxrAHmdDPt7VD4XvF7L3m07eQj/AAYsPZbI/WHB/wDUayq3rflPh0v6Q4dA+fPUllKQfqtTOP8Aa6O74Lw6ygJe61QxtEAcgxI0a74wdRKEY8ifSn7rhIi7Q2FsxBCW0EDEeYFrJGx/fUvd7ehLLbuYiB4Tf583kB+Xwyf1mvOPjm/InLz4fj9f3/Cj/fWv7G9pE4Xa8Us7olJ1L8tcMeY5i5YAIGADpRsnybNRD2LkHZrnFTq+I+Kxjf4fl8jVj0x4/wBneo5XuI7Fn3yWwWPhGB0hdB8lFvgU53+WJS4s7hdiUePPo0biRP6RvpWe7fdrYr2PhYjOWhgxMMEaZG5ald+v+TJyPIivS++7hvM4WXAyYJY5PfDExH+kB+6p5yt6E83LXu2cyWbXLDDXdxPckegaQog+5I0oq67OcO+Hs7aH/soY0PzVAG/HNFXrgsQrivC7ecKLmOKQKdSiVUbB9Rq6V5n3I2WubiVxj828gjXbY5eSRh/NeP8AnVvO0fYW0v3R7qMuyKVUh3TAJyRhSM71ZcI4PDawrDAgjjXOFGepOSSTuST5neltd3ItuOWXDYoQRDFHGDuRGioCRsCdIGaj3nZy2mkEktvDJIMYd40Zhjp4iM7VY0U4wxeWMcyFJUWRG6o6hlPzB2pmz4JBDG0UUMSRtnUiIqo2Rg6lAwcjbeptFAFB2jhjtuHXfJjRByZcIiKA0jJoXwgYJJ0jpXntrxApDIOZJAvwvDmkELtE6apUju5ViUAa8rgyfaHToa9hopXG5DR5PfcSduYrzTMDxGGN4yzO7RNF4Y2hZeXHliSU6PpI2OKtOOcKhtZb0RRhYvyc8vIQfmGmLsisYR4GbwoM4ztXolFRiRY8Yg4gbewmWDMEpteGuUhGiQus7w3bgDGWJwDn1ANaPhFlA/EuITMnOaKOGSJ2iDlV5eU0lxnmbZDAnWCDnINeiVQ9p7m4RrXkB9JnHOZFDlY9DdV6lckNt+pjzqMbBYw/D7rXwSS6O10jhWudmmYcxNQFwup1Uo5j5hOw32XFVvFOLSxPJcQgvcreQLmT/LGJuHv4ZEC/m8kk4UnJXy0ir5uI33PmCNeNHouShaBkDH4UkEAxjGJgmhc/pfpEth3stecUW9kiuFeSOOKVkZgyxySFLfloZTGBgFZPFj/rGONsUoplLW7uI1tTAWRpHtBOU8BdXtbDUzFRlvzsztv5u58zU6z4k4kDRAxA8WYMYxytVoXj5QbSBzE8T7HbcmtNxriF4st4B8Qi4t+Xy4mlUAxAzCNhFsQTIdeTugGASuap7nij2ZKtcLMJrgktGVOlLXVpVeX4gXyF8ix2O1FgPNu0PEJLe55kEkkcpabXKq8pmOsZK7Bl64Kn7La13AFc4VxK7mc3EtzMqRkK048UzMQdMEBO7SsM4GcKMk4HW57VWdzdGO44gHhWJZDN4cOqGbEUUUbAEli2kMRpG5J2xUYcQ5htbeNzaJJC8muJdfJiLP4C2pW06IjLI4Op2O4IVQqW3FFdtVknlaaMy64URngn8ciRhEPOiZlBkjBPjGMo2T0ORF7Mds72S+tEku52R7iBXVpGKsjSqGVgdiCCQafHaDRJDPHPO8UkqxtG6AcooiIzoeY2iXSVdSFwQWVsjUp5admI7q8XQijl3ccN9Ap0IAZuUZYDnaN8N4AdSHplcYHzdB32NN3o8AgN7wy2tIoozLI5cQoi51vCupgo8grn5A1ru2XG4bqWHhsTh5ZLqH4hAD+bhiIuJNRxjoijGf0qteAd3ljZS823gCyYIDM7uVB2OnWTpyNsjfFT+H9l7aCeWeKJVmmJMkmWZm1NqbdidIJ3wMDYegq1RfxLLFrRRRVgwUUUUAFFFFABRRRQAUUUUAFVnaawaa0mjQZdk8IJx4gQRv5birOigDzziPZm/a2iiGhmFzfSyMH0hln58adSeouXbHkFA67GnTsLfc0MYwA0iOTzwCoO+kkE/Y8W4BwWJGc163RSYIXE81j7NNbWFyZoo0LWtvGSZVA1LcTkl3LAbI0JK6gradAwMYzZ4IzGYLLCSEkIPxcJPglRXZ/EcZciQnbcA/awK9c7RcLa4tpIlYIzaCGOrYq6v1Qhh9nqCCOoNZG47tZmS4T4mNVnGG0wbqBNzFCsXJAwz5HuAPCoAVx8iGjP8f4Vru5GEtvqeeNolaWIPIBNeDCsW1L4uXHj9ZP+7FM2PBZkUIXhVF+OSQC5jyZGtViB2OzB9GfMYBrTju7nMkbPPH4JEcaUkGdE1zMAyl9Jz8SwJI6L7mkXvdlK0jOlwozNdShWR2GbjTsfH0Ghenv0qMX5EWPPe31y9pdWzRFcCORQuVkjaMSct43XJVlLI+VPrvg9Gr67S6tC8LpAFHLkBiTESO+oQySRR8xYtZOiQDS2rQ+lgC+y7U90d1dmI8+AaBKPsyDPMnebp4unMI6+Qqs4d3J3sEgkjubfIBBBWRkdWGGR1K4ZGGxB61FpX9CLMy3ZWwETO73EDRR6ZZFCieIFdQiaRnTSN2YBUJkfJUacll7YdojccSsVQaIVvIGC6UVpJDKoaeblgK0rfLCg4HmTs+NdzdzKFjhlt4bdDqWIc05kYeOR2IJduqgk7KAB55Y4F3I3MF1bzNPAVimikIAkyQjqxAyOuBUYyWyQWZ7NRRRWgtCiiigDmK7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CEAAkGBhQSEBIUEhQVFRQUFBQUFBQUFRUUFBQUFRQVFBQUFhUXHCYeFxkjGRQUHy8gIycpLCwsFR4xNTAqNSYrLSkBCQoKDgwOGg8PGiokHx8pKSwpKSwpLCksLCkpKSksLCksKSwpLCwsLCwpKSksKikpLCkpLCwsLCktKSksLCwpKf/AABEIARcAtQMBIgACEQEDEQH/xAAcAAABBQEBAQAAAAAAAAAAAAAAAgMEBQYBBwj/xABOEAACAQMCAwYDAwcGCA8AAAABAgMABBESIQUTMQYHIkFRYRRxkTKBoRUjQlJyscGCkrPR4fAWJDNic4Oi8QglJjQ2Q1NjdISytMLE0v/EABsBAAIDAQEBAAAAAAAAAAAAAAACAQMEBQYH/8QAMhEAAgEDAwIDBwMEAwAAAAAAAAECAxESBCExE0EFUWFxgZGhwdHwFDKxBiLS8RUzQv/aAAwDAQACEQMRAD8A3uquZpNLUV3DzXJzNGquuKTigDjVHnu1jGp2AA+v0G5qLdztzdGrSCAQem3Q5PzBqFMi6ZASW2Okjoeu5zWSpqcW4pG6jo80pSexdPgjI6Hemi1VPZnjkcirb61MyBho6kohADZ6dCvvsau3jxWmnNTjdGOpFwk0M6qdWbFJYYpFPZMryaJJeuc0U0o3p4Lke9K0h1JsmWkeaniPNRrKE7VYhax1Hub6UdhoW1OJBTyLTqrVLkalBEbkV3lVLC1wpS5DYEJoj5UrUfuqQVpIjqbkY24I8m9RpY/SrIx0zLDtQmRKJXrOaKcaCirNircq9NLRN6eENSobbPpWqVRIwxpNkM2xzTTR71clR0NRpYhnakjVLJULcGK7UXqpImTpKqWB/WVjgjHsVBrG8V43rBAyR77D6Ctr3jcN/NRSj9FijfsuNvxUfWvNnWvNeI1Zqs1fYvhJxiolbBxF4LmOdPtRsDjoCOjKfYgkffXulldpNEkiHKSKGU+xGfrXg0jawTj2r0Lum41rjltWO8R5kf7DHxgfJiD/AKyt/htdp9OXf+SNRDKOXkboRCgxb07ihTncb13rnPsIaOuxjBp1R613pUXGUe5Ps6noKrrN6slNYqnJ0aO6FIKeApKU6KzNmuKE4opVJNQMJIrqrQKUKCA00h0pzNGKCbECSPfpXKmmOinyK8CijlzggedS3kGMD61A5wUH2poXuT7VocXIyKSiTG3NPIcrg1CjuhT8bmoaY0ZIr+0fDzNbTRjclDp/bXxL+IFeLy+vqM19AxgDevFe1vDeRdzIBhdetP2JPEMfLOPuri+JwvjP3fnzBxsZSYaj02bffqChwR88YpXZ3ivwt7FLnChtL/6NvC/0Bz8wKVxEhQGxvn67HOfuqnvWyM+tZdPJpqSLIrJWPowyYFETnyrPdjuI8+wt3Jy3LCt+1GTGfrpz99XAc166LyVzmSWLsTlOc0YxUVJzvvSXuzU2YXRPjk9/OraCfas2t2M1LivhVdSFy2lVxNGklOh6oF4rjrUmPiY9ayypM3RrxLjVXRUGO/BqTFODVTi0XxmmPYoxRqozSDnKVSc0aqAFUUnXRRYLmKefAplZ6ZL0qGMk12MUjgZNstbRasEWk2VmcDNTBbVinJXOhTg7DaGsL3qcK8EVyB9n81J+yxyhPybUP5Yr0JYKbvuGJNE8Ug1JIpVh7H0PkR1B8iBWSvBVYOJfjdHzpcKCMEAis7xQ74rf8c7ub+3mKRxNcRE/m5YwCceQdc+BvXy9DWUTs08t2kEzCAmcQOWGrluW0bgHfxYHXzrj0aMqcrSCEWnuel90dkzcMUnpzptPy8P/AMtVbBuHGrXs52bSztIbZCWES41EYLMSWdiPLLEnHl0qY9rXoadVxikVVNOpNszL2pAqI9s3pWpa3ps2wq9VzNLTXMvyzjpXAprTmyX0ppuHCn66K3pmUBY4pPNIq6k4dUKex2p1UTK5UpIbj4gamQ8Wx51TMmK4aZ04sWNWUTWQcWBqbHeg1iElIqdBxAiqJaddjVDVvua8T1xpapIeJZFPG7rP0mjUq6aJ7z0VWmc12m6YvVKC3h1HatBw7hYG5qBwhBitLbLtVleo1sirTUk92OxxU4ErortYGzppCStNlaeNJIouDQ3XmfbzsGr3nxJkKRTPCrhB41cbNIGOw8CA9DuK9NYVSdr7XmWcg81ww9sHDH+azVVXV6bflv8AArlwXmK4RUbh15zYYpP10VvvZQSPrmpBarluPcYlWmMU88tIBFWopdriKMUo0lXHqD8qkUSy1FmTapLSVFuJMVZG5VNopLqDemFhJqzYhj6U9HBjp51qzsjD002VSWvr9KV8NVm0RHUA02kI1Z/DyozDppDMdvgDPWrG1tcjO38aTGR6UpJN8VXJtl0IxQ9yPQE0UpLgjpRVX9xf/aVHDXx51f2tyMVl1UipcN4Vq2pTyM9GthsapZqUJRWaXihqXDfVmdFo2x1CZeaqSXqFFcZFOmSqsC7O48Xpi6jDoyHoylT8mBB/A0ky0xLPtTKFxJTKjspflYnhf7cLsp+TMTn5auYP5IqbxLjAijZz5Dp6noB9SKoOLkwXAnGdD+CUD7t/nsp/kkdWrnaRwbViDkHQQR0ILLgg1R/1UJr/ANQT+Ftn+d7mSVVrZGbv+PyyMSXPyBIA+QFMjjsq7cx/57f11WvcDOBlmPRVGST8hTyWRTxSfbP6PXQPT9r19OnrXjs6sr1HJ+0quxziHGJSuNTEnwgFick7Dqa9G4dDyoY4/wBRQvzIG5+85P3155wS25t7CvkhMrfyN1/2tNeiE16bwSk3TlVly3b4EZNDxmplm1DY7VwuKShHQV6BRIcrgE9qeD03q3oosQmO8ygtTdJ10WJuOBq4WNID11TU2IuOh6KbrtRYm40yZFNcv1p5D5UtlFNwJa40i1IiNNqMV0PSvcZbE5Z8V1rqoJauBqTBFvUZKa6pppiaZLio8k2+QdsdPenUCtzY/NEGUqwyD1H9/wB9Zi/iKRvbuco2DE+dIBDBtBOMKCdvYn0I03bXlMXJWRSrbg/Ue496pr6Z1I7c2t7U+U/zbkTqIxaXojLRhOUw2ZSMN95O5+84pm4vABljWiIjJEVyiyAbRSEbgdAurqB0A32Ox6qSWfCYIn1CJcjoW1MQfIjUTj5151eCVK8rqey5T5Xp5fR8hKpFcnOyXDWjDTyDDSABVPVY853HkScHHoBWiW4BquN4TSBLXqtPpY0Kapx7FDq3Zbggn5UM2KgwXW9PSXFWOIymrD4fNJ5uDTMcgrrvUWJuOPeVxZ6hytk1wNTYi5ssRMM07G9Voan4paVxHUiwFFcQbUVWWjSmlM9Q2mpBu6tcSiMySZzSRNmo7Tim3loxByJy3w++iS4HrVdqo10YhmyY8wI2qNLNTLzYqNLcZp4wK5THJLjPSmjLios13pwANTHoo6k1OsODs3inP+rQkKP2m6sfwrJqdfS07x5fkvq+38+gUqM6r248yJdMrqVJ3+uPLcDfHl99KtbeYr4o5MjbJByRjbPv5e+M+dX0dhGu4ULtvp2GPPIG1ROFcQ15MUYWME5ZmwffboPxrgz8XnGspqKV9u7v5X27e625q/TwjaE3z5f6K+QMm7Kyj1KsB9cYpKXGRtv8ulXVxxyFU16wQemncn226f21ibu7TVqijMe5J8ZI39sD+NXf8/g1nFP2fj+hnr06VO2MvqXvO3p3n1mrbtBp2m2HkwBwfmPKrqOYMAQQQRkEbgiu/ptVR1Ucqb93dGbdFhFLvT2vPSq4PUqN9qvlEsjIWTSqTmug0owtDUiOmEFTLakY8ScprtczRVJpKJnrmaRRqrUzCjpajVXKKgk6WptpDSiajyUyQrYl3qJeXmkbdT0/rp13wCT061mjxb/GAWHgBwwI9PT2rmeK616WljD90uPRef2IpqLeU+C1a9WBGOczuP5gPr6HH9xVbFfyg69bg9QxY5wfPfypfFeW0paNic7n01e3rRI+rTtsqgDPXpvvXgalRtlOp1DcueOLFtB2om04JUn9bG/QjB+/f7qjrxKTfDacnJ0gKDnrkAb1DQU4Kzyk292ZJaqcuZMTopLrT1JakTE6pAnjyCD0NRuG8TNs+k5MTHp+r/nD+I86nTLVdew5FdLR6mdCanBmijU3s+GbSNwQCDkHcEeYPQ1OjrLdkrzKcokkpvv6E5wPbetREa+i6evHUUlUj+M1JYseWuk0gNXatsNkOo9OxyVHzRqoxJU7Ev4o0VELUVGCJ6jG66KKKawiYUYortFgucNR3FSDTTr6UyFZV8TOFA/WP4Df+qqG+uxumndTswO/l5Y3q54zMFZS2wCk/U4/hWekuOY5b6bDIHlXhPGajnqpX4jZfnvLaksKCXmT4+EyaQTpGRnTkFgAR19NqcktHXHhO4znHQetMWshUhl2I6VanjspIPh6dNII/GvOzcrnKk4Pm6+f2IXgx4dWdhuwb/ca7y10ZGQckHc5IO4I9MdKVPOXOSAPLwgD8BSB5/u6bfOlM7e+x3FGKde2dQGZSAehOMH6U0zY61HsFaa2Y1IKhTRE6sDoOvpk4zj0qdKcU/weIs7HHgKkEkbNuNhVsZW3NWni5SSIPDYRFL4W1acaiPMknP4bVsFqguLRUBCjHr6n51eWhyq+pUH8BXs/6eqtqcH6P6P6HXrU8YxZIWlYoVaWFr05ShOmuEUsLXRFRcmwgCuU5poouFho0U5ornLphBGK7il6aNOagkbQZ8q6Fp9Y6UYhUXJsYvtrGcIcf2YLf1iqC2et32jtPzatjYHB+Tf2gfWqK04DETk6vlqIFeE8YWGplfvZ/L7l0qLqQTRBiapCtUrjPDFiVWjXC9G3zg+X8arVmrg2y3RyatFxlZktX/dVpwPhKzElycKfsjYHz3Pn8qruFWLTvpBxtlm9B7D1rbWNksSBV6eZPUnzJqio7bLks0unylk+EcvLUNEygfokD2ONqqez/C1wZHGXDEAH9HHt61fUmqLvg6cqMZTU/IynEOFnnHlgMNSnG22d8/s9fpUy5lAlVQdtLLgdMjB+tReIK0MkukleYBobfAOrJXPl57+9RLUSIjDAJUkjcHORvv1q6O9tzJRtGbSW99/S3Ycvz1q+sosRp66F/cKyNnxQXLhACGLhSOuM+eR5Vuwm21e3/p+m45yfojoV2pJJDeilBaXppQXHyr09zPYQqV1U2pa06BUNjJEfHtRUjFFRcnEbWOkslS+VSOVU5C4Ebk1wRYqWY66sVTkGBF5ZpeipIjzXOXS5DYEK4tA6Mh/SGPl6H7jWTjBRirbFTg1uQlVHH+DFxzIx4wNwP01//Q/H6VxPF9H+ohnH90fmjRReOzMv2luW+HGOmsavlvj8azUd1Wlu4ebC6frDYnyI6GovBeywRw0rBsbhR0z7145Ywi78lNeg5SJdrDLbxo6byTYVQFyFHXJz59PxrX2gKooY5YAAn1NRUnpz4iufNOXIU6HTfJLL0h5KjG4piW5pVAvsI4pxGONdUjADyzvk+gHUmvPuJ9sDzPzY0pqB2+0wHrnpn0qV24leSSJEVmwpJwNsscdfkKp+BdiLm7uRFpKIMNLL1VE/i56Bf4AkdrRaSE7X5fYaMFJm47urPnK1yVA8Tou2MnUSfngHH3+1bZbapPD+GJbxRxRrpRAFVRvsPU+ZJOSfMkmp8MANey00I6anhEno3ZVLb+1d+G86tRZb58qU1uK0OsMtOUotqBAatfh96b5XqKnqi9GxXJH60VYciip6hHSY0Lf606lpnyq1a0GOlJCYqjrX4NP6e3JW/k/FKNoPKrApXBEfvo6jDorsVLQHNIMNXRhz5VwQDptU9YV6cqeTtTTTqp3q5nthjas1xKycmqKmpceCxaexA4zwqOU64yEk88/Zf5gdD7j8aoC5Q4caT+B+RGxq0uOHS+9QJeGTHrnFcLU0oVXklZjdMWk9L59V35LlHQEfKj4Of+65rnPRvyEdMntPUaa496aHD5j6/upacKkHl9/nUx0b7kqkSeHcFMzAu3LTzJ+2w/zV/ifxrb8PMMUYjiAAH3knzJPmaxkVhN71Y2tlL711NOo0f2rfzLowRsYSCanxQ5qj4VA4xmtJCMCuiqrkty6NNDc0ePvpjlVNYA10KPSmUrDOF2VvKJI2rrWpPlVjiu1PUYvSRXLZn0oqxoo6jJ6UROiucoViO1neJJBex2Vnb/E3BGuRS2kKukvpH+dpGrJ2GV65rLcA7xr69luplUmO1Tmraw8uIyDWR+dkkDMQEBJVcEnGKp6iTsM2j18QilhRXi3C++u7nljRYIhrnjDELIwjgLKrEnV1yx8RwBgbb1fHvKu5heXNpDC1lZsA/ML86dRu7RkeFML4twdiOvQR1EwTR6SY64IRWN7Ud4nLSySzVZZ77QYBISEVHKgPIFOerYxnyb0wYcveHdQR3sc1tHLdWel5BE5jia3dC4nXXlsLsCoyfEPfDZhsb8wikG1X0ryXhve9fzW08yWcbrA2uZwzIkcRA0qAWLO2zsT5DG1emdmePpe2sVxGCBIu6ncowJV0J88MCM+fWoUlIlNMgdquPWthEJLkkBiVUKhdmYAtgY2GwPUgVY21nHIiuBsyqwyN8MAR++vLe/6afECsii2BysmfGZSrh0K56BcHOPvq3ft9d2ljbJLbxfF3DpFaRq+pGi0RASyYYn7ThcZHXywaS6u0yL7m+PCE9BSDwRPSqTgHayUXFza34iSa3jFxzIdYikgI8TgPuCp2P9lZte8+8eCW/jgh+AimEZRi/wASyZVTIDnQN3XbHUkeWam8UDsVXCrq6HaFbO4m1ohk2RRFGwNs0qEoPmOpO4616uOEp6CvFONdplh7Rm7jRpgY4jEifalM1iixAbEjJdfIn2Nbjsp3mzXRuoJLTTeQKXWAPo5gDBWUmQeBhqXrnINJBx3T8yI24NsOGJ6UtbFfSvKuB97t/dyyxwWUbyadSRhyojVSeY0jsRqO6KAAu5rUdne86Kfhs15KvLa3yJo1OfFgaNGf1ywAz0OR5Zp1KLGTRslgArya447fJ2it7Wa5LRcwMEjURIyPE7KGUZLYIx4ifs5qXH3nXsUdteXcEC2NzIVHLLmaJd9LMScNkKzbDcL5ZAqu44wPa20IOQViII6EGGXBqG78ENnsWK7Xmd33j3k73r8Phge2sgeY0pfXNp1FjHpIA2ViM+QB88Vfr3jQfkr8oYOnGOVkaudq0crP7XnjpvinyQ10a2ivE+O98HEFihxbpbNODJHIQZNULEBGQMcA5DZ1A5BUgDO9u/ePdWvEbewmj8PORJJ5mV5ZUlchJBywqIMsNsHAGDuDS9REZI9UyaKqeF8Yaa6vI9IEdu0MasM5aRohLID5YAeMfWu1YMebdhW5nabiTNuVFyB7BZ4ox/sjFQu6aMLd8XUdBHIPuEsoqQ92nCu0s8twSkFzG7CTBI/OaHJ2BP8AlY2X+UKhdzdxzJ+KP+vCX/nPI38azrlL1ZV3Od03g4VxeVftiEgHz8NvIw/Ek13u0s76fhs9tbJAkEskqzXExLN44o0ZI4l8wuDltvF7VO7kLITcP4jETgS4jJ9A8BXP41Xd2fbZOFfF2t8HTS5cYUsRKo0OhA9QqEHpt13FC7XBdiNxCwls+N2NvCPiZLWGNIg5EQckTSbkkhQDIT5/ZxWzveydyqcRv7yWLmycPuIeTArctV5eoZdzliNPp99ZTt3fSJd8N4uImVZUicoeoZGZuWx8i0TDHyb0rZ33eDBf21/FbB2ROHXEkkjKyBXKaUjwfPGsny8O2d8SrbolWM73eRj/AAb4ocbn4vPvi1jxV/3FOTwxwfK5lA9hojP7yaou7z/o1xP/AM5/7WOrvuIP/Fkn/ipP6OKiHK9gLsQf+EF/zS1/07f0TVQ9s7qT8r8J5acx47ezaOMsEDuXcgajsuSq7+1aTv8AbRmsYHAyqT+I+muN1BPtnA+ZFY/tpxVXPDeI2raxAkEMuzDlzw4mSN8jzDMMjbw0T5fuIlyzS9rezt4ILziN5JCsvwbWwgt1bSI5GwdUjHLEaz0H31cd1fC4rjgSRSqHjkeYOpyAcTsRnG/kKTddsYeMRTWVorsZLSV3Z1KCKQaRFGc7Elz1G3h2J8sl3ad5EPD7W4t7sSK0cjPGoUlixADwn9RgynrgeI+lTdKXoTsmP2/DY07WxxKoEcSoEXchRHw8aBvvtgfSpVsdPbFwP0gc+/8AiSt+8Co3DLppO1cTuuhniR2Q5yjNw0ErvvsTj7qkxH/lkfl/9AUv+Qfcb7jox8bxI43GkD5GWXP7h9KwUdyVsuIoPsvdWgI9g12371X6Vv8AuOP+OcT+af0s1ZDgPBmubTjCxgs8bwTKo3J5ctxrAHmdDPt7VD4XvF7L3m07eQj/AAYsPZbI/WHB/wDUayq3rflPh0v6Q4dA+fPUllKQfqtTOP8Aa6O74Lw6ygJe61QxtEAcgxI0a74wdRKEY8ifSn7rhIi7Q2FsxBCW0EDEeYFrJGx/fUvd7ehLLbuYiB4Tf583kB+Xwyf1mvOPjm/InLz4fj9f3/Cj/fWv7G9pE4Xa8Us7olJ1L8tcMeY5i5YAIGADpRsnybNRD2LkHZrnFTq+I+Kxjf4fl8jVj0x4/wBneo5XuI7Fn3yWwWPhGB0hdB8lFvgU53+WJS4s7hdiUePPo0biRP6RvpWe7fdrYr2PhYjOWhgxMMEaZG5ald+v+TJyPIivS++7hvM4WXAyYJY5PfDExH+kB+6p5yt6E83LXu2cyWbXLDDXdxPckegaQog+5I0oq67OcO+Hs7aH/soY0PzVAG/HNFXrgsQrivC7ecKLmOKQKdSiVUbB9Rq6V5n3I2WubiVxj828gjXbY5eSRh/NeP8AnVvO0fYW0v3R7qMuyKVUh3TAJyRhSM71ZcI4PDawrDAgjjXOFGepOSSTuST5neltd3ItuOWXDYoQRDFHGDuRGioCRsCdIGaj3nZy2mkEktvDJIMYd40Zhjp4iM7VY0U4wxeWMcyFJUWRG6o6hlPzB2pmz4JBDG0UUMSRtnUiIqo2Rg6lAwcjbeptFAFB2jhjtuHXfJjRByZcIiKA0jJoXwgYJJ0jpXntrxApDIOZJAvwvDmkELtE6apUju5ViUAa8rgyfaHToa9hopXG5DR5PfcSduYrzTMDxGGN4yzO7RNF4Y2hZeXHliSU6PpI2OKtOOcKhtZb0RRhYvyc8vIQfmGmLsisYR4GbwoM4ztXolFRiRY8Yg4gbewmWDMEpteGuUhGiQus7w3bgDGWJwDn1ANaPhFlA/EuITMnOaKOGSJ2iDlV5eU0lxnmbZDAnWCDnINeiVQ9p7m4RrXkB9JnHOZFDlY9DdV6lckNt+pjzqMbBYw/D7rXwSS6O10jhWudmmYcxNQFwup1Uo5j5hOw32XFVvFOLSxPJcQgvcreQLmT/LGJuHv4ZEC/m8kk4UnJXy0ir5uI33PmCNeNHouShaBkDH4UkEAxjGJgmhc/pfpEth3stecUW9kiuFeSOOKVkZgyxySFLfloZTGBgFZPFj/rGONsUoplLW7uI1tTAWRpHtBOU8BdXtbDUzFRlvzsztv5u58zU6z4k4kDRAxA8WYMYxytVoXj5QbSBzE8T7HbcmtNxriF4st4B8Qi4t+Xy4mlUAxAzCNhFsQTIdeTugGASuap7nij2ZKtcLMJrgktGVOlLXVpVeX4gXyF8ix2O1FgPNu0PEJLe55kEkkcpabXKq8pmOsZK7Bl64Kn7La13AFc4VxK7mc3EtzMqRkK048UzMQdMEBO7SsM4GcKMk4HW57VWdzdGO44gHhWJZDN4cOqGbEUUUbAEli2kMRpG5J2xUYcQ5htbeNzaJJC8muJdfJiLP4C2pW06IjLI4Op2O4IVQqW3FFdtVknlaaMy64URngn8ciRhEPOiZlBkjBPjGMo2T0ORF7Mds72S+tEku52R7iBXVpGKsjSqGVgdiCCQafHaDRJDPHPO8UkqxtG6AcooiIzoeY2iXSVdSFwQWVsjUp5admI7q8XQijl3ccN9Ap0IAZuUZYDnaN8N4AdSHplcYHzdB32NN3o8AgN7wy2tIoozLI5cQoi51vCupgo8grn5A1ru2XG4bqWHhsTh5ZLqH4hAD+bhiIuJNRxjoijGf0qteAd3ljZS823gCyYIDM7uVB2OnWTpyNsjfFT+H9l7aCeWeKJVmmJMkmWZm1NqbdidIJ3wMDYegq1RfxLLFrRRRVgwUUUUAFFFFABRRRQAUUUUAFVnaawaa0mjQZdk8IJx4gQRv5birOigDzziPZm/a2iiGhmFzfSyMH0hln58adSeouXbHkFA67GnTsLfc0MYwA0iOTzwCoO+kkE/Y8W4BwWJGc163RSYIXE81j7NNbWFyZoo0LWtvGSZVA1LcTkl3LAbI0JK6gradAwMYzZ4IzGYLLCSEkIPxcJPglRXZ/EcZciQnbcA/awK9c7RcLa4tpIlYIzaCGOrYq6v1Qhh9nqCCOoNZG47tZmS4T4mNVnGG0wbqBNzFCsXJAwz5HuAPCoAVx8iGjP8f4Vru5GEtvqeeNolaWIPIBNeDCsW1L4uXHj9ZP+7FM2PBZkUIXhVF+OSQC5jyZGtViB2OzB9GfMYBrTju7nMkbPPH4JEcaUkGdE1zMAyl9Jz8SwJI6L7mkXvdlK0jOlwozNdShWR2GbjTsfH0Ghenv0qMX5EWPPe31y9pdWzRFcCORQuVkjaMSct43XJVlLI+VPrvg9Gr67S6tC8LpAFHLkBiTESO+oQySRR8xYtZOiQDS2rQ+lgC+y7U90d1dmI8+AaBKPsyDPMnebp4unMI6+Qqs4d3J3sEgkjubfIBBBWRkdWGGR1K4ZGGxB61FpX9CLMy3ZWwETO73EDRR6ZZFCieIFdQiaRnTSN2YBUJkfJUacll7YdojccSsVQaIVvIGC6UVpJDKoaeblgK0rfLCg4HmTs+NdzdzKFjhlt4bdDqWIc05kYeOR2IJduqgk7KAB55Y4F3I3MF1bzNPAVimikIAkyQjqxAyOuBUYyWyQWZ7NRRRWgtCiiigDmK7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8"/>
    </mc:Choice>
    <mc:Fallback xmlns="">
      <p:transition spd="slow" advTm="20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19256" cy="5184576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GB" u="sng" dirty="0"/>
              <a:t>What is </a:t>
            </a:r>
            <a:r>
              <a:rPr lang="en-GB" u="sng" dirty="0" err="1"/>
              <a:t>SmartLib</a:t>
            </a:r>
            <a:r>
              <a:rPr lang="en-GB" u="sng" dirty="0"/>
              <a:t>?</a:t>
            </a:r>
          </a:p>
          <a:p>
            <a:pPr lvl="1"/>
            <a:r>
              <a:rPr lang="en-GB" sz="2200" dirty="0"/>
              <a:t>Books library</a:t>
            </a:r>
          </a:p>
          <a:p>
            <a:pPr lvl="1"/>
            <a:r>
              <a:rPr lang="en-GB" sz="2200" dirty="0"/>
              <a:t>Developed by UCY students as a project</a:t>
            </a:r>
          </a:p>
          <a:p>
            <a:pPr lvl="1"/>
            <a:r>
              <a:rPr lang="en-GB" sz="2200" dirty="0"/>
              <a:t>Website, Web API, mobile application (</a:t>
            </a:r>
            <a:r>
              <a:rPr lang="en-GB" sz="2200" dirty="0" err="1"/>
              <a:t>iOS</a:t>
            </a:r>
            <a:r>
              <a:rPr lang="en-GB" sz="2200" dirty="0"/>
              <a:t> and Android</a:t>
            </a:r>
            <a:r>
              <a:rPr lang="en-GB" sz="2200" dirty="0" smtClean="0"/>
              <a:t>)</a:t>
            </a:r>
          </a:p>
          <a:p>
            <a:pPr marL="320040" lvl="1" indent="0">
              <a:buNone/>
            </a:pPr>
            <a:endParaRPr lang="el-GR" sz="1000" dirty="0"/>
          </a:p>
          <a:p>
            <a:r>
              <a:rPr lang="en-GB" u="sng" dirty="0"/>
              <a:t>How does it work?</a:t>
            </a:r>
          </a:p>
          <a:p>
            <a:pPr lvl="1"/>
            <a:r>
              <a:rPr lang="en-GB" sz="2200" dirty="0"/>
              <a:t>Book information from Google Books API</a:t>
            </a:r>
          </a:p>
          <a:p>
            <a:pPr lvl="1"/>
            <a:r>
              <a:rPr lang="en-GB" sz="2200" dirty="0"/>
              <a:t>Insert book ISBN or scan book ISBN from mobile device (</a:t>
            </a:r>
            <a:r>
              <a:rPr lang="en-GB" sz="2200" dirty="0" err="1"/>
              <a:t>iOS</a:t>
            </a:r>
            <a:r>
              <a:rPr lang="en-GB" sz="2200" dirty="0"/>
              <a:t> and Android</a:t>
            </a:r>
            <a:r>
              <a:rPr lang="en-GB" sz="2200" dirty="0" smtClean="0"/>
              <a:t>)</a:t>
            </a:r>
          </a:p>
          <a:p>
            <a:pPr marL="320040" lvl="1" indent="0">
              <a:buNone/>
            </a:pPr>
            <a:endParaRPr lang="en-GB" sz="1100" dirty="0"/>
          </a:p>
          <a:p>
            <a:r>
              <a:rPr lang="en-GB" dirty="0"/>
              <a:t>Lent/Borrow Books</a:t>
            </a:r>
          </a:p>
          <a:p>
            <a:pPr lvl="1"/>
            <a:r>
              <a:rPr lang="en-GB" sz="2200" dirty="0"/>
              <a:t>User can lent/borrow book from book owner</a:t>
            </a:r>
          </a:p>
          <a:p>
            <a:pPr lvl="2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6012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Multi-Library </a:t>
            </a:r>
            <a:r>
              <a:rPr lang="en-GB" sz="2400" dirty="0" err="1"/>
              <a:t>SmartLib</a:t>
            </a:r>
            <a:endParaRPr lang="en-GB" sz="2400" dirty="0"/>
          </a:p>
          <a:p>
            <a:pPr lvl="1"/>
            <a:r>
              <a:rPr lang="en-GB" sz="2200" dirty="0"/>
              <a:t>Users can create/manage and own libraries</a:t>
            </a:r>
          </a:p>
          <a:p>
            <a:pPr lvl="1"/>
            <a:r>
              <a:rPr lang="en-GB" sz="2200" dirty="0"/>
              <a:t>Books can exist in multiple libraries</a:t>
            </a:r>
          </a:p>
          <a:p>
            <a:pPr lvl="1"/>
            <a:r>
              <a:rPr lang="en-GB" sz="2200" dirty="0"/>
              <a:t>Users can search/lent/borrow from multiple libraries</a:t>
            </a:r>
          </a:p>
          <a:p>
            <a:pPr lvl="1"/>
            <a:r>
              <a:rPr lang="en-GB" sz="2200" dirty="0"/>
              <a:t>Book information from relational schema (MySQL) to document-based database (</a:t>
            </a:r>
            <a:r>
              <a:rPr lang="en-GB" sz="2200" dirty="0" err="1"/>
              <a:t>Couchbase</a:t>
            </a:r>
            <a:r>
              <a:rPr lang="en-GB" sz="2200" dirty="0"/>
              <a:t>)</a:t>
            </a:r>
          </a:p>
          <a:p>
            <a:pPr lvl="1"/>
            <a:r>
              <a:rPr lang="en-GB" sz="2200" dirty="0"/>
              <a:t>Mobile applications interact only with Web API</a:t>
            </a:r>
          </a:p>
          <a:p>
            <a:pPr lvl="2"/>
            <a:r>
              <a:rPr lang="en-GB" dirty="0"/>
              <a:t>Not directly connected to database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44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SmartLib</a:t>
            </a:r>
            <a:r>
              <a:rPr lang="en-GB" dirty="0"/>
              <a:t>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Database changes</a:t>
            </a:r>
          </a:p>
          <a:p>
            <a:pPr lvl="1"/>
            <a:r>
              <a:rPr lang="en-GB" dirty="0"/>
              <a:t>New database tables for library information</a:t>
            </a:r>
          </a:p>
          <a:p>
            <a:pPr lvl="1"/>
            <a:r>
              <a:rPr lang="en-GB" dirty="0"/>
              <a:t>Amendments to old database tables</a:t>
            </a:r>
          </a:p>
          <a:p>
            <a:pPr lvl="1"/>
            <a:r>
              <a:rPr lang="en-GB" dirty="0"/>
              <a:t>Update restrictions/constraints</a:t>
            </a:r>
          </a:p>
          <a:p>
            <a:pPr lvl="1"/>
            <a:endParaRPr lang="en-GB" dirty="0"/>
          </a:p>
          <a:p>
            <a:r>
              <a:rPr lang="en-GB" dirty="0"/>
              <a:t>Web API update</a:t>
            </a:r>
          </a:p>
          <a:p>
            <a:pPr lvl="1"/>
            <a:r>
              <a:rPr lang="en-GB" dirty="0"/>
              <a:t>Changes to most endpoints to support library context</a:t>
            </a:r>
          </a:p>
          <a:p>
            <a:pPr lvl="1"/>
            <a:r>
              <a:rPr lang="en-GB" dirty="0"/>
              <a:t>New API calls for creating book libraries</a:t>
            </a:r>
          </a:p>
          <a:p>
            <a:pPr lvl="1"/>
            <a:r>
              <a:rPr lang="en-GB" dirty="0"/>
              <a:t>Updated calls for listing, searching, lending books</a:t>
            </a:r>
          </a:p>
          <a:p>
            <a:pPr lvl="1"/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19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SmartLib</a:t>
            </a:r>
            <a:r>
              <a:rPr lang="en-GB" dirty="0"/>
              <a:t>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457200"/>
            <a:r>
              <a:rPr lang="en-GB" dirty="0" err="1"/>
              <a:t>SmartLib</a:t>
            </a:r>
            <a:r>
              <a:rPr lang="en-GB" dirty="0"/>
              <a:t> Mobile Application</a:t>
            </a:r>
          </a:p>
          <a:p>
            <a:pPr lvl="1"/>
            <a:r>
              <a:rPr lang="en-GB" dirty="0"/>
              <a:t>Updated old interfaces to properly interact with updated Web API endpoints</a:t>
            </a:r>
          </a:p>
          <a:p>
            <a:pPr lvl="1"/>
            <a:r>
              <a:rPr lang="en-GB" dirty="0"/>
              <a:t>Added new interfaces to support new functionality</a:t>
            </a:r>
          </a:p>
          <a:p>
            <a:pPr lvl="1"/>
            <a:r>
              <a:rPr lang="en-GB" dirty="0"/>
              <a:t>Bug-fixes and code clean-up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8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geliki\Desktop\dem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243">
            <a:off x="1188342" y="1039694"/>
            <a:ext cx="7583746" cy="41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5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SmartLib</a:t>
            </a:r>
            <a:r>
              <a:rPr lang="en-GB" dirty="0"/>
              <a:t> 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19256" cy="5328592"/>
          </a:xfrm>
        </p:spPr>
        <p:txBody>
          <a:bodyPr>
            <a:noAutofit/>
          </a:bodyPr>
          <a:lstStyle/>
          <a:p>
            <a:r>
              <a:rPr lang="en-GB" sz="2200" dirty="0" smtClean="0"/>
              <a:t>Private Libraries</a:t>
            </a:r>
          </a:p>
          <a:p>
            <a:pPr lvl="1"/>
            <a:r>
              <a:rPr lang="en-GB" sz="2000" dirty="0" smtClean="0"/>
              <a:t>Invitation-based subscription to libraries</a:t>
            </a:r>
          </a:p>
          <a:p>
            <a:pPr lvl="1"/>
            <a:endParaRPr lang="en-GB" sz="500" dirty="0" smtClean="0"/>
          </a:p>
          <a:p>
            <a:r>
              <a:rPr lang="en-GB" sz="2200" dirty="0" smtClean="0"/>
              <a:t>Library Management</a:t>
            </a:r>
          </a:p>
          <a:p>
            <a:pPr lvl="1"/>
            <a:r>
              <a:rPr lang="en-GB" sz="2000" dirty="0" smtClean="0"/>
              <a:t>Update and delete(?) libraries</a:t>
            </a:r>
          </a:p>
          <a:p>
            <a:pPr lvl="1"/>
            <a:r>
              <a:rPr lang="en-GB" sz="2000" dirty="0" smtClean="0"/>
              <a:t>Block users from library</a:t>
            </a:r>
          </a:p>
          <a:p>
            <a:pPr lvl="1"/>
            <a:r>
              <a:rPr lang="en-GB" sz="2000" dirty="0" smtClean="0"/>
              <a:t>Transfer ownership of library from user to user</a:t>
            </a:r>
          </a:p>
          <a:p>
            <a:pPr lvl="1"/>
            <a:endParaRPr lang="en-GB" sz="500" dirty="0" smtClean="0"/>
          </a:p>
          <a:p>
            <a:r>
              <a:rPr lang="en-GB" sz="2200" dirty="0" smtClean="0"/>
              <a:t>Library Control Panel</a:t>
            </a:r>
          </a:p>
          <a:p>
            <a:pPr lvl="1"/>
            <a:r>
              <a:rPr lang="en-GB" sz="2000" dirty="0" smtClean="0"/>
              <a:t>Who inserted, updated, deleted book and when</a:t>
            </a:r>
          </a:p>
          <a:p>
            <a:pPr lvl="1"/>
            <a:r>
              <a:rPr lang="en-GB" sz="2000" dirty="0" smtClean="0"/>
              <a:t>What books are lent and returned and when</a:t>
            </a:r>
          </a:p>
          <a:p>
            <a:pPr lvl="1"/>
            <a:r>
              <a:rPr lang="en-GB" sz="2000" dirty="0" smtClean="0"/>
              <a:t>Book statistics</a:t>
            </a:r>
          </a:p>
        </p:txBody>
      </p:sp>
    </p:spTree>
    <p:extLst>
      <p:ext uri="{BB962C8B-B14F-4D97-AF65-F5344CB8AC3E}">
        <p14:creationId xmlns:p14="http://schemas.microsoft.com/office/powerpoint/2010/main" val="14075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303" y="4900550"/>
            <a:ext cx="8923877" cy="522288"/>
          </a:xfrm>
        </p:spPr>
        <p:txBody>
          <a:bodyPr anchor="ctr">
            <a:noAutofit/>
          </a:bodyPr>
          <a:lstStyle/>
          <a:p>
            <a:r>
              <a:rPr lang="el-GR" sz="3000" dirty="0" smtClean="0">
                <a:latin typeface="Cambria" pitchFamily="18" charset="0"/>
              </a:rPr>
              <a:t>Ευχαριστούμε για τη προσοχή σας ….</a:t>
            </a:r>
            <a:endParaRPr lang="el-GR" sz="3000" dirty="0">
              <a:latin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46303" y="5445825"/>
            <a:ext cx="8738389" cy="381769"/>
          </a:xfrm>
        </p:spPr>
        <p:txBody>
          <a:bodyPr anchor="ctr">
            <a:noAutofit/>
          </a:bodyPr>
          <a:lstStyle/>
          <a:p>
            <a:r>
              <a:rPr lang="el-GR" sz="2200" dirty="0" smtClean="0">
                <a:latin typeface="Cambria" pitchFamily="18" charset="0"/>
              </a:rPr>
              <a:t>Ερωτήσεις – Απορίες – Σχόλια</a:t>
            </a:r>
            <a:endParaRPr lang="el-GR" sz="2200" dirty="0">
              <a:latin typeface="Cambria" pitchFamily="18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 descr="http://www.discoverhongkong.com/eng/images/plan-your-trip/large/5.4.5-Frequently-Asked-Questions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40" y="646786"/>
            <a:ext cx="6842602" cy="342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273</Words>
  <Application>Microsoft Office PowerPoint</Application>
  <PresentationFormat>On-screen Show (4:3)</PresentationFormat>
  <Paragraphs>63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SmartLib</vt:lpstr>
      <vt:lpstr>Introduction</vt:lpstr>
      <vt:lpstr>Specifications</vt:lpstr>
      <vt:lpstr>SmartLib Updated</vt:lpstr>
      <vt:lpstr>SmartLib Updated</vt:lpstr>
      <vt:lpstr>PowerPoint Presentation</vt:lpstr>
      <vt:lpstr>SmartLib in the Future</vt:lpstr>
      <vt:lpstr>Ευχαριστούμε για τη προσοχή σας ….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Angeliki</cp:lastModifiedBy>
  <cp:revision>779</cp:revision>
  <dcterms:created xsi:type="dcterms:W3CDTF">2013-03-28T14:16:37Z</dcterms:created>
  <dcterms:modified xsi:type="dcterms:W3CDTF">2013-11-27T20:25:13Z</dcterms:modified>
</cp:coreProperties>
</file>