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8" r:id="rId3"/>
    <p:sldId id="263" r:id="rId4"/>
    <p:sldId id="272" r:id="rId5"/>
    <p:sldId id="267" r:id="rId6"/>
    <p:sldId id="273" r:id="rId7"/>
    <p:sldId id="275" r:id="rId8"/>
    <p:sldId id="274" r:id="rId9"/>
    <p:sldId id="286" r:id="rId10"/>
    <p:sldId id="276" r:id="rId11"/>
    <p:sldId id="279" r:id="rId12"/>
    <p:sldId id="287" r:id="rId13"/>
    <p:sldId id="289" r:id="rId14"/>
    <p:sldId id="29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0C7"/>
    <a:srgbClr val="F9B298"/>
    <a:srgbClr val="F8F6F2"/>
    <a:srgbClr val="00356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630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ED640-2A2B-41E2-AB1A-2A9B21BAA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60FCBB-74D1-4934-9315-C0912B5EF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86D18-69A0-4C48-9766-3290BD81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25D46-2DEA-4024-A500-D07DE777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28ADEB-B9D1-4B13-B548-13FFCB4C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05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1D265-AA87-4FC5-9A56-12446F39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42CDF6-EC77-4FE2-B43F-6B7DDE3A3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3130CE-5363-48CB-A340-0F0493EC6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633B3F-F69B-4A0F-B85F-5EEC5C2E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2582E-10D0-4F57-B41B-7BC86F51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64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B77D58-5D45-4986-9735-A8BCF7589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DCE1AA-D2E3-4F6E-807B-1BC99D2FD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CCB4F6-10F4-4A43-9EDD-10822AEBD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8C7BF-F87C-4DD4-A764-DA24BBD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9CD3B-5C66-464D-9770-FC83699E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B2C1A-03F4-4194-B2FF-52CEE01D9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F7A8CC-C4C9-41DF-9E73-115DA82FB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683D0-42B0-45C1-8E15-D648E076C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6AB831-851A-4453-B5AE-4BD708A4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0560B2-CCC8-42CC-9754-69F08BBA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91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F80FF-C6A2-494D-B2B5-DCED81A4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1B49E0-2ED4-4ED6-9525-651A00DD6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670E02-DBEA-4EAA-A963-09D5CD65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AA1F08-AC83-4710-87FC-BA2845918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6418F-E4E5-4E49-8867-86DD936F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08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095B1-6867-4341-BB7A-B1192E10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FCF58-073E-4332-A193-A5C728DCB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12EDE3-5F22-459C-B14E-0E9E4D947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B47649-78BE-48C3-9619-1393EC25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63AF48-1D8D-43CE-B4EF-EA283C34C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CE8652-6E13-462A-BA65-CE492BB7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21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C0A6B-6C98-49D9-A1C8-B1C3AE70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2181C6-4AD0-4DF9-AFA1-3ECD807D8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47CC88-A24C-42F5-BAB7-8668B1596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E3DD69-B51F-44CB-8A7F-9C916C9D3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93277A-5D98-4489-903E-F54234DD7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5922D4-5778-464C-9D4B-53441E81D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B2B1A9-4C55-4C24-96B8-CDA690065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9758BE-1158-45B0-888E-FBF36F80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09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DACC5-7103-41D4-928B-EA6EEA408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AA7162-D5F1-4233-B44B-2A519568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707E3F-284F-40F6-9E4A-F11A61BE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D266D2-4B7E-4B5C-BBF0-36CF7A95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51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AF4FE7-090A-4B5B-BCB1-309C8B80A7D7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7F7AA4-209D-4689-AA02-D04B4EDE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85722C-8A72-448E-8B83-EF7C5AF9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24A6E7-8728-4C8A-82A6-A6C3CA90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34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FCA1F-DBEC-4F64-A69D-D69080070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1CC70-5093-42C4-8978-1F2D73632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786617-699B-488F-8721-F3B668462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4FC728-03B7-400E-B1AE-2A5B4D18F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97A1CA-2B06-47D1-87BB-6FA3AB17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FA3FAE-923B-44C6-A3D4-934B76B4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20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06F8E-3219-4BC9-AC48-C3DC6CFCE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04C55E-16F2-4CAF-9384-FC1D4F080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AD510D-2B1E-4164-AED3-22DE5492E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7433D4-FB86-4AFF-B6A8-F8E3F1BEB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BCFB19-C751-424E-B3D4-EEB9597C4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8B9F28-5458-46D5-A25A-B0BBEAA7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92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AB1C4B-3767-46EA-A3DE-A1B389DE7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696137-0F59-4406-87C1-C506DAFF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8FC2BC-E05F-4E79-B480-7DC4C5E52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BC401-CFCF-4CBF-8250-0F6535AAC3D8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3E4EED-EEA6-4898-9A84-042E4F271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5F8E61-8F4C-46F9-B605-3C0D16F5F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81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6.png"/><Relationship Id="rId7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17A65AD-DFB0-4E72-9BBD-05217128E1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40D276-71EF-46F9-AFDA-7F49C2F9775D}"/>
              </a:ext>
            </a:extLst>
          </p:cNvPr>
          <p:cNvSpPr txBox="1"/>
          <p:nvPr/>
        </p:nvSpPr>
        <p:spPr>
          <a:xfrm>
            <a:off x="366849" y="140014"/>
            <a:ext cx="488992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>
                <a:solidFill>
                  <a:srgbClr val="0187F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Portfolio</a:t>
            </a:r>
            <a:endParaRPr lang="ko-KR" altLang="en-US" sz="8800" b="1" dirty="0">
              <a:solidFill>
                <a:srgbClr val="0187F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D38E18-38C2-4110-B4B0-DAC311AE9A8B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E999C16-7FF9-4F42-8224-49ABB603793A}"/>
              </a:ext>
            </a:extLst>
          </p:cNvPr>
          <p:cNvGrpSpPr/>
          <p:nvPr/>
        </p:nvGrpSpPr>
        <p:grpSpPr>
          <a:xfrm>
            <a:off x="2686347" y="1726578"/>
            <a:ext cx="7632080" cy="1461191"/>
            <a:chOff x="4549981" y="5182257"/>
            <a:chExt cx="7632080" cy="146119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DBDF0E2-A07C-43CB-ACFC-C059E066074A}"/>
                </a:ext>
              </a:extLst>
            </p:cNvPr>
            <p:cNvSpPr/>
            <p:nvPr/>
          </p:nvSpPr>
          <p:spPr>
            <a:xfrm>
              <a:off x="4549981" y="5182257"/>
              <a:ext cx="7632080" cy="14611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1586C36-8EF7-47D8-9D9B-639F19D27116}"/>
                </a:ext>
              </a:extLst>
            </p:cNvPr>
            <p:cNvSpPr txBox="1"/>
            <p:nvPr/>
          </p:nvSpPr>
          <p:spPr>
            <a:xfrm>
              <a:off x="5014461" y="5528131"/>
              <a:ext cx="69445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300" dirty="0" err="1">
                  <a:solidFill>
                    <a:schemeClr val="bg1"/>
                  </a:solidFill>
                </a:rPr>
                <a:t>글쓰는</a:t>
              </a:r>
              <a:r>
                <a:rPr lang="ko-KR" altLang="en-US" sz="4400" b="1" spc="-300" dirty="0">
                  <a:solidFill>
                    <a:schemeClr val="bg1"/>
                  </a:solidFill>
                </a:rPr>
                <a:t> </a:t>
              </a:r>
              <a:r>
                <a:rPr lang="ko-KR" altLang="en-US" sz="44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개발자</a:t>
              </a:r>
              <a:r>
                <a:rPr lang="ko-KR" altLang="en-US" sz="4400" b="1" spc="-300" dirty="0">
                  <a:solidFill>
                    <a:schemeClr val="bg1"/>
                  </a:solidFill>
                </a:rPr>
                <a:t> 김태권 입니다</a:t>
              </a:r>
              <a:r>
                <a:rPr lang="en-US" altLang="ko-KR" sz="4400" b="1" spc="-300" dirty="0">
                  <a:solidFill>
                    <a:schemeClr val="bg1"/>
                  </a:solidFill>
                </a:rPr>
                <a:t>.</a:t>
              </a:r>
              <a:endParaRPr lang="ko-KR" altLang="en-US" sz="4400" b="1" spc="-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685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35C4B3EF-BB8E-41E2-B179-EC62F309C5A2}"/>
              </a:ext>
            </a:extLst>
          </p:cNvPr>
          <p:cNvSpPr/>
          <p:nvPr/>
        </p:nvSpPr>
        <p:spPr>
          <a:xfrm rot="16200000" flipH="1">
            <a:off x="8752345" y="0"/>
            <a:ext cx="3434576" cy="343457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1896E131-FA59-4361-8D86-260949123DC7}"/>
              </a:ext>
            </a:extLst>
          </p:cNvPr>
          <p:cNvSpPr/>
          <p:nvPr/>
        </p:nvSpPr>
        <p:spPr>
          <a:xfrm flipH="1">
            <a:off x="6070476" y="735980"/>
            <a:ext cx="6116445" cy="611644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74F8DDB-29DF-4F9F-A173-F50E6FF4A71A}"/>
              </a:ext>
            </a:extLst>
          </p:cNvPr>
          <p:cNvCxnSpPr>
            <a:cxnSpLocks/>
          </p:cNvCxnSpPr>
          <p:nvPr/>
        </p:nvCxnSpPr>
        <p:spPr>
          <a:xfrm>
            <a:off x="308836" y="735980"/>
            <a:ext cx="55607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77F11C-CA8F-4F46-9933-034DFBAF5A01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F46E77-D86A-4977-8389-ABD1BCBCBE6B}"/>
              </a:ext>
            </a:extLst>
          </p:cNvPr>
          <p:cNvSpPr txBox="1"/>
          <p:nvPr/>
        </p:nvSpPr>
        <p:spPr>
          <a:xfrm>
            <a:off x="308836" y="967578"/>
            <a:ext cx="1431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3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5563D-EB12-416B-9AFA-A116B4A02B85}"/>
              </a:ext>
            </a:extLst>
          </p:cNvPr>
          <p:cNvSpPr txBox="1"/>
          <p:nvPr/>
        </p:nvSpPr>
        <p:spPr>
          <a:xfrm>
            <a:off x="308836" y="1552353"/>
            <a:ext cx="82750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음성 및 영상 </a:t>
            </a:r>
            <a:r>
              <a:rPr lang="en-US" altLang="ko-KR" sz="36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</a:t>
            </a:r>
            <a:r>
              <a:rPr lang="en-US" altLang="ko-KR" sz="36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endParaRPr lang="en-US" altLang="ko-KR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영상편지</a:t>
            </a:r>
            <a:endParaRPr lang="en-US" altLang="ko-KR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5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F0D396E-49EE-4F6D-B086-BE689740E3A1}"/>
              </a:ext>
            </a:extLst>
          </p:cNvPr>
          <p:cNvSpPr txBox="1"/>
          <p:nvPr/>
        </p:nvSpPr>
        <p:spPr>
          <a:xfrm>
            <a:off x="1439991" y="19503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840530-0106-414D-B9FD-997904EC51FE}"/>
              </a:ext>
            </a:extLst>
          </p:cNvPr>
          <p:cNvSpPr txBox="1"/>
          <p:nvPr/>
        </p:nvSpPr>
        <p:spPr>
          <a:xfrm>
            <a:off x="9731479" y="19503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60364" y="374484"/>
            <a:ext cx="1713290" cy="8166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6600"/>
              </a:lnSpc>
              <a:spcBef>
                <a:spcPct val="0"/>
              </a:spcBef>
            </a:pPr>
            <a:r>
              <a:rPr lang="en-US" altLang="ko-KR" sz="3200" b="1" spc="-220" dirty="0" err="1">
                <a:solidFill>
                  <a:srgbClr val="1FA1E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제작동기</a:t>
            </a:r>
            <a:endParaRPr lang="en-US" altLang="ko-KR" sz="3200" b="1" spc="-220" dirty="0">
              <a:solidFill>
                <a:srgbClr val="1FA1E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D8A932B-47D4-3FE9-ED4A-F134058B7DAC}"/>
              </a:ext>
            </a:extLst>
          </p:cNvPr>
          <p:cNvGrpSpPr/>
          <p:nvPr/>
        </p:nvGrpSpPr>
        <p:grpSpPr>
          <a:xfrm>
            <a:off x="543024" y="1191118"/>
            <a:ext cx="5307615" cy="1540337"/>
            <a:chOff x="1321594" y="2241494"/>
            <a:chExt cx="5307615" cy="1540337"/>
          </a:xfrm>
        </p:grpSpPr>
        <p:sp>
          <p:nvSpPr>
            <p:cNvPr id="37" name="Freeform 12"/>
            <p:cNvSpPr/>
            <p:nvPr/>
          </p:nvSpPr>
          <p:spPr>
            <a:xfrm>
              <a:off x="1321594" y="2241494"/>
              <a:ext cx="4976382" cy="1263041"/>
            </a:xfrm>
            <a:custGeom>
              <a:avLst/>
              <a:gdLst/>
              <a:ahLst/>
              <a:cxnLst/>
              <a:rect l="l" t="t" r="r" b="b"/>
              <a:pathLst>
                <a:path w="2072855" h="509672">
                  <a:moveTo>
                    <a:pt x="0" y="0"/>
                  </a:moveTo>
                  <a:lnTo>
                    <a:pt x="2072855" y="0"/>
                  </a:lnTo>
                  <a:lnTo>
                    <a:pt x="2072855" y="509672"/>
                  </a:lnTo>
                  <a:lnTo>
                    <a:pt x="0" y="509672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419601" y="2335281"/>
              <a:ext cx="5209608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100" dirty="0">
                  <a:ln w="0"/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고인과 친분을 가진 고객에게 </a:t>
              </a:r>
              <a:r>
                <a:rPr lang="en-US" altLang="ko-KR" sz="1100" dirty="0" err="1">
                  <a:ln w="0"/>
                  <a:latin typeface="맑은 고딕" panose="020B0503020000020004" pitchFamily="50" charset="-127"/>
                  <a:ea typeface="맑은 고딕" panose="020B0503020000020004" pitchFamily="50" charset="-127"/>
                </a:rPr>
                <a:t>ai</a:t>
              </a:r>
              <a:r>
                <a:rPr lang="en-US" altLang="ko-KR" sz="1100" dirty="0">
                  <a:ln w="0"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100" dirty="0">
                  <a:ln w="0"/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영상편지 서비스</a:t>
              </a:r>
              <a:endParaRPr lang="en-US" altLang="ko-KR" sz="1100" dirty="0">
                <a:ln w="0"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1100" dirty="0">
                <a:ln w="0"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100" dirty="0">
                  <a:ln w="0"/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개인화된 맞춤형 커뮤니케이션을 만들어 보고 싶어서 입니다</a:t>
              </a:r>
              <a:r>
                <a:rPr lang="en-US" altLang="ko-KR" sz="1100" dirty="0">
                  <a:ln w="0"/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endParaRPr lang="en-US" altLang="ko-KR" sz="1100" dirty="0">
                <a:ln w="0"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100" dirty="0" err="1">
                  <a:ln w="0"/>
                  <a:latin typeface="맑은 고딕" panose="020B0503020000020004" pitchFamily="50" charset="-127"/>
                  <a:ea typeface="맑은 고딕" panose="020B0503020000020004" pitchFamily="50" charset="-127"/>
                </a:rPr>
                <a:t>Api</a:t>
              </a:r>
              <a:r>
                <a:rPr lang="ko-KR" altLang="en-US" sz="1100" dirty="0" err="1">
                  <a:ln w="0"/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</a:t>
              </a:r>
              <a:r>
                <a:rPr lang="ko-KR" altLang="en-US" sz="1100" dirty="0">
                  <a:ln w="0"/>
                  <a:latin typeface="맑은 고딕" panose="020B0503020000020004" pitchFamily="50" charset="-127"/>
                  <a:ea typeface="맑은 고딕" panose="020B0503020000020004" pitchFamily="50" charset="-127"/>
                </a:rPr>
                <a:t> 통해 음성을 합성하고 영상을 생성하여 </a:t>
              </a:r>
              <a:r>
                <a:rPr lang="ko-KR" altLang="en-US" sz="1100" dirty="0" err="1">
                  <a:ln w="0"/>
                  <a:latin typeface="맑은 고딕" panose="020B0503020000020004" pitchFamily="50" charset="-127"/>
                  <a:ea typeface="맑은 고딕" panose="020B0503020000020004" pitchFamily="50" charset="-127"/>
                </a:rPr>
                <a:t>더낳은</a:t>
              </a:r>
              <a:r>
                <a:rPr lang="ko-KR" altLang="en-US" sz="1100" dirty="0">
                  <a:ln w="0"/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서비스를</a:t>
              </a:r>
              <a:endParaRPr lang="en-US" altLang="ko-KR" sz="1100" dirty="0">
                <a:ln w="0"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100" dirty="0">
                  <a:ln w="0"/>
                  <a:latin typeface="맑은 고딕" panose="020B0503020000020004" pitchFamily="50" charset="-127"/>
                  <a:ea typeface="맑은 고딕" panose="020B0503020000020004" pitchFamily="50" charset="-127"/>
                </a:rPr>
                <a:t> 만들고 싶어서</a:t>
              </a:r>
              <a:r>
                <a:rPr lang="en-US" altLang="ko-KR" sz="1100" dirty="0">
                  <a:ln w="0"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100" dirty="0">
                  <a:ln w="0"/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100" dirty="0">
                  <a:ln w="0"/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endParaRPr lang="en-US" altLang="ko-KR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460364" y="2879863"/>
            <a:ext cx="948978" cy="8166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6600"/>
              </a:lnSpc>
              <a:spcBef>
                <a:spcPct val="0"/>
              </a:spcBef>
            </a:pPr>
            <a:r>
              <a:rPr lang="ko-KR" altLang="en-US" sz="3200" b="1" spc="-220" dirty="0">
                <a:solidFill>
                  <a:srgbClr val="1FA1E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3200" b="1" spc="-220" dirty="0">
              <a:solidFill>
                <a:srgbClr val="1FA1E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1" name="Group 2"/>
          <p:cNvGrpSpPr/>
          <p:nvPr/>
        </p:nvGrpSpPr>
        <p:grpSpPr>
          <a:xfrm>
            <a:off x="6810103" y="374485"/>
            <a:ext cx="4839661" cy="5541690"/>
            <a:chOff x="-7122149" y="-1449948"/>
            <a:chExt cx="9265727" cy="11225427"/>
          </a:xfrm>
        </p:grpSpPr>
        <p:pic>
          <p:nvPicPr>
            <p:cNvPr id="42" name="Picture 3"/>
            <p:cNvPicPr>
              <a:picLocks noChangeAspect="1"/>
            </p:cNvPicPr>
            <p:nvPr/>
          </p:nvPicPr>
          <p:blipFill>
            <a:blip r:embed="rId2"/>
            <a:srcRect t="9616" b="9616"/>
            <a:stretch>
              <a:fillRect/>
            </a:stretch>
          </p:blipFill>
          <p:spPr>
            <a:xfrm>
              <a:off x="-7122149" y="-1449948"/>
              <a:ext cx="9265727" cy="11225427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82A91CF-F738-9327-67C7-64A4F1079424}"/>
              </a:ext>
            </a:extLst>
          </p:cNvPr>
          <p:cNvGrpSpPr/>
          <p:nvPr/>
        </p:nvGrpSpPr>
        <p:grpSpPr>
          <a:xfrm>
            <a:off x="557072" y="3696497"/>
            <a:ext cx="5377525" cy="1263041"/>
            <a:chOff x="1382133" y="4683440"/>
            <a:chExt cx="5377525" cy="1263041"/>
          </a:xfrm>
        </p:grpSpPr>
        <p:sp>
          <p:nvSpPr>
            <p:cNvPr id="40" name="Freeform 12"/>
            <p:cNvSpPr/>
            <p:nvPr/>
          </p:nvSpPr>
          <p:spPr>
            <a:xfrm>
              <a:off x="1382133" y="4683440"/>
              <a:ext cx="4976382" cy="1263041"/>
            </a:xfrm>
            <a:custGeom>
              <a:avLst/>
              <a:gdLst/>
              <a:ahLst/>
              <a:cxnLst/>
              <a:rect l="l" t="t" r="r" b="b"/>
              <a:pathLst>
                <a:path w="2072855" h="509672">
                  <a:moveTo>
                    <a:pt x="0" y="0"/>
                  </a:moveTo>
                  <a:lnTo>
                    <a:pt x="2072855" y="0"/>
                  </a:lnTo>
                  <a:lnTo>
                    <a:pt x="2072855" y="509672"/>
                  </a:lnTo>
                  <a:lnTo>
                    <a:pt x="0" y="509672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550050" y="4884767"/>
              <a:ext cx="5209608" cy="93871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100" dirty="0">
                  <a:ln w="0"/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인공지능의 </a:t>
              </a:r>
              <a:r>
                <a:rPr lang="en-US" altLang="ko-KR" sz="1100" dirty="0" err="1">
                  <a:ln w="0"/>
                  <a:latin typeface="맑은 고딕" panose="020B0503020000020004" pitchFamily="50" charset="-127"/>
                  <a:ea typeface="맑은 고딕" panose="020B0503020000020004" pitchFamily="50" charset="-127"/>
                </a:rPr>
                <a:t>api</a:t>
              </a:r>
              <a:r>
                <a:rPr lang="en-US" altLang="ko-KR" sz="1100" dirty="0">
                  <a:ln w="0"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100" dirty="0">
                  <a:ln w="0"/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활용법을 익히기 위해서</a:t>
              </a:r>
              <a:endParaRPr lang="en-US" altLang="ko-KR" sz="1100" dirty="0">
                <a:ln w="0"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1100" dirty="0">
                <a:ln w="0"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100" dirty="0">
                  <a:ln w="0"/>
                  <a:latin typeface="맑은 고딕" panose="020B0503020000020004" pitchFamily="50" charset="-127"/>
                  <a:ea typeface="맑은 고딕" panose="020B0503020000020004" pitchFamily="50" charset="-127"/>
                </a:rPr>
                <a:t>Django</a:t>
              </a:r>
              <a:r>
                <a:rPr lang="ko-KR" altLang="en-US" sz="1100" dirty="0">
                  <a:ln w="0"/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프로젝트를 실습하기위해서</a:t>
              </a:r>
              <a:endParaRPr lang="en-US" altLang="ko-KR" sz="1100" dirty="0">
                <a:ln w="0"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356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F0D396E-49EE-4F6D-B086-BE689740E3A1}"/>
              </a:ext>
            </a:extLst>
          </p:cNvPr>
          <p:cNvSpPr txBox="1"/>
          <p:nvPr/>
        </p:nvSpPr>
        <p:spPr>
          <a:xfrm>
            <a:off x="1439991" y="19503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31" y="302635"/>
            <a:ext cx="2970052" cy="346758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257" y="1552595"/>
            <a:ext cx="2974787" cy="346758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7283" y="3087780"/>
            <a:ext cx="2851151" cy="34675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04796" y="2135011"/>
            <a:ext cx="53431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장고 라이브러리를 통한 웹 서비스 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djagno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models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데이터 저장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-d-id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영상 동영상 제작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391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F0D396E-49EE-4F6D-B086-BE689740E3A1}"/>
              </a:ext>
            </a:extLst>
          </p:cNvPr>
          <p:cNvSpPr txBox="1"/>
          <p:nvPr/>
        </p:nvSpPr>
        <p:spPr>
          <a:xfrm>
            <a:off x="1439991" y="19503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36" y="3815270"/>
            <a:ext cx="8021169" cy="273405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26" y="363609"/>
            <a:ext cx="7937279" cy="33342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48382" y="1417739"/>
            <a:ext cx="344998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영상편지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실행화면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영상편지 만드는 화면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화면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영상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저장화면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48382" y="4018326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Erd</a:t>
            </a:r>
            <a:r>
              <a:rPr lang="en-US" altLang="ko-KR" dirty="0"/>
              <a:t>-cloud</a:t>
            </a:r>
            <a:r>
              <a:rPr lang="ko-KR" altLang="en-US" dirty="0"/>
              <a:t>를 통해 </a:t>
            </a:r>
            <a:r>
              <a:rPr lang="en-US" altLang="ko-KR" dirty="0" err="1"/>
              <a:t>db</a:t>
            </a:r>
            <a:r>
              <a:rPr lang="ko-KR" altLang="en-US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361010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F0D396E-49EE-4F6D-B086-BE689740E3A1}"/>
              </a:ext>
            </a:extLst>
          </p:cNvPr>
          <p:cNvSpPr txBox="1"/>
          <p:nvPr/>
        </p:nvSpPr>
        <p:spPr>
          <a:xfrm>
            <a:off x="1439991" y="19503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12316" y="2617365"/>
            <a:ext cx="53142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7181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B2C765F-36DE-4BB0-A746-09DD811A3D5D}"/>
              </a:ext>
            </a:extLst>
          </p:cNvPr>
          <p:cNvSpPr txBox="1"/>
          <p:nvPr/>
        </p:nvSpPr>
        <p:spPr>
          <a:xfrm>
            <a:off x="210067" y="242073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BC08346-4341-4A4F-BBF5-F603A4DB4CD4}"/>
              </a:ext>
            </a:extLst>
          </p:cNvPr>
          <p:cNvCxnSpPr>
            <a:cxnSpLocks/>
          </p:cNvCxnSpPr>
          <p:nvPr/>
        </p:nvCxnSpPr>
        <p:spPr>
          <a:xfrm>
            <a:off x="210067" y="1128016"/>
            <a:ext cx="57465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ED2EE54-0D94-43C1-AB59-9C52B40F3E4D}"/>
              </a:ext>
            </a:extLst>
          </p:cNvPr>
          <p:cNvGrpSpPr/>
          <p:nvPr/>
        </p:nvGrpSpPr>
        <p:grpSpPr>
          <a:xfrm>
            <a:off x="210067" y="1309023"/>
            <a:ext cx="7382706" cy="877163"/>
            <a:chOff x="1219251" y="1272489"/>
            <a:chExt cx="7382706" cy="87716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65B241-08E6-4306-BAD0-61A9D9A36146}"/>
                </a:ext>
              </a:extLst>
            </p:cNvPr>
            <p:cNvSpPr txBox="1"/>
            <p:nvPr/>
          </p:nvSpPr>
          <p:spPr>
            <a:xfrm>
              <a:off x="1219251" y="1272489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1016FB6-2F28-4D58-ACF8-8E726C6B26F4}"/>
                </a:ext>
              </a:extLst>
            </p:cNvPr>
            <p:cNvSpPr txBox="1"/>
            <p:nvPr/>
          </p:nvSpPr>
          <p:spPr>
            <a:xfrm>
              <a:off x="1530790" y="1318655"/>
              <a:ext cx="707116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400" b="1" spc="-300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Unet</a:t>
              </a:r>
              <a:r>
                <a:rPr lang="en-US" altLang="ko-KR" sz="24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4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알고리즘을 이용한 자동차 </a:t>
              </a:r>
              <a:r>
                <a:rPr lang="ko-KR" altLang="en-US" sz="2400" b="1" spc="-300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파손부위</a:t>
              </a:r>
              <a:endParaRPr lang="en-US" altLang="ko-KR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24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4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스크래치</a:t>
              </a:r>
              <a:r>
                <a:rPr lang="en-US" altLang="ko-KR" sz="24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400" b="1" spc="-300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이격</a:t>
              </a:r>
              <a:r>
                <a:rPr lang="en-US" altLang="ko-KR" sz="24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4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찌그러짐</a:t>
              </a:r>
              <a:r>
                <a:rPr lang="en-US" altLang="ko-KR" sz="24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4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파손</a:t>
              </a:r>
              <a:r>
                <a:rPr lang="en-US" altLang="ko-KR" sz="24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2400" b="1" spc="-300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분석및</a:t>
              </a:r>
              <a:r>
                <a:rPr lang="en-US" altLang="ko-KR" sz="24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4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견적 산출 프로그램</a:t>
              </a:r>
              <a:endPara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43063B1-123D-4792-AF2A-1A50618B5179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65B241-08E6-4306-BAD0-61A9D9A36146}"/>
              </a:ext>
            </a:extLst>
          </p:cNvPr>
          <p:cNvSpPr txBox="1"/>
          <p:nvPr/>
        </p:nvSpPr>
        <p:spPr>
          <a:xfrm>
            <a:off x="217867" y="2779028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016FB6-2F28-4D58-ACF8-8E726C6B26F4}"/>
              </a:ext>
            </a:extLst>
          </p:cNvPr>
          <p:cNvSpPr txBox="1"/>
          <p:nvPr/>
        </p:nvSpPr>
        <p:spPr>
          <a:xfrm>
            <a:off x="618139" y="2741176"/>
            <a:ext cx="5634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Yolov5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2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Deepsort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실시간 </a:t>
            </a:r>
            <a:endParaRPr lang="en-US" altLang="ko-KR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카페이용자 사용시간 모니터링프로그램</a:t>
            </a:r>
            <a:endParaRPr lang="en-US" altLang="ko-KR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65B241-08E6-4306-BAD0-61A9D9A36146}"/>
              </a:ext>
            </a:extLst>
          </p:cNvPr>
          <p:cNvSpPr txBox="1"/>
          <p:nvPr/>
        </p:nvSpPr>
        <p:spPr>
          <a:xfrm>
            <a:off x="219443" y="4249033"/>
            <a:ext cx="40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016FB6-2F28-4D58-ACF8-8E726C6B26F4}"/>
              </a:ext>
            </a:extLst>
          </p:cNvPr>
          <p:cNvSpPr txBox="1"/>
          <p:nvPr/>
        </p:nvSpPr>
        <p:spPr>
          <a:xfrm>
            <a:off x="618139" y="4165015"/>
            <a:ext cx="52950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음성 및 영상 </a:t>
            </a:r>
            <a:r>
              <a:rPr lang="en-US" altLang="ko-KR" sz="2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2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이용한</a:t>
            </a:r>
            <a:endParaRPr lang="en-US" altLang="ko-KR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영상 편지</a:t>
            </a:r>
            <a:endParaRPr lang="en-US" altLang="ko-KR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001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35C4B3EF-BB8E-41E2-B179-EC62F309C5A2}"/>
              </a:ext>
            </a:extLst>
          </p:cNvPr>
          <p:cNvSpPr/>
          <p:nvPr/>
        </p:nvSpPr>
        <p:spPr>
          <a:xfrm rot="16200000" flipH="1">
            <a:off x="8752345" y="0"/>
            <a:ext cx="3434576" cy="343457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1896E131-FA59-4361-8D86-260949123DC7}"/>
              </a:ext>
            </a:extLst>
          </p:cNvPr>
          <p:cNvSpPr/>
          <p:nvPr/>
        </p:nvSpPr>
        <p:spPr>
          <a:xfrm flipH="1">
            <a:off x="6070476" y="735980"/>
            <a:ext cx="6116445" cy="611644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46E77-D86A-4977-8389-ABD1BCBCBE6B}"/>
              </a:ext>
            </a:extLst>
          </p:cNvPr>
          <p:cNvSpPr txBox="1"/>
          <p:nvPr/>
        </p:nvSpPr>
        <p:spPr>
          <a:xfrm>
            <a:off x="195625" y="559738"/>
            <a:ext cx="1431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1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5563D-EB12-416B-9AFA-A116B4A02B85}"/>
              </a:ext>
            </a:extLst>
          </p:cNvPr>
          <p:cNvSpPr txBox="1"/>
          <p:nvPr/>
        </p:nvSpPr>
        <p:spPr>
          <a:xfrm>
            <a:off x="639762" y="1352750"/>
            <a:ext cx="80457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600" b="1" spc="-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Unet</a:t>
            </a:r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알고리즘을 이용한 자동차 </a:t>
            </a:r>
            <a:r>
              <a:rPr lang="ko-KR" altLang="en-US" sz="3600" b="1" spc="-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파손부위</a:t>
            </a:r>
            <a:endParaRPr lang="en-US" altLang="ko-KR" sz="36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스크래치</a:t>
            </a:r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600" b="1" spc="-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이격</a:t>
            </a:r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찌그러짐</a:t>
            </a:r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파손</a:t>
            </a:r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3600" b="1" spc="-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분석및</a:t>
            </a:r>
            <a:endParaRPr lang="en-US" altLang="ko-KR" sz="36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견적 산출 프로그램</a:t>
            </a:r>
            <a:endParaRPr lang="en-US" altLang="ko-KR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74F8DDB-29DF-4F9F-A173-F50E6FF4A71A}"/>
              </a:ext>
            </a:extLst>
          </p:cNvPr>
          <p:cNvCxnSpPr>
            <a:cxnSpLocks/>
          </p:cNvCxnSpPr>
          <p:nvPr/>
        </p:nvCxnSpPr>
        <p:spPr>
          <a:xfrm>
            <a:off x="195625" y="453483"/>
            <a:ext cx="55607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978F58-E8A0-4595-8CAE-4FF25F93D0A9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8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9"/>
          <p:cNvSpPr txBox="1"/>
          <p:nvPr/>
        </p:nvSpPr>
        <p:spPr>
          <a:xfrm>
            <a:off x="451938" y="347083"/>
            <a:ext cx="6609576" cy="724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</a:pPr>
            <a:r>
              <a:rPr lang="en-US" sz="3200" b="1" spc="-220" dirty="0" err="1">
                <a:solidFill>
                  <a:srgbClr val="1FA1E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제작동기</a:t>
            </a:r>
            <a:endParaRPr lang="en-US" sz="3200" b="1" spc="-220" dirty="0">
              <a:solidFill>
                <a:srgbClr val="1FA1E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451938" y="2561081"/>
            <a:ext cx="6609576" cy="724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599"/>
              </a:lnSpc>
              <a:spcBef>
                <a:spcPct val="0"/>
              </a:spcBef>
            </a:pPr>
            <a:r>
              <a:rPr lang="en-US" sz="3200" b="1" spc="-219" dirty="0" err="1">
                <a:solidFill>
                  <a:srgbClr val="1FA1E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sz="3200" b="1" spc="-219" dirty="0">
              <a:solidFill>
                <a:srgbClr val="1FA1E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E084AC5-E7C4-509C-B69C-D5B22A873396}"/>
              </a:ext>
            </a:extLst>
          </p:cNvPr>
          <p:cNvGrpSpPr/>
          <p:nvPr/>
        </p:nvGrpSpPr>
        <p:grpSpPr>
          <a:xfrm>
            <a:off x="451938" y="1049150"/>
            <a:ext cx="4976382" cy="1603003"/>
            <a:chOff x="701598" y="1623783"/>
            <a:chExt cx="4976382" cy="1603003"/>
          </a:xfrm>
        </p:grpSpPr>
        <p:sp>
          <p:nvSpPr>
            <p:cNvPr id="16" name="Freeform 12"/>
            <p:cNvSpPr/>
            <p:nvPr/>
          </p:nvSpPr>
          <p:spPr>
            <a:xfrm>
              <a:off x="701598" y="1803252"/>
              <a:ext cx="4976382" cy="1263041"/>
            </a:xfrm>
            <a:custGeom>
              <a:avLst/>
              <a:gdLst/>
              <a:ahLst/>
              <a:cxnLst/>
              <a:rect l="l" t="t" r="r" b="b"/>
              <a:pathLst>
                <a:path w="2072855" h="509672">
                  <a:moveTo>
                    <a:pt x="0" y="0"/>
                  </a:moveTo>
                  <a:lnTo>
                    <a:pt x="2072855" y="0"/>
                  </a:lnTo>
                  <a:lnTo>
                    <a:pt x="2072855" y="509672"/>
                  </a:lnTo>
                  <a:lnTo>
                    <a:pt x="0" y="509672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TextBox 17"/>
            <p:cNvSpPr txBox="1"/>
            <p:nvPr/>
          </p:nvSpPr>
          <p:spPr>
            <a:xfrm>
              <a:off x="868207" y="1623783"/>
              <a:ext cx="4643165" cy="160300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endParaRPr lang="en-US" altLang="ko-KR" sz="1100" spc="-44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>
                <a:lnSpc>
                  <a:spcPts val="2520"/>
                </a:lnSpc>
              </a:pPr>
              <a:r>
                <a:rPr lang="ko-KR" altLang="en-US" sz="1100" spc="-44" dirty="0">
                  <a:solidFill>
                    <a:srgbClr val="49494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자동차 사고가 나면 차량 손상은 불가피한 상황입니다</a:t>
              </a:r>
              <a:r>
                <a:rPr lang="en-US" altLang="ko-KR" sz="1100" spc="-44" dirty="0">
                  <a:solidFill>
                    <a:srgbClr val="49494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>
                <a:lnSpc>
                  <a:spcPts val="2520"/>
                </a:lnSpc>
              </a:pPr>
              <a:r>
                <a:rPr lang="ko-KR" altLang="en-US" sz="1100" spc="-44" dirty="0">
                  <a:solidFill>
                    <a:srgbClr val="49494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사고가 난 후 수리 시 과한 가격으로 수리를 하게 될 수 있습니다</a:t>
              </a:r>
              <a:r>
                <a:rPr lang="en-US" altLang="ko-KR" sz="1100" spc="-44" dirty="0">
                  <a:solidFill>
                    <a:srgbClr val="49494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>
                <a:lnSpc>
                  <a:spcPts val="2520"/>
                </a:lnSpc>
              </a:pPr>
              <a:r>
                <a:rPr lang="ko-KR" altLang="en-US" sz="1100" spc="-44" dirty="0">
                  <a:solidFill>
                    <a:srgbClr val="49494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그걸 줄이기 위해 객관적인 금액을 파악하고자 만들어진 프로젝트입니다</a:t>
              </a:r>
              <a:r>
                <a:rPr lang="en-US" altLang="ko-KR" sz="1100" spc="-44" dirty="0">
                  <a:solidFill>
                    <a:srgbClr val="49494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>
                <a:lnSpc>
                  <a:spcPts val="2520"/>
                </a:lnSpc>
              </a:pPr>
              <a:endParaRPr lang="en-US" sz="1100" spc="-44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48965FB-6662-A8C7-C974-A40B3F6C8B0F}"/>
              </a:ext>
            </a:extLst>
          </p:cNvPr>
          <p:cNvGrpSpPr/>
          <p:nvPr/>
        </p:nvGrpSpPr>
        <p:grpSpPr>
          <a:xfrm>
            <a:off x="451938" y="3105205"/>
            <a:ext cx="4976382" cy="1512639"/>
            <a:chOff x="667838" y="4403535"/>
            <a:chExt cx="4976382" cy="1512639"/>
          </a:xfrm>
        </p:grpSpPr>
        <p:sp>
          <p:nvSpPr>
            <p:cNvPr id="17" name="Freeform 12"/>
            <p:cNvSpPr/>
            <p:nvPr/>
          </p:nvSpPr>
          <p:spPr>
            <a:xfrm>
              <a:off x="667838" y="4653133"/>
              <a:ext cx="4976382" cy="1263041"/>
            </a:xfrm>
            <a:custGeom>
              <a:avLst/>
              <a:gdLst/>
              <a:ahLst/>
              <a:cxnLst/>
              <a:rect l="l" t="t" r="r" b="b"/>
              <a:pathLst>
                <a:path w="2072855" h="509672">
                  <a:moveTo>
                    <a:pt x="0" y="0"/>
                  </a:moveTo>
                  <a:lnTo>
                    <a:pt x="2072855" y="0"/>
                  </a:lnTo>
                  <a:lnTo>
                    <a:pt x="2072855" y="509672"/>
                  </a:lnTo>
                  <a:lnTo>
                    <a:pt x="0" y="509672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667838" y="4403535"/>
              <a:ext cx="4610744" cy="13747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ts val="2520"/>
                </a:lnSpc>
              </a:pPr>
              <a:endPara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>
                <a:lnSpc>
                  <a:spcPts val="2520"/>
                </a:lnSpc>
              </a:pP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인공지능 기술을 활용하여 자동차 사고 후의 차량 파손 상황을 정확하게 분석하고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MASKRCNN 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및 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UNET 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모델을 통해 차량 파손을 </a:t>
              </a:r>
              <a:r>
                <a:rPr lang="ko-KR" altLang="en-US" sz="11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시각화하며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해당 파손에 대한 예상 수리 비용을 예측하는 것</a:t>
              </a:r>
              <a:endParaRPr lang="en-US" altLang="ko-KR" sz="1100" spc="-44" dirty="0">
                <a:solidFill>
                  <a:srgbClr val="49494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456" y="1146417"/>
            <a:ext cx="4725107" cy="347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48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62"/>
          <p:cNvSpPr txBox="1"/>
          <p:nvPr/>
        </p:nvSpPr>
        <p:spPr>
          <a:xfrm>
            <a:off x="479722" y="412155"/>
            <a:ext cx="2752364" cy="3109641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750"/>
              </a:lnSpc>
            </a:pPr>
            <a:endParaRPr lang="en-US" sz="3000" spc="-75" dirty="0">
              <a:solidFill>
                <a:srgbClr val="FFFFFF"/>
              </a:solidFill>
              <a:latin typeface="Gothic A1 Ultra-Bold"/>
            </a:endParaRPr>
          </a:p>
        </p:txBody>
      </p:sp>
      <p:sp>
        <p:nvSpPr>
          <p:cNvPr id="24" name="TextBox 66"/>
          <p:cNvSpPr txBox="1"/>
          <p:nvPr/>
        </p:nvSpPr>
        <p:spPr>
          <a:xfrm>
            <a:off x="122866" y="50004"/>
            <a:ext cx="6218440" cy="756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</a:pPr>
            <a:r>
              <a:rPr lang="en-US" sz="3600" b="1" spc="-220" dirty="0">
                <a:solidFill>
                  <a:srgbClr val="1FA1E4"/>
                </a:solidFill>
                <a:ea typeface="Gothic A1 Ultra-Bold"/>
              </a:rPr>
              <a:t> </a:t>
            </a:r>
            <a:r>
              <a:rPr lang="en-US" sz="3200" b="1" spc="-220" dirty="0">
                <a:solidFill>
                  <a:srgbClr val="1FA1E4"/>
                </a:solidFill>
                <a:ea typeface="Gothic A1 Ultra-Bold"/>
              </a:rPr>
              <a:t>DB</a:t>
            </a:r>
            <a:r>
              <a:rPr lang="ko-KR" altLang="en-US" sz="3200" b="1" spc="-220" dirty="0">
                <a:solidFill>
                  <a:srgbClr val="1FA1E4"/>
                </a:solidFill>
                <a:ea typeface="Gothic A1 Ultra-Bold"/>
              </a:rPr>
              <a:t>설계 및  </a:t>
            </a:r>
            <a:r>
              <a:rPr lang="en-US" altLang="ko-KR" sz="3200" b="1" spc="-220" dirty="0">
                <a:solidFill>
                  <a:srgbClr val="1FA1E4"/>
                </a:solidFill>
                <a:ea typeface="Gothic A1 Ultra-Bold"/>
              </a:rPr>
              <a:t>Django </a:t>
            </a:r>
            <a:r>
              <a:rPr lang="ko-KR" altLang="en-US" sz="3200" b="1" spc="-220" dirty="0" err="1">
                <a:solidFill>
                  <a:srgbClr val="1FA1E4"/>
                </a:solidFill>
                <a:ea typeface="Gothic A1 Ultra-Bold"/>
              </a:rPr>
              <a:t>서버구축</a:t>
            </a:r>
            <a:endParaRPr lang="en-US" sz="3200" b="1" spc="-220" dirty="0">
              <a:solidFill>
                <a:srgbClr val="1FA1E4"/>
              </a:solidFill>
              <a:ea typeface="Gothic A1 Ultra-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042" y="1540292"/>
            <a:ext cx="4472691" cy="38096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721" y="2079494"/>
            <a:ext cx="4318214" cy="3259259"/>
          </a:xfrm>
          <a:prstGeom prst="rect">
            <a:avLst/>
          </a:prstGeom>
        </p:spPr>
      </p:pic>
      <p:pic>
        <p:nvPicPr>
          <p:cNvPr id="30" name="Picture 4" descr="Getting Started With Django web framework - Knoldus Blogs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78" y="1540292"/>
            <a:ext cx="728502" cy="4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1421180" y="1540292"/>
            <a:ext cx="1553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Arial" pitchFamily="34" charset="0"/>
              </a:rPr>
              <a:t>Django 4.2.3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cs typeface="Arial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421180" y="1984428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Arial" pitchFamily="34" charset="0"/>
              </a:rPr>
              <a:t>HTML,CSS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cs typeface="Arial" pitchFamily="34" charset="0"/>
            </a:endParaRPr>
          </a:p>
        </p:txBody>
      </p:sp>
      <p:pic>
        <p:nvPicPr>
          <p:cNvPr id="37" name="Picture 8" descr="HTML 이란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2678" y="2053836"/>
            <a:ext cx="728502" cy="23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0" descr="GitHub - tensorflow/tensorflow: An Open Source Machine Learning Framework  for Everyone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2" t="24376" r="8278" b="24168"/>
          <a:stretch/>
        </p:blipFill>
        <p:spPr bwMode="auto">
          <a:xfrm>
            <a:off x="744864" y="2420582"/>
            <a:ext cx="812096" cy="19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2" descr="PyTorch] class로 생성된 model의 layer, weights 접근법"/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4076" y="2751870"/>
            <a:ext cx="914451" cy="38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4" descr="Home - Keras Documentation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34" y="3190946"/>
            <a:ext cx="914451" cy="30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8" descr="La función plot | Interactive Chaos"/>
          <p:cNvPicPr>
            <a:picLocks noChangeAspect="1" noChangeArrowheads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2678" y="3640696"/>
            <a:ext cx="986607" cy="25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0" descr="OpenCV] SURF 알고리즘 환경 세팅"/>
          <p:cNvPicPr>
            <a:picLocks noChangeAspect="1" noChangeArrowheads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2678" y="3980868"/>
            <a:ext cx="952500" cy="38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FCAD451-0E2A-441B-958F-665B3746DBB6}"/>
              </a:ext>
            </a:extLst>
          </p:cNvPr>
          <p:cNvSpPr txBox="1"/>
          <p:nvPr/>
        </p:nvSpPr>
        <p:spPr>
          <a:xfrm>
            <a:off x="1600287" y="3960454"/>
            <a:ext cx="1753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OpenCV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CAD451-0E2A-441B-958F-665B3746DBB6}"/>
              </a:ext>
            </a:extLst>
          </p:cNvPr>
          <p:cNvSpPr txBox="1"/>
          <p:nvPr/>
        </p:nvSpPr>
        <p:spPr>
          <a:xfrm>
            <a:off x="1600287" y="2258002"/>
            <a:ext cx="1753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Tensorflow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AD451-0E2A-441B-958F-665B3746DBB6}"/>
              </a:ext>
            </a:extLst>
          </p:cNvPr>
          <p:cNvSpPr txBox="1"/>
          <p:nvPr/>
        </p:nvSpPr>
        <p:spPr>
          <a:xfrm>
            <a:off x="1600287" y="2711921"/>
            <a:ext cx="1753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PyTorch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CAD451-0E2A-441B-958F-665B3746DBB6}"/>
              </a:ext>
            </a:extLst>
          </p:cNvPr>
          <p:cNvSpPr txBox="1"/>
          <p:nvPr/>
        </p:nvSpPr>
        <p:spPr>
          <a:xfrm>
            <a:off x="1600287" y="3133431"/>
            <a:ext cx="1753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Keras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CAD451-0E2A-441B-958F-665B3746DBB6}"/>
              </a:ext>
            </a:extLst>
          </p:cNvPr>
          <p:cNvSpPr txBox="1"/>
          <p:nvPr/>
        </p:nvSpPr>
        <p:spPr>
          <a:xfrm>
            <a:off x="1617134" y="3533541"/>
            <a:ext cx="1753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Matplotlib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FCAD451-0E2A-441B-958F-665B3746DBB6}"/>
              </a:ext>
            </a:extLst>
          </p:cNvPr>
          <p:cNvSpPr txBox="1"/>
          <p:nvPr/>
        </p:nvSpPr>
        <p:spPr>
          <a:xfrm>
            <a:off x="1615607" y="4354178"/>
            <a:ext cx="1753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MYSQL</a:t>
            </a:r>
            <a:endParaRPr lang="ko-KR" altLang="en-US" sz="20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pic>
        <p:nvPicPr>
          <p:cNvPr id="67" name="Picture 10" descr="호스팅된 MySQL - Amazon RDS for MySQL - AWS"/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64" y="4425691"/>
            <a:ext cx="686543" cy="42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6" descr="design de logotipo de carta erd em fundo preto. conceito de logotipo de  carta de iniciais criativas erd. design de carta. 9219608 Vetor no Vecteezy"/>
          <p:cNvPicPr>
            <a:picLocks noChangeAspect="1" noChangeArrowheads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2128" y="4937193"/>
            <a:ext cx="837193" cy="31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FCAD451-0E2A-441B-958F-665B3746DBB6}"/>
              </a:ext>
            </a:extLst>
          </p:cNvPr>
          <p:cNvSpPr txBox="1"/>
          <p:nvPr/>
        </p:nvSpPr>
        <p:spPr>
          <a:xfrm>
            <a:off x="1668527" y="4835560"/>
            <a:ext cx="1753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Erdcloud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42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35C4B3EF-BB8E-41E2-B179-EC62F309C5A2}"/>
              </a:ext>
            </a:extLst>
          </p:cNvPr>
          <p:cNvSpPr/>
          <p:nvPr/>
        </p:nvSpPr>
        <p:spPr>
          <a:xfrm rot="16200000" flipH="1">
            <a:off x="8752345" y="0"/>
            <a:ext cx="3434576" cy="343457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1896E131-FA59-4361-8D86-260949123DC7}"/>
              </a:ext>
            </a:extLst>
          </p:cNvPr>
          <p:cNvSpPr/>
          <p:nvPr/>
        </p:nvSpPr>
        <p:spPr>
          <a:xfrm flipH="1">
            <a:off x="6070476" y="735980"/>
            <a:ext cx="6116445" cy="611644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74F8DDB-29DF-4F9F-A173-F50E6FF4A71A}"/>
              </a:ext>
            </a:extLst>
          </p:cNvPr>
          <p:cNvCxnSpPr>
            <a:cxnSpLocks/>
          </p:cNvCxnSpPr>
          <p:nvPr/>
        </p:nvCxnSpPr>
        <p:spPr>
          <a:xfrm>
            <a:off x="234952" y="671197"/>
            <a:ext cx="55607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77F11C-CA8F-4F46-9933-034DFBAF5A01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F46E77-D86A-4977-8389-ABD1BCBCBE6B}"/>
              </a:ext>
            </a:extLst>
          </p:cNvPr>
          <p:cNvSpPr txBox="1"/>
          <p:nvPr/>
        </p:nvSpPr>
        <p:spPr>
          <a:xfrm>
            <a:off x="234952" y="824716"/>
            <a:ext cx="1431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2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15563D-EB12-416B-9AFA-A116B4A02B85}"/>
              </a:ext>
            </a:extLst>
          </p:cNvPr>
          <p:cNvSpPr txBox="1"/>
          <p:nvPr/>
        </p:nvSpPr>
        <p:spPr>
          <a:xfrm>
            <a:off x="234952" y="1407178"/>
            <a:ext cx="75953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Yolov5</a:t>
            </a:r>
            <a:r>
              <a: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36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Deepsort</a:t>
            </a:r>
            <a:r>
              <a: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실</a:t>
            </a:r>
            <a:endParaRPr lang="en-US" altLang="ko-KR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</a:t>
            </a:r>
            <a:r>
              <a:rPr lang="ko-KR" altLang="en-US" sz="36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카페이용자</a:t>
            </a:r>
            <a:r>
              <a: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사용시간 모니터링</a:t>
            </a:r>
            <a:endParaRPr lang="en-US" altLang="ko-KR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</a:t>
            </a:r>
            <a:endParaRPr lang="en-US" altLang="ko-KR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446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2236" y="394483"/>
            <a:ext cx="1713290" cy="8166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6600"/>
              </a:lnSpc>
              <a:spcBef>
                <a:spcPct val="0"/>
              </a:spcBef>
            </a:pPr>
            <a:r>
              <a:rPr lang="en-US" altLang="ko-KR" sz="3200" b="1" spc="-220" dirty="0" err="1">
                <a:solidFill>
                  <a:srgbClr val="1FA1E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제작동기</a:t>
            </a:r>
            <a:endParaRPr lang="en-US" altLang="ko-KR" sz="3200" b="1" spc="-220" dirty="0">
              <a:solidFill>
                <a:srgbClr val="1FA1E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7398243-32F7-1904-60CF-07AF6CBA6882}"/>
              </a:ext>
            </a:extLst>
          </p:cNvPr>
          <p:cNvGrpSpPr/>
          <p:nvPr/>
        </p:nvGrpSpPr>
        <p:grpSpPr>
          <a:xfrm>
            <a:off x="655447" y="1234460"/>
            <a:ext cx="5221420" cy="1263041"/>
            <a:chOff x="1367000" y="2617109"/>
            <a:chExt cx="5221420" cy="1263041"/>
          </a:xfrm>
        </p:grpSpPr>
        <p:sp>
          <p:nvSpPr>
            <p:cNvPr id="77" name="Freeform 12"/>
            <p:cNvSpPr/>
            <p:nvPr/>
          </p:nvSpPr>
          <p:spPr>
            <a:xfrm>
              <a:off x="1367000" y="2617109"/>
              <a:ext cx="4976382" cy="1263041"/>
            </a:xfrm>
            <a:custGeom>
              <a:avLst/>
              <a:gdLst/>
              <a:ahLst/>
              <a:cxnLst/>
              <a:rect l="l" t="t" r="r" b="b"/>
              <a:pathLst>
                <a:path w="2072855" h="509672">
                  <a:moveTo>
                    <a:pt x="0" y="0"/>
                  </a:moveTo>
                  <a:lnTo>
                    <a:pt x="2072855" y="0"/>
                  </a:lnTo>
                  <a:lnTo>
                    <a:pt x="2072855" y="509672"/>
                  </a:lnTo>
                  <a:lnTo>
                    <a:pt x="0" y="509672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378812" y="2846388"/>
              <a:ext cx="5209608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100" dirty="0">
                  <a:ln w="0"/>
                  <a:latin typeface="맑은 고딕" panose="020B0503020000020004" pitchFamily="50" charset="-127"/>
                  <a:ea typeface="맑은 고딕" panose="020B0503020000020004" pitchFamily="50" charset="-127"/>
                </a:rPr>
                <a:t>카페이용자들의 이용시간을 알기 위해서 입니다</a:t>
              </a:r>
              <a:r>
                <a:rPr lang="en-US" altLang="ko-KR" sz="1100" dirty="0">
                  <a:ln w="0"/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endParaRPr lang="en-US" altLang="ko-KR" sz="1100" dirty="0">
                <a:ln w="0"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100" dirty="0">
                  <a:ln w="0"/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실시간 물체 감지를 </a:t>
              </a:r>
              <a:r>
                <a:rPr lang="en-US" altLang="ko-KR" sz="1100" dirty="0">
                  <a:ln w="0"/>
                  <a:latin typeface="맑은 고딕" panose="020B0503020000020004" pitchFamily="50" charset="-127"/>
                  <a:ea typeface="맑은 고딕" panose="020B0503020000020004" pitchFamily="50" charset="-127"/>
                </a:rPr>
                <a:t>YOLOv5</a:t>
              </a:r>
              <a:r>
                <a:rPr lang="ko-KR" altLang="en-US" sz="1100" dirty="0">
                  <a:ln w="0"/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통해 카페이용자를 실시간으로 정확하게 </a:t>
              </a:r>
              <a:endParaRPr lang="en-US" altLang="ko-KR" sz="1100" dirty="0">
                <a:ln w="0"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100" dirty="0">
                  <a:ln w="0"/>
                  <a:latin typeface="맑은 고딕" panose="020B0503020000020004" pitchFamily="50" charset="-127"/>
                  <a:ea typeface="맑은 고딕" panose="020B0503020000020004" pitchFamily="50" charset="-127"/>
                </a:rPr>
                <a:t>알고 싶어서 입니다</a:t>
              </a:r>
              <a:r>
                <a:rPr lang="en-US" altLang="ko-KR" sz="1100" dirty="0">
                  <a:ln w="0"/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651777" y="2565173"/>
            <a:ext cx="948978" cy="8166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6600"/>
              </a:lnSpc>
              <a:spcBef>
                <a:spcPct val="0"/>
              </a:spcBef>
            </a:pPr>
            <a:r>
              <a:rPr lang="ko-KR" altLang="en-US" sz="3200" b="1" spc="-220" dirty="0">
                <a:solidFill>
                  <a:srgbClr val="1FA1E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3200" b="1" spc="-220" dirty="0">
              <a:solidFill>
                <a:srgbClr val="1FA1E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3" name="Group 2"/>
          <p:cNvGrpSpPr/>
          <p:nvPr/>
        </p:nvGrpSpPr>
        <p:grpSpPr>
          <a:xfrm>
            <a:off x="7277413" y="657129"/>
            <a:ext cx="4372350" cy="5255987"/>
            <a:chOff x="-7122149" y="-1449948"/>
            <a:chExt cx="9265727" cy="11225427"/>
          </a:xfrm>
        </p:grpSpPr>
        <p:pic>
          <p:nvPicPr>
            <p:cNvPr id="84" name="Picture 3"/>
            <p:cNvPicPr>
              <a:picLocks noChangeAspect="1"/>
            </p:cNvPicPr>
            <p:nvPr/>
          </p:nvPicPr>
          <p:blipFill>
            <a:blip r:embed="rId2"/>
            <a:srcRect t="9616" b="9616"/>
            <a:stretch>
              <a:fillRect/>
            </a:stretch>
          </p:blipFill>
          <p:spPr>
            <a:xfrm>
              <a:off x="-7122149" y="-1449948"/>
              <a:ext cx="9265727" cy="11225427"/>
            </a:xfrm>
            <a:prstGeom prst="rect">
              <a:avLst/>
            </a:prstGeom>
          </p:spPr>
        </p:pic>
      </p:grpSp>
      <p:grpSp>
        <p:nvGrpSpPr>
          <p:cNvPr id="85" name="Group 2"/>
          <p:cNvGrpSpPr/>
          <p:nvPr/>
        </p:nvGrpSpPr>
        <p:grpSpPr>
          <a:xfrm>
            <a:off x="7027817" y="394483"/>
            <a:ext cx="4621946" cy="5518633"/>
            <a:chOff x="-7122149" y="-1449948"/>
            <a:chExt cx="9265727" cy="11225427"/>
          </a:xfrm>
        </p:grpSpPr>
        <p:pic>
          <p:nvPicPr>
            <p:cNvPr id="86" name="Picture 3"/>
            <p:cNvPicPr>
              <a:picLocks noChangeAspect="1"/>
            </p:cNvPicPr>
            <p:nvPr/>
          </p:nvPicPr>
          <p:blipFill>
            <a:blip r:embed="rId2"/>
            <a:srcRect t="9616" b="9616"/>
            <a:stretch>
              <a:fillRect/>
            </a:stretch>
          </p:blipFill>
          <p:spPr>
            <a:xfrm>
              <a:off x="-7122149" y="-1449948"/>
              <a:ext cx="9265727" cy="11225427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F4063A5-A62E-7234-1A28-36EFC759AAAC}"/>
              </a:ext>
            </a:extLst>
          </p:cNvPr>
          <p:cNvGrpSpPr/>
          <p:nvPr/>
        </p:nvGrpSpPr>
        <p:grpSpPr>
          <a:xfrm>
            <a:off x="667259" y="3375980"/>
            <a:ext cx="5209609" cy="1325124"/>
            <a:chOff x="1398880" y="4768579"/>
            <a:chExt cx="5209609" cy="1325124"/>
          </a:xfrm>
        </p:grpSpPr>
        <p:sp>
          <p:nvSpPr>
            <p:cNvPr id="82" name="Freeform 12"/>
            <p:cNvSpPr/>
            <p:nvPr/>
          </p:nvSpPr>
          <p:spPr>
            <a:xfrm>
              <a:off x="1398880" y="4768579"/>
              <a:ext cx="4976382" cy="1263041"/>
            </a:xfrm>
            <a:custGeom>
              <a:avLst/>
              <a:gdLst/>
              <a:ahLst/>
              <a:cxnLst/>
              <a:rect l="l" t="t" r="r" b="b"/>
              <a:pathLst>
                <a:path w="2072855" h="509672">
                  <a:moveTo>
                    <a:pt x="0" y="0"/>
                  </a:moveTo>
                  <a:lnTo>
                    <a:pt x="2072855" y="0"/>
                  </a:lnTo>
                  <a:lnTo>
                    <a:pt x="2072855" y="509672"/>
                  </a:lnTo>
                  <a:lnTo>
                    <a:pt x="0" y="509672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398881" y="4985707"/>
              <a:ext cx="5209608" cy="110799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100" dirty="0">
                  <a:ln w="0"/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인공지능 기술을 활용하여 카페 이용자들의 이용시간을 </a:t>
              </a:r>
              <a:r>
                <a:rPr lang="ko-KR" altLang="en-US" sz="1100" dirty="0" err="1">
                  <a:ln w="0"/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아는것입니다</a:t>
              </a:r>
              <a:r>
                <a:rPr lang="en-US" altLang="ko-KR" sz="1100" dirty="0">
                  <a:ln w="0"/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endParaRPr lang="en-US" altLang="ko-KR" sz="1100" dirty="0">
                <a:ln w="0"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100" dirty="0" err="1">
                  <a:ln w="0"/>
                  <a:latin typeface="맑은 고딕" panose="020B0503020000020004" pitchFamily="50" charset="-127"/>
                  <a:ea typeface="맑은 고딕" panose="020B0503020000020004" pitchFamily="50" charset="-127"/>
                </a:rPr>
                <a:t>DeepSort</a:t>
              </a:r>
              <a:r>
                <a:rPr lang="ko-KR" altLang="en-US" sz="1100" dirty="0">
                  <a:ln w="0"/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통해 카페이용자의 움직임을 지속적으로 추적하고 이를 기반</a:t>
              </a:r>
              <a:endParaRPr lang="en-US" altLang="ko-KR" sz="1100" dirty="0">
                <a:ln w="0"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100" dirty="0" err="1">
                  <a:ln w="0"/>
                  <a:latin typeface="맑은 고딕" panose="020B0503020000020004" pitchFamily="50" charset="-127"/>
                  <a:ea typeface="맑은 고딕" panose="020B0503020000020004" pitchFamily="50" charset="-127"/>
                </a:rPr>
                <a:t>으로</a:t>
              </a:r>
              <a:r>
                <a:rPr lang="ko-KR" altLang="en-US" sz="1100" dirty="0">
                  <a:ln w="0"/>
                  <a:latin typeface="맑은 고딕" panose="020B0503020000020004" pitchFamily="50" charset="-127"/>
                  <a:ea typeface="맑은 고딕" panose="020B0503020000020004" pitchFamily="50" charset="-127"/>
                </a:rPr>
                <a:t> 사용시간을 </a:t>
              </a:r>
              <a:r>
                <a:rPr lang="ko-KR" altLang="en-US" sz="1100" dirty="0" err="1">
                  <a:ln w="0"/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계산하는것입니다</a:t>
              </a:r>
              <a:r>
                <a:rPr lang="en-US" altLang="ko-KR" sz="1100" dirty="0">
                  <a:ln w="0"/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endParaRPr lang="en-US" altLang="ko-KR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886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438" y="1462819"/>
            <a:ext cx="4605567" cy="330240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250" y="1794057"/>
            <a:ext cx="4100500" cy="2925436"/>
          </a:xfrm>
          <a:prstGeom prst="rect">
            <a:avLst/>
          </a:prstGeom>
        </p:spPr>
      </p:pic>
      <p:sp>
        <p:nvSpPr>
          <p:cNvPr id="13" name="TextBox 66"/>
          <p:cNvSpPr txBox="1"/>
          <p:nvPr/>
        </p:nvSpPr>
        <p:spPr>
          <a:xfrm>
            <a:off x="233102" y="319573"/>
            <a:ext cx="6657833" cy="7391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</a:pPr>
            <a:r>
              <a:rPr lang="en-US" sz="2400" b="1" spc="-220" dirty="0">
                <a:solidFill>
                  <a:srgbClr val="1FA1E4"/>
                </a:solidFill>
                <a:ea typeface="Gothic A1 Ultra-Bold"/>
              </a:rPr>
              <a:t> </a:t>
            </a:r>
            <a:r>
              <a:rPr lang="en-US" sz="3200" b="1" spc="-220" dirty="0">
                <a:solidFill>
                  <a:srgbClr val="1FA1E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YOLOv5</a:t>
            </a:r>
            <a:r>
              <a:rPr lang="en-US" sz="3200" b="1" spc="-220" dirty="0">
                <a:solidFill>
                  <a:srgbClr val="1FA1E4"/>
                </a:solidFill>
                <a:ea typeface="Gothic A1 Ultra-Bold"/>
              </a:rPr>
              <a:t> </a:t>
            </a:r>
            <a:r>
              <a:rPr lang="ko-KR" altLang="en-US" sz="3200" b="1" spc="-220" dirty="0">
                <a:solidFill>
                  <a:srgbClr val="1FA1E4"/>
                </a:solidFill>
                <a:ea typeface="Gothic A1 Ultra-Bold"/>
              </a:rPr>
              <a:t>와</a:t>
            </a:r>
            <a:r>
              <a:rPr lang="en-US" altLang="ko-KR" sz="3200" b="1" spc="-220" dirty="0">
                <a:solidFill>
                  <a:srgbClr val="1FA1E4"/>
                </a:solidFill>
                <a:ea typeface="Gothic A1 Ultra-Bold"/>
              </a:rPr>
              <a:t> </a:t>
            </a:r>
            <a:r>
              <a:rPr lang="en-US" altLang="ko-KR" sz="3200" b="1" spc="-220" dirty="0" err="1">
                <a:solidFill>
                  <a:srgbClr val="1FA1E4"/>
                </a:solidFill>
                <a:ea typeface="Gothic A1 Ultra-Bold"/>
              </a:rPr>
              <a:t>deepsort</a:t>
            </a:r>
            <a:r>
              <a:rPr lang="ko-KR" altLang="en-US" sz="3200" b="1" spc="-220" dirty="0">
                <a:solidFill>
                  <a:srgbClr val="1FA1E4"/>
                </a:solidFill>
                <a:ea typeface="Gothic A1 Ultra-Bold"/>
              </a:rPr>
              <a:t> </a:t>
            </a:r>
            <a:r>
              <a:rPr lang="ko-KR" altLang="en-US" sz="3200" b="1" spc="-220" dirty="0" err="1">
                <a:solidFill>
                  <a:srgbClr val="1FA1E4"/>
                </a:solidFill>
                <a:ea typeface="Gothic A1 Ultra-Bold"/>
              </a:rPr>
              <a:t>라이브러리를사용함</a:t>
            </a:r>
            <a:endParaRPr lang="en-US" sz="3200" b="1" spc="-220" dirty="0">
              <a:solidFill>
                <a:srgbClr val="1FA1E4"/>
              </a:solidFill>
              <a:ea typeface="Gothic A1 Ultra-Bold"/>
            </a:endParaRPr>
          </a:p>
        </p:txBody>
      </p:sp>
      <p:pic>
        <p:nvPicPr>
          <p:cNvPr id="14" name="Picture 12" descr="PyTorch] class로 생성된 model의 layer, weights 접근법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5910" y="2609338"/>
            <a:ext cx="914451" cy="34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CAD451-0E2A-441B-958F-665B3746DBB6}"/>
              </a:ext>
            </a:extLst>
          </p:cNvPr>
          <p:cNvSpPr txBox="1"/>
          <p:nvPr/>
        </p:nvSpPr>
        <p:spPr>
          <a:xfrm>
            <a:off x="1526763" y="2589619"/>
            <a:ext cx="1753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PyTorch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pic>
        <p:nvPicPr>
          <p:cNvPr id="17" name="Picture 4" descr="Getting Started With Django web framework - Knoldus Blogs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10" y="2154024"/>
            <a:ext cx="728502" cy="4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1434412" y="2240006"/>
            <a:ext cx="1553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Arial" pitchFamily="34" charset="0"/>
              </a:rPr>
              <a:t>Django 4.2.3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cs typeface="Arial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26763" y="2956851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Arial" pitchFamily="34" charset="0"/>
              </a:rPr>
              <a:t>HTML,CSS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cs typeface="Arial" pitchFamily="34" charset="0"/>
            </a:endParaRPr>
          </a:p>
        </p:txBody>
      </p:sp>
      <p:pic>
        <p:nvPicPr>
          <p:cNvPr id="20" name="Picture 8" descr="HTML 이란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8261" y="3026259"/>
            <a:ext cx="728502" cy="23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FCAD451-0E2A-441B-958F-665B3746DBB6}"/>
              </a:ext>
            </a:extLst>
          </p:cNvPr>
          <p:cNvSpPr txBox="1"/>
          <p:nvPr/>
        </p:nvSpPr>
        <p:spPr>
          <a:xfrm>
            <a:off x="1641902" y="3443432"/>
            <a:ext cx="1753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MYSQL</a:t>
            </a:r>
            <a:endParaRPr lang="ko-KR" altLang="en-US" sz="20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pic>
        <p:nvPicPr>
          <p:cNvPr id="22" name="Picture 10" descr="호스팅된 MySQL - Amazon RDS for MySQL - AWS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17" y="3388525"/>
            <a:ext cx="686543" cy="42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0" descr="OpenCV] SURF 알고리즘 환경 세팅"/>
          <p:cNvPicPr>
            <a:picLocks noChangeAspect="1" noChangeArrowheads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9651" y="3950091"/>
            <a:ext cx="952500" cy="38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FCAD451-0E2A-441B-958F-665B3746DBB6}"/>
              </a:ext>
            </a:extLst>
          </p:cNvPr>
          <p:cNvSpPr txBox="1"/>
          <p:nvPr/>
        </p:nvSpPr>
        <p:spPr>
          <a:xfrm>
            <a:off x="1641902" y="3982969"/>
            <a:ext cx="1753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OpenCV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01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907137" y="5482333"/>
            <a:ext cx="347691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Yolov5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deepsort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코드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905" y="328873"/>
            <a:ext cx="4667250" cy="28479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905" y="3323894"/>
            <a:ext cx="4667250" cy="208597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6096000" y="5482333"/>
            <a:ext cx="339067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카페 영상 화면 및 출력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137" y="328873"/>
            <a:ext cx="3288769" cy="508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7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560"/>
      </a:accent1>
      <a:accent2>
        <a:srgbClr val="1C91F9"/>
      </a:accent2>
      <a:accent3>
        <a:srgbClr val="D5835E"/>
      </a:accent3>
      <a:accent4>
        <a:srgbClr val="F6D0AB"/>
      </a:accent4>
      <a:accent5>
        <a:srgbClr val="F9AB8F"/>
      </a:accent5>
      <a:accent6>
        <a:srgbClr val="E7E0D1"/>
      </a:accent6>
      <a:hlink>
        <a:srgbClr val="3F3F3F"/>
      </a:hlink>
      <a:folHlink>
        <a:srgbClr val="3F3F3F"/>
      </a:folHlink>
    </a:clrScheme>
    <a:fontScheme name="Pretendard ExtraBold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370</Words>
  <Application>Microsoft Office PowerPoint</Application>
  <PresentationFormat>와이드스크린</PresentationFormat>
  <Paragraphs>92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Gothic A1 Ultra-Bold</vt:lpstr>
      <vt:lpstr>Pretendard</vt:lpstr>
      <vt:lpstr>Pretendard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태권 김</cp:lastModifiedBy>
  <cp:revision>63</cp:revision>
  <dcterms:created xsi:type="dcterms:W3CDTF">2021-12-28T06:54:01Z</dcterms:created>
  <dcterms:modified xsi:type="dcterms:W3CDTF">2023-11-02T05:28:46Z</dcterms:modified>
</cp:coreProperties>
</file>