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1"/>
  </p:sldMasterIdLst>
  <p:sldIdLst>
    <p:sldId id="256" r:id="rId2"/>
    <p:sldId id="257" r:id="rId3"/>
    <p:sldId id="258" r:id="rId4"/>
    <p:sldId id="259" r:id="rId5"/>
    <p:sldId id="260" r:id="rId6"/>
    <p:sldId id="261" r:id="rId7"/>
    <p:sldId id="270" r:id="rId8"/>
    <p:sldId id="271" r:id="rId9"/>
    <p:sldId id="272" r:id="rId10"/>
    <p:sldId id="273" r:id="rId11"/>
    <p:sldId id="274" r:id="rId12"/>
    <p:sldId id="275" r:id="rId13"/>
    <p:sldId id="269" r:id="rId14"/>
  </p:sldIdLst>
  <p:sldSz cx="18288000" cy="10287000"/>
  <p:notesSz cx="6858000" cy="9144000"/>
  <p:embeddedFontLst>
    <p:embeddedFont>
      <p:font typeface="Century Gothic" panose="020B0502020202020204" pitchFamily="34" charset="0"/>
      <p:regular r:id="rId15"/>
      <p:bold r:id="rId16"/>
      <p:italic r:id="rId17"/>
      <p:boldItalic r:id="rId18"/>
    </p:embeddedFont>
    <p:embeddedFont>
      <p:font typeface="HK Grotesk Bold" panose="020B0604020202020204" charset="0"/>
      <p:regular r:id="rId19"/>
    </p:embeddedFont>
    <p:embeddedFont>
      <p:font typeface="HK Grotesk Light" panose="020B0604020202020204" charset="0"/>
      <p:regular r:id="rId20"/>
    </p:embeddedFont>
    <p:embeddedFont>
      <p:font typeface="HK Grotesk Light Italics" panose="020B0604020202020204" charset="0"/>
      <p:regular r:id="rId21"/>
    </p:embeddedFont>
    <p:embeddedFont>
      <p:font typeface="HK Grotesk Medium" panose="020B0604020202020204" charset="0"/>
      <p:regular r:id="rId22"/>
    </p:embeddedFont>
    <p:embeddedFont>
      <p:font typeface="HK Grotesk Semi-Bold" panose="020B0604020202020204" charset="0"/>
      <p:regular r:id="rId23"/>
    </p:embeddedFont>
    <p:embeddedFont>
      <p:font typeface="Quicksand Bold" panose="020B0604020202020204" charset="0"/>
      <p:regular r:id="rId24"/>
    </p:embeddedFont>
    <p:embeddedFont>
      <p:font typeface="Quicksand Medium" panose="020B0604020202020204" charset="0"/>
      <p:regular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2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accent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749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749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3507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4" name="Text Placeholder 3"/>
          <p:cNvSpPr>
            <a:spLocks noGrp="1"/>
          </p:cNvSpPr>
          <p:nvPr>
            <p:ph type="body" sz="half" idx="13"/>
          </p:nvPr>
        </p:nvSpPr>
        <p:spPr>
          <a:xfrm>
            <a:off x="2895601" y="5656761"/>
            <a:ext cx="10919474" cy="513261"/>
          </a:xfrm>
        </p:spPr>
        <p:txBody>
          <a:bodyPr anchor="t">
            <a:normAutofit/>
          </a:bodyPr>
          <a:lstStyle>
            <a:lvl1pPr marL="0" indent="0">
              <a:buNone/>
              <a:defRPr lang="en-US" sz="2100" b="0" i="0" kern="1200" cap="small" dirty="0">
                <a:solidFill>
                  <a:schemeClr val="accent1"/>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9" name="TextBox 8"/>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
        <p:nvSpPr>
          <p:cNvPr id="13" name="TextBox 12"/>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159575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2605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7409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5016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4234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601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2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544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558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0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30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595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1"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2"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001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385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13518"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11/4/2023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041978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muklasr.medium.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3367605" y="2400300"/>
            <a:ext cx="11552789" cy="4491158"/>
            <a:chOff x="0" y="57151"/>
            <a:chExt cx="15403719" cy="5988210"/>
          </a:xfrm>
        </p:grpSpPr>
        <p:sp>
          <p:nvSpPr>
            <p:cNvPr id="3" name="TextBox 3"/>
            <p:cNvSpPr txBox="1"/>
            <p:nvPr/>
          </p:nvSpPr>
          <p:spPr>
            <a:xfrm>
              <a:off x="0" y="57151"/>
              <a:ext cx="15403719" cy="3619538"/>
            </a:xfrm>
            <a:prstGeom prst="rect">
              <a:avLst/>
            </a:prstGeom>
          </p:spPr>
          <p:txBody>
            <a:bodyPr lIns="0" tIns="0" rIns="0" bIns="0" rtlCol="0" anchor="t">
              <a:spAutoFit/>
            </a:bodyPr>
            <a:lstStyle/>
            <a:p>
              <a:pPr algn="ctr">
                <a:lnSpc>
                  <a:spcPts val="7039"/>
                </a:lnSpc>
              </a:pPr>
              <a:r>
                <a:rPr lang="en-US" sz="6399" spc="-63" dirty="0">
                  <a:solidFill>
                    <a:srgbClr val="FFFFFF"/>
                  </a:solidFill>
                  <a:latin typeface="HK Grotesk Semi-Bold"/>
                </a:rPr>
                <a:t>DIMAS SAGARA</a:t>
              </a:r>
            </a:p>
            <a:p>
              <a:pPr algn="ctr">
                <a:lnSpc>
                  <a:spcPts val="7039"/>
                </a:lnSpc>
              </a:pPr>
              <a:r>
                <a:rPr lang="en-US" sz="6399" spc="-63" dirty="0">
                  <a:solidFill>
                    <a:srgbClr val="FFFFFF"/>
                  </a:solidFill>
                  <a:latin typeface="HK Grotesk Semi-Bold"/>
                </a:rPr>
                <a:t>201011401875</a:t>
              </a:r>
            </a:p>
            <a:p>
              <a:pPr algn="ctr">
                <a:lnSpc>
                  <a:spcPts val="7039"/>
                </a:lnSpc>
              </a:pPr>
              <a:r>
                <a:rPr lang="en-US" sz="6399" spc="-63" dirty="0">
                  <a:solidFill>
                    <a:srgbClr val="FFFFFF"/>
                  </a:solidFill>
                  <a:latin typeface="HK Grotesk Semi-Bold"/>
                </a:rPr>
                <a:t>07 TPLE 010</a:t>
              </a:r>
            </a:p>
          </p:txBody>
        </p:sp>
        <p:sp>
          <p:nvSpPr>
            <p:cNvPr id="4" name="TextBox 4"/>
            <p:cNvSpPr txBox="1"/>
            <p:nvPr/>
          </p:nvSpPr>
          <p:spPr>
            <a:xfrm>
              <a:off x="1492196" y="4657886"/>
              <a:ext cx="12419328" cy="1387475"/>
            </a:xfrm>
            <a:prstGeom prst="rect">
              <a:avLst/>
            </a:prstGeom>
          </p:spPr>
          <p:txBody>
            <a:bodyPr lIns="0" tIns="0" rIns="0" bIns="0" rtlCol="0" anchor="t">
              <a:spAutoFit/>
            </a:bodyPr>
            <a:lstStyle/>
            <a:p>
              <a:pPr algn="ctr">
                <a:lnSpc>
                  <a:spcPts val="4200"/>
                </a:lnSpc>
              </a:pPr>
              <a:r>
                <a:rPr lang="en-US" sz="3000" dirty="0">
                  <a:solidFill>
                    <a:srgbClr val="FFFFFF"/>
                  </a:solidFill>
                  <a:latin typeface="HK Grotesk Light"/>
                </a:rPr>
                <a:t>UTS TESTING DAN QA PERANGKAT LUNAK</a:t>
              </a:r>
            </a:p>
            <a:p>
              <a:pPr algn="ctr">
                <a:lnSpc>
                  <a:spcPts val="4200"/>
                </a:lnSpc>
                <a:spcBef>
                  <a:spcPct val="0"/>
                </a:spcBef>
              </a:pPr>
              <a:endParaRPr lang="en-US" sz="3000" dirty="0">
                <a:solidFill>
                  <a:srgbClr val="FFFFFF"/>
                </a:solidFill>
                <a:latin typeface="HK Grotesk Light"/>
              </a:endParaRPr>
            </a:p>
          </p:txBody>
        </p:sp>
        <p:sp>
          <p:nvSpPr>
            <p:cNvPr id="5" name="AutoShape 5"/>
            <p:cNvSpPr/>
            <p:nvPr/>
          </p:nvSpPr>
          <p:spPr>
            <a:xfrm>
              <a:off x="886169" y="4060099"/>
              <a:ext cx="13631380" cy="0"/>
            </a:xfrm>
            <a:prstGeom prst="line">
              <a:avLst/>
            </a:prstGeom>
            <a:ln w="63500" cap="rnd">
              <a:solidFill>
                <a:srgbClr val="343434"/>
              </a:solidFill>
              <a:prstDash val="sysDot"/>
              <a:headEnd type="none" w="sm" len="sm"/>
              <a:tailEnd type="none" w="sm" len="sm"/>
            </a:ln>
          </p:spPr>
          <p:txBody>
            <a:bodyP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27D7C4E-712A-5907-F30A-38809A177647}"/>
              </a:ext>
            </a:extLst>
          </p:cNvPr>
          <p:cNvSpPr txBox="1"/>
          <p:nvPr/>
        </p:nvSpPr>
        <p:spPr>
          <a:xfrm>
            <a:off x="1066800" y="1028700"/>
            <a:ext cx="14401800" cy="6370975"/>
          </a:xfrm>
          <a:prstGeom prst="rect">
            <a:avLst/>
          </a:prstGeom>
          <a:noFill/>
        </p:spPr>
        <p:txBody>
          <a:bodyPr wrap="square" rtlCol="0">
            <a:spAutoFit/>
          </a:bodyPr>
          <a:lstStyle/>
          <a:p>
            <a:r>
              <a:rPr lang="en-US" sz="2400" dirty="0"/>
              <a:t> steps:</a:t>
            </a:r>
          </a:p>
          <a:p>
            <a:r>
              <a:rPr lang="en-US" sz="2400" dirty="0"/>
              <a:t>    - name: Set up Python</a:t>
            </a:r>
          </a:p>
          <a:p>
            <a:r>
              <a:rPr lang="en-US" sz="2400" dirty="0"/>
              <a:t>      uses: actions/setup-python@v2</a:t>
            </a:r>
          </a:p>
          <a:p>
            <a:r>
              <a:rPr lang="en-US" sz="2400" dirty="0"/>
              <a:t>      with:</a:t>
            </a:r>
          </a:p>
          <a:p>
            <a:r>
              <a:rPr lang="en-US" sz="2400" dirty="0"/>
              <a:t>        python-version: 3.x  # </a:t>
            </a:r>
            <a:r>
              <a:rPr lang="en-US" sz="2400" dirty="0" err="1"/>
              <a:t>Ganti</a:t>
            </a:r>
            <a:r>
              <a:rPr lang="en-US" sz="2400" dirty="0"/>
              <a:t> </a:t>
            </a:r>
            <a:r>
              <a:rPr lang="en-US" sz="2400" dirty="0" err="1"/>
              <a:t>dengan</a:t>
            </a:r>
            <a:r>
              <a:rPr lang="en-US" sz="2400" dirty="0"/>
              <a:t> </a:t>
            </a:r>
            <a:r>
              <a:rPr lang="en-US" sz="2400" dirty="0" err="1"/>
              <a:t>versi</a:t>
            </a:r>
            <a:r>
              <a:rPr lang="en-US" sz="2400" dirty="0"/>
              <a:t> Python yang </a:t>
            </a:r>
            <a:r>
              <a:rPr lang="en-US" sz="2400" dirty="0" err="1"/>
              <a:t>sesuai</a:t>
            </a:r>
            <a:endParaRPr lang="en-US" sz="2400" dirty="0"/>
          </a:p>
          <a:p>
            <a:endParaRPr lang="en-US" sz="2400" dirty="0"/>
          </a:p>
          <a:p>
            <a:r>
              <a:rPr lang="en-US" sz="2400" dirty="0"/>
              <a:t>    - name: Checkout code</a:t>
            </a:r>
          </a:p>
          <a:p>
            <a:r>
              <a:rPr lang="en-US" sz="2400" dirty="0"/>
              <a:t>      uses: actions/checkout@v2</a:t>
            </a:r>
          </a:p>
          <a:p>
            <a:endParaRPr lang="en-US" sz="2400" dirty="0"/>
          </a:p>
          <a:p>
            <a:r>
              <a:rPr lang="en-US" sz="2400" dirty="0"/>
              <a:t>    - name: Install dependencies</a:t>
            </a:r>
          </a:p>
          <a:p>
            <a:r>
              <a:rPr lang="en-US" sz="2400" dirty="0"/>
              <a:t>      run: |</a:t>
            </a:r>
          </a:p>
          <a:p>
            <a:r>
              <a:rPr lang="en-US" sz="2400" dirty="0"/>
              <a:t>        python -m pip install --upgrade pip</a:t>
            </a:r>
          </a:p>
          <a:p>
            <a:r>
              <a:rPr lang="en-US" sz="2400" dirty="0"/>
              <a:t>        pip install -r requirements.txt  # </a:t>
            </a:r>
            <a:r>
              <a:rPr lang="en-US" sz="2400" dirty="0" err="1"/>
              <a:t>Sesuaikan</a:t>
            </a:r>
            <a:r>
              <a:rPr lang="en-US" sz="2400" dirty="0"/>
              <a:t> </a:t>
            </a:r>
            <a:r>
              <a:rPr lang="en-US" sz="2400" dirty="0" err="1"/>
              <a:t>dengan</a:t>
            </a:r>
            <a:r>
              <a:rPr lang="en-US" sz="2400" dirty="0"/>
              <a:t> </a:t>
            </a:r>
            <a:r>
              <a:rPr lang="en-US" sz="2400" dirty="0" err="1"/>
              <a:t>berkas</a:t>
            </a:r>
            <a:r>
              <a:rPr lang="en-US" sz="2400" dirty="0"/>
              <a:t> requirements Anda</a:t>
            </a:r>
          </a:p>
          <a:p>
            <a:endParaRPr lang="en-US" sz="2400" dirty="0"/>
          </a:p>
          <a:p>
            <a:r>
              <a:rPr lang="en-US" sz="2400" dirty="0"/>
              <a:t>    - name: Run tests</a:t>
            </a:r>
          </a:p>
          <a:p>
            <a:r>
              <a:rPr lang="en-US" sz="2400" dirty="0"/>
              <a:t>      run: </a:t>
            </a:r>
            <a:r>
              <a:rPr lang="en-US" sz="2400" dirty="0" err="1"/>
              <a:t>pytest</a:t>
            </a:r>
            <a:r>
              <a:rPr lang="en-US" sz="2400" dirty="0"/>
              <a:t>  # </a:t>
            </a:r>
            <a:r>
              <a:rPr lang="en-US" sz="2400" dirty="0" err="1"/>
              <a:t>Sesuaikan</a:t>
            </a:r>
            <a:r>
              <a:rPr lang="en-US" sz="2400" dirty="0"/>
              <a:t> </a:t>
            </a:r>
            <a:r>
              <a:rPr lang="en-US" sz="2400" dirty="0" err="1"/>
              <a:t>dengan</a:t>
            </a:r>
            <a:r>
              <a:rPr lang="en-US" sz="2400" dirty="0"/>
              <a:t> </a:t>
            </a:r>
            <a:r>
              <a:rPr lang="en-US" sz="2400" dirty="0" err="1"/>
              <a:t>perintah</a:t>
            </a:r>
            <a:r>
              <a:rPr lang="en-US" sz="2400" dirty="0"/>
              <a:t> untuk </a:t>
            </a:r>
            <a:r>
              <a:rPr lang="en-US" sz="2400" dirty="0" err="1"/>
              <a:t>menjalankan</a:t>
            </a:r>
            <a:r>
              <a:rPr lang="en-US" sz="2400" dirty="0"/>
              <a:t> </a:t>
            </a:r>
            <a:r>
              <a:rPr lang="en-US" sz="2400" dirty="0" err="1"/>
              <a:t>tes</a:t>
            </a:r>
            <a:r>
              <a:rPr lang="en-US" sz="2400" dirty="0"/>
              <a:t> Anda</a:t>
            </a:r>
          </a:p>
          <a:p>
            <a:endParaRPr lang="en-US" sz="2400" dirty="0"/>
          </a:p>
        </p:txBody>
      </p:sp>
    </p:spTree>
    <p:extLst>
      <p:ext uri="{BB962C8B-B14F-4D97-AF65-F5344CB8AC3E}">
        <p14:creationId xmlns:p14="http://schemas.microsoft.com/office/powerpoint/2010/main" val="297152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27D7C4E-712A-5907-F30A-38809A177647}"/>
              </a:ext>
            </a:extLst>
          </p:cNvPr>
          <p:cNvSpPr txBox="1"/>
          <p:nvPr/>
        </p:nvSpPr>
        <p:spPr>
          <a:xfrm>
            <a:off x="990600" y="1028700"/>
            <a:ext cx="14401800" cy="8217634"/>
          </a:xfrm>
          <a:prstGeom prst="rect">
            <a:avLst/>
          </a:prstGeom>
          <a:noFill/>
        </p:spPr>
        <p:txBody>
          <a:bodyPr wrap="square" rtlCol="0">
            <a:spAutoFit/>
          </a:bodyPr>
          <a:lstStyle/>
          <a:p>
            <a:r>
              <a:rPr lang="en-US" sz="2400" dirty="0"/>
              <a:t> Langkah 3: </a:t>
            </a:r>
            <a:r>
              <a:rPr lang="en-US" sz="2400" dirty="0" err="1"/>
              <a:t>Konfigurasi</a:t>
            </a:r>
            <a:r>
              <a:rPr lang="en-US" sz="2400" dirty="0"/>
              <a:t> CD (Continuous Deployment)</a:t>
            </a:r>
          </a:p>
          <a:p>
            <a:endParaRPr lang="en-US" sz="2400" dirty="0"/>
          </a:p>
          <a:p>
            <a:r>
              <a:rPr lang="en-US" sz="2400" dirty="0" err="1"/>
              <a:t>Berikut</a:t>
            </a:r>
            <a:r>
              <a:rPr lang="en-US" sz="2400" dirty="0"/>
              <a:t> </a:t>
            </a:r>
            <a:r>
              <a:rPr lang="en-US" sz="2400" dirty="0" err="1"/>
              <a:t>adalah</a:t>
            </a:r>
            <a:r>
              <a:rPr lang="en-US" sz="2400" dirty="0"/>
              <a:t> </a:t>
            </a:r>
            <a:r>
              <a:rPr lang="en-US" sz="2400" dirty="0" err="1"/>
              <a:t>contoh</a:t>
            </a:r>
            <a:r>
              <a:rPr lang="en-US" sz="2400" dirty="0"/>
              <a:t> </a:t>
            </a:r>
            <a:r>
              <a:rPr lang="en-US" sz="2400" dirty="0" err="1"/>
              <a:t>konfigurasi</a:t>
            </a:r>
            <a:r>
              <a:rPr lang="en-US" sz="2400" dirty="0"/>
              <a:t> CD yang </a:t>
            </a:r>
            <a:r>
              <a:rPr lang="en-US" sz="2400" dirty="0" err="1"/>
              <a:t>akan</a:t>
            </a:r>
            <a:r>
              <a:rPr lang="en-US" sz="2400" dirty="0"/>
              <a:t> </a:t>
            </a:r>
            <a:r>
              <a:rPr lang="en-US" sz="2400" dirty="0" err="1"/>
              <a:t>mengirimkan</a:t>
            </a:r>
            <a:r>
              <a:rPr lang="en-US" sz="2400" dirty="0"/>
              <a:t> </a:t>
            </a:r>
            <a:r>
              <a:rPr lang="en-US" sz="2400" dirty="0" err="1"/>
              <a:t>perangkat</a:t>
            </a:r>
            <a:r>
              <a:rPr lang="en-US" sz="2400" dirty="0"/>
              <a:t> </a:t>
            </a:r>
            <a:r>
              <a:rPr lang="en-US" sz="2400" dirty="0" err="1"/>
              <a:t>lunak</a:t>
            </a:r>
            <a:r>
              <a:rPr lang="en-US" sz="2400" dirty="0"/>
              <a:t> </a:t>
            </a:r>
            <a:r>
              <a:rPr lang="en-US" sz="2400" dirty="0" err="1"/>
              <a:t>ke</a:t>
            </a:r>
            <a:r>
              <a:rPr lang="en-US" sz="2400" dirty="0"/>
              <a:t> </a:t>
            </a:r>
            <a:r>
              <a:rPr lang="en-US" sz="2400" dirty="0" err="1"/>
              <a:t>produksi</a:t>
            </a:r>
            <a:r>
              <a:rPr lang="en-US" sz="2400" dirty="0"/>
              <a:t> </a:t>
            </a:r>
            <a:r>
              <a:rPr lang="en-US" sz="2400" dirty="0" err="1"/>
              <a:t>jika</a:t>
            </a:r>
            <a:r>
              <a:rPr lang="en-US" sz="2400" dirty="0"/>
              <a:t> </a:t>
            </a:r>
            <a:r>
              <a:rPr lang="en-US" sz="2400" dirty="0" err="1"/>
              <a:t>semua</a:t>
            </a:r>
            <a:r>
              <a:rPr lang="en-US" sz="2400" dirty="0"/>
              <a:t> </a:t>
            </a:r>
            <a:r>
              <a:rPr lang="en-US" sz="2400" dirty="0" err="1"/>
              <a:t>tes</a:t>
            </a:r>
            <a:r>
              <a:rPr lang="en-US" sz="2400" dirty="0"/>
              <a:t> </a:t>
            </a:r>
            <a:r>
              <a:rPr lang="en-US" sz="2400" dirty="0" err="1"/>
              <a:t>telah</a:t>
            </a:r>
            <a:r>
              <a:rPr lang="en-US" sz="2400" dirty="0"/>
              <a:t> </a:t>
            </a:r>
            <a:r>
              <a:rPr lang="en-US" sz="2400" dirty="0" err="1"/>
              <a:t>berhasil</a:t>
            </a:r>
            <a:r>
              <a:rPr lang="en-US" sz="2400" dirty="0"/>
              <a:t>:</a:t>
            </a:r>
          </a:p>
          <a:p>
            <a:endParaRPr lang="en-US" sz="2400" dirty="0"/>
          </a:p>
          <a:p>
            <a:r>
              <a:rPr lang="en-US" sz="2400" dirty="0"/>
              <a:t>name: Deploy to Production</a:t>
            </a:r>
          </a:p>
          <a:p>
            <a:endParaRPr lang="en-US" sz="2400" dirty="0"/>
          </a:p>
          <a:p>
            <a:r>
              <a:rPr lang="en-US" sz="2400" dirty="0"/>
              <a:t>on:</a:t>
            </a:r>
          </a:p>
          <a:p>
            <a:r>
              <a:rPr lang="en-US" sz="2400" dirty="0"/>
              <a:t>  push:</a:t>
            </a:r>
          </a:p>
          <a:p>
            <a:r>
              <a:rPr lang="en-US" sz="2400" dirty="0"/>
              <a:t>    branches:</a:t>
            </a:r>
          </a:p>
          <a:p>
            <a:r>
              <a:rPr lang="en-US" sz="2400" dirty="0"/>
              <a:t>      - main  # </a:t>
            </a:r>
            <a:r>
              <a:rPr lang="en-US" sz="2400" dirty="0" err="1"/>
              <a:t>Ganti</a:t>
            </a:r>
            <a:r>
              <a:rPr lang="en-US" sz="2400" dirty="0"/>
              <a:t> </a:t>
            </a:r>
            <a:r>
              <a:rPr lang="en-US" sz="2400" dirty="0" err="1"/>
              <a:t>dengan</a:t>
            </a:r>
            <a:r>
              <a:rPr lang="en-US" sz="2400" dirty="0"/>
              <a:t> </a:t>
            </a:r>
            <a:r>
              <a:rPr lang="en-US" sz="2400" dirty="0" err="1"/>
              <a:t>nama</a:t>
            </a:r>
            <a:r>
              <a:rPr lang="en-US" sz="2400" dirty="0"/>
              <a:t> branch </a:t>
            </a:r>
            <a:r>
              <a:rPr lang="en-US" sz="2400" dirty="0" err="1"/>
              <a:t>utama</a:t>
            </a:r>
            <a:r>
              <a:rPr lang="en-US" sz="2400" dirty="0"/>
              <a:t> Anda</a:t>
            </a:r>
          </a:p>
          <a:p>
            <a:endParaRPr lang="en-US" sz="2400" dirty="0"/>
          </a:p>
          <a:p>
            <a:r>
              <a:rPr lang="en-US" sz="2400" dirty="0"/>
              <a:t>jobs:</a:t>
            </a:r>
          </a:p>
          <a:p>
            <a:r>
              <a:rPr lang="en-US" sz="2400" dirty="0"/>
              <a:t>  deploy:</a:t>
            </a:r>
          </a:p>
          <a:p>
            <a:r>
              <a:rPr lang="en-US" sz="2400" dirty="0"/>
              <a:t>    runs-on: ubuntu-latest</a:t>
            </a:r>
          </a:p>
          <a:p>
            <a:endParaRPr lang="en-US" sz="2400" dirty="0"/>
          </a:p>
          <a:p>
            <a:r>
              <a:rPr lang="en-US" sz="2400" dirty="0"/>
              <a:t>    steps:</a:t>
            </a:r>
          </a:p>
          <a:p>
            <a:r>
              <a:rPr lang="en-US" sz="2400" dirty="0"/>
              <a:t>    - name: Set up Python</a:t>
            </a:r>
          </a:p>
          <a:p>
            <a:r>
              <a:rPr lang="en-US" sz="2400" dirty="0"/>
              <a:t>      uses: actions/setup-python@v2</a:t>
            </a:r>
          </a:p>
          <a:p>
            <a:r>
              <a:rPr lang="en-US" sz="2400" dirty="0"/>
              <a:t>      with:</a:t>
            </a:r>
          </a:p>
          <a:p>
            <a:r>
              <a:rPr lang="en-US" sz="2400" dirty="0"/>
              <a:t>        python-version: 3.x  # </a:t>
            </a:r>
            <a:r>
              <a:rPr lang="en-US" sz="2400" dirty="0" err="1"/>
              <a:t>Ganti</a:t>
            </a:r>
            <a:r>
              <a:rPr lang="en-US" sz="2400" dirty="0"/>
              <a:t> </a:t>
            </a:r>
            <a:r>
              <a:rPr lang="en-US" sz="2400" dirty="0" err="1"/>
              <a:t>dengan</a:t>
            </a:r>
            <a:r>
              <a:rPr lang="en-US" sz="2400" dirty="0"/>
              <a:t> </a:t>
            </a:r>
            <a:r>
              <a:rPr lang="en-US" sz="2400" dirty="0" err="1"/>
              <a:t>versi</a:t>
            </a:r>
            <a:r>
              <a:rPr lang="en-US" sz="2400" dirty="0"/>
              <a:t> Python yang </a:t>
            </a:r>
            <a:r>
              <a:rPr lang="en-US" sz="2400" dirty="0" err="1"/>
              <a:t>sesuai</a:t>
            </a:r>
            <a:endParaRPr lang="en-US" sz="2400" dirty="0"/>
          </a:p>
          <a:p>
            <a:endParaRPr lang="en-US" sz="2400" dirty="0"/>
          </a:p>
        </p:txBody>
      </p:sp>
    </p:spTree>
    <p:extLst>
      <p:ext uri="{BB962C8B-B14F-4D97-AF65-F5344CB8AC3E}">
        <p14:creationId xmlns:p14="http://schemas.microsoft.com/office/powerpoint/2010/main" val="24240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27D7C4E-712A-5907-F30A-38809A177647}"/>
              </a:ext>
            </a:extLst>
          </p:cNvPr>
          <p:cNvSpPr txBox="1"/>
          <p:nvPr/>
        </p:nvSpPr>
        <p:spPr>
          <a:xfrm>
            <a:off x="990600" y="1028700"/>
            <a:ext cx="14401800" cy="8586966"/>
          </a:xfrm>
          <a:prstGeom prst="rect">
            <a:avLst/>
          </a:prstGeom>
          <a:noFill/>
        </p:spPr>
        <p:txBody>
          <a:bodyPr wrap="square" rtlCol="0">
            <a:spAutoFit/>
          </a:bodyPr>
          <a:lstStyle/>
          <a:p>
            <a:r>
              <a:rPr lang="en-US" sz="2400" dirty="0"/>
              <a:t> - name: Checkout code</a:t>
            </a:r>
          </a:p>
          <a:p>
            <a:r>
              <a:rPr lang="en-US" sz="2400" dirty="0"/>
              <a:t>      uses: actions/checkout@v2</a:t>
            </a:r>
          </a:p>
          <a:p>
            <a:endParaRPr lang="en-US" sz="2400" dirty="0"/>
          </a:p>
          <a:p>
            <a:r>
              <a:rPr lang="en-US" sz="2400" dirty="0"/>
              <a:t>    - name: Install dependencies</a:t>
            </a:r>
          </a:p>
          <a:p>
            <a:r>
              <a:rPr lang="en-US" sz="2400" dirty="0"/>
              <a:t>      run: |</a:t>
            </a:r>
          </a:p>
          <a:p>
            <a:r>
              <a:rPr lang="en-US" sz="2400" dirty="0"/>
              <a:t>        python -m pip install --upgrade pip</a:t>
            </a:r>
          </a:p>
          <a:p>
            <a:r>
              <a:rPr lang="en-US" sz="2400" dirty="0"/>
              <a:t>        pip install -r requirements.txt  # </a:t>
            </a:r>
            <a:r>
              <a:rPr lang="en-US" sz="2400" dirty="0" err="1"/>
              <a:t>Sesuaikan</a:t>
            </a:r>
            <a:r>
              <a:rPr lang="en-US" sz="2400" dirty="0"/>
              <a:t> </a:t>
            </a:r>
            <a:r>
              <a:rPr lang="en-US" sz="2400" dirty="0" err="1"/>
              <a:t>dengan</a:t>
            </a:r>
            <a:r>
              <a:rPr lang="en-US" sz="2400" dirty="0"/>
              <a:t> </a:t>
            </a:r>
            <a:r>
              <a:rPr lang="en-US" sz="2400" dirty="0" err="1"/>
              <a:t>berkas</a:t>
            </a:r>
            <a:r>
              <a:rPr lang="en-US" sz="2400" dirty="0"/>
              <a:t> requirements Anda</a:t>
            </a:r>
          </a:p>
          <a:p>
            <a:endParaRPr lang="en-US" sz="2400" dirty="0"/>
          </a:p>
          <a:p>
            <a:r>
              <a:rPr lang="en-US" sz="2400" dirty="0"/>
              <a:t>    - name: Deploy to Production</a:t>
            </a:r>
          </a:p>
          <a:p>
            <a:r>
              <a:rPr lang="en-US" sz="2400" dirty="0"/>
              <a:t>      run: |</a:t>
            </a:r>
          </a:p>
          <a:p>
            <a:r>
              <a:rPr lang="en-US" sz="2400" dirty="0"/>
              <a:t>        # </a:t>
            </a:r>
            <a:r>
              <a:rPr lang="en-US" sz="2400" dirty="0" err="1"/>
              <a:t>Misalnya</a:t>
            </a:r>
            <a:r>
              <a:rPr lang="en-US" sz="2400" dirty="0"/>
              <a:t>, Anda </a:t>
            </a:r>
            <a:r>
              <a:rPr lang="en-US" sz="2400" dirty="0" err="1"/>
              <a:t>bisa</a:t>
            </a:r>
            <a:r>
              <a:rPr lang="en-US" sz="2400" dirty="0"/>
              <a:t> </a:t>
            </a:r>
            <a:r>
              <a:rPr lang="en-US" sz="2400" dirty="0" err="1"/>
              <a:t>melakukan</a:t>
            </a:r>
            <a:r>
              <a:rPr lang="en-US" sz="2400" dirty="0"/>
              <a:t> proses </a:t>
            </a:r>
            <a:r>
              <a:rPr lang="en-US" sz="2400" dirty="0" err="1"/>
              <a:t>pengiriman</a:t>
            </a:r>
            <a:r>
              <a:rPr lang="en-US" sz="2400" dirty="0"/>
              <a:t> </a:t>
            </a:r>
            <a:r>
              <a:rPr lang="en-US" sz="2400" dirty="0" err="1"/>
              <a:t>ke</a:t>
            </a:r>
            <a:r>
              <a:rPr lang="en-US" sz="2400" dirty="0"/>
              <a:t> server </a:t>
            </a:r>
            <a:r>
              <a:rPr lang="en-US" sz="2400" dirty="0" err="1"/>
              <a:t>produksi</a:t>
            </a:r>
            <a:r>
              <a:rPr lang="en-US" sz="2400" dirty="0"/>
              <a:t> di </a:t>
            </a:r>
            <a:r>
              <a:rPr lang="en-US" sz="2400" dirty="0" err="1"/>
              <a:t>sini</a:t>
            </a:r>
            <a:r>
              <a:rPr lang="en-US" sz="2400" dirty="0"/>
              <a:t>.</a:t>
            </a:r>
          </a:p>
          <a:p>
            <a:endParaRPr lang="en-US" sz="2400" dirty="0"/>
          </a:p>
          <a:p>
            <a:r>
              <a:rPr lang="en-US" sz="2400" dirty="0"/>
              <a:t> Anda </a:t>
            </a:r>
            <a:r>
              <a:rPr lang="en-US" sz="2400" dirty="0" err="1"/>
              <a:t>perlu</a:t>
            </a:r>
            <a:r>
              <a:rPr lang="en-US" sz="2400" dirty="0"/>
              <a:t> </a:t>
            </a:r>
            <a:r>
              <a:rPr lang="en-US" sz="2400" dirty="0" err="1"/>
              <a:t>menyesuaikan</a:t>
            </a:r>
            <a:r>
              <a:rPr lang="en-US" sz="2400" dirty="0"/>
              <a:t> </a:t>
            </a:r>
            <a:r>
              <a:rPr lang="en-US" sz="2400" dirty="0" err="1"/>
              <a:t>langkah-langkah</a:t>
            </a:r>
            <a:r>
              <a:rPr lang="en-US" sz="2400" dirty="0"/>
              <a:t> </a:t>
            </a:r>
            <a:r>
              <a:rPr lang="en-US" sz="2400" dirty="0" err="1"/>
              <a:t>konfigurasi</a:t>
            </a:r>
            <a:r>
              <a:rPr lang="en-US" sz="2400" dirty="0"/>
              <a:t> CD </a:t>
            </a:r>
            <a:r>
              <a:rPr lang="en-US" sz="2400" dirty="0" err="1"/>
              <a:t>dengan</a:t>
            </a:r>
            <a:r>
              <a:rPr lang="en-US" sz="2400" dirty="0"/>
              <a:t> </a:t>
            </a:r>
            <a:r>
              <a:rPr lang="en-US" sz="2400" dirty="0" err="1"/>
              <a:t>infrastruktur</a:t>
            </a:r>
            <a:r>
              <a:rPr lang="en-US" sz="2400" dirty="0"/>
              <a:t> dan </a:t>
            </a:r>
            <a:r>
              <a:rPr lang="en-US" sz="2400" dirty="0" err="1"/>
              <a:t>alat-alat</a:t>
            </a:r>
            <a:r>
              <a:rPr lang="en-US" sz="2400" dirty="0"/>
              <a:t> yang Anda </a:t>
            </a:r>
            <a:r>
              <a:rPr lang="en-US" sz="2400" dirty="0" err="1"/>
              <a:t>gunakan</a:t>
            </a:r>
            <a:r>
              <a:rPr lang="en-US" sz="2400" dirty="0"/>
              <a:t> untuk </a:t>
            </a:r>
            <a:r>
              <a:rPr lang="en-US" sz="2400" dirty="0" err="1"/>
              <a:t>meluncurkan</a:t>
            </a:r>
            <a:r>
              <a:rPr lang="en-US" sz="2400" dirty="0"/>
              <a:t> </a:t>
            </a:r>
            <a:r>
              <a:rPr lang="en-US" sz="2400" dirty="0" err="1"/>
              <a:t>perangkat</a:t>
            </a:r>
            <a:r>
              <a:rPr lang="en-US" sz="2400" dirty="0"/>
              <a:t> </a:t>
            </a:r>
            <a:r>
              <a:rPr lang="en-US" sz="2400" dirty="0" err="1"/>
              <a:t>lunak</a:t>
            </a:r>
            <a:r>
              <a:rPr lang="en-US" sz="2400" dirty="0"/>
              <a:t> </a:t>
            </a:r>
            <a:r>
              <a:rPr lang="en-US" sz="2400" dirty="0" err="1"/>
              <a:t>ke</a:t>
            </a:r>
            <a:r>
              <a:rPr lang="en-US" sz="2400" dirty="0"/>
              <a:t> </a:t>
            </a:r>
            <a:r>
              <a:rPr lang="en-US" sz="2400" dirty="0" err="1"/>
              <a:t>produksi</a:t>
            </a:r>
            <a:r>
              <a:rPr lang="en-US" sz="2400" dirty="0"/>
              <a:t>. </a:t>
            </a:r>
            <a:r>
              <a:rPr lang="en-US" sz="2400" dirty="0" err="1"/>
              <a:t>Pastikan</a:t>
            </a:r>
            <a:r>
              <a:rPr lang="en-US" sz="2400" dirty="0"/>
              <a:t> untuk </a:t>
            </a:r>
            <a:r>
              <a:rPr lang="en-US" sz="2400" dirty="0" err="1"/>
              <a:t>menjalankan</a:t>
            </a:r>
            <a:r>
              <a:rPr lang="en-US" sz="2400" dirty="0"/>
              <a:t> </a:t>
            </a:r>
            <a:r>
              <a:rPr lang="en-US" sz="2400" dirty="0" err="1"/>
              <a:t>langkah-langkah</a:t>
            </a:r>
            <a:r>
              <a:rPr lang="en-US" sz="2400" dirty="0"/>
              <a:t> yang </a:t>
            </a:r>
            <a:r>
              <a:rPr lang="en-US" sz="2400" dirty="0" err="1"/>
              <a:t>sesuai</a:t>
            </a:r>
            <a:r>
              <a:rPr lang="en-US" sz="2400" dirty="0"/>
              <a:t> </a:t>
            </a:r>
            <a:r>
              <a:rPr lang="en-US" sz="2400" dirty="0" err="1"/>
              <a:t>dengan</a:t>
            </a:r>
            <a:r>
              <a:rPr lang="en-US" sz="2400" dirty="0"/>
              <a:t> </a:t>
            </a:r>
            <a:r>
              <a:rPr lang="en-US" sz="2400" dirty="0" err="1"/>
              <a:t>lingkungan</a:t>
            </a:r>
            <a:r>
              <a:rPr lang="en-US" sz="2400" dirty="0"/>
              <a:t> </a:t>
            </a:r>
            <a:r>
              <a:rPr lang="en-US" sz="2400" dirty="0" err="1"/>
              <a:t>produksi</a:t>
            </a:r>
            <a:r>
              <a:rPr lang="en-US" sz="2400" dirty="0"/>
              <a:t> Anda.</a:t>
            </a:r>
          </a:p>
          <a:p>
            <a:endParaRPr lang="en-US" sz="2400" dirty="0"/>
          </a:p>
          <a:p>
            <a:r>
              <a:rPr lang="en-US" sz="2400" dirty="0" err="1"/>
              <a:t>Catatan</a:t>
            </a:r>
            <a:r>
              <a:rPr lang="en-US" sz="2400" dirty="0"/>
              <a:t>:</a:t>
            </a:r>
          </a:p>
          <a:p>
            <a:endParaRPr lang="en-US" sz="2400" dirty="0"/>
          </a:p>
          <a:p>
            <a:r>
              <a:rPr lang="en-US" sz="2400" dirty="0" err="1"/>
              <a:t>Pastikan</a:t>
            </a:r>
            <a:r>
              <a:rPr lang="en-US" sz="2400" dirty="0"/>
              <a:t> </a:t>
            </a:r>
            <a:r>
              <a:rPr lang="en-US" sz="2400" dirty="0" err="1"/>
              <a:t>bahwa</a:t>
            </a:r>
            <a:r>
              <a:rPr lang="en-US" sz="2400" dirty="0"/>
              <a:t> </a:t>
            </a:r>
            <a:r>
              <a:rPr lang="en-US" sz="2400" dirty="0" err="1"/>
              <a:t>berkas-berkas</a:t>
            </a:r>
            <a:r>
              <a:rPr lang="en-US" sz="2400" dirty="0"/>
              <a:t> </a:t>
            </a:r>
            <a:r>
              <a:rPr lang="en-US" sz="2400" dirty="0" err="1"/>
              <a:t>seperti</a:t>
            </a:r>
            <a:r>
              <a:rPr lang="en-US" sz="2400" dirty="0"/>
              <a:t> requirements.txt dan </a:t>
            </a:r>
            <a:r>
              <a:rPr lang="en-US" sz="2400" dirty="0" err="1"/>
              <a:t>skrip</a:t>
            </a:r>
            <a:r>
              <a:rPr lang="en-US" sz="2400" dirty="0"/>
              <a:t> </a:t>
            </a:r>
            <a:r>
              <a:rPr lang="en-US" sz="2400" dirty="0" err="1"/>
              <a:t>tes</a:t>
            </a:r>
            <a:r>
              <a:rPr lang="en-US" sz="2400" dirty="0"/>
              <a:t> (</a:t>
            </a:r>
            <a:r>
              <a:rPr lang="en-US" sz="2400" dirty="0" err="1"/>
              <a:t>seperti</a:t>
            </a:r>
            <a:r>
              <a:rPr lang="en-US" sz="2400" dirty="0"/>
              <a:t> </a:t>
            </a:r>
            <a:r>
              <a:rPr lang="en-US" sz="2400" dirty="0" err="1"/>
              <a:t>menggunakan</a:t>
            </a:r>
            <a:r>
              <a:rPr lang="en-US" sz="2400" dirty="0"/>
              <a:t> </a:t>
            </a:r>
            <a:r>
              <a:rPr lang="en-US" sz="2400" dirty="0" err="1"/>
              <a:t>Pytest</a:t>
            </a:r>
            <a:r>
              <a:rPr lang="en-US" sz="2400" dirty="0"/>
              <a:t>) </a:t>
            </a:r>
            <a:r>
              <a:rPr lang="en-US" sz="2400" dirty="0" err="1"/>
              <a:t>sudah</a:t>
            </a:r>
            <a:r>
              <a:rPr lang="en-US" sz="2400" dirty="0"/>
              <a:t> </a:t>
            </a:r>
            <a:r>
              <a:rPr lang="en-US" sz="2400" dirty="0" err="1"/>
              <a:t>ada</a:t>
            </a:r>
            <a:r>
              <a:rPr lang="en-US" sz="2400" dirty="0"/>
              <a:t> di </a:t>
            </a:r>
            <a:r>
              <a:rPr lang="en-US" sz="2400" dirty="0" err="1"/>
              <a:t>repositori</a:t>
            </a:r>
            <a:r>
              <a:rPr lang="en-US" sz="2400" dirty="0"/>
              <a:t> Anda.</a:t>
            </a:r>
          </a:p>
          <a:p>
            <a:endParaRPr lang="en-US" sz="2400" dirty="0"/>
          </a:p>
          <a:p>
            <a:r>
              <a:rPr lang="en-US" sz="2400" dirty="0"/>
              <a:t>Jika Anda </a:t>
            </a:r>
            <a:r>
              <a:rPr lang="en-US" sz="2400" dirty="0" err="1"/>
              <a:t>menggunakan</a:t>
            </a:r>
            <a:r>
              <a:rPr lang="en-US" sz="2400" dirty="0"/>
              <a:t> </a:t>
            </a:r>
            <a:r>
              <a:rPr lang="en-US" sz="2400" dirty="0" err="1"/>
              <a:t>alat</a:t>
            </a:r>
            <a:r>
              <a:rPr lang="en-US" sz="2400" dirty="0"/>
              <a:t> CI/CD lain </a:t>
            </a:r>
            <a:r>
              <a:rPr lang="en-US" sz="2400" dirty="0" err="1"/>
              <a:t>seperti</a:t>
            </a:r>
            <a:r>
              <a:rPr lang="en-US" sz="2400" dirty="0"/>
              <a:t> Jenkins, Travis CI, </a:t>
            </a:r>
            <a:r>
              <a:rPr lang="en-US" sz="2400" dirty="0" err="1"/>
              <a:t>atau</a:t>
            </a:r>
            <a:r>
              <a:rPr lang="en-US" sz="2400" dirty="0"/>
              <a:t> GitLab CI/CD, </a:t>
            </a:r>
            <a:r>
              <a:rPr lang="en-US" sz="2400" dirty="0" err="1"/>
              <a:t>konfigurasi</a:t>
            </a:r>
            <a:r>
              <a:rPr lang="en-US" sz="2400" dirty="0"/>
              <a:t> </a:t>
            </a:r>
            <a:r>
              <a:rPr lang="en-US" sz="2400" dirty="0" err="1"/>
              <a:t>akan</a:t>
            </a:r>
            <a:r>
              <a:rPr lang="en-US" sz="2400" dirty="0"/>
              <a:t> </a:t>
            </a:r>
            <a:r>
              <a:rPr lang="en-US" sz="2400" dirty="0" err="1"/>
              <a:t>berbeda</a:t>
            </a:r>
            <a:r>
              <a:rPr lang="en-US" sz="2400" dirty="0"/>
              <a:t>, </a:t>
            </a:r>
            <a:r>
              <a:rPr lang="en-US" sz="2400" dirty="0" err="1"/>
              <a:t>tetapi</a:t>
            </a:r>
            <a:r>
              <a:rPr lang="en-US" sz="2400" dirty="0"/>
              <a:t> </a:t>
            </a:r>
            <a:r>
              <a:rPr lang="en-US" sz="2400" dirty="0" err="1"/>
              <a:t>prinsip-prinsip</a:t>
            </a:r>
            <a:r>
              <a:rPr lang="en-US" sz="2400" dirty="0"/>
              <a:t> </a:t>
            </a:r>
            <a:r>
              <a:rPr lang="en-US" sz="2400" dirty="0" err="1"/>
              <a:t>dasar</a:t>
            </a:r>
            <a:r>
              <a:rPr lang="en-US" sz="2400" dirty="0"/>
              <a:t> CI/CD </a:t>
            </a:r>
            <a:r>
              <a:rPr lang="en-US" sz="2400" dirty="0" err="1"/>
              <a:t>masih</a:t>
            </a:r>
            <a:r>
              <a:rPr lang="en-US" sz="2400" dirty="0"/>
              <a:t> </a:t>
            </a:r>
            <a:r>
              <a:rPr lang="en-US" sz="2400" dirty="0" err="1"/>
              <a:t>akan</a:t>
            </a:r>
            <a:r>
              <a:rPr lang="en-US" sz="2400" dirty="0"/>
              <a:t> </a:t>
            </a:r>
            <a:r>
              <a:rPr lang="en-US" sz="2400" dirty="0" err="1"/>
              <a:t>sama</a:t>
            </a:r>
            <a:r>
              <a:rPr lang="en-US" sz="2400" dirty="0"/>
              <a:t>.</a:t>
            </a:r>
          </a:p>
        </p:txBody>
      </p:sp>
    </p:spTree>
    <p:extLst>
      <p:ext uri="{BB962C8B-B14F-4D97-AF65-F5344CB8AC3E}">
        <p14:creationId xmlns:p14="http://schemas.microsoft.com/office/powerpoint/2010/main" val="322542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1028700" y="790980"/>
            <a:ext cx="11003686" cy="1104900"/>
          </a:xfrm>
          <a:prstGeom prst="rect">
            <a:avLst/>
          </a:prstGeom>
        </p:spPr>
        <p:txBody>
          <a:bodyPr lIns="0" tIns="0" rIns="0" bIns="0" rtlCol="0" anchor="t">
            <a:spAutoFit/>
          </a:bodyPr>
          <a:lstStyle/>
          <a:p>
            <a:pPr>
              <a:lnSpc>
                <a:spcPts val="8640"/>
              </a:lnSpc>
            </a:pPr>
            <a:r>
              <a:rPr lang="en-US" sz="7200" spc="-72">
                <a:latin typeface="HK Grotesk Semi-Bold"/>
              </a:rPr>
              <a:t>Sumber Refrensi</a:t>
            </a:r>
          </a:p>
        </p:txBody>
      </p:sp>
      <p:sp>
        <p:nvSpPr>
          <p:cNvPr id="3" name="TextBox 3"/>
          <p:cNvSpPr txBox="1"/>
          <p:nvPr/>
        </p:nvSpPr>
        <p:spPr>
          <a:xfrm>
            <a:off x="1028700" y="2088318"/>
            <a:ext cx="16701127" cy="879475"/>
          </a:xfrm>
          <a:prstGeom prst="rect">
            <a:avLst/>
          </a:prstGeom>
        </p:spPr>
        <p:txBody>
          <a:bodyPr lIns="0" tIns="0" rIns="0" bIns="0" rtlCol="0" anchor="t">
            <a:spAutoFit/>
          </a:bodyPr>
          <a:lstStyle/>
          <a:p>
            <a:pPr>
              <a:lnSpc>
                <a:spcPts val="3919"/>
              </a:lnSpc>
            </a:pPr>
            <a:r>
              <a:rPr lang="en-US" sz="2799" dirty="0">
                <a:latin typeface="HK Grotesk Bold"/>
              </a:rPr>
              <a:t>website</a:t>
            </a:r>
          </a:p>
          <a:p>
            <a:pPr>
              <a:lnSpc>
                <a:spcPts val="3079"/>
              </a:lnSpc>
            </a:pPr>
            <a:r>
              <a:rPr lang="en-US" sz="2199" dirty="0">
                <a:latin typeface="HK Grotesk Light"/>
              </a:rPr>
              <a:t>https://medium.com/ppl-a1-iebs/continuous-integration-continuous-deployment-dan-continuous-delivery-4898aee70a52</a:t>
            </a:r>
          </a:p>
        </p:txBody>
      </p:sp>
      <p:sp>
        <p:nvSpPr>
          <p:cNvPr id="4" name="TextBox 4"/>
          <p:cNvSpPr txBox="1"/>
          <p:nvPr/>
        </p:nvSpPr>
        <p:spPr>
          <a:xfrm>
            <a:off x="1028700" y="3158293"/>
            <a:ext cx="16701127" cy="879475"/>
          </a:xfrm>
          <a:prstGeom prst="rect">
            <a:avLst/>
          </a:prstGeom>
        </p:spPr>
        <p:txBody>
          <a:bodyPr lIns="0" tIns="0" rIns="0" bIns="0" rtlCol="0" anchor="t">
            <a:spAutoFit/>
          </a:bodyPr>
          <a:lstStyle/>
          <a:p>
            <a:pPr>
              <a:lnSpc>
                <a:spcPts val="3919"/>
              </a:lnSpc>
            </a:pPr>
            <a:r>
              <a:rPr lang="en-US" sz="2799">
                <a:latin typeface="HK Grotesk Bold"/>
              </a:rPr>
              <a:t>Website: https://www.dicoding.com/</a:t>
            </a:r>
          </a:p>
          <a:p>
            <a:pPr>
              <a:lnSpc>
                <a:spcPts val="3079"/>
              </a:lnSpc>
            </a:pPr>
            <a:r>
              <a:rPr lang="en-US" sz="2199">
                <a:latin typeface="HK Grotesk Light"/>
              </a:rPr>
              <a:t>White Box Testing untuk Menguji Perangkat Lunak</a:t>
            </a:r>
          </a:p>
        </p:txBody>
      </p:sp>
      <p:sp>
        <p:nvSpPr>
          <p:cNvPr id="5" name="TextBox 5"/>
          <p:cNvSpPr txBox="1"/>
          <p:nvPr/>
        </p:nvSpPr>
        <p:spPr>
          <a:xfrm>
            <a:off x="1028700" y="4252895"/>
            <a:ext cx="16701127" cy="879475"/>
          </a:xfrm>
          <a:prstGeom prst="rect">
            <a:avLst/>
          </a:prstGeom>
        </p:spPr>
        <p:txBody>
          <a:bodyPr lIns="0" tIns="0" rIns="0" bIns="0" rtlCol="0" anchor="t">
            <a:spAutoFit/>
          </a:bodyPr>
          <a:lstStyle/>
          <a:p>
            <a:pPr>
              <a:lnSpc>
                <a:spcPts val="3919"/>
              </a:lnSpc>
            </a:pPr>
            <a:r>
              <a:rPr lang="en-US" sz="2799" u="sng">
                <a:latin typeface="HK Grotesk Bold"/>
                <a:hlinkClick r:id="rId2" tooltip="https://muklasr.medium.com">
                  <a:extLst>
                    <a:ext uri="{A12FA001-AC4F-418D-AE19-62706E023703}">
                      <ahyp:hlinkClr xmlns:ahyp="http://schemas.microsoft.com/office/drawing/2018/hyperlinkcolor" val="tx"/>
                    </a:ext>
                  </a:extLst>
                </a:hlinkClick>
              </a:rPr>
              <a:t>Website: https://ww</a:t>
            </a:r>
            <a:r>
              <a:rPr lang="en-US" sz="2799" u="sng">
                <a:latin typeface="HK Grotesk Bold"/>
              </a:rPr>
              <a:t>w.medium.com/</a:t>
            </a:r>
          </a:p>
          <a:p>
            <a:pPr>
              <a:lnSpc>
                <a:spcPts val="3079"/>
              </a:lnSpc>
            </a:pPr>
            <a:r>
              <a:rPr lang="en-US" sz="2199">
                <a:latin typeface="HK Grotesk Light"/>
              </a:rPr>
              <a:t>Pengertian, Tujuan, dan Cara Melakukan Unit Testing</a:t>
            </a:r>
          </a:p>
        </p:txBody>
      </p:sp>
      <p:sp>
        <p:nvSpPr>
          <p:cNvPr id="6" name="TextBox 6"/>
          <p:cNvSpPr txBox="1"/>
          <p:nvPr/>
        </p:nvSpPr>
        <p:spPr>
          <a:xfrm>
            <a:off x="1028700" y="5351445"/>
            <a:ext cx="16701127" cy="879475"/>
          </a:xfrm>
          <a:prstGeom prst="rect">
            <a:avLst/>
          </a:prstGeom>
        </p:spPr>
        <p:txBody>
          <a:bodyPr lIns="0" tIns="0" rIns="0" bIns="0" rtlCol="0" anchor="t">
            <a:spAutoFit/>
          </a:bodyPr>
          <a:lstStyle/>
          <a:p>
            <a:pPr>
              <a:lnSpc>
                <a:spcPts val="3919"/>
              </a:lnSpc>
            </a:pPr>
            <a:r>
              <a:rPr lang="en-US" sz="2799" u="sng">
                <a:latin typeface="HK Grotesk Bold"/>
                <a:hlinkClick r:id="rId2" tooltip="https://muklasr.medium.com">
                  <a:extLst>
                    <a:ext uri="{A12FA001-AC4F-418D-AE19-62706E023703}">
                      <ahyp:hlinkClr xmlns:ahyp="http://schemas.microsoft.com/office/drawing/2018/hyperlinkcolor" val="tx"/>
                    </a:ext>
                  </a:extLst>
                </a:hlinkClick>
              </a:rPr>
              <a:t>Website: https://ww</a:t>
            </a:r>
            <a:r>
              <a:rPr lang="en-US" sz="2799" u="sng">
                <a:latin typeface="HK Grotesk Bold"/>
              </a:rPr>
              <a:t>w.github.com/</a:t>
            </a:r>
          </a:p>
          <a:p>
            <a:pPr>
              <a:lnSpc>
                <a:spcPts val="3079"/>
              </a:lnSpc>
            </a:pPr>
            <a:r>
              <a:rPr lang="en-US" sz="2199">
                <a:latin typeface="HK Grotesk Light"/>
              </a:rPr>
              <a:t>Gsanch testingTest</a:t>
            </a:r>
          </a:p>
        </p:txBody>
      </p:sp>
      <p:sp>
        <p:nvSpPr>
          <p:cNvPr id="7" name="TextBox 7"/>
          <p:cNvSpPr txBox="1"/>
          <p:nvPr/>
        </p:nvSpPr>
        <p:spPr>
          <a:xfrm>
            <a:off x="1028700" y="6449995"/>
            <a:ext cx="16701127" cy="879475"/>
          </a:xfrm>
          <a:prstGeom prst="rect">
            <a:avLst/>
          </a:prstGeom>
        </p:spPr>
        <p:txBody>
          <a:bodyPr lIns="0" tIns="0" rIns="0" bIns="0" rtlCol="0" anchor="t">
            <a:spAutoFit/>
          </a:bodyPr>
          <a:lstStyle/>
          <a:p>
            <a:pPr>
              <a:lnSpc>
                <a:spcPts val="3919"/>
              </a:lnSpc>
            </a:pPr>
            <a:r>
              <a:rPr lang="en-US" sz="2799" u="sng">
                <a:latin typeface="HK Grotesk Bold"/>
                <a:hlinkClick r:id="rId2" tooltip="https://muklasr.medium.com">
                  <a:extLst>
                    <a:ext uri="{A12FA001-AC4F-418D-AE19-62706E023703}">
                      <ahyp:hlinkClr xmlns:ahyp="http://schemas.microsoft.com/office/drawing/2018/hyperlinkcolor" val="tx"/>
                    </a:ext>
                  </a:extLst>
                </a:hlinkClick>
              </a:rPr>
              <a:t>Website: https://ww</a:t>
            </a:r>
            <a:r>
              <a:rPr lang="en-US" sz="2799" u="sng">
                <a:latin typeface="HK Grotesk Bold"/>
              </a:rPr>
              <a:t>w.medium.com/</a:t>
            </a:r>
          </a:p>
          <a:p>
            <a:pPr>
              <a:lnSpc>
                <a:spcPts val="3079"/>
              </a:lnSpc>
            </a:pPr>
            <a:r>
              <a:rPr lang="en-US" sz="2199" spc="-24">
                <a:latin typeface="HK Grotesk Light"/>
              </a:rPr>
              <a:t>CI/CD dan Setup Environment pada Gitlab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3434"/>
        </a:solidFill>
        <a:effectLst/>
      </p:bgPr>
    </p:bg>
    <p:spTree>
      <p:nvGrpSpPr>
        <p:cNvPr id="1" name=""/>
        <p:cNvGrpSpPr/>
        <p:nvPr/>
      </p:nvGrpSpPr>
      <p:grpSpPr>
        <a:xfrm>
          <a:off x="0" y="0"/>
          <a:ext cx="0" cy="0"/>
          <a:chOff x="0" y="0"/>
          <a:chExt cx="0" cy="0"/>
        </a:xfrm>
      </p:grpSpPr>
      <p:sp>
        <p:nvSpPr>
          <p:cNvPr id="2" name="TextBox 2"/>
          <p:cNvSpPr txBox="1"/>
          <p:nvPr/>
        </p:nvSpPr>
        <p:spPr>
          <a:xfrm>
            <a:off x="1028700" y="3388778"/>
            <a:ext cx="6239428" cy="2200275"/>
          </a:xfrm>
          <a:prstGeom prst="rect">
            <a:avLst/>
          </a:prstGeom>
        </p:spPr>
        <p:txBody>
          <a:bodyPr lIns="0" tIns="0" rIns="0" bIns="0" rtlCol="0" anchor="t">
            <a:spAutoFit/>
          </a:bodyPr>
          <a:lstStyle/>
          <a:p>
            <a:pPr>
              <a:lnSpc>
                <a:spcPts val="8640"/>
              </a:lnSpc>
            </a:pPr>
            <a:r>
              <a:rPr lang="en-US" sz="7200" dirty="0">
                <a:latin typeface="HK Grotesk Semi-Bold"/>
              </a:rPr>
              <a:t>Whitebox</a:t>
            </a:r>
            <a:r>
              <a:rPr lang="en-US" sz="7200" dirty="0">
                <a:solidFill>
                  <a:srgbClr val="4EC8CA"/>
                </a:solidFill>
                <a:latin typeface="HK Grotesk Semi-Bold"/>
              </a:rPr>
              <a:t> </a:t>
            </a:r>
            <a:r>
              <a:rPr lang="en-US" sz="7200" dirty="0">
                <a:solidFill>
                  <a:srgbClr val="FFFFFF"/>
                </a:solidFill>
                <a:latin typeface="HK Grotesk Semi-Bold"/>
              </a:rPr>
              <a:t>Testing</a:t>
            </a:r>
          </a:p>
        </p:txBody>
      </p:sp>
      <p:grpSp>
        <p:nvGrpSpPr>
          <p:cNvPr id="3" name="Group 3"/>
          <p:cNvGrpSpPr/>
          <p:nvPr/>
        </p:nvGrpSpPr>
        <p:grpSpPr>
          <a:xfrm>
            <a:off x="8947622" y="2113854"/>
            <a:ext cx="6914307" cy="7518982"/>
            <a:chOff x="0" y="-9525"/>
            <a:chExt cx="9219076" cy="10025309"/>
          </a:xfrm>
        </p:grpSpPr>
        <p:sp>
          <p:nvSpPr>
            <p:cNvPr id="4" name="TextBox 4"/>
            <p:cNvSpPr txBox="1"/>
            <p:nvPr/>
          </p:nvSpPr>
          <p:spPr>
            <a:xfrm>
              <a:off x="0" y="-9525"/>
              <a:ext cx="9219076" cy="619125"/>
            </a:xfrm>
            <a:prstGeom prst="rect">
              <a:avLst/>
            </a:prstGeom>
          </p:spPr>
          <p:txBody>
            <a:bodyPr lIns="0" tIns="0" rIns="0" bIns="0" rtlCol="0" anchor="t">
              <a:spAutoFit/>
            </a:bodyPr>
            <a:lstStyle/>
            <a:p>
              <a:pPr>
                <a:lnSpc>
                  <a:spcPts val="3600"/>
                </a:lnSpc>
              </a:pPr>
              <a:r>
                <a:rPr lang="en-US" sz="3000" spc="-30">
                  <a:solidFill>
                    <a:srgbClr val="FFFFFF"/>
                  </a:solidFill>
                  <a:latin typeface="HK Grotesk Semi-Bold"/>
                </a:rPr>
                <a:t>Whitebox testing adalah</a:t>
              </a:r>
            </a:p>
          </p:txBody>
        </p:sp>
        <p:sp>
          <p:nvSpPr>
            <p:cNvPr id="5" name="TextBox 5"/>
            <p:cNvSpPr txBox="1"/>
            <p:nvPr/>
          </p:nvSpPr>
          <p:spPr>
            <a:xfrm>
              <a:off x="0" y="1024519"/>
              <a:ext cx="9219076" cy="8991265"/>
            </a:xfrm>
            <a:prstGeom prst="rect">
              <a:avLst/>
            </a:prstGeom>
          </p:spPr>
          <p:txBody>
            <a:bodyPr lIns="0" tIns="0" rIns="0" bIns="0" rtlCol="0" anchor="t">
              <a:spAutoFit/>
            </a:bodyPr>
            <a:lstStyle/>
            <a:p>
              <a:pPr>
                <a:lnSpc>
                  <a:spcPts val="3079"/>
                </a:lnSpc>
              </a:pPr>
              <a:r>
                <a:rPr lang="en-US" sz="2400" b="0" i="0" dirty="0">
                  <a:effectLst/>
                  <a:latin typeface="Söhne"/>
                </a:rPr>
                <a:t>White-box testing </a:t>
              </a:r>
              <a:r>
                <a:rPr lang="en-US" sz="2400" b="0" i="0" dirty="0" err="1">
                  <a:effectLst/>
                  <a:latin typeface="Söhne"/>
                </a:rPr>
                <a:t>adalah</a:t>
              </a:r>
              <a:r>
                <a:rPr lang="en-US" sz="2400" b="0" i="0" dirty="0">
                  <a:effectLst/>
                  <a:latin typeface="Söhne"/>
                </a:rPr>
                <a:t> </a:t>
              </a:r>
              <a:r>
                <a:rPr lang="en-US" sz="2400" b="0" i="0" dirty="0" err="1">
                  <a:effectLst/>
                  <a:latin typeface="Söhne"/>
                </a:rPr>
                <a:t>metode</a:t>
              </a:r>
              <a:r>
                <a:rPr lang="en-US" sz="2400" b="0" i="0" dirty="0">
                  <a:effectLst/>
                  <a:latin typeface="Söhne"/>
                </a:rPr>
                <a:t> </a:t>
              </a:r>
              <a:r>
                <a:rPr lang="en-US" sz="2400" b="0" i="0" dirty="0" err="1">
                  <a:effectLst/>
                  <a:latin typeface="Söhne"/>
                </a:rPr>
                <a:t>pengujian</a:t>
              </a:r>
              <a:r>
                <a:rPr lang="en-US" sz="2400" b="0" i="0" dirty="0">
                  <a:effectLst/>
                  <a:latin typeface="Söhne"/>
                </a:rPr>
                <a:t> </a:t>
              </a:r>
              <a:r>
                <a:rPr lang="en-US" sz="2400" b="0" i="0" dirty="0" err="1">
                  <a:effectLst/>
                  <a:latin typeface="Söhne"/>
                </a:rPr>
                <a:t>perangkat</a:t>
              </a:r>
              <a:r>
                <a:rPr lang="en-US" sz="2400" b="0" i="0" dirty="0">
                  <a:effectLst/>
                  <a:latin typeface="Söhne"/>
                </a:rPr>
                <a:t> </a:t>
              </a:r>
              <a:r>
                <a:rPr lang="en-US" sz="2400" b="0" i="0" dirty="0" err="1">
                  <a:effectLst/>
                  <a:latin typeface="Söhne"/>
                </a:rPr>
                <a:t>lunak</a:t>
              </a:r>
              <a:r>
                <a:rPr lang="en-US" sz="2400" b="0" i="0" dirty="0">
                  <a:effectLst/>
                  <a:latin typeface="Söhne"/>
                </a:rPr>
                <a:t> yang </a:t>
              </a:r>
              <a:r>
                <a:rPr lang="en-US" sz="2400" b="0" i="0" dirty="0" err="1">
                  <a:effectLst/>
                  <a:latin typeface="Söhne"/>
                </a:rPr>
                <a:t>melibatkan</a:t>
              </a:r>
              <a:r>
                <a:rPr lang="en-US" sz="2400" b="0" i="0" dirty="0">
                  <a:effectLst/>
                  <a:latin typeface="Söhne"/>
                </a:rPr>
                <a:t> </a:t>
              </a:r>
              <a:r>
                <a:rPr lang="en-US" sz="2400" b="0" i="0" dirty="0" err="1">
                  <a:effectLst/>
                  <a:latin typeface="Söhne"/>
                </a:rPr>
                <a:t>pemeriksaan</a:t>
              </a:r>
              <a:r>
                <a:rPr lang="en-US" sz="2400" b="0" i="0" dirty="0">
                  <a:effectLst/>
                  <a:latin typeface="Söhne"/>
                </a:rPr>
                <a:t> internal </a:t>
              </a:r>
              <a:r>
                <a:rPr lang="en-US" sz="2400" b="0" i="0" dirty="0" err="1">
                  <a:effectLst/>
                  <a:latin typeface="Söhne"/>
                </a:rPr>
                <a:t>kode</a:t>
              </a:r>
              <a:r>
                <a:rPr lang="en-US" sz="2400" b="0" i="0" dirty="0">
                  <a:effectLst/>
                  <a:latin typeface="Söhne"/>
                </a:rPr>
                <a:t> </a:t>
              </a:r>
              <a:r>
                <a:rPr lang="en-US" sz="2400" b="0" i="0" dirty="0" err="1">
                  <a:effectLst/>
                  <a:latin typeface="Söhne"/>
                </a:rPr>
                <a:t>sumber</a:t>
              </a:r>
              <a:r>
                <a:rPr lang="en-US" sz="2400" b="0" i="0" dirty="0">
                  <a:effectLst/>
                  <a:latin typeface="Söhne"/>
                </a:rPr>
                <a:t> untuk </a:t>
              </a:r>
              <a:r>
                <a:rPr lang="en-US" sz="2400" b="0" i="0" dirty="0" err="1">
                  <a:effectLst/>
                  <a:latin typeface="Söhne"/>
                </a:rPr>
                <a:t>memastikan</a:t>
              </a:r>
              <a:r>
                <a:rPr lang="en-US" sz="2400" b="0" i="0" dirty="0">
                  <a:effectLst/>
                  <a:latin typeface="Söhne"/>
                </a:rPr>
                <a:t> </a:t>
              </a:r>
              <a:r>
                <a:rPr lang="en-US" sz="2400" b="0" i="0" dirty="0" err="1">
                  <a:effectLst/>
                  <a:latin typeface="Söhne"/>
                </a:rPr>
                <a:t>bahwa</a:t>
              </a:r>
              <a:r>
                <a:rPr lang="en-US" sz="2400" b="0" i="0" dirty="0">
                  <a:effectLst/>
                  <a:latin typeface="Söhne"/>
                </a:rPr>
                <a:t> </a:t>
              </a:r>
              <a:r>
                <a:rPr lang="en-US" sz="2400" b="0" i="0" dirty="0" err="1">
                  <a:effectLst/>
                  <a:latin typeface="Söhne"/>
                </a:rPr>
                <a:t>logika</a:t>
              </a:r>
              <a:r>
                <a:rPr lang="en-US" sz="2400" b="0" i="0" dirty="0">
                  <a:effectLst/>
                  <a:latin typeface="Söhne"/>
                </a:rPr>
                <a:t> dan </a:t>
              </a:r>
              <a:r>
                <a:rPr lang="en-US" sz="2400" b="0" i="0" dirty="0" err="1">
                  <a:effectLst/>
                  <a:latin typeface="Söhne"/>
                </a:rPr>
                <a:t>struktur</a:t>
              </a:r>
              <a:r>
                <a:rPr lang="en-US" sz="2400" b="0" i="0" dirty="0">
                  <a:effectLst/>
                  <a:latin typeface="Söhne"/>
                </a:rPr>
                <a:t> </a:t>
              </a:r>
              <a:r>
                <a:rPr lang="en-US" sz="2400" b="0" i="0" dirty="0" err="1">
                  <a:effectLst/>
                  <a:latin typeface="Söhne"/>
                </a:rPr>
                <a:t>kode</a:t>
              </a:r>
              <a:r>
                <a:rPr lang="en-US" sz="2400" b="0" i="0" dirty="0">
                  <a:effectLst/>
                  <a:latin typeface="Söhne"/>
                </a:rPr>
                <a:t> </a:t>
              </a:r>
              <a:r>
                <a:rPr lang="en-US" sz="2400" b="0" i="0" dirty="0" err="1">
                  <a:effectLst/>
                  <a:latin typeface="Söhne"/>
                </a:rPr>
                <a:t>berfungsi</a:t>
              </a:r>
              <a:r>
                <a:rPr lang="en-US" sz="2400" b="0" i="0" dirty="0">
                  <a:effectLst/>
                  <a:latin typeface="Söhne"/>
                </a:rPr>
                <a:t> </a:t>
              </a:r>
              <a:r>
                <a:rPr lang="en-US" sz="2400" b="0" i="0" dirty="0" err="1">
                  <a:effectLst/>
                  <a:latin typeface="Söhne"/>
                </a:rPr>
                <a:t>dengan</a:t>
              </a:r>
              <a:r>
                <a:rPr lang="en-US" sz="2400" b="0" i="0" dirty="0">
                  <a:effectLst/>
                  <a:latin typeface="Söhne"/>
                </a:rPr>
                <a:t> </a:t>
              </a:r>
              <a:r>
                <a:rPr lang="en-US" sz="2400" b="0" i="0" dirty="0" err="1">
                  <a:effectLst/>
                  <a:latin typeface="Söhne"/>
                </a:rPr>
                <a:t>benar</a:t>
              </a:r>
              <a:r>
                <a:rPr lang="en-US" sz="2400" b="0" i="0" dirty="0">
                  <a:effectLst/>
                  <a:latin typeface="Söhne"/>
                </a:rPr>
                <a:t>. </a:t>
              </a:r>
              <a:r>
                <a:rPr lang="en-US" sz="2199" dirty="0" err="1">
                  <a:latin typeface="HK Grotesk Light"/>
                </a:rPr>
                <a:t>satu</a:t>
              </a:r>
              <a:r>
                <a:rPr lang="en-US" sz="2199" dirty="0">
                  <a:latin typeface="HK Grotesk Light"/>
                </a:rPr>
                <a:t> </a:t>
              </a:r>
              <a:r>
                <a:rPr lang="en-US" sz="2199" dirty="0" err="1">
                  <a:latin typeface="HK Grotesk Light"/>
                </a:rPr>
                <a:t>cara</a:t>
              </a:r>
              <a:r>
                <a:rPr lang="en-US" sz="2199" dirty="0">
                  <a:latin typeface="HK Grotesk Light"/>
                </a:rPr>
                <a:t> untuk </a:t>
              </a:r>
              <a:r>
                <a:rPr lang="en-US" sz="2199" dirty="0" err="1">
                  <a:latin typeface="HK Grotesk Light"/>
                </a:rPr>
                <a:t>menguji</a:t>
              </a:r>
              <a:r>
                <a:rPr lang="en-US" sz="2199" dirty="0">
                  <a:latin typeface="HK Grotesk Light"/>
                </a:rPr>
                <a:t> </a:t>
              </a:r>
              <a:r>
                <a:rPr lang="en-US" sz="2199" dirty="0" err="1">
                  <a:latin typeface="HK Grotesk Light"/>
                </a:rPr>
                <a:t>suatu</a:t>
              </a:r>
              <a:r>
                <a:rPr lang="en-US" sz="2199" dirty="0">
                  <a:latin typeface="HK Grotesk Light"/>
                </a:rPr>
                <a:t> </a:t>
              </a:r>
              <a:r>
                <a:rPr lang="en-US" sz="2199" dirty="0" err="1">
                  <a:latin typeface="HK Grotesk Light"/>
                </a:rPr>
                <a:t>aplikasi</a:t>
              </a:r>
              <a:r>
                <a:rPr lang="en-US" sz="2199" dirty="0">
                  <a:latin typeface="HK Grotesk Light"/>
                </a:rPr>
                <a:t> </a:t>
              </a:r>
              <a:r>
                <a:rPr lang="en-US" sz="2199" dirty="0" err="1">
                  <a:latin typeface="HK Grotesk Light"/>
                </a:rPr>
                <a:t>atau</a:t>
              </a:r>
              <a:r>
                <a:rPr lang="en-US" sz="2199" dirty="0">
                  <a:latin typeface="HK Grotesk Light"/>
                </a:rPr>
                <a:t> software </a:t>
              </a:r>
              <a:r>
                <a:rPr lang="en-US" sz="2199" dirty="0" err="1">
                  <a:latin typeface="HK Grotesk Light"/>
                </a:rPr>
                <a:t>adalah</a:t>
              </a:r>
              <a:r>
                <a:rPr lang="en-US" sz="2199" dirty="0">
                  <a:latin typeface="HK Grotesk Light"/>
                </a:rPr>
                <a:t> </a:t>
              </a:r>
              <a:r>
                <a:rPr lang="en-US" sz="2199" dirty="0" err="1">
                  <a:latin typeface="HK Grotesk Light"/>
                </a:rPr>
                <a:t>dengan</a:t>
              </a:r>
              <a:r>
                <a:rPr lang="en-US" sz="2199" dirty="0">
                  <a:latin typeface="HK Grotesk Light"/>
                </a:rPr>
                <a:t> </a:t>
              </a:r>
              <a:r>
                <a:rPr lang="en-US" sz="2199" dirty="0" err="1">
                  <a:latin typeface="HK Grotesk Light"/>
                </a:rPr>
                <a:t>menguji</a:t>
              </a:r>
              <a:r>
                <a:rPr lang="en-US" sz="2199" dirty="0">
                  <a:latin typeface="HK Grotesk Light"/>
                </a:rPr>
                <a:t> </a:t>
              </a:r>
              <a:r>
                <a:rPr lang="en-US" sz="2199" dirty="0" err="1">
                  <a:latin typeface="HK Grotesk Light"/>
                </a:rPr>
                <a:t>modul</a:t>
              </a:r>
              <a:r>
                <a:rPr lang="en-US" sz="2199" dirty="0">
                  <a:latin typeface="HK Grotesk Light"/>
                </a:rPr>
                <a:t> untuk </a:t>
              </a:r>
              <a:r>
                <a:rPr lang="en-US" sz="2199" dirty="0" err="1">
                  <a:latin typeface="HK Grotesk Light"/>
                </a:rPr>
                <a:t>melihat</a:t>
              </a:r>
              <a:r>
                <a:rPr lang="en-US" sz="2199" dirty="0">
                  <a:latin typeface="HK Grotesk Light"/>
                </a:rPr>
                <a:t> </a:t>
              </a:r>
              <a:r>
                <a:rPr lang="en-US" sz="2199" dirty="0" err="1">
                  <a:latin typeface="HK Grotesk Light"/>
                </a:rPr>
                <a:t>apakah</a:t>
              </a:r>
              <a:r>
                <a:rPr lang="en-US" sz="2199" dirty="0">
                  <a:latin typeface="HK Grotesk Light"/>
                </a:rPr>
                <a:t> </a:t>
              </a:r>
              <a:r>
                <a:rPr lang="en-US" sz="2199" dirty="0" err="1">
                  <a:latin typeface="HK Grotesk Light"/>
                </a:rPr>
                <a:t>kode</a:t>
              </a:r>
              <a:r>
                <a:rPr lang="en-US" sz="2199" dirty="0">
                  <a:latin typeface="HK Grotesk Light"/>
                </a:rPr>
                <a:t> program </a:t>
              </a:r>
              <a:r>
                <a:rPr lang="en-US" sz="2199" dirty="0" err="1">
                  <a:latin typeface="HK Grotesk Light"/>
                </a:rPr>
                <a:t>memiliki</a:t>
              </a:r>
              <a:r>
                <a:rPr lang="en-US" sz="2199" dirty="0">
                  <a:latin typeface="HK Grotesk Light"/>
                </a:rPr>
                <a:t> </a:t>
              </a:r>
              <a:r>
                <a:rPr lang="en-US" sz="2199" dirty="0" err="1">
                  <a:latin typeface="HK Grotesk Light"/>
                </a:rPr>
                <a:t>kesalahan</a:t>
              </a:r>
              <a:r>
                <a:rPr lang="en-US" sz="2199" dirty="0">
                  <a:latin typeface="HK Grotesk Light"/>
                </a:rPr>
                <a:t>. Jika </a:t>
              </a:r>
              <a:r>
                <a:rPr lang="en-US" sz="2199" dirty="0" err="1">
                  <a:latin typeface="HK Grotesk Light"/>
                </a:rPr>
                <a:t>modul</a:t>
              </a:r>
              <a:r>
                <a:rPr lang="en-US" sz="2199" dirty="0">
                  <a:latin typeface="HK Grotesk Light"/>
                </a:rPr>
                <a:t> </a:t>
              </a:r>
              <a:r>
                <a:rPr lang="en-US" sz="2199" dirty="0" err="1">
                  <a:latin typeface="HK Grotesk Light"/>
                </a:rPr>
                <a:t>ini</a:t>
              </a:r>
              <a:r>
                <a:rPr lang="en-US" sz="2199" dirty="0">
                  <a:latin typeface="HK Grotesk Light"/>
                </a:rPr>
                <a:t> </a:t>
              </a:r>
              <a:r>
                <a:rPr lang="en-US" sz="2199" dirty="0" err="1">
                  <a:latin typeface="HK Grotesk Light"/>
                </a:rPr>
                <a:t>digunakan</a:t>
              </a:r>
              <a:r>
                <a:rPr lang="en-US" sz="2199" dirty="0">
                  <a:latin typeface="HK Grotesk Light"/>
                </a:rPr>
                <a:t> dan </a:t>
              </a:r>
              <a:r>
                <a:rPr lang="en-US" sz="2199" dirty="0" err="1">
                  <a:latin typeface="HK Grotesk Light"/>
                </a:rPr>
                <a:t>menghasilkan</a:t>
              </a:r>
              <a:r>
                <a:rPr lang="en-US" sz="2199" dirty="0">
                  <a:latin typeface="HK Grotesk Light"/>
                </a:rPr>
                <a:t> output yang </a:t>
              </a:r>
              <a:r>
                <a:rPr lang="en-US" sz="2199" dirty="0" err="1">
                  <a:latin typeface="HK Grotesk Light"/>
                </a:rPr>
                <a:t>tidak</a:t>
              </a:r>
              <a:r>
                <a:rPr lang="en-US" sz="2199" dirty="0">
                  <a:latin typeface="HK Grotesk Light"/>
                </a:rPr>
                <a:t> </a:t>
              </a:r>
              <a:r>
                <a:rPr lang="en-US" sz="2199" dirty="0" err="1">
                  <a:latin typeface="HK Grotesk Light"/>
                </a:rPr>
                <a:t>memenuhi</a:t>
              </a:r>
              <a:r>
                <a:rPr lang="en-US" sz="2199" dirty="0">
                  <a:latin typeface="HK Grotesk Light"/>
                </a:rPr>
                <a:t> </a:t>
              </a:r>
              <a:r>
                <a:rPr lang="en-US" sz="2199" dirty="0" err="1">
                  <a:latin typeface="HK Grotesk Light"/>
                </a:rPr>
                <a:t>persyaratan</a:t>
              </a:r>
              <a:r>
                <a:rPr lang="en-US" sz="2199" dirty="0">
                  <a:latin typeface="HK Grotesk Light"/>
                </a:rPr>
                <a:t>, </a:t>
              </a:r>
              <a:r>
                <a:rPr lang="en-US" sz="2199" dirty="0" err="1">
                  <a:latin typeface="HK Grotesk Light"/>
                </a:rPr>
                <a:t>kode</a:t>
              </a:r>
              <a:r>
                <a:rPr lang="en-US" sz="2199" dirty="0">
                  <a:latin typeface="HK Grotesk Light"/>
                </a:rPr>
                <a:t> </a:t>
              </a:r>
              <a:r>
                <a:rPr lang="en-US" sz="2199" dirty="0" err="1">
                  <a:latin typeface="HK Grotesk Light"/>
                </a:rPr>
                <a:t>akan</a:t>
              </a:r>
              <a:r>
                <a:rPr lang="en-US" sz="2199" dirty="0">
                  <a:latin typeface="HK Grotesk Light"/>
                </a:rPr>
                <a:t> </a:t>
              </a:r>
              <a:r>
                <a:rPr lang="en-US" sz="2199" dirty="0" err="1">
                  <a:latin typeface="HK Grotesk Light"/>
                </a:rPr>
                <a:t>dikompilasi</a:t>
              </a:r>
              <a:r>
                <a:rPr lang="en-US" sz="2199" dirty="0">
                  <a:latin typeface="HK Grotesk Light"/>
                </a:rPr>
                <a:t> </a:t>
              </a:r>
              <a:r>
                <a:rPr lang="en-US" sz="2199" dirty="0" err="1">
                  <a:latin typeface="HK Grotesk Light"/>
                </a:rPr>
                <a:t>ulang</a:t>
              </a:r>
              <a:r>
                <a:rPr lang="en-US" sz="2199" dirty="0">
                  <a:latin typeface="HK Grotesk Light"/>
                </a:rPr>
                <a:t> dan </a:t>
              </a:r>
              <a:r>
                <a:rPr lang="en-US" sz="2199" dirty="0" err="1">
                  <a:latin typeface="HK Grotesk Light"/>
                </a:rPr>
                <a:t>diperiksa</a:t>
              </a:r>
              <a:r>
                <a:rPr lang="en-US" sz="2199" dirty="0">
                  <a:latin typeface="HK Grotesk Light"/>
                </a:rPr>
                <a:t> </a:t>
              </a:r>
              <a:r>
                <a:rPr lang="en-US" sz="2199" dirty="0" err="1">
                  <a:latin typeface="HK Grotesk Light"/>
                </a:rPr>
                <a:t>lagi</a:t>
              </a:r>
              <a:r>
                <a:rPr lang="en-US" sz="2199" dirty="0">
                  <a:latin typeface="HK Grotesk Light"/>
                </a:rPr>
                <a:t> </a:t>
              </a:r>
              <a:r>
                <a:rPr lang="en-US" sz="2199" dirty="0" err="1">
                  <a:latin typeface="HK Grotesk Light"/>
                </a:rPr>
                <a:t>sampai</a:t>
              </a:r>
              <a:r>
                <a:rPr lang="en-US" sz="2199" dirty="0">
                  <a:latin typeface="HK Grotesk Light"/>
                </a:rPr>
                <a:t> </a:t>
              </a:r>
              <a:r>
                <a:rPr lang="en-US" sz="2199" dirty="0" err="1">
                  <a:latin typeface="HK Grotesk Light"/>
                </a:rPr>
                <a:t>memenuhi</a:t>
              </a:r>
              <a:r>
                <a:rPr lang="en-US" sz="2199" dirty="0">
                  <a:latin typeface="HK Grotesk Light"/>
                </a:rPr>
                <a:t> </a:t>
              </a:r>
              <a:r>
                <a:rPr lang="en-US" sz="2199" dirty="0" err="1">
                  <a:latin typeface="HK Grotesk Light"/>
                </a:rPr>
                <a:t>tujuan</a:t>
              </a:r>
              <a:r>
                <a:rPr lang="en-US" sz="2199" dirty="0">
                  <a:latin typeface="HK Grotesk Light"/>
                </a:rPr>
                <a:t>.</a:t>
              </a:r>
            </a:p>
            <a:p>
              <a:pPr>
                <a:lnSpc>
                  <a:spcPts val="3079"/>
                </a:lnSpc>
              </a:pPr>
              <a:endParaRPr lang="en-US" sz="2199" dirty="0">
                <a:latin typeface="HK Grotesk Light"/>
              </a:endParaRPr>
            </a:p>
            <a:p>
              <a:pPr>
                <a:lnSpc>
                  <a:spcPts val="3079"/>
                </a:lnSpc>
              </a:pPr>
              <a:r>
                <a:rPr lang="en-US" sz="2199" dirty="0">
                  <a:latin typeface="HK Grotesk Light"/>
                </a:rPr>
                <a:t>Untuk </a:t>
              </a:r>
              <a:r>
                <a:rPr lang="en-US" sz="2199" dirty="0" err="1">
                  <a:latin typeface="HK Grotesk Light"/>
                </a:rPr>
                <a:t>melakukan</a:t>
              </a:r>
              <a:r>
                <a:rPr lang="en-US" sz="2199" dirty="0">
                  <a:latin typeface="HK Grotesk Light"/>
                </a:rPr>
                <a:t> </a:t>
              </a:r>
              <a:r>
                <a:rPr lang="en-US" sz="2199" dirty="0" err="1">
                  <a:latin typeface="HK Grotesk Light"/>
                </a:rPr>
                <a:t>pengujian</a:t>
              </a:r>
              <a:r>
                <a:rPr lang="en-US" sz="2199" dirty="0">
                  <a:latin typeface="HK Grotesk Light"/>
                </a:rPr>
                <a:t> </a:t>
              </a:r>
              <a:r>
                <a:rPr lang="en-US" sz="2199" dirty="0" err="1">
                  <a:latin typeface="HK Grotesk Light"/>
                </a:rPr>
                <a:t>ini</a:t>
              </a:r>
              <a:r>
                <a:rPr lang="en-US" sz="2199" dirty="0">
                  <a:latin typeface="HK Grotesk Light"/>
                </a:rPr>
                <a:t>, </a:t>
              </a:r>
              <a:r>
                <a:rPr lang="en-US" sz="2199" dirty="0" err="1">
                  <a:latin typeface="HK Grotesk Light"/>
                </a:rPr>
                <a:t>penguji</a:t>
              </a:r>
              <a:r>
                <a:rPr lang="en-US" sz="2199" dirty="0">
                  <a:latin typeface="HK Grotesk Light"/>
                </a:rPr>
                <a:t>/tester </a:t>
              </a:r>
              <a:r>
                <a:rPr lang="en-US" sz="2199" dirty="0" err="1">
                  <a:latin typeface="HK Grotesk Light"/>
                </a:rPr>
                <a:t>perlu</a:t>
              </a:r>
              <a:r>
                <a:rPr lang="en-US" sz="2199" dirty="0">
                  <a:latin typeface="HK Grotesk Light"/>
                </a:rPr>
                <a:t> </a:t>
              </a:r>
              <a:r>
                <a:rPr lang="en-US" sz="2199" dirty="0" err="1">
                  <a:latin typeface="HK Grotesk Light"/>
                </a:rPr>
                <a:t>memiliki</a:t>
              </a:r>
              <a:r>
                <a:rPr lang="en-US" sz="2199" dirty="0">
                  <a:latin typeface="HK Grotesk Light"/>
                </a:rPr>
                <a:t> </a:t>
              </a:r>
              <a:r>
                <a:rPr lang="en-US" sz="2199" dirty="0" err="1">
                  <a:latin typeface="HK Grotesk Light"/>
                </a:rPr>
                <a:t>kemampuan</a:t>
              </a:r>
              <a:r>
                <a:rPr lang="en-US" sz="2199" dirty="0">
                  <a:latin typeface="HK Grotesk Light"/>
                </a:rPr>
                <a:t> </a:t>
              </a:r>
              <a:r>
                <a:rPr lang="en-US" sz="2199" dirty="0" err="1">
                  <a:latin typeface="HK Grotesk Light"/>
                </a:rPr>
                <a:t>dalam</a:t>
              </a:r>
              <a:r>
                <a:rPr lang="en-US" sz="2199" dirty="0">
                  <a:latin typeface="HK Grotesk Light"/>
                </a:rPr>
                <a:t> </a:t>
              </a:r>
              <a:r>
                <a:rPr lang="en-US" sz="2199" dirty="0" err="1">
                  <a:latin typeface="HK Grotesk Light"/>
                </a:rPr>
                <a:t>memahami</a:t>
              </a:r>
              <a:r>
                <a:rPr lang="en-US" sz="2199" dirty="0">
                  <a:latin typeface="HK Grotesk Light"/>
                </a:rPr>
                <a:t> </a:t>
              </a:r>
              <a:r>
                <a:rPr lang="en-US" sz="2199" dirty="0" err="1">
                  <a:latin typeface="HK Grotesk Light"/>
                </a:rPr>
                <a:t>kode</a:t>
              </a:r>
              <a:r>
                <a:rPr lang="en-US" sz="2199" dirty="0">
                  <a:latin typeface="HK Grotesk Light"/>
                </a:rPr>
                <a:t> </a:t>
              </a:r>
              <a:r>
                <a:rPr lang="en-US" sz="2199" dirty="0" err="1">
                  <a:latin typeface="HK Grotesk Light"/>
                </a:rPr>
                <a:t>dari</a:t>
              </a:r>
              <a:r>
                <a:rPr lang="en-US" sz="2199" dirty="0">
                  <a:latin typeface="HK Grotesk Light"/>
                </a:rPr>
                <a:t> </a:t>
              </a:r>
              <a:r>
                <a:rPr lang="en-US" sz="2199" dirty="0" err="1">
                  <a:latin typeface="HK Grotesk Light"/>
                </a:rPr>
                <a:t>suatu</a:t>
              </a:r>
              <a:r>
                <a:rPr lang="en-US" sz="2199" dirty="0">
                  <a:latin typeface="HK Grotesk Light"/>
                </a:rPr>
                <a:t> program </a:t>
              </a:r>
              <a:r>
                <a:rPr lang="en-US" sz="2199" dirty="0" err="1">
                  <a:latin typeface="HK Grotesk Light"/>
                </a:rPr>
                <a:t>sehingga</a:t>
              </a:r>
              <a:r>
                <a:rPr lang="en-US" sz="2199" dirty="0">
                  <a:latin typeface="HK Grotesk Light"/>
                </a:rPr>
                <a:t> </a:t>
              </a:r>
              <a:r>
                <a:rPr lang="en-US" sz="2199" dirty="0" err="1">
                  <a:latin typeface="HK Grotesk Light"/>
                </a:rPr>
                <a:t>pengujian</a:t>
              </a:r>
              <a:r>
                <a:rPr lang="en-US" sz="2199" dirty="0">
                  <a:latin typeface="HK Grotesk Light"/>
                </a:rPr>
                <a:t> </a:t>
              </a:r>
              <a:r>
                <a:rPr lang="en-US" sz="2199" dirty="0" err="1">
                  <a:latin typeface="HK Grotesk Light"/>
                </a:rPr>
                <a:t>ini</a:t>
              </a:r>
              <a:r>
                <a:rPr lang="en-US" sz="2199" dirty="0">
                  <a:latin typeface="HK Grotesk Light"/>
                </a:rPr>
                <a:t> </a:t>
              </a:r>
              <a:r>
                <a:rPr lang="en-US" sz="2199" dirty="0" err="1">
                  <a:latin typeface="HK Grotesk Light"/>
                </a:rPr>
                <a:t>tidak</a:t>
              </a:r>
              <a:r>
                <a:rPr lang="en-US" sz="2199" dirty="0">
                  <a:latin typeface="HK Grotesk Light"/>
                </a:rPr>
                <a:t> </a:t>
              </a:r>
              <a:r>
                <a:rPr lang="en-US" sz="2199" dirty="0" err="1">
                  <a:latin typeface="HK Grotesk Light"/>
                </a:rPr>
                <a:t>bisa</a:t>
              </a:r>
              <a:r>
                <a:rPr lang="en-US" sz="2199" dirty="0">
                  <a:latin typeface="HK Grotesk Light"/>
                </a:rPr>
                <a:t> </a:t>
              </a:r>
              <a:r>
                <a:rPr lang="en-US" sz="2199" dirty="0" err="1">
                  <a:latin typeface="HK Grotesk Light"/>
                </a:rPr>
                <a:t>dilakukan</a:t>
              </a:r>
              <a:r>
                <a:rPr lang="en-US" sz="2199" dirty="0">
                  <a:latin typeface="HK Grotesk Light"/>
                </a:rPr>
                <a:t> oleh </a:t>
              </a:r>
              <a:r>
                <a:rPr lang="en-US" sz="2199" dirty="0" err="1">
                  <a:latin typeface="HK Grotesk Light"/>
                </a:rPr>
                <a:t>sembarang</a:t>
              </a:r>
              <a:r>
                <a:rPr lang="en-US" sz="2199" dirty="0">
                  <a:latin typeface="HK Grotesk Light"/>
                </a:rPr>
                <a:t> orang.</a:t>
              </a:r>
            </a:p>
            <a:p>
              <a:pPr>
                <a:lnSpc>
                  <a:spcPts val="3079"/>
                </a:lnSpc>
              </a:pPr>
              <a:endParaRPr lang="en-US" sz="2199" dirty="0">
                <a:latin typeface="HK Grotesk Light"/>
              </a:endParaRPr>
            </a:p>
            <a:p>
              <a:pPr>
                <a:lnSpc>
                  <a:spcPts val="3079"/>
                </a:lnSpc>
              </a:pPr>
              <a:endParaRPr lang="en-US" sz="2199" dirty="0">
                <a:solidFill>
                  <a:srgbClr val="FFFFFF"/>
                </a:solidFill>
                <a:latin typeface="HK Grotesk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7175320" y="2476500"/>
            <a:ext cx="10222993" cy="6781800"/>
          </a:xfrm>
          <a:prstGeom prst="rect">
            <a:avLst/>
          </a:prstGeom>
        </p:spPr>
        <p:txBody>
          <a:bodyPr lIns="0" tIns="0" rIns="0" bIns="0" rtlCol="0" anchor="t">
            <a:spAutoFit/>
          </a:bodyPr>
          <a:lstStyle/>
          <a:p>
            <a:pPr marL="604519" lvl="1" indent="-302260">
              <a:lnSpc>
                <a:spcPts val="3359"/>
              </a:lnSpc>
              <a:buFont typeface="Arial"/>
              <a:buChar char="•"/>
            </a:pPr>
            <a:r>
              <a:rPr lang="en-US" sz="2799" spc="-27">
                <a:solidFill>
                  <a:srgbClr val="FFFFFF"/>
                </a:solidFill>
                <a:latin typeface="HK Grotesk Semi-Bold"/>
              </a:rPr>
              <a:t>Basis path testing Teknik ini digunakan untuk mengukur tingkat kompleksitas kode program dan menentukan alur eksekusi.</a:t>
            </a:r>
          </a:p>
          <a:p>
            <a:pPr marL="604519" lvl="1" indent="-302260">
              <a:lnSpc>
                <a:spcPts val="3359"/>
              </a:lnSpc>
              <a:buFont typeface="Arial"/>
              <a:buChar char="•"/>
            </a:pPr>
            <a:r>
              <a:rPr lang="en-US" sz="2799" spc="-27">
                <a:solidFill>
                  <a:srgbClr val="FFFFFF"/>
                </a:solidFill>
                <a:latin typeface="HK Grotesk Semi-Bold"/>
              </a:rPr>
              <a:t>Branch coverage untuk menguji setidaknya satu branch code.</a:t>
            </a:r>
          </a:p>
          <a:p>
            <a:pPr marL="604519" lvl="1" indent="-302260">
              <a:lnSpc>
                <a:spcPts val="3359"/>
              </a:lnSpc>
              <a:buFont typeface="Arial"/>
              <a:buChar char="•"/>
            </a:pPr>
            <a:r>
              <a:rPr lang="en-US" sz="2799" spc="-27">
                <a:solidFill>
                  <a:srgbClr val="FFFFFF"/>
                </a:solidFill>
                <a:latin typeface="HK Grotesk Semi-Bold"/>
              </a:rPr>
              <a:t>Condition coverage tujuan dari pengujian seluruh kode untuk menghasilkan nilai TRUE atau FALSE. </a:t>
            </a:r>
          </a:p>
          <a:p>
            <a:pPr marL="604519" lvl="1" indent="-302260">
              <a:lnSpc>
                <a:spcPts val="3359"/>
              </a:lnSpc>
              <a:buFont typeface="Arial"/>
              <a:buChar char="•"/>
            </a:pPr>
            <a:r>
              <a:rPr lang="en-US" sz="2799" spc="-27">
                <a:solidFill>
                  <a:srgbClr val="FFFFFF"/>
                </a:solidFill>
                <a:latin typeface="HK Grotesk Bold"/>
              </a:rPr>
              <a:t>Loop testing  pengujian ini memungkinkan untuk mengevaluasi kondisi perulangan, apakah sudah berjalan dengan benar atau tidak.</a:t>
            </a:r>
          </a:p>
          <a:p>
            <a:pPr marL="604519" lvl="1" indent="-302260">
              <a:lnSpc>
                <a:spcPts val="3359"/>
              </a:lnSpc>
              <a:buFont typeface="Arial"/>
              <a:buChar char="•"/>
            </a:pPr>
            <a:r>
              <a:rPr lang="en-US" sz="2799" spc="-27">
                <a:solidFill>
                  <a:srgbClr val="FFFFFF"/>
                </a:solidFill>
                <a:latin typeface="HK Grotesk Bold"/>
              </a:rPr>
              <a:t>Multiple condition coverage untuk menguji seluruh kombinasi kode yang dapat digunakan dalam berbagai kondisi dan untuk memastikan bahwa perangkat lunak berjalan dengan baik.</a:t>
            </a:r>
          </a:p>
          <a:p>
            <a:pPr marL="604519" lvl="1" indent="-302260">
              <a:lnSpc>
                <a:spcPts val="3359"/>
              </a:lnSpc>
              <a:buFont typeface="Arial"/>
              <a:buChar char="•"/>
            </a:pPr>
            <a:r>
              <a:rPr lang="en-US" sz="2799" spc="-27">
                <a:solidFill>
                  <a:srgbClr val="FFFFFF"/>
                </a:solidFill>
                <a:latin typeface="HK Grotesk Bold"/>
              </a:rPr>
              <a:t>Statement coverage untuk menguji setiap pernyataan dalam perangkat lunak.</a:t>
            </a:r>
          </a:p>
          <a:p>
            <a:pPr>
              <a:lnSpc>
                <a:spcPts val="3600"/>
              </a:lnSpc>
            </a:pPr>
            <a:endParaRPr lang="en-US" sz="2799" spc="-27">
              <a:solidFill>
                <a:srgbClr val="FFFFFF"/>
              </a:solidFill>
              <a:latin typeface="HK Grotesk Bold"/>
            </a:endParaRPr>
          </a:p>
          <a:p>
            <a:pPr>
              <a:lnSpc>
                <a:spcPts val="3600"/>
              </a:lnSpc>
            </a:pPr>
            <a:endParaRPr lang="en-US" sz="2799" spc="-27">
              <a:solidFill>
                <a:srgbClr val="FFFFFF"/>
              </a:solidFill>
              <a:latin typeface="HK Grotesk Bold"/>
            </a:endParaRPr>
          </a:p>
        </p:txBody>
      </p:sp>
      <p:sp>
        <p:nvSpPr>
          <p:cNvPr id="3" name="TextBox 3"/>
          <p:cNvSpPr txBox="1"/>
          <p:nvPr/>
        </p:nvSpPr>
        <p:spPr>
          <a:xfrm>
            <a:off x="873448" y="3667125"/>
            <a:ext cx="6054669" cy="2200275"/>
          </a:xfrm>
          <a:prstGeom prst="rect">
            <a:avLst/>
          </a:prstGeom>
        </p:spPr>
        <p:txBody>
          <a:bodyPr lIns="0" tIns="0" rIns="0" bIns="0" rtlCol="0" anchor="t">
            <a:spAutoFit/>
          </a:bodyPr>
          <a:lstStyle/>
          <a:p>
            <a:pPr>
              <a:lnSpc>
                <a:spcPts val="8640"/>
              </a:lnSpc>
            </a:pPr>
            <a:r>
              <a:rPr lang="en-US" sz="7200" dirty="0">
                <a:solidFill>
                  <a:srgbClr val="FFFFFF"/>
                </a:solidFill>
                <a:latin typeface="HK Grotesk Semi-Bold"/>
              </a:rPr>
              <a:t>Teknik-Teknik </a:t>
            </a:r>
            <a:r>
              <a:rPr lang="en-US" sz="7200" dirty="0" err="1">
                <a:latin typeface="HK Grotesk Semi-Bold"/>
              </a:rPr>
              <a:t>Pengujian</a:t>
            </a:r>
            <a:endParaRPr lang="en-US" sz="7200" dirty="0">
              <a:latin typeface="HK Grotesk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6663745" y="376382"/>
            <a:ext cx="5701915" cy="1104900"/>
          </a:xfrm>
          <a:prstGeom prst="rect">
            <a:avLst/>
          </a:prstGeom>
        </p:spPr>
        <p:txBody>
          <a:bodyPr lIns="0" tIns="0" rIns="0" bIns="0" rtlCol="0" anchor="t">
            <a:spAutoFit/>
          </a:bodyPr>
          <a:lstStyle/>
          <a:p>
            <a:pPr>
              <a:lnSpc>
                <a:spcPts val="8640"/>
              </a:lnSpc>
            </a:pPr>
            <a:r>
              <a:rPr lang="en-US" sz="7200" dirty="0">
                <a:solidFill>
                  <a:srgbClr val="FFFFFF"/>
                </a:solidFill>
                <a:latin typeface="HK Grotesk Semi-Bold"/>
              </a:rPr>
              <a:t>Unit </a:t>
            </a:r>
            <a:r>
              <a:rPr lang="en-US" sz="7200" dirty="0">
                <a:latin typeface="HK Grotesk Semi-Bold"/>
              </a:rPr>
              <a:t>Testing</a:t>
            </a:r>
          </a:p>
        </p:txBody>
      </p:sp>
      <p:grpSp>
        <p:nvGrpSpPr>
          <p:cNvPr id="3" name="Group 3"/>
          <p:cNvGrpSpPr/>
          <p:nvPr/>
        </p:nvGrpSpPr>
        <p:grpSpPr>
          <a:xfrm>
            <a:off x="5541381" y="2312545"/>
            <a:ext cx="7946644" cy="6288202"/>
            <a:chOff x="0" y="0"/>
            <a:chExt cx="10595525" cy="8384270"/>
          </a:xfrm>
        </p:grpSpPr>
        <p:sp>
          <p:nvSpPr>
            <p:cNvPr id="4" name="TextBox 4"/>
            <p:cNvSpPr txBox="1"/>
            <p:nvPr/>
          </p:nvSpPr>
          <p:spPr>
            <a:xfrm>
              <a:off x="0" y="-9525"/>
              <a:ext cx="10192473" cy="613854"/>
            </a:xfrm>
            <a:prstGeom prst="rect">
              <a:avLst/>
            </a:prstGeom>
          </p:spPr>
          <p:txBody>
            <a:bodyPr lIns="0" tIns="0" rIns="0" bIns="0" rtlCol="0" anchor="t">
              <a:spAutoFit/>
            </a:bodyPr>
            <a:lstStyle/>
            <a:p>
              <a:pPr>
                <a:lnSpc>
                  <a:spcPts val="3600"/>
                </a:lnSpc>
              </a:pPr>
              <a:r>
                <a:rPr lang="en-US" sz="3000" spc="-30" dirty="0">
                  <a:latin typeface="HK Grotesk Semi-Bold"/>
                </a:rPr>
                <a:t>Unit Testing </a:t>
              </a:r>
              <a:r>
                <a:rPr lang="en-US" sz="3000" spc="-30" dirty="0" err="1">
                  <a:latin typeface="HK Grotesk Semi-Bold"/>
                </a:rPr>
                <a:t>adalah</a:t>
              </a:r>
              <a:endParaRPr lang="en-US" sz="3000" spc="-30" dirty="0">
                <a:latin typeface="HK Grotesk Semi-Bold"/>
              </a:endParaRPr>
            </a:p>
          </p:txBody>
        </p:sp>
        <p:sp>
          <p:nvSpPr>
            <p:cNvPr id="5" name="TextBox 5"/>
            <p:cNvSpPr txBox="1"/>
            <p:nvPr/>
          </p:nvSpPr>
          <p:spPr>
            <a:xfrm>
              <a:off x="0" y="882427"/>
              <a:ext cx="10192473" cy="2760345"/>
            </a:xfrm>
            <a:prstGeom prst="rect">
              <a:avLst/>
            </a:prstGeom>
          </p:spPr>
          <p:txBody>
            <a:bodyPr lIns="0" tIns="0" rIns="0" bIns="0" rtlCol="0" anchor="t">
              <a:spAutoFit/>
            </a:bodyPr>
            <a:lstStyle/>
            <a:p>
              <a:pPr>
                <a:lnSpc>
                  <a:spcPts val="3359"/>
                </a:lnSpc>
              </a:pPr>
              <a:r>
                <a:rPr lang="en-US" sz="2400">
                  <a:solidFill>
                    <a:srgbClr val="FFFFFF"/>
                  </a:solidFill>
                  <a:latin typeface="HK Grotesk Light"/>
                </a:rPr>
                <a:t>Unit testing merupakan pengujian perangkat lunak yang menguji setiap unit atau komponen dari sebuah perangkat lunak. Unit testing dilakukan saat masa pengembangan (menuliskan kode program) dari sebuah perangkat lunak oleh si pengembang.</a:t>
              </a:r>
            </a:p>
          </p:txBody>
        </p:sp>
        <p:sp>
          <p:nvSpPr>
            <p:cNvPr id="6" name="TextBox 6"/>
            <p:cNvSpPr txBox="1"/>
            <p:nvPr/>
          </p:nvSpPr>
          <p:spPr>
            <a:xfrm>
              <a:off x="0" y="5089631"/>
              <a:ext cx="10192473" cy="613854"/>
            </a:xfrm>
            <a:prstGeom prst="rect">
              <a:avLst/>
            </a:prstGeom>
          </p:spPr>
          <p:txBody>
            <a:bodyPr lIns="0" tIns="0" rIns="0" bIns="0" rtlCol="0" anchor="t">
              <a:spAutoFit/>
            </a:bodyPr>
            <a:lstStyle/>
            <a:p>
              <a:pPr>
                <a:lnSpc>
                  <a:spcPts val="3600"/>
                </a:lnSpc>
              </a:pPr>
              <a:r>
                <a:rPr lang="en-US" sz="3000" spc="-30" dirty="0" err="1">
                  <a:latin typeface="HK Grotesk Semi-Bold"/>
                </a:rPr>
                <a:t>Tujuan</a:t>
              </a:r>
              <a:r>
                <a:rPr lang="en-US" sz="3000" spc="-30" dirty="0">
                  <a:latin typeface="HK Grotesk Semi-Bold"/>
                </a:rPr>
                <a:t> Unit Testing</a:t>
              </a:r>
            </a:p>
          </p:txBody>
        </p:sp>
        <p:sp>
          <p:nvSpPr>
            <p:cNvPr id="7" name="TextBox 7"/>
            <p:cNvSpPr txBox="1"/>
            <p:nvPr/>
          </p:nvSpPr>
          <p:spPr>
            <a:xfrm>
              <a:off x="0" y="5981583"/>
              <a:ext cx="10192473" cy="1642745"/>
            </a:xfrm>
            <a:prstGeom prst="rect">
              <a:avLst/>
            </a:prstGeom>
          </p:spPr>
          <p:txBody>
            <a:bodyPr lIns="0" tIns="0" rIns="0" bIns="0" rtlCol="0" anchor="t">
              <a:spAutoFit/>
            </a:bodyPr>
            <a:lstStyle/>
            <a:p>
              <a:pPr>
                <a:lnSpc>
                  <a:spcPts val="3359"/>
                </a:lnSpc>
              </a:pPr>
              <a:r>
                <a:rPr lang="en-US" sz="2400">
                  <a:solidFill>
                    <a:srgbClr val="FFFFFF"/>
                  </a:solidFill>
                  <a:latin typeface="HK Grotesk Light"/>
                </a:rPr>
                <a:t>Tujuan dari </a:t>
              </a:r>
              <a:r>
                <a:rPr lang="en-US" sz="2400">
                  <a:solidFill>
                    <a:srgbClr val="FFFFFF"/>
                  </a:solidFill>
                  <a:latin typeface="HK Grotesk Light Italics"/>
                </a:rPr>
                <a:t>unit</a:t>
              </a:r>
              <a:r>
                <a:rPr lang="en-US" sz="2400">
                  <a:solidFill>
                    <a:srgbClr val="FFFFFF"/>
                  </a:solidFill>
                  <a:latin typeface="HK Grotesk Light"/>
                </a:rPr>
                <a:t> </a:t>
              </a:r>
              <a:r>
                <a:rPr lang="en-US" sz="2400">
                  <a:solidFill>
                    <a:srgbClr val="FFFFFF"/>
                  </a:solidFill>
                  <a:latin typeface="HK Grotesk Light Italics"/>
                </a:rPr>
                <a:t>testing</a:t>
              </a:r>
              <a:r>
                <a:rPr lang="en-US" sz="2400">
                  <a:solidFill>
                    <a:srgbClr val="FFFFFF"/>
                  </a:solidFill>
                  <a:latin typeface="HK Grotesk Light"/>
                </a:rPr>
                <a:t> adalah untuk memvalidasi setiap unit dari kode perangkat lunak dapat berjalan seperti yang diharapkan.</a:t>
              </a:r>
            </a:p>
          </p:txBody>
        </p:sp>
        <p:sp>
          <p:nvSpPr>
            <p:cNvPr id="8" name="AutoShape 8"/>
            <p:cNvSpPr/>
            <p:nvPr/>
          </p:nvSpPr>
          <p:spPr>
            <a:xfrm>
              <a:off x="0" y="4370964"/>
              <a:ext cx="10595525" cy="0"/>
            </a:xfrm>
            <a:prstGeom prst="line">
              <a:avLst/>
            </a:prstGeom>
            <a:ln w="63500" cap="rnd">
              <a:solidFill>
                <a:srgbClr val="343434"/>
              </a:solidFill>
              <a:prstDash val="sysDot"/>
              <a:headEnd type="none" w="sm" len="sm"/>
              <a:tailEnd type="none" w="sm" len="sm"/>
            </a:ln>
          </p:spPr>
          <p:txBody>
            <a:bodyPr/>
            <a:lstStyle/>
            <a:p>
              <a:endParaRPr lang="en-US"/>
            </a:p>
          </p:txBody>
        </p:sp>
        <p:sp>
          <p:nvSpPr>
            <p:cNvPr id="9" name="AutoShape 9"/>
            <p:cNvSpPr/>
            <p:nvPr/>
          </p:nvSpPr>
          <p:spPr>
            <a:xfrm>
              <a:off x="0" y="8352520"/>
              <a:ext cx="10595525" cy="0"/>
            </a:xfrm>
            <a:prstGeom prst="line">
              <a:avLst/>
            </a:prstGeom>
            <a:ln w="63500" cap="rnd">
              <a:solidFill>
                <a:srgbClr val="343434"/>
              </a:solidFill>
              <a:prstDash val="sysDot"/>
              <a:headEnd type="none" w="sm" len="sm"/>
              <a:tailEnd type="none" w="sm" len="sm"/>
            </a:ln>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3434"/>
        </a:solidFill>
        <a:effectLst/>
      </p:bgPr>
    </p:bg>
    <p:spTree>
      <p:nvGrpSpPr>
        <p:cNvPr id="1" name=""/>
        <p:cNvGrpSpPr/>
        <p:nvPr/>
      </p:nvGrpSpPr>
      <p:grpSpPr>
        <a:xfrm>
          <a:off x="0" y="0"/>
          <a:ext cx="0" cy="0"/>
          <a:chOff x="0" y="0"/>
          <a:chExt cx="0" cy="0"/>
        </a:xfrm>
      </p:grpSpPr>
      <p:sp>
        <p:nvSpPr>
          <p:cNvPr id="2" name="TextBox 2"/>
          <p:cNvSpPr txBox="1"/>
          <p:nvPr/>
        </p:nvSpPr>
        <p:spPr>
          <a:xfrm>
            <a:off x="1093207" y="2134777"/>
            <a:ext cx="11003686" cy="1104900"/>
          </a:xfrm>
          <a:prstGeom prst="rect">
            <a:avLst/>
          </a:prstGeom>
        </p:spPr>
        <p:txBody>
          <a:bodyPr lIns="0" tIns="0" rIns="0" bIns="0" rtlCol="0" anchor="t">
            <a:spAutoFit/>
          </a:bodyPr>
          <a:lstStyle/>
          <a:p>
            <a:pPr>
              <a:lnSpc>
                <a:spcPts val="8640"/>
              </a:lnSpc>
            </a:pPr>
            <a:r>
              <a:rPr lang="en-US" sz="7200" dirty="0">
                <a:latin typeface="HK Grotesk Semi-Bold"/>
              </a:rPr>
              <a:t>3 </a:t>
            </a:r>
            <a:r>
              <a:rPr lang="en-US" sz="7200" dirty="0" err="1">
                <a:latin typeface="HK Grotesk Semi-Bold"/>
              </a:rPr>
              <a:t>kategori</a:t>
            </a:r>
            <a:r>
              <a:rPr lang="en-US" sz="7200" dirty="0">
                <a:latin typeface="HK Grotesk Semi-Bold"/>
              </a:rPr>
              <a:t> Unit Testing</a:t>
            </a:r>
          </a:p>
        </p:txBody>
      </p:sp>
      <p:grpSp>
        <p:nvGrpSpPr>
          <p:cNvPr id="3" name="Group 3"/>
          <p:cNvGrpSpPr/>
          <p:nvPr/>
        </p:nvGrpSpPr>
        <p:grpSpPr>
          <a:xfrm>
            <a:off x="1019956" y="4903765"/>
            <a:ext cx="4514276" cy="1648927"/>
            <a:chOff x="0" y="-9525"/>
            <a:chExt cx="6019034" cy="2198570"/>
          </a:xfrm>
        </p:grpSpPr>
        <p:sp>
          <p:nvSpPr>
            <p:cNvPr id="4" name="TextBox 4"/>
            <p:cNvSpPr txBox="1"/>
            <p:nvPr/>
          </p:nvSpPr>
          <p:spPr>
            <a:xfrm>
              <a:off x="0" y="1148674"/>
              <a:ext cx="6019034" cy="1040371"/>
            </a:xfrm>
            <a:prstGeom prst="rect">
              <a:avLst/>
            </a:prstGeom>
          </p:spPr>
          <p:txBody>
            <a:bodyPr lIns="0" tIns="0" rIns="0" bIns="0" rtlCol="0" anchor="t">
              <a:spAutoFit/>
            </a:bodyPr>
            <a:lstStyle/>
            <a:p>
              <a:pPr>
                <a:lnSpc>
                  <a:spcPts val="3079"/>
                </a:lnSpc>
              </a:pPr>
              <a:r>
                <a:rPr lang="en-US" sz="2200">
                  <a:latin typeface="HK Grotesk Light"/>
                </a:rPr>
                <a:t>Menguji </a:t>
              </a:r>
              <a:r>
                <a:rPr lang="en-US" sz="2200">
                  <a:latin typeface="HK Grotesk Light Italics"/>
                </a:rPr>
                <a:t>user interface</a:t>
              </a:r>
              <a:r>
                <a:rPr lang="en-US" sz="2200">
                  <a:latin typeface="HK Grotesk Light"/>
                </a:rPr>
                <a:t>, beserta </a:t>
              </a:r>
              <a:r>
                <a:rPr lang="en-US" sz="2200">
                  <a:latin typeface="HK Grotesk Light Italics"/>
                </a:rPr>
                <a:t>input</a:t>
              </a:r>
              <a:r>
                <a:rPr lang="en-US" sz="2200">
                  <a:latin typeface="HK Grotesk Light"/>
                </a:rPr>
                <a:t> dan </a:t>
              </a:r>
              <a:r>
                <a:rPr lang="en-US" sz="2200">
                  <a:latin typeface="HK Grotesk Light Italics"/>
                </a:rPr>
                <a:t>output</a:t>
              </a:r>
            </a:p>
          </p:txBody>
        </p:sp>
        <p:sp>
          <p:nvSpPr>
            <p:cNvPr id="5" name="TextBox 5"/>
            <p:cNvSpPr txBox="1"/>
            <p:nvPr/>
          </p:nvSpPr>
          <p:spPr>
            <a:xfrm>
              <a:off x="0" y="-9525"/>
              <a:ext cx="6019034" cy="613854"/>
            </a:xfrm>
            <a:prstGeom prst="rect">
              <a:avLst/>
            </a:prstGeom>
          </p:spPr>
          <p:txBody>
            <a:bodyPr lIns="0" tIns="0" rIns="0" bIns="0" rtlCol="0" anchor="t">
              <a:spAutoFit/>
            </a:bodyPr>
            <a:lstStyle/>
            <a:p>
              <a:pPr>
                <a:lnSpc>
                  <a:spcPts val="3600"/>
                </a:lnSpc>
              </a:pPr>
              <a:r>
                <a:rPr lang="en-US" sz="3000" spc="-30">
                  <a:latin typeface="HK Grotesk Semi-Bold"/>
                </a:rPr>
                <a:t>Black Box Testing</a:t>
              </a:r>
            </a:p>
          </p:txBody>
        </p:sp>
      </p:grpSp>
      <p:grpSp>
        <p:nvGrpSpPr>
          <p:cNvPr id="6" name="Group 6"/>
          <p:cNvGrpSpPr/>
          <p:nvPr/>
        </p:nvGrpSpPr>
        <p:grpSpPr>
          <a:xfrm>
            <a:off x="6886862" y="4837896"/>
            <a:ext cx="4514276" cy="1480184"/>
            <a:chOff x="0" y="-9525"/>
            <a:chExt cx="6019034" cy="1973578"/>
          </a:xfrm>
        </p:grpSpPr>
        <p:sp>
          <p:nvSpPr>
            <p:cNvPr id="7" name="TextBox 7"/>
            <p:cNvSpPr txBox="1"/>
            <p:nvPr/>
          </p:nvSpPr>
          <p:spPr>
            <a:xfrm>
              <a:off x="0" y="923683"/>
              <a:ext cx="6019034" cy="1040370"/>
            </a:xfrm>
            <a:prstGeom prst="rect">
              <a:avLst/>
            </a:prstGeom>
          </p:spPr>
          <p:txBody>
            <a:bodyPr lIns="0" tIns="0" rIns="0" bIns="0" rtlCol="0" anchor="t">
              <a:spAutoFit/>
            </a:bodyPr>
            <a:lstStyle/>
            <a:p>
              <a:pPr>
                <a:lnSpc>
                  <a:spcPts val="3079"/>
                </a:lnSpc>
              </a:pPr>
              <a:r>
                <a:rPr lang="en-US" sz="2200">
                  <a:latin typeface="HK Grotesk Light"/>
                </a:rPr>
                <a:t>Menguji functional behaviour dari perangkat lunak</a:t>
              </a:r>
            </a:p>
          </p:txBody>
        </p:sp>
        <p:sp>
          <p:nvSpPr>
            <p:cNvPr id="8" name="TextBox 8"/>
            <p:cNvSpPr txBox="1"/>
            <p:nvPr/>
          </p:nvSpPr>
          <p:spPr>
            <a:xfrm>
              <a:off x="0" y="-9525"/>
              <a:ext cx="6019034" cy="613854"/>
            </a:xfrm>
            <a:prstGeom prst="rect">
              <a:avLst/>
            </a:prstGeom>
          </p:spPr>
          <p:txBody>
            <a:bodyPr lIns="0" tIns="0" rIns="0" bIns="0" rtlCol="0" anchor="t">
              <a:spAutoFit/>
            </a:bodyPr>
            <a:lstStyle/>
            <a:p>
              <a:pPr>
                <a:lnSpc>
                  <a:spcPts val="3600"/>
                </a:lnSpc>
              </a:pPr>
              <a:r>
                <a:rPr lang="en-US" sz="3000" spc="-30">
                  <a:latin typeface="HK Grotesk Semi-Bold"/>
                </a:rPr>
                <a:t>White Box Testing</a:t>
              </a:r>
            </a:p>
          </p:txBody>
        </p:sp>
      </p:grpSp>
      <p:grpSp>
        <p:nvGrpSpPr>
          <p:cNvPr id="9" name="Group 9"/>
          <p:cNvGrpSpPr/>
          <p:nvPr/>
        </p:nvGrpSpPr>
        <p:grpSpPr>
          <a:xfrm>
            <a:off x="12745024" y="4834084"/>
            <a:ext cx="4514276" cy="1885354"/>
            <a:chOff x="0" y="-9525"/>
            <a:chExt cx="6019034" cy="2513805"/>
          </a:xfrm>
        </p:grpSpPr>
        <p:sp>
          <p:nvSpPr>
            <p:cNvPr id="10" name="TextBox 10"/>
            <p:cNvSpPr txBox="1"/>
            <p:nvPr/>
          </p:nvSpPr>
          <p:spPr>
            <a:xfrm>
              <a:off x="0" y="933849"/>
              <a:ext cx="6019034" cy="1570431"/>
            </a:xfrm>
            <a:prstGeom prst="rect">
              <a:avLst/>
            </a:prstGeom>
          </p:spPr>
          <p:txBody>
            <a:bodyPr lIns="0" tIns="0" rIns="0" bIns="0" rtlCol="0" anchor="t">
              <a:spAutoFit/>
            </a:bodyPr>
            <a:lstStyle/>
            <a:p>
              <a:pPr>
                <a:lnSpc>
                  <a:spcPts val="3079"/>
                </a:lnSpc>
              </a:pPr>
              <a:r>
                <a:rPr lang="en-US" sz="2200" dirty="0" err="1">
                  <a:latin typeface="HK Grotesk Light"/>
                </a:rPr>
                <a:t>Digunakan</a:t>
              </a:r>
              <a:r>
                <a:rPr lang="en-US" sz="2200" dirty="0">
                  <a:latin typeface="HK Grotesk Light"/>
                </a:rPr>
                <a:t> untuk </a:t>
              </a:r>
              <a:r>
                <a:rPr lang="en-US" sz="2200" dirty="0" err="1">
                  <a:latin typeface="HK Grotesk Light"/>
                </a:rPr>
                <a:t>menjalankan</a:t>
              </a:r>
              <a:r>
                <a:rPr lang="en-US" sz="2200" dirty="0">
                  <a:latin typeface="HK Grotesk Light"/>
                </a:rPr>
                <a:t> </a:t>
              </a:r>
              <a:r>
                <a:rPr lang="en-US" sz="2200" dirty="0">
                  <a:latin typeface="HK Grotesk Light Italics"/>
                </a:rPr>
                <a:t>test</a:t>
              </a:r>
              <a:r>
                <a:rPr lang="en-US" sz="2200" dirty="0">
                  <a:latin typeface="HK Grotesk Light"/>
                </a:rPr>
                <a:t> </a:t>
              </a:r>
              <a:r>
                <a:rPr lang="en-US" sz="2200" dirty="0">
                  <a:latin typeface="HK Grotesk Light Italics"/>
                </a:rPr>
                <a:t>suites</a:t>
              </a:r>
              <a:r>
                <a:rPr lang="en-US" sz="2200" dirty="0">
                  <a:latin typeface="HK Grotesk Light"/>
                </a:rPr>
                <a:t>,</a:t>
              </a:r>
              <a:r>
                <a:rPr lang="en-US" sz="2200" dirty="0">
                  <a:latin typeface="HK Grotesk Light Italics"/>
                </a:rPr>
                <a:t> test methods, test cases,</a:t>
              </a:r>
              <a:r>
                <a:rPr lang="en-US" sz="2200" dirty="0">
                  <a:latin typeface="HK Grotesk Light"/>
                </a:rPr>
                <a:t> dan </a:t>
              </a:r>
              <a:r>
                <a:rPr lang="en-US" sz="2200" dirty="0" err="1">
                  <a:latin typeface="HK Grotesk Light"/>
                </a:rPr>
                <a:t>melakukan</a:t>
              </a:r>
              <a:r>
                <a:rPr lang="en-US" sz="2200" dirty="0">
                  <a:latin typeface="HK Grotesk Light"/>
                </a:rPr>
                <a:t> </a:t>
              </a:r>
              <a:r>
                <a:rPr lang="en-US" sz="2200" dirty="0">
                  <a:latin typeface="HK Grotesk Light Italics"/>
                </a:rPr>
                <a:t>risk analysis.</a:t>
              </a:r>
            </a:p>
          </p:txBody>
        </p:sp>
        <p:sp>
          <p:nvSpPr>
            <p:cNvPr id="11" name="TextBox 11"/>
            <p:cNvSpPr txBox="1"/>
            <p:nvPr/>
          </p:nvSpPr>
          <p:spPr>
            <a:xfrm>
              <a:off x="0" y="-9525"/>
              <a:ext cx="6019034" cy="613854"/>
            </a:xfrm>
            <a:prstGeom prst="rect">
              <a:avLst/>
            </a:prstGeom>
          </p:spPr>
          <p:txBody>
            <a:bodyPr lIns="0" tIns="0" rIns="0" bIns="0" rtlCol="0" anchor="t">
              <a:spAutoFit/>
            </a:bodyPr>
            <a:lstStyle/>
            <a:p>
              <a:pPr>
                <a:lnSpc>
                  <a:spcPts val="3600"/>
                </a:lnSpc>
              </a:pPr>
              <a:r>
                <a:rPr lang="en-US" sz="3000" spc="-30">
                  <a:latin typeface="HK Grotesk Semi-Bold"/>
                </a:rPr>
                <a:t>Gray Box Testing</a:t>
              </a:r>
            </a:p>
          </p:txBody>
        </p:sp>
      </p:grpSp>
      <p:sp>
        <p:nvSpPr>
          <p:cNvPr id="12" name="AutoShape 12"/>
          <p:cNvSpPr/>
          <p:nvPr/>
        </p:nvSpPr>
        <p:spPr>
          <a:xfrm rot="-5400000">
            <a:off x="4314403" y="6217585"/>
            <a:ext cx="3801033" cy="0"/>
          </a:xfrm>
          <a:prstGeom prst="line">
            <a:avLst/>
          </a:prstGeom>
          <a:ln w="47625" cap="rnd">
            <a:solidFill>
              <a:srgbClr val="1B1B1B"/>
            </a:solidFill>
            <a:prstDash val="sysDot"/>
            <a:headEnd type="none" w="sm" len="sm"/>
            <a:tailEnd type="none" w="sm" len="sm"/>
          </a:ln>
        </p:spPr>
        <p:txBody>
          <a:bodyPr/>
          <a:lstStyle/>
          <a:p>
            <a:endParaRPr lang="en-US"/>
          </a:p>
        </p:txBody>
      </p:sp>
      <p:sp>
        <p:nvSpPr>
          <p:cNvPr id="13" name="AutoShape 13"/>
          <p:cNvSpPr/>
          <p:nvPr/>
        </p:nvSpPr>
        <p:spPr>
          <a:xfrm rot="-5400000">
            <a:off x="10172565" y="6217585"/>
            <a:ext cx="3801033" cy="0"/>
          </a:xfrm>
          <a:prstGeom prst="line">
            <a:avLst/>
          </a:prstGeom>
          <a:ln w="47625" cap="rnd">
            <a:solidFill>
              <a:srgbClr val="1B1B1B"/>
            </a:solidFill>
            <a:prstDash val="sysDot"/>
            <a:headEnd type="none" w="sm" len="sm"/>
            <a:tailEnd type="none" w="sm" len="sm"/>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3434"/>
        </a:solidFill>
        <a:effectLst/>
      </p:bgPr>
    </p:bg>
    <p:spTree>
      <p:nvGrpSpPr>
        <p:cNvPr id="1" name=""/>
        <p:cNvGrpSpPr/>
        <p:nvPr/>
      </p:nvGrpSpPr>
      <p:grpSpPr>
        <a:xfrm>
          <a:off x="0" y="0"/>
          <a:ext cx="0" cy="0"/>
          <a:chOff x="0" y="0"/>
          <a:chExt cx="0" cy="0"/>
        </a:xfrm>
      </p:grpSpPr>
      <p:sp>
        <p:nvSpPr>
          <p:cNvPr id="2" name="TextBox 2"/>
          <p:cNvSpPr txBox="1"/>
          <p:nvPr/>
        </p:nvSpPr>
        <p:spPr>
          <a:xfrm>
            <a:off x="419100" y="190500"/>
            <a:ext cx="17449800" cy="865493"/>
          </a:xfrm>
          <a:prstGeom prst="rect">
            <a:avLst/>
          </a:prstGeom>
        </p:spPr>
        <p:txBody>
          <a:bodyPr wrap="square" lIns="0" tIns="0" rIns="0" bIns="0" rtlCol="0" anchor="t">
            <a:spAutoFit/>
          </a:bodyPr>
          <a:lstStyle/>
          <a:p>
            <a:pPr>
              <a:lnSpc>
                <a:spcPts val="6999"/>
              </a:lnSpc>
            </a:pPr>
            <a:r>
              <a:rPr lang="en-US" sz="4999" dirty="0" err="1">
                <a:solidFill>
                  <a:srgbClr val="FFFFFF"/>
                </a:solidFill>
                <a:latin typeface="HK Grotesk Medium"/>
              </a:rPr>
              <a:t>Contoh</a:t>
            </a:r>
            <a:r>
              <a:rPr lang="en-US" sz="4999" dirty="0">
                <a:solidFill>
                  <a:srgbClr val="FFFFFF"/>
                </a:solidFill>
                <a:latin typeface="HK Grotesk Medium"/>
              </a:rPr>
              <a:t> </a:t>
            </a:r>
            <a:r>
              <a:rPr lang="en-US" sz="4999" dirty="0" err="1">
                <a:solidFill>
                  <a:srgbClr val="FFFFFF"/>
                </a:solidFill>
                <a:latin typeface="HK Grotesk Medium"/>
              </a:rPr>
              <a:t>implementasi</a:t>
            </a:r>
            <a:r>
              <a:rPr lang="en-US" sz="4999" dirty="0">
                <a:solidFill>
                  <a:srgbClr val="FFFFFF"/>
                </a:solidFill>
                <a:latin typeface="HK Grotesk Medium"/>
              </a:rPr>
              <a:t> </a:t>
            </a:r>
            <a:r>
              <a:rPr lang="en-US" sz="4999" dirty="0">
                <a:latin typeface="HK Grotesk Medium"/>
              </a:rPr>
              <a:t>White Box Testing </a:t>
            </a:r>
            <a:r>
              <a:rPr lang="en-US" sz="5000" dirty="0">
                <a:solidFill>
                  <a:srgbClr val="FFFFFF"/>
                </a:solidFill>
                <a:latin typeface="HK Grotesk Medium"/>
              </a:rPr>
              <a:t>/ Unit Testing</a:t>
            </a:r>
          </a:p>
        </p:txBody>
      </p:sp>
      <p:sp>
        <p:nvSpPr>
          <p:cNvPr id="3" name="TextBox 3"/>
          <p:cNvSpPr txBox="1"/>
          <p:nvPr/>
        </p:nvSpPr>
        <p:spPr>
          <a:xfrm>
            <a:off x="3708192" y="2263515"/>
            <a:ext cx="5638800" cy="6792822"/>
          </a:xfrm>
          <a:prstGeom prst="rect">
            <a:avLst/>
          </a:prstGeom>
        </p:spPr>
        <p:txBody>
          <a:bodyPr wrap="square" lIns="0" tIns="0" rIns="0" bIns="0" rtlCol="0" anchor="t">
            <a:spAutoFit/>
          </a:bodyPr>
          <a:lstStyle/>
          <a:p>
            <a:pPr>
              <a:lnSpc>
                <a:spcPts val="3832"/>
              </a:lnSpc>
            </a:pPr>
            <a:r>
              <a:rPr lang="en-US" sz="2400" dirty="0">
                <a:solidFill>
                  <a:srgbClr val="FFFFFF"/>
                </a:solidFill>
                <a:latin typeface="HK Grotesk Medium"/>
              </a:rPr>
              <a:t># file: calculator.py</a:t>
            </a:r>
          </a:p>
          <a:p>
            <a:pPr>
              <a:lnSpc>
                <a:spcPts val="3832"/>
              </a:lnSpc>
            </a:pPr>
            <a:r>
              <a:rPr lang="en-US" sz="2400" dirty="0">
                <a:solidFill>
                  <a:srgbClr val="FFFFFF"/>
                </a:solidFill>
                <a:latin typeface="HK Grotesk Medium"/>
              </a:rPr>
              <a:t>def add(a, b):</a:t>
            </a:r>
          </a:p>
          <a:p>
            <a:pPr>
              <a:lnSpc>
                <a:spcPts val="3832"/>
              </a:lnSpc>
            </a:pPr>
            <a:r>
              <a:rPr lang="en-US" sz="2400" dirty="0">
                <a:solidFill>
                  <a:srgbClr val="FFFFFF"/>
                </a:solidFill>
                <a:latin typeface="HK Grotesk Medium"/>
              </a:rPr>
              <a:t>    return a + b</a:t>
            </a:r>
          </a:p>
          <a:p>
            <a:pPr>
              <a:lnSpc>
                <a:spcPts val="3832"/>
              </a:lnSpc>
            </a:pPr>
            <a:r>
              <a:rPr lang="en-US" sz="2400" dirty="0">
                <a:solidFill>
                  <a:srgbClr val="FFFFFF"/>
                </a:solidFill>
                <a:latin typeface="HK Grotesk Medium"/>
              </a:rPr>
              <a:t># file: test_calculator.py</a:t>
            </a:r>
          </a:p>
          <a:p>
            <a:pPr>
              <a:lnSpc>
                <a:spcPts val="3832"/>
              </a:lnSpc>
            </a:pPr>
            <a:r>
              <a:rPr lang="en-US" sz="2400" dirty="0">
                <a:solidFill>
                  <a:srgbClr val="FFFFFF"/>
                </a:solidFill>
                <a:latin typeface="HK Grotesk Medium"/>
              </a:rPr>
              <a:t>import </a:t>
            </a:r>
            <a:r>
              <a:rPr lang="en-US" sz="2400" dirty="0" err="1">
                <a:solidFill>
                  <a:srgbClr val="FFFFFF"/>
                </a:solidFill>
                <a:latin typeface="HK Grotesk Medium"/>
              </a:rPr>
              <a:t>unittest</a:t>
            </a:r>
            <a:endParaRPr lang="en-US" sz="2400" dirty="0">
              <a:solidFill>
                <a:srgbClr val="FFFFFF"/>
              </a:solidFill>
              <a:latin typeface="HK Grotesk Medium"/>
            </a:endParaRPr>
          </a:p>
          <a:p>
            <a:pPr>
              <a:lnSpc>
                <a:spcPts val="3832"/>
              </a:lnSpc>
            </a:pPr>
            <a:r>
              <a:rPr lang="en-US" sz="2400" dirty="0">
                <a:solidFill>
                  <a:srgbClr val="FFFFFF"/>
                </a:solidFill>
                <a:latin typeface="HK Grotesk Medium"/>
              </a:rPr>
              <a:t>from calculator import add</a:t>
            </a:r>
          </a:p>
          <a:p>
            <a:pPr>
              <a:lnSpc>
                <a:spcPts val="3832"/>
              </a:lnSpc>
            </a:pPr>
            <a:r>
              <a:rPr lang="en-US" sz="2400" dirty="0">
                <a:solidFill>
                  <a:srgbClr val="FFFFFF"/>
                </a:solidFill>
                <a:latin typeface="HK Grotesk Medium"/>
              </a:rPr>
              <a:t>class </a:t>
            </a:r>
            <a:r>
              <a:rPr lang="en-US" sz="2400" dirty="0" err="1">
                <a:solidFill>
                  <a:srgbClr val="FFFFFF"/>
                </a:solidFill>
                <a:latin typeface="HK Grotesk Medium"/>
              </a:rPr>
              <a:t>TestCalculator</a:t>
            </a:r>
            <a:r>
              <a:rPr lang="en-US" sz="2400" dirty="0">
                <a:solidFill>
                  <a:srgbClr val="FFFFFF"/>
                </a:solidFill>
                <a:latin typeface="HK Grotesk Medium"/>
              </a:rPr>
              <a:t>(</a:t>
            </a:r>
            <a:r>
              <a:rPr lang="en-US" sz="2400" dirty="0" err="1">
                <a:solidFill>
                  <a:srgbClr val="FFFFFF"/>
                </a:solidFill>
                <a:latin typeface="HK Grotesk Medium"/>
              </a:rPr>
              <a:t>unittest.TestCase</a:t>
            </a:r>
            <a:r>
              <a:rPr lang="en-US" sz="2400" dirty="0">
                <a:solidFill>
                  <a:srgbClr val="FFFFFF"/>
                </a:solidFill>
                <a:latin typeface="HK Grotesk Medium"/>
              </a:rPr>
              <a:t>):</a:t>
            </a:r>
          </a:p>
          <a:p>
            <a:pPr>
              <a:lnSpc>
                <a:spcPts val="3832"/>
              </a:lnSpc>
            </a:pPr>
            <a:r>
              <a:rPr lang="en-US" sz="2400" dirty="0">
                <a:solidFill>
                  <a:srgbClr val="FFFFFF"/>
                </a:solidFill>
                <a:latin typeface="HK Grotesk Medium"/>
              </a:rPr>
              <a:t>    def </a:t>
            </a:r>
            <a:r>
              <a:rPr lang="en-US" sz="2400" dirty="0" err="1">
                <a:solidFill>
                  <a:srgbClr val="FFFFFF"/>
                </a:solidFill>
                <a:latin typeface="HK Grotesk Medium"/>
              </a:rPr>
              <a:t>test_add_positive_numbers</a:t>
            </a:r>
            <a:r>
              <a:rPr lang="en-US" sz="2400" dirty="0">
                <a:solidFill>
                  <a:srgbClr val="FFFFFF"/>
                </a:solidFill>
                <a:latin typeface="HK Grotesk Medium"/>
              </a:rPr>
              <a:t>(self):</a:t>
            </a:r>
          </a:p>
          <a:p>
            <a:pPr>
              <a:lnSpc>
                <a:spcPts val="3832"/>
              </a:lnSpc>
            </a:pPr>
            <a:r>
              <a:rPr lang="en-US" sz="2400" dirty="0">
                <a:solidFill>
                  <a:srgbClr val="FFFFFF"/>
                </a:solidFill>
                <a:latin typeface="HK Grotesk Medium"/>
              </a:rPr>
              <a:t>        result = add(2, 3)</a:t>
            </a:r>
          </a:p>
          <a:p>
            <a:pPr>
              <a:lnSpc>
                <a:spcPts val="3832"/>
              </a:lnSpc>
            </a:pPr>
            <a:r>
              <a:rPr lang="en-US" sz="2400" dirty="0">
                <a:solidFill>
                  <a:srgbClr val="FFFFFF"/>
                </a:solidFill>
                <a:latin typeface="HK Grotesk Medium"/>
              </a:rPr>
              <a:t>        </a:t>
            </a:r>
            <a:r>
              <a:rPr lang="en-US" sz="2400" dirty="0" err="1">
                <a:solidFill>
                  <a:srgbClr val="FFFFFF"/>
                </a:solidFill>
                <a:latin typeface="HK Grotesk Medium"/>
              </a:rPr>
              <a:t>self.assertEqual</a:t>
            </a:r>
            <a:r>
              <a:rPr lang="en-US" sz="2400" dirty="0">
                <a:solidFill>
                  <a:srgbClr val="FFFFFF"/>
                </a:solidFill>
                <a:latin typeface="HK Grotesk Medium"/>
              </a:rPr>
              <a:t>(result, 5)</a:t>
            </a:r>
          </a:p>
          <a:p>
            <a:pPr>
              <a:lnSpc>
                <a:spcPts val="3832"/>
              </a:lnSpc>
            </a:pPr>
            <a:r>
              <a:rPr lang="en-US" sz="2400" dirty="0">
                <a:solidFill>
                  <a:srgbClr val="FFFFFF"/>
                </a:solidFill>
                <a:latin typeface="HK Grotesk Medium"/>
              </a:rPr>
              <a:t>    def </a:t>
            </a:r>
            <a:r>
              <a:rPr lang="en-US" sz="2400" dirty="0" err="1">
                <a:solidFill>
                  <a:srgbClr val="FFFFFF"/>
                </a:solidFill>
                <a:latin typeface="HK Grotesk Medium"/>
              </a:rPr>
              <a:t>test_add_negative_numbers</a:t>
            </a:r>
            <a:r>
              <a:rPr lang="en-US" sz="2400" dirty="0">
                <a:solidFill>
                  <a:srgbClr val="FFFFFF"/>
                </a:solidFill>
                <a:latin typeface="HK Grotesk Medium"/>
              </a:rPr>
              <a:t>(self):</a:t>
            </a:r>
          </a:p>
          <a:p>
            <a:pPr>
              <a:lnSpc>
                <a:spcPts val="3832"/>
              </a:lnSpc>
            </a:pPr>
            <a:r>
              <a:rPr lang="en-US" sz="2400" dirty="0">
                <a:solidFill>
                  <a:srgbClr val="FFFFFF"/>
                </a:solidFill>
                <a:latin typeface="HK Grotesk Medium"/>
              </a:rPr>
              <a:t>        result = add(-2, -3)</a:t>
            </a:r>
          </a:p>
          <a:p>
            <a:pPr>
              <a:lnSpc>
                <a:spcPts val="3832"/>
              </a:lnSpc>
            </a:pPr>
            <a:r>
              <a:rPr lang="en-US" sz="2400" dirty="0">
                <a:solidFill>
                  <a:srgbClr val="FFFFFF"/>
                </a:solidFill>
                <a:latin typeface="HK Grotesk Medium"/>
              </a:rPr>
              <a:t>        </a:t>
            </a:r>
            <a:r>
              <a:rPr lang="en-US" sz="2400" dirty="0" err="1">
                <a:solidFill>
                  <a:srgbClr val="FFFFFF"/>
                </a:solidFill>
                <a:latin typeface="HK Grotesk Medium"/>
              </a:rPr>
              <a:t>self.assertEqual</a:t>
            </a:r>
            <a:r>
              <a:rPr lang="en-US" sz="2400" dirty="0">
                <a:solidFill>
                  <a:srgbClr val="FFFFFF"/>
                </a:solidFill>
                <a:latin typeface="HK Grotesk Medium"/>
              </a:rPr>
              <a:t>(result, -5)</a:t>
            </a:r>
          </a:p>
          <a:p>
            <a:pPr>
              <a:lnSpc>
                <a:spcPts val="3832"/>
              </a:lnSpc>
            </a:pPr>
            <a:r>
              <a:rPr lang="en-US" sz="2400" dirty="0">
                <a:solidFill>
                  <a:srgbClr val="FFFFFF"/>
                </a:solidFill>
                <a:latin typeface="HK Grotesk Medium"/>
              </a:rPr>
              <a:t>    </a:t>
            </a:r>
          </a:p>
        </p:txBody>
      </p:sp>
      <p:sp>
        <p:nvSpPr>
          <p:cNvPr id="4" name="TextBox 3">
            <a:extLst>
              <a:ext uri="{FF2B5EF4-FFF2-40B4-BE49-F238E27FC236}">
                <a16:creationId xmlns:a16="http://schemas.microsoft.com/office/drawing/2014/main" id="{DAC96F31-3964-10ED-F7E5-2E9F238E6884}"/>
              </a:ext>
            </a:extLst>
          </p:cNvPr>
          <p:cNvSpPr txBox="1"/>
          <p:nvPr/>
        </p:nvSpPr>
        <p:spPr>
          <a:xfrm>
            <a:off x="9855409" y="2162491"/>
            <a:ext cx="4572000" cy="2981009"/>
          </a:xfrm>
          <a:prstGeom prst="rect">
            <a:avLst/>
          </a:prstGeom>
          <a:noFill/>
        </p:spPr>
        <p:txBody>
          <a:bodyPr wrap="square" rtlCol="0">
            <a:spAutoFit/>
          </a:bodyPr>
          <a:lstStyle/>
          <a:p>
            <a:pPr>
              <a:lnSpc>
                <a:spcPts val="3832"/>
              </a:lnSpc>
            </a:pPr>
            <a:r>
              <a:rPr lang="en-US" sz="2400" dirty="0">
                <a:solidFill>
                  <a:srgbClr val="FFFFFF"/>
                </a:solidFill>
                <a:latin typeface="HK Grotesk Medium"/>
              </a:rPr>
              <a:t> def </a:t>
            </a:r>
            <a:r>
              <a:rPr lang="en-US" sz="2400" dirty="0" err="1">
                <a:solidFill>
                  <a:srgbClr val="FFFFFF"/>
                </a:solidFill>
                <a:latin typeface="HK Grotesk Medium"/>
              </a:rPr>
              <a:t>test_add_mixed_numbers</a:t>
            </a:r>
            <a:r>
              <a:rPr lang="en-US" sz="2400" dirty="0">
                <a:solidFill>
                  <a:srgbClr val="FFFFFF"/>
                </a:solidFill>
                <a:latin typeface="HK Grotesk Medium"/>
              </a:rPr>
              <a:t>(self):</a:t>
            </a:r>
          </a:p>
          <a:p>
            <a:pPr>
              <a:lnSpc>
                <a:spcPts val="3832"/>
              </a:lnSpc>
            </a:pPr>
            <a:r>
              <a:rPr lang="en-US" sz="2400" dirty="0">
                <a:solidFill>
                  <a:srgbClr val="FFFFFF"/>
                </a:solidFill>
                <a:latin typeface="HK Grotesk Medium"/>
              </a:rPr>
              <a:t>        result = add(2, -3)</a:t>
            </a:r>
          </a:p>
          <a:p>
            <a:pPr>
              <a:lnSpc>
                <a:spcPts val="3832"/>
              </a:lnSpc>
            </a:pPr>
            <a:r>
              <a:rPr lang="en-US" sz="2400" dirty="0">
                <a:solidFill>
                  <a:srgbClr val="FFFFFF"/>
                </a:solidFill>
                <a:latin typeface="HK Grotesk Medium"/>
              </a:rPr>
              <a:t>        </a:t>
            </a:r>
            <a:r>
              <a:rPr lang="en-US" sz="2400" dirty="0" err="1">
                <a:solidFill>
                  <a:srgbClr val="FFFFFF"/>
                </a:solidFill>
                <a:latin typeface="HK Grotesk Medium"/>
              </a:rPr>
              <a:t>self.assertEqual</a:t>
            </a:r>
            <a:r>
              <a:rPr lang="en-US" sz="2400" dirty="0">
                <a:solidFill>
                  <a:srgbClr val="FFFFFF"/>
                </a:solidFill>
                <a:latin typeface="HK Grotesk Medium"/>
              </a:rPr>
              <a:t>(result, -1)</a:t>
            </a:r>
          </a:p>
          <a:p>
            <a:pPr>
              <a:lnSpc>
                <a:spcPts val="3832"/>
              </a:lnSpc>
            </a:pPr>
            <a:r>
              <a:rPr lang="en-US" sz="2400" dirty="0">
                <a:solidFill>
                  <a:srgbClr val="FFFFFF"/>
                </a:solidFill>
                <a:latin typeface="HK Grotesk Medium"/>
              </a:rPr>
              <a:t>if __name__ == '__main__':</a:t>
            </a:r>
          </a:p>
          <a:p>
            <a:pPr>
              <a:lnSpc>
                <a:spcPts val="3832"/>
              </a:lnSpc>
            </a:pPr>
            <a:r>
              <a:rPr lang="en-US" sz="2400" dirty="0">
                <a:solidFill>
                  <a:srgbClr val="FFFFFF"/>
                </a:solidFill>
                <a:latin typeface="HK Grotesk Medium"/>
              </a:rPr>
              <a:t>    </a:t>
            </a:r>
            <a:r>
              <a:rPr lang="en-US" sz="2400" dirty="0" err="1">
                <a:solidFill>
                  <a:srgbClr val="FFFFFF"/>
                </a:solidFill>
                <a:latin typeface="HK Grotesk Medium"/>
              </a:rPr>
              <a:t>unittest.main</a:t>
            </a:r>
            <a:r>
              <a:rPr lang="en-US" sz="2400" dirty="0">
                <a:solidFill>
                  <a:srgbClr val="FFFFFF"/>
                </a:solidFill>
                <a:latin typeface="HK Grotesk Medium"/>
              </a:rPr>
              <a:t>()</a:t>
            </a:r>
            <a:endParaRPr lang="en-US" sz="2400" dirty="0"/>
          </a:p>
        </p:txBody>
      </p:sp>
      <p:cxnSp>
        <p:nvCxnSpPr>
          <p:cNvPr id="6" name="Straight Connector 5">
            <a:extLst>
              <a:ext uri="{FF2B5EF4-FFF2-40B4-BE49-F238E27FC236}">
                <a16:creationId xmlns:a16="http://schemas.microsoft.com/office/drawing/2014/main" id="{18390021-89DE-13B1-D2A7-183D17C5F299}"/>
              </a:ext>
            </a:extLst>
          </p:cNvPr>
          <p:cNvCxnSpPr/>
          <p:nvPr/>
        </p:nvCxnSpPr>
        <p:spPr>
          <a:xfrm>
            <a:off x="9601200" y="2247900"/>
            <a:ext cx="0" cy="58674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3434"/>
        </a:solidFill>
        <a:effectLst/>
      </p:bgPr>
    </p:bg>
    <p:spTree>
      <p:nvGrpSpPr>
        <p:cNvPr id="1" name=""/>
        <p:cNvGrpSpPr/>
        <p:nvPr/>
      </p:nvGrpSpPr>
      <p:grpSpPr>
        <a:xfrm>
          <a:off x="0" y="0"/>
          <a:ext cx="0" cy="0"/>
          <a:chOff x="0" y="0"/>
          <a:chExt cx="0" cy="0"/>
        </a:xfrm>
      </p:grpSpPr>
      <p:sp>
        <p:nvSpPr>
          <p:cNvPr id="2" name="TextBox 2"/>
          <p:cNvSpPr txBox="1"/>
          <p:nvPr/>
        </p:nvSpPr>
        <p:spPr>
          <a:xfrm>
            <a:off x="1060612" y="3390900"/>
            <a:ext cx="16166775" cy="1576842"/>
          </a:xfrm>
          <a:prstGeom prst="rect">
            <a:avLst/>
          </a:prstGeom>
        </p:spPr>
        <p:txBody>
          <a:bodyPr wrap="square" lIns="0" tIns="0" rIns="0" bIns="0" rtlCol="0" anchor="t">
            <a:spAutoFit/>
          </a:bodyPr>
          <a:lstStyle/>
          <a:p>
            <a:pPr algn="ctr">
              <a:lnSpc>
                <a:spcPts val="4032"/>
              </a:lnSpc>
            </a:pPr>
            <a:r>
              <a:rPr lang="en-US" sz="5400">
                <a:solidFill>
                  <a:srgbClr val="FFFFFF"/>
                </a:solidFill>
                <a:latin typeface="Quicksand Bold"/>
              </a:rPr>
              <a:t>CI (CONTINUOUS INTEGRATION) DAN CD (CONTINUOUS DELIVERY AND/OR CONTINUOUS DEPLOYMENT)</a:t>
            </a:r>
            <a:endParaRPr lang="en-US" sz="5400" dirty="0">
              <a:solidFill>
                <a:srgbClr val="FFFFFF"/>
              </a:solidFill>
              <a:latin typeface="Quicksand Bold"/>
            </a:endParaRPr>
          </a:p>
        </p:txBody>
      </p:sp>
      <p:sp>
        <p:nvSpPr>
          <p:cNvPr id="4" name="TextBox 3">
            <a:extLst>
              <a:ext uri="{FF2B5EF4-FFF2-40B4-BE49-F238E27FC236}">
                <a16:creationId xmlns:a16="http://schemas.microsoft.com/office/drawing/2014/main" id="{E8319387-CAC0-3C23-FDE8-9F1AEB053D96}"/>
              </a:ext>
            </a:extLst>
          </p:cNvPr>
          <p:cNvSpPr txBox="1"/>
          <p:nvPr/>
        </p:nvSpPr>
        <p:spPr>
          <a:xfrm>
            <a:off x="5562599" y="5343618"/>
            <a:ext cx="7162800" cy="733534"/>
          </a:xfrm>
          <a:prstGeom prst="rect">
            <a:avLst/>
          </a:prstGeom>
          <a:noFill/>
        </p:spPr>
        <p:txBody>
          <a:bodyPr wrap="square" rtlCol="0">
            <a:spAutoFit/>
          </a:bodyPr>
          <a:lstStyle/>
          <a:p>
            <a:pPr marL="0" marR="0" lvl="0" indent="0" algn="ctr" defTabSz="457200" rtl="0" eaLnBrk="1" fontAlgn="auto" latinLnBrk="0" hangingPunct="1">
              <a:lnSpc>
                <a:spcPts val="504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FFFFFF"/>
                </a:solidFill>
                <a:effectLst/>
                <a:uLnTx/>
                <a:uFillTx/>
                <a:latin typeface="Quicksand Bold"/>
                <a:ea typeface="+mn-ea"/>
                <a:cs typeface="+mn-cs"/>
              </a:rPr>
              <a:t> CI/CD </a:t>
            </a:r>
          </a:p>
        </p:txBody>
      </p:sp>
    </p:spTree>
    <p:extLst>
      <p:ext uri="{BB962C8B-B14F-4D97-AF65-F5344CB8AC3E}">
        <p14:creationId xmlns:p14="http://schemas.microsoft.com/office/powerpoint/2010/main" val="269110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343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319387-CAC0-3C23-FDE8-9F1AEB053D96}"/>
              </a:ext>
            </a:extLst>
          </p:cNvPr>
          <p:cNvSpPr txBox="1"/>
          <p:nvPr/>
        </p:nvSpPr>
        <p:spPr>
          <a:xfrm>
            <a:off x="5486400" y="342900"/>
            <a:ext cx="7162800" cy="830997"/>
          </a:xfrm>
          <a:prstGeom prst="rect">
            <a:avLst/>
          </a:prstGeom>
          <a:noFill/>
        </p:spPr>
        <p:txBody>
          <a:bodyPr wrap="square" rtlCol="0">
            <a:spAutoFit/>
          </a:bodyPr>
          <a:lstStyle/>
          <a:p>
            <a:pPr algn="ctr"/>
            <a:r>
              <a:rPr lang="en-US" sz="4800" dirty="0">
                <a:solidFill>
                  <a:srgbClr val="FFFFFF"/>
                </a:solidFill>
                <a:latin typeface="Quicksand Bold"/>
              </a:rPr>
              <a:t>PENGERTIAN CI/CD</a:t>
            </a:r>
          </a:p>
        </p:txBody>
      </p:sp>
      <p:sp>
        <p:nvSpPr>
          <p:cNvPr id="3" name="TextBox 2">
            <a:extLst>
              <a:ext uri="{FF2B5EF4-FFF2-40B4-BE49-F238E27FC236}">
                <a16:creationId xmlns:a16="http://schemas.microsoft.com/office/drawing/2014/main" id="{09E61764-905E-7586-E5A5-7264D98F5040}"/>
              </a:ext>
            </a:extLst>
          </p:cNvPr>
          <p:cNvSpPr txBox="1"/>
          <p:nvPr/>
        </p:nvSpPr>
        <p:spPr>
          <a:xfrm>
            <a:off x="3810000" y="2094875"/>
            <a:ext cx="10896600" cy="7490384"/>
          </a:xfrm>
          <a:prstGeom prst="rect">
            <a:avLst/>
          </a:prstGeom>
          <a:noFill/>
        </p:spPr>
        <p:txBody>
          <a:bodyPr wrap="square" rtlCol="0">
            <a:spAutoFit/>
          </a:bodyPr>
          <a:lstStyle/>
          <a:p>
            <a:pPr>
              <a:lnSpc>
                <a:spcPts val="3359"/>
              </a:lnSpc>
            </a:pPr>
            <a:r>
              <a:rPr lang="en-US" sz="2800" dirty="0" err="1">
                <a:solidFill>
                  <a:srgbClr val="FFFFFF"/>
                </a:solidFill>
                <a:latin typeface="Quicksand Medium"/>
              </a:rPr>
              <a:t>Continous</a:t>
            </a:r>
            <a:r>
              <a:rPr lang="en-US" sz="2800" dirty="0">
                <a:solidFill>
                  <a:srgbClr val="FFFFFF"/>
                </a:solidFill>
                <a:latin typeface="Quicksand Medium"/>
              </a:rPr>
              <a:t> integration </a:t>
            </a:r>
            <a:r>
              <a:rPr lang="en-US" sz="2800" dirty="0" err="1">
                <a:solidFill>
                  <a:srgbClr val="FFFFFF"/>
                </a:solidFill>
                <a:latin typeface="Quicksand Medium"/>
              </a:rPr>
              <a:t>umumnya</a:t>
            </a:r>
            <a:r>
              <a:rPr lang="en-US" sz="2800" dirty="0">
                <a:solidFill>
                  <a:srgbClr val="FFFFFF"/>
                </a:solidFill>
                <a:latin typeface="Quicksand Medium"/>
              </a:rPr>
              <a:t> </a:t>
            </a:r>
            <a:r>
              <a:rPr lang="en-US" sz="2800" dirty="0" err="1">
                <a:solidFill>
                  <a:srgbClr val="FFFFFF"/>
                </a:solidFill>
                <a:latin typeface="Quicksand Medium"/>
              </a:rPr>
              <a:t>adalah</a:t>
            </a:r>
            <a:r>
              <a:rPr lang="en-US" sz="2800" dirty="0">
                <a:solidFill>
                  <a:srgbClr val="FFFFFF"/>
                </a:solidFill>
                <a:latin typeface="Quicksand Medium"/>
              </a:rPr>
              <a:t> </a:t>
            </a:r>
            <a:r>
              <a:rPr lang="en-US" sz="2800" dirty="0" err="1">
                <a:solidFill>
                  <a:srgbClr val="FFFFFF"/>
                </a:solidFill>
                <a:latin typeface="Quicksand Medium"/>
              </a:rPr>
              <a:t>ketika</a:t>
            </a:r>
            <a:r>
              <a:rPr lang="en-US" sz="2800" dirty="0">
                <a:solidFill>
                  <a:srgbClr val="FFFFFF"/>
                </a:solidFill>
                <a:latin typeface="Quicksand Medium"/>
              </a:rPr>
              <a:t> developer </a:t>
            </a:r>
            <a:r>
              <a:rPr lang="en-US" sz="2800" dirty="0" err="1">
                <a:solidFill>
                  <a:srgbClr val="FFFFFF"/>
                </a:solidFill>
                <a:latin typeface="Quicksand Medium"/>
              </a:rPr>
              <a:t>melakukan</a:t>
            </a:r>
            <a:r>
              <a:rPr lang="en-US" sz="2800" dirty="0">
                <a:solidFill>
                  <a:srgbClr val="FFFFFF"/>
                </a:solidFill>
                <a:latin typeface="Quicksand Medium"/>
              </a:rPr>
              <a:t> </a:t>
            </a:r>
            <a:r>
              <a:rPr lang="en-US" sz="2800" dirty="0" err="1">
                <a:solidFill>
                  <a:srgbClr val="FFFFFF"/>
                </a:solidFill>
                <a:latin typeface="Quicksand Medium"/>
              </a:rPr>
              <a:t>perubahan</a:t>
            </a:r>
            <a:r>
              <a:rPr lang="en-US" sz="2800" dirty="0">
                <a:solidFill>
                  <a:srgbClr val="FFFFFF"/>
                </a:solidFill>
                <a:latin typeface="Quicksand Medium"/>
              </a:rPr>
              <a:t>, </a:t>
            </a:r>
            <a:r>
              <a:rPr lang="en-US" sz="2800" dirty="0" err="1">
                <a:solidFill>
                  <a:srgbClr val="FFFFFF"/>
                </a:solidFill>
                <a:latin typeface="Quicksand Medium"/>
              </a:rPr>
              <a:t>maka</a:t>
            </a:r>
            <a:r>
              <a:rPr lang="en-US" sz="2800" dirty="0">
                <a:solidFill>
                  <a:srgbClr val="FFFFFF"/>
                </a:solidFill>
                <a:latin typeface="Quicksand Medium"/>
              </a:rPr>
              <a:t> </a:t>
            </a:r>
            <a:r>
              <a:rPr lang="en-US" sz="2800" dirty="0" err="1">
                <a:solidFill>
                  <a:srgbClr val="FFFFFF"/>
                </a:solidFill>
                <a:latin typeface="Quicksand Medium"/>
              </a:rPr>
              <a:t>perubahan</a:t>
            </a:r>
            <a:r>
              <a:rPr lang="en-US" sz="2800" dirty="0">
                <a:solidFill>
                  <a:srgbClr val="FFFFFF"/>
                </a:solidFill>
                <a:latin typeface="Quicksand Medium"/>
              </a:rPr>
              <a:t> </a:t>
            </a:r>
            <a:r>
              <a:rPr lang="en-US" sz="2800" dirty="0" err="1">
                <a:solidFill>
                  <a:srgbClr val="FFFFFF"/>
                </a:solidFill>
                <a:latin typeface="Quicksand Medium"/>
              </a:rPr>
              <a:t>tersebut</a:t>
            </a:r>
            <a:r>
              <a:rPr lang="en-US" sz="2800" dirty="0">
                <a:solidFill>
                  <a:srgbClr val="FFFFFF"/>
                </a:solidFill>
                <a:latin typeface="Quicksand Medium"/>
              </a:rPr>
              <a:t> </a:t>
            </a:r>
            <a:r>
              <a:rPr lang="en-US" sz="2800" dirty="0" err="1">
                <a:solidFill>
                  <a:srgbClr val="FFFFFF"/>
                </a:solidFill>
                <a:latin typeface="Quicksand Medium"/>
              </a:rPr>
              <a:t>dapat</a:t>
            </a:r>
            <a:r>
              <a:rPr lang="en-US" sz="2800" dirty="0">
                <a:solidFill>
                  <a:srgbClr val="FFFFFF"/>
                </a:solidFill>
                <a:latin typeface="Quicksand Medium"/>
              </a:rPr>
              <a:t> </a:t>
            </a:r>
            <a:r>
              <a:rPr lang="en-US" sz="2800" dirty="0" err="1">
                <a:solidFill>
                  <a:srgbClr val="FFFFFF"/>
                </a:solidFill>
                <a:latin typeface="Quicksand Medium"/>
              </a:rPr>
              <a:t>dilakukan</a:t>
            </a:r>
            <a:r>
              <a:rPr lang="en-US" sz="2800" dirty="0">
                <a:solidFill>
                  <a:srgbClr val="FFFFFF"/>
                </a:solidFill>
                <a:latin typeface="Quicksand Medium"/>
              </a:rPr>
              <a:t> </a:t>
            </a:r>
            <a:r>
              <a:rPr lang="en-US" sz="2800" dirty="0" err="1">
                <a:solidFill>
                  <a:srgbClr val="FFFFFF"/>
                </a:solidFill>
                <a:latin typeface="Quicksand Medium"/>
              </a:rPr>
              <a:t>secara</a:t>
            </a:r>
            <a:r>
              <a:rPr lang="en-US" sz="2800" dirty="0">
                <a:solidFill>
                  <a:srgbClr val="FFFFFF"/>
                </a:solidFill>
                <a:latin typeface="Quicksand Medium"/>
              </a:rPr>
              <a:t> </a:t>
            </a:r>
            <a:r>
              <a:rPr lang="en-US" sz="2800" dirty="0" err="1">
                <a:solidFill>
                  <a:srgbClr val="FFFFFF"/>
                </a:solidFill>
                <a:latin typeface="Quicksand Medium"/>
              </a:rPr>
              <a:t>teratur</a:t>
            </a:r>
            <a:r>
              <a:rPr lang="en-US" sz="2800" dirty="0">
                <a:solidFill>
                  <a:srgbClr val="FFFFFF"/>
                </a:solidFill>
                <a:latin typeface="Quicksand Medium"/>
              </a:rPr>
              <a:t> dan </a:t>
            </a:r>
            <a:r>
              <a:rPr lang="en-US" sz="2800" dirty="0" err="1">
                <a:solidFill>
                  <a:srgbClr val="FFFFFF"/>
                </a:solidFill>
                <a:latin typeface="Quicksand Medium"/>
              </a:rPr>
              <a:t>sudah</a:t>
            </a:r>
            <a:r>
              <a:rPr lang="en-US" sz="2800" dirty="0">
                <a:solidFill>
                  <a:srgbClr val="FFFFFF"/>
                </a:solidFill>
                <a:latin typeface="Quicksand Medium"/>
              </a:rPr>
              <a:t> </a:t>
            </a:r>
            <a:r>
              <a:rPr lang="en-US" sz="2800" dirty="0" err="1">
                <a:solidFill>
                  <a:srgbClr val="FFFFFF"/>
                </a:solidFill>
                <a:latin typeface="Quicksand Medium"/>
              </a:rPr>
              <a:t>melewati</a:t>
            </a:r>
            <a:r>
              <a:rPr lang="en-US" sz="2800" dirty="0">
                <a:solidFill>
                  <a:srgbClr val="FFFFFF"/>
                </a:solidFill>
                <a:latin typeface="Quicksand Medium"/>
              </a:rPr>
              <a:t> </a:t>
            </a:r>
            <a:r>
              <a:rPr lang="en-US" sz="2800" dirty="0" err="1">
                <a:solidFill>
                  <a:srgbClr val="FFFFFF"/>
                </a:solidFill>
                <a:latin typeface="Quicksand Medium"/>
              </a:rPr>
              <a:t>tahapan</a:t>
            </a:r>
            <a:r>
              <a:rPr lang="en-US" sz="2800" dirty="0">
                <a:solidFill>
                  <a:srgbClr val="FFFFFF"/>
                </a:solidFill>
                <a:latin typeface="Quicksand Medium"/>
              </a:rPr>
              <a:t> build, test, dan merged pada </a:t>
            </a:r>
            <a:r>
              <a:rPr lang="en-US" sz="2800" dirty="0" err="1">
                <a:solidFill>
                  <a:srgbClr val="FFFFFF"/>
                </a:solidFill>
                <a:latin typeface="Quicksand Medium"/>
              </a:rPr>
              <a:t>suatu</a:t>
            </a:r>
            <a:r>
              <a:rPr lang="en-US" sz="2800" dirty="0">
                <a:solidFill>
                  <a:srgbClr val="FFFFFF"/>
                </a:solidFill>
                <a:latin typeface="Quicksand Medium"/>
              </a:rPr>
              <a:t> </a:t>
            </a:r>
            <a:r>
              <a:rPr lang="en-US" sz="2800" dirty="0" err="1">
                <a:solidFill>
                  <a:srgbClr val="FFFFFF"/>
                </a:solidFill>
                <a:latin typeface="Quicksand Medium"/>
              </a:rPr>
              <a:t>repositori</a:t>
            </a:r>
            <a:r>
              <a:rPr lang="en-US" sz="2800" dirty="0">
                <a:solidFill>
                  <a:srgbClr val="FFFFFF"/>
                </a:solidFill>
                <a:latin typeface="Quicksand Medium"/>
              </a:rPr>
              <a:t> </a:t>
            </a:r>
            <a:r>
              <a:rPr lang="en-US" sz="2800" dirty="0" err="1">
                <a:solidFill>
                  <a:srgbClr val="FFFFFF"/>
                </a:solidFill>
                <a:latin typeface="Quicksand Medium"/>
              </a:rPr>
              <a:t>penyimpanan</a:t>
            </a:r>
            <a:r>
              <a:rPr lang="en-US" sz="2800" dirty="0">
                <a:solidFill>
                  <a:srgbClr val="FFFFFF"/>
                </a:solidFill>
                <a:latin typeface="Quicksand Medium"/>
              </a:rPr>
              <a:t> source code</a:t>
            </a:r>
          </a:p>
          <a:p>
            <a:pPr>
              <a:lnSpc>
                <a:spcPts val="3359"/>
              </a:lnSpc>
            </a:pPr>
            <a:endParaRPr lang="en-US" sz="2800" dirty="0">
              <a:solidFill>
                <a:srgbClr val="FFFFFF"/>
              </a:solidFill>
              <a:latin typeface="Quicksand Medium"/>
            </a:endParaRPr>
          </a:p>
          <a:p>
            <a:pPr>
              <a:lnSpc>
                <a:spcPts val="3359"/>
              </a:lnSpc>
            </a:pPr>
            <a:r>
              <a:rPr lang="en-US" sz="2800" dirty="0" err="1">
                <a:solidFill>
                  <a:srgbClr val="FFFFFF"/>
                </a:solidFill>
                <a:latin typeface="Quicksand Medium Italics"/>
              </a:rPr>
              <a:t>Continous</a:t>
            </a:r>
            <a:r>
              <a:rPr lang="en-US" sz="2800" dirty="0">
                <a:solidFill>
                  <a:srgbClr val="FFFFFF"/>
                </a:solidFill>
                <a:latin typeface="Quicksand Medium Italics"/>
              </a:rPr>
              <a:t> delivery </a:t>
            </a:r>
            <a:r>
              <a:rPr lang="en-US" sz="2800" dirty="0" err="1">
                <a:solidFill>
                  <a:srgbClr val="FFFFFF"/>
                </a:solidFill>
                <a:latin typeface="Quicksand Medium"/>
              </a:rPr>
              <a:t>lebih</a:t>
            </a:r>
            <a:r>
              <a:rPr lang="en-US" sz="2800" dirty="0">
                <a:solidFill>
                  <a:srgbClr val="FFFFFF"/>
                </a:solidFill>
                <a:latin typeface="Quicksand Medium"/>
              </a:rPr>
              <a:t> </a:t>
            </a:r>
            <a:r>
              <a:rPr lang="en-US" sz="2800" dirty="0" err="1">
                <a:solidFill>
                  <a:srgbClr val="FFFFFF"/>
                </a:solidFill>
                <a:latin typeface="Quicksand Medium"/>
              </a:rPr>
              <a:t>kepada</a:t>
            </a:r>
            <a:r>
              <a:rPr lang="en-US" sz="2800" dirty="0">
                <a:solidFill>
                  <a:srgbClr val="FFFFFF"/>
                </a:solidFill>
                <a:latin typeface="Quicksand Medium"/>
              </a:rPr>
              <a:t> </a:t>
            </a:r>
            <a:r>
              <a:rPr lang="en-US" sz="2800" dirty="0" err="1">
                <a:solidFill>
                  <a:srgbClr val="FFFFFF"/>
                </a:solidFill>
                <a:latin typeface="Quicksand Medium"/>
              </a:rPr>
              <a:t>bagaimana</a:t>
            </a:r>
            <a:r>
              <a:rPr lang="en-US" sz="2800" dirty="0">
                <a:solidFill>
                  <a:srgbClr val="FFFFFF"/>
                </a:solidFill>
                <a:latin typeface="Quicksand Medium"/>
              </a:rPr>
              <a:t> </a:t>
            </a:r>
            <a:r>
              <a:rPr lang="en-US" sz="2800" dirty="0" err="1">
                <a:solidFill>
                  <a:srgbClr val="FFFFFF"/>
                </a:solidFill>
                <a:latin typeface="Quicksand Medium"/>
              </a:rPr>
              <a:t>perubahan</a:t>
            </a:r>
            <a:r>
              <a:rPr lang="en-US" sz="2800" dirty="0">
                <a:solidFill>
                  <a:srgbClr val="FFFFFF"/>
                </a:solidFill>
                <a:latin typeface="Quicksand Medium"/>
              </a:rPr>
              <a:t> </a:t>
            </a:r>
            <a:r>
              <a:rPr lang="en-US" sz="2800" dirty="0" err="1">
                <a:solidFill>
                  <a:srgbClr val="FFFFFF"/>
                </a:solidFill>
                <a:latin typeface="Quicksand Medium"/>
              </a:rPr>
              <a:t>kode</a:t>
            </a:r>
            <a:r>
              <a:rPr lang="en-US" sz="2800" dirty="0">
                <a:solidFill>
                  <a:srgbClr val="FFFFFF"/>
                </a:solidFill>
                <a:latin typeface="Quicksand Medium"/>
              </a:rPr>
              <a:t> yang </a:t>
            </a:r>
            <a:r>
              <a:rPr lang="en-US" sz="2800" dirty="0" err="1">
                <a:solidFill>
                  <a:srgbClr val="FFFFFF"/>
                </a:solidFill>
                <a:latin typeface="Quicksand Medium"/>
              </a:rPr>
              <a:t>dibuat</a:t>
            </a:r>
            <a:r>
              <a:rPr lang="en-US" sz="2800" dirty="0">
                <a:solidFill>
                  <a:srgbClr val="FFFFFF"/>
                </a:solidFill>
                <a:latin typeface="Quicksand Medium"/>
              </a:rPr>
              <a:t> developer </a:t>
            </a:r>
            <a:r>
              <a:rPr lang="en-US" sz="2800" dirty="0" err="1">
                <a:solidFill>
                  <a:srgbClr val="FFFFFF"/>
                </a:solidFill>
                <a:latin typeface="Quicksand Medium"/>
              </a:rPr>
              <a:t>sudah</a:t>
            </a:r>
            <a:r>
              <a:rPr lang="en-US" sz="2800" dirty="0">
                <a:solidFill>
                  <a:srgbClr val="FFFFFF"/>
                </a:solidFill>
                <a:latin typeface="Quicksand Medium"/>
              </a:rPr>
              <a:t> </a:t>
            </a:r>
            <a:r>
              <a:rPr lang="en-US" sz="2800" dirty="0" err="1">
                <a:solidFill>
                  <a:srgbClr val="FFFFFF"/>
                </a:solidFill>
                <a:latin typeface="Quicksand Medium"/>
              </a:rPr>
              <a:t>melewati</a:t>
            </a:r>
            <a:r>
              <a:rPr lang="en-US" sz="2800" dirty="0">
                <a:solidFill>
                  <a:srgbClr val="FFFFFF"/>
                </a:solidFill>
                <a:latin typeface="Quicksand Medium"/>
              </a:rPr>
              <a:t> </a:t>
            </a:r>
            <a:r>
              <a:rPr lang="en-US" sz="2800" dirty="0">
                <a:solidFill>
                  <a:srgbClr val="FFFFFF"/>
                </a:solidFill>
                <a:latin typeface="Quicksand Medium Italics"/>
              </a:rPr>
              <a:t>bug test</a:t>
            </a:r>
            <a:r>
              <a:rPr lang="en-US" sz="2800" dirty="0">
                <a:solidFill>
                  <a:srgbClr val="FFFFFF"/>
                </a:solidFill>
                <a:latin typeface="Quicksand Medium"/>
              </a:rPr>
              <a:t> dan </a:t>
            </a:r>
            <a:r>
              <a:rPr lang="en-US" sz="2800" dirty="0" err="1">
                <a:solidFill>
                  <a:srgbClr val="FFFFFF"/>
                </a:solidFill>
                <a:latin typeface="Quicksand Medium"/>
              </a:rPr>
              <a:t>telah</a:t>
            </a:r>
            <a:r>
              <a:rPr lang="en-US" sz="2800" dirty="0">
                <a:solidFill>
                  <a:srgbClr val="FFFFFF"/>
                </a:solidFill>
                <a:latin typeface="Quicksand Medium"/>
              </a:rPr>
              <a:t> </a:t>
            </a:r>
            <a:r>
              <a:rPr lang="en-US" sz="2800" dirty="0" err="1">
                <a:solidFill>
                  <a:srgbClr val="FFFFFF"/>
                </a:solidFill>
                <a:latin typeface="Quicksand Medium"/>
              </a:rPr>
              <a:t>ter</a:t>
            </a:r>
            <a:r>
              <a:rPr lang="en-US" sz="2800" dirty="0">
                <a:solidFill>
                  <a:srgbClr val="FFFFFF"/>
                </a:solidFill>
                <a:latin typeface="Quicksand Medium"/>
              </a:rPr>
              <a:t>-upload </a:t>
            </a:r>
            <a:r>
              <a:rPr lang="en-US" sz="2800" dirty="0" err="1">
                <a:solidFill>
                  <a:srgbClr val="FFFFFF"/>
                </a:solidFill>
                <a:latin typeface="Quicksand Medium"/>
              </a:rPr>
              <a:t>ke</a:t>
            </a:r>
            <a:r>
              <a:rPr lang="en-US" sz="2800" dirty="0">
                <a:solidFill>
                  <a:srgbClr val="FFFFFF"/>
                </a:solidFill>
                <a:latin typeface="Quicksand Medium"/>
              </a:rPr>
              <a:t> </a:t>
            </a:r>
            <a:r>
              <a:rPr lang="en-US" sz="2800" dirty="0" err="1">
                <a:solidFill>
                  <a:srgbClr val="FFFFFF"/>
                </a:solidFill>
                <a:latin typeface="Quicksand Medium"/>
              </a:rPr>
              <a:t>repositori</a:t>
            </a:r>
            <a:r>
              <a:rPr lang="en-US" sz="2800" dirty="0">
                <a:solidFill>
                  <a:srgbClr val="FFFFFF"/>
                </a:solidFill>
                <a:latin typeface="Quicksand Medium"/>
              </a:rPr>
              <a:t> </a:t>
            </a:r>
            <a:r>
              <a:rPr lang="en-US" sz="2800" dirty="0" err="1">
                <a:solidFill>
                  <a:srgbClr val="FFFFFF"/>
                </a:solidFill>
                <a:latin typeface="Quicksand Medium"/>
              </a:rPr>
              <a:t>penyimpanan</a:t>
            </a:r>
            <a:r>
              <a:rPr lang="en-US" sz="2800" dirty="0">
                <a:solidFill>
                  <a:srgbClr val="FFFFFF"/>
                </a:solidFill>
                <a:latin typeface="Quicksand Medium"/>
              </a:rPr>
              <a:t> (</a:t>
            </a:r>
            <a:r>
              <a:rPr lang="en-US" sz="2800" dirty="0" err="1">
                <a:solidFill>
                  <a:srgbClr val="FFFFFF"/>
                </a:solidFill>
                <a:latin typeface="Quicksand Medium"/>
              </a:rPr>
              <a:t>seperti</a:t>
            </a:r>
            <a:r>
              <a:rPr lang="en-US" sz="2800" dirty="0">
                <a:solidFill>
                  <a:srgbClr val="FFFFFF"/>
                </a:solidFill>
                <a:latin typeface="Quicksand Medium"/>
              </a:rPr>
              <a:t> Gitlab, </a:t>
            </a:r>
            <a:r>
              <a:rPr lang="en-US" sz="2800" dirty="0" err="1">
                <a:solidFill>
                  <a:srgbClr val="FFFFFF"/>
                </a:solidFill>
                <a:latin typeface="Quicksand Medium"/>
              </a:rPr>
              <a:t>Github</a:t>
            </a:r>
            <a:r>
              <a:rPr lang="en-US" sz="2800" dirty="0">
                <a:solidFill>
                  <a:srgbClr val="FFFFFF"/>
                </a:solidFill>
                <a:latin typeface="Quicksand Medium"/>
              </a:rPr>
              <a:t>, Bitbucket). Kode yang </a:t>
            </a:r>
            <a:r>
              <a:rPr lang="en-US" sz="2800" dirty="0" err="1">
                <a:solidFill>
                  <a:srgbClr val="FFFFFF"/>
                </a:solidFill>
                <a:latin typeface="Quicksand Medium"/>
              </a:rPr>
              <a:t>diubah</a:t>
            </a:r>
            <a:r>
              <a:rPr lang="en-US" sz="2800" dirty="0">
                <a:solidFill>
                  <a:srgbClr val="FFFFFF"/>
                </a:solidFill>
                <a:latin typeface="Quicksand Medium"/>
              </a:rPr>
              <a:t> </a:t>
            </a:r>
            <a:r>
              <a:rPr lang="en-US" sz="2800" dirty="0" err="1">
                <a:solidFill>
                  <a:srgbClr val="FFFFFF"/>
                </a:solidFill>
                <a:latin typeface="Quicksand Medium"/>
              </a:rPr>
              <a:t>tadi</a:t>
            </a:r>
            <a:r>
              <a:rPr lang="en-US" sz="2800" dirty="0">
                <a:solidFill>
                  <a:srgbClr val="FFFFFF"/>
                </a:solidFill>
                <a:latin typeface="Quicksand Medium"/>
              </a:rPr>
              <a:t> </a:t>
            </a:r>
            <a:r>
              <a:rPr lang="en-US" sz="2800" dirty="0" err="1">
                <a:solidFill>
                  <a:srgbClr val="FFFFFF"/>
                </a:solidFill>
                <a:latin typeface="Quicksand Medium"/>
              </a:rPr>
              <a:t>sudah</a:t>
            </a:r>
            <a:r>
              <a:rPr lang="en-US" sz="2800" dirty="0">
                <a:solidFill>
                  <a:srgbClr val="FFFFFF"/>
                </a:solidFill>
                <a:latin typeface="Quicksand Medium"/>
              </a:rPr>
              <a:t> </a:t>
            </a:r>
            <a:r>
              <a:rPr lang="en-US" sz="2800" dirty="0" err="1">
                <a:solidFill>
                  <a:srgbClr val="FFFFFF"/>
                </a:solidFill>
                <a:latin typeface="Quicksand Medium"/>
              </a:rPr>
              <a:t>dapat</a:t>
            </a:r>
            <a:r>
              <a:rPr lang="en-US" sz="2800" dirty="0">
                <a:solidFill>
                  <a:srgbClr val="FFFFFF"/>
                </a:solidFill>
                <a:latin typeface="Quicksand Medium"/>
              </a:rPr>
              <a:t> di </a:t>
            </a:r>
            <a:r>
              <a:rPr lang="en-US" sz="2800" dirty="0">
                <a:solidFill>
                  <a:srgbClr val="FFFFFF"/>
                </a:solidFill>
                <a:latin typeface="Quicksand Medium Italics"/>
              </a:rPr>
              <a:t>deploy </a:t>
            </a:r>
            <a:r>
              <a:rPr lang="en-US" sz="2800" dirty="0">
                <a:solidFill>
                  <a:srgbClr val="FFFFFF"/>
                </a:solidFill>
                <a:latin typeface="Quicksand Medium"/>
              </a:rPr>
              <a:t>dan </a:t>
            </a:r>
            <a:r>
              <a:rPr lang="en-US" sz="2800" dirty="0" err="1">
                <a:solidFill>
                  <a:srgbClr val="FFFFFF"/>
                </a:solidFill>
                <a:latin typeface="Quicksand Medium"/>
              </a:rPr>
              <a:t>masuk</a:t>
            </a:r>
            <a:r>
              <a:rPr lang="en-US" sz="2800" dirty="0">
                <a:solidFill>
                  <a:srgbClr val="FFFFFF"/>
                </a:solidFill>
                <a:latin typeface="Quicksand Medium Italics"/>
              </a:rPr>
              <a:t> live production.</a:t>
            </a:r>
          </a:p>
          <a:p>
            <a:pPr>
              <a:lnSpc>
                <a:spcPts val="3359"/>
              </a:lnSpc>
            </a:pPr>
            <a:endParaRPr lang="en-US" sz="2800" dirty="0">
              <a:solidFill>
                <a:srgbClr val="FFFFFF"/>
              </a:solidFill>
              <a:latin typeface="Quicksand Medium Italics"/>
            </a:endParaRPr>
          </a:p>
          <a:p>
            <a:pPr>
              <a:lnSpc>
                <a:spcPts val="3359"/>
              </a:lnSpc>
            </a:pPr>
            <a:r>
              <a:rPr lang="en-US" sz="2800" dirty="0">
                <a:solidFill>
                  <a:srgbClr val="FFFFFF"/>
                </a:solidFill>
                <a:latin typeface="Quicksand Medium Italics"/>
              </a:rPr>
              <a:t>Continuous deployment </a:t>
            </a:r>
            <a:r>
              <a:rPr lang="en-US" sz="2800" dirty="0" err="1">
                <a:solidFill>
                  <a:srgbClr val="FFFFFF"/>
                </a:solidFill>
                <a:latin typeface="Quicksand Medium Italics"/>
              </a:rPr>
              <a:t>lebih</a:t>
            </a:r>
            <a:r>
              <a:rPr lang="en-US" sz="2800" dirty="0">
                <a:solidFill>
                  <a:srgbClr val="FFFFFF"/>
                </a:solidFill>
                <a:latin typeface="Quicksand Medium Italics"/>
              </a:rPr>
              <a:t> </a:t>
            </a:r>
            <a:r>
              <a:rPr lang="en-US" sz="2800" dirty="0" err="1">
                <a:solidFill>
                  <a:srgbClr val="FFFFFF"/>
                </a:solidFill>
                <a:latin typeface="Quicksand Medium Italics"/>
              </a:rPr>
              <a:t>mengacu</a:t>
            </a:r>
            <a:r>
              <a:rPr lang="en-US" sz="2800" dirty="0">
                <a:solidFill>
                  <a:srgbClr val="FFFFFF"/>
                </a:solidFill>
                <a:latin typeface="Quicksand Medium Italics"/>
              </a:rPr>
              <a:t> </a:t>
            </a:r>
            <a:r>
              <a:rPr lang="en-US" sz="2800" dirty="0" err="1">
                <a:solidFill>
                  <a:srgbClr val="FFFFFF"/>
                </a:solidFill>
                <a:latin typeface="Quicksand Medium Italics"/>
              </a:rPr>
              <a:t>kepada</a:t>
            </a:r>
            <a:r>
              <a:rPr lang="en-US" sz="2800" dirty="0">
                <a:solidFill>
                  <a:srgbClr val="FFFFFF"/>
                </a:solidFill>
                <a:latin typeface="Quicksand Medium Italics"/>
              </a:rPr>
              <a:t> release </a:t>
            </a:r>
            <a:r>
              <a:rPr lang="en-US" sz="2800" dirty="0" err="1">
                <a:solidFill>
                  <a:srgbClr val="FFFFFF"/>
                </a:solidFill>
                <a:latin typeface="Quicksand Medium Italics"/>
              </a:rPr>
              <a:t>secara</a:t>
            </a:r>
            <a:r>
              <a:rPr lang="en-US" sz="2800" dirty="0">
                <a:solidFill>
                  <a:srgbClr val="FFFFFF"/>
                </a:solidFill>
                <a:latin typeface="Quicksand Medium Italics"/>
              </a:rPr>
              <a:t> </a:t>
            </a:r>
            <a:r>
              <a:rPr lang="en-US" sz="2800" dirty="0" err="1">
                <a:solidFill>
                  <a:srgbClr val="FFFFFF"/>
                </a:solidFill>
                <a:latin typeface="Quicksand Medium Italics"/>
              </a:rPr>
              <a:t>otomatis</a:t>
            </a:r>
            <a:r>
              <a:rPr lang="en-US" sz="2800" dirty="0">
                <a:solidFill>
                  <a:srgbClr val="FFFFFF"/>
                </a:solidFill>
                <a:latin typeface="Quicksand Medium Italics"/>
              </a:rPr>
              <a:t> </a:t>
            </a:r>
            <a:r>
              <a:rPr lang="en-US" sz="2800" dirty="0" err="1">
                <a:solidFill>
                  <a:srgbClr val="FFFFFF"/>
                </a:solidFill>
                <a:latin typeface="Quicksand Medium Italics"/>
              </a:rPr>
              <a:t>perubahan</a:t>
            </a:r>
            <a:r>
              <a:rPr lang="en-US" sz="2800" dirty="0">
                <a:solidFill>
                  <a:srgbClr val="FFFFFF"/>
                </a:solidFill>
                <a:latin typeface="Quicksand Medium Italics"/>
              </a:rPr>
              <a:t> </a:t>
            </a:r>
            <a:r>
              <a:rPr lang="en-US" sz="2800" dirty="0" err="1">
                <a:solidFill>
                  <a:srgbClr val="FFFFFF"/>
                </a:solidFill>
                <a:latin typeface="Quicksand Medium Italics"/>
              </a:rPr>
              <a:t>dari</a:t>
            </a:r>
            <a:r>
              <a:rPr lang="en-US" sz="2800" dirty="0">
                <a:solidFill>
                  <a:srgbClr val="FFFFFF"/>
                </a:solidFill>
                <a:latin typeface="Quicksand Medium Italics"/>
              </a:rPr>
              <a:t> </a:t>
            </a:r>
            <a:r>
              <a:rPr lang="en-US" sz="2800" dirty="0" err="1">
                <a:solidFill>
                  <a:srgbClr val="FFFFFF"/>
                </a:solidFill>
                <a:latin typeface="Quicksand Medium Italics"/>
              </a:rPr>
              <a:t>repositori</a:t>
            </a:r>
            <a:r>
              <a:rPr lang="en-US" sz="2800" dirty="0">
                <a:solidFill>
                  <a:srgbClr val="FFFFFF"/>
                </a:solidFill>
                <a:latin typeface="Quicksand Medium Italics"/>
              </a:rPr>
              <a:t> </a:t>
            </a:r>
            <a:r>
              <a:rPr lang="en-US" sz="2800" dirty="0" err="1">
                <a:solidFill>
                  <a:srgbClr val="FFFFFF"/>
                </a:solidFill>
                <a:latin typeface="Quicksand Medium Italics"/>
              </a:rPr>
              <a:t>hingga</a:t>
            </a:r>
            <a:r>
              <a:rPr lang="en-US" sz="2800" dirty="0">
                <a:solidFill>
                  <a:srgbClr val="FFFFFF"/>
                </a:solidFill>
                <a:latin typeface="Quicksand Medium Italics"/>
              </a:rPr>
              <a:t> </a:t>
            </a:r>
            <a:r>
              <a:rPr lang="en-US" sz="2800" dirty="0" err="1">
                <a:solidFill>
                  <a:srgbClr val="FFFFFF"/>
                </a:solidFill>
                <a:latin typeface="Quicksand Medium Italics"/>
              </a:rPr>
              <a:t>kode</a:t>
            </a:r>
            <a:r>
              <a:rPr lang="en-US" sz="2800" dirty="0">
                <a:solidFill>
                  <a:srgbClr val="FFFFFF"/>
                </a:solidFill>
                <a:latin typeface="Quicksand Medium Italics"/>
              </a:rPr>
              <a:t> </a:t>
            </a:r>
            <a:r>
              <a:rPr lang="en-US" sz="2800" dirty="0" err="1">
                <a:solidFill>
                  <a:srgbClr val="FFFFFF"/>
                </a:solidFill>
                <a:latin typeface="Quicksand Medium Italics"/>
              </a:rPr>
              <a:t>siap</a:t>
            </a:r>
            <a:r>
              <a:rPr lang="en-US" sz="2800" dirty="0">
                <a:solidFill>
                  <a:srgbClr val="FFFFFF"/>
                </a:solidFill>
                <a:latin typeface="Quicksand Medium Italics"/>
              </a:rPr>
              <a:t> di-deploy </a:t>
            </a:r>
            <a:r>
              <a:rPr lang="en-US" sz="2800" dirty="0" err="1">
                <a:solidFill>
                  <a:srgbClr val="FFFFFF"/>
                </a:solidFill>
                <a:latin typeface="Quicksand Medium Italics"/>
              </a:rPr>
              <a:t>ke</a:t>
            </a:r>
            <a:r>
              <a:rPr lang="en-US" sz="2800" dirty="0">
                <a:solidFill>
                  <a:srgbClr val="FFFFFF"/>
                </a:solidFill>
                <a:latin typeface="Quicksand Medium Italics"/>
              </a:rPr>
              <a:t> production. </a:t>
            </a:r>
            <a:r>
              <a:rPr lang="en-US" sz="2800" dirty="0" err="1">
                <a:solidFill>
                  <a:srgbClr val="FFFFFF"/>
                </a:solidFill>
                <a:latin typeface="Quicksand Medium Italics"/>
              </a:rPr>
              <a:t>Dengan</a:t>
            </a:r>
            <a:r>
              <a:rPr lang="en-US" sz="2800" dirty="0">
                <a:solidFill>
                  <a:srgbClr val="FFFFFF"/>
                </a:solidFill>
                <a:latin typeface="Quicksand Medium Italics"/>
              </a:rPr>
              <a:t> </a:t>
            </a:r>
            <a:r>
              <a:rPr lang="en-US" sz="2800" dirty="0" err="1">
                <a:solidFill>
                  <a:srgbClr val="FFFFFF"/>
                </a:solidFill>
                <a:latin typeface="Quicksand Medium Italics"/>
              </a:rPr>
              <a:t>ini</a:t>
            </a:r>
            <a:r>
              <a:rPr lang="en-US" sz="2800" dirty="0">
                <a:solidFill>
                  <a:srgbClr val="FFFFFF"/>
                </a:solidFill>
                <a:latin typeface="Quicksand Medium Italics"/>
              </a:rPr>
              <a:t>, </a:t>
            </a:r>
            <a:r>
              <a:rPr lang="en-US" sz="2800" dirty="0" err="1">
                <a:solidFill>
                  <a:srgbClr val="FFFFFF"/>
                </a:solidFill>
                <a:latin typeface="Quicksand Medium Italics"/>
              </a:rPr>
              <a:t>beban</a:t>
            </a:r>
            <a:r>
              <a:rPr lang="en-US" sz="2800" dirty="0">
                <a:solidFill>
                  <a:srgbClr val="FFFFFF"/>
                </a:solidFill>
                <a:latin typeface="Quicksand Medium Italics"/>
              </a:rPr>
              <a:t> </a:t>
            </a:r>
            <a:r>
              <a:rPr lang="en-US" sz="2800" dirty="0" err="1">
                <a:solidFill>
                  <a:srgbClr val="FFFFFF"/>
                </a:solidFill>
                <a:latin typeface="Quicksand Medium Italics"/>
              </a:rPr>
              <a:t>tugas</a:t>
            </a:r>
            <a:r>
              <a:rPr lang="en-US" sz="2800" dirty="0">
                <a:solidFill>
                  <a:srgbClr val="FFFFFF"/>
                </a:solidFill>
                <a:latin typeface="Quicksand Medium Italics"/>
              </a:rPr>
              <a:t> Ops Team </a:t>
            </a:r>
            <a:r>
              <a:rPr lang="en-US" sz="2800" dirty="0" err="1">
                <a:solidFill>
                  <a:srgbClr val="FFFFFF"/>
                </a:solidFill>
                <a:latin typeface="Quicksand Medium Italics"/>
              </a:rPr>
              <a:t>tentu</a:t>
            </a:r>
            <a:r>
              <a:rPr lang="en-US" sz="2800" dirty="0">
                <a:solidFill>
                  <a:srgbClr val="FFFFFF"/>
                </a:solidFill>
                <a:latin typeface="Quicksand Medium Italics"/>
              </a:rPr>
              <a:t> </a:t>
            </a:r>
            <a:r>
              <a:rPr lang="en-US" sz="2800" dirty="0" err="1">
                <a:solidFill>
                  <a:srgbClr val="FFFFFF"/>
                </a:solidFill>
                <a:latin typeface="Quicksand Medium Italics"/>
              </a:rPr>
              <a:t>akan</a:t>
            </a:r>
            <a:r>
              <a:rPr lang="en-US" sz="2800" dirty="0">
                <a:solidFill>
                  <a:srgbClr val="FFFFFF"/>
                </a:solidFill>
                <a:latin typeface="Quicksand Medium Italics"/>
              </a:rPr>
              <a:t> </a:t>
            </a:r>
            <a:r>
              <a:rPr lang="en-US" sz="2800" dirty="0" err="1">
                <a:solidFill>
                  <a:srgbClr val="FFFFFF"/>
                </a:solidFill>
                <a:latin typeface="Quicksand Medium Italics"/>
              </a:rPr>
              <a:t>berkurang</a:t>
            </a:r>
            <a:r>
              <a:rPr lang="en-US" sz="2800" dirty="0">
                <a:solidFill>
                  <a:srgbClr val="FFFFFF"/>
                </a:solidFill>
                <a:latin typeface="Quicksand Medium Italics"/>
              </a:rPr>
              <a:t> dan juga </a:t>
            </a:r>
            <a:r>
              <a:rPr lang="en-US" sz="2800" dirty="0" err="1">
                <a:solidFill>
                  <a:srgbClr val="FFFFFF"/>
                </a:solidFill>
                <a:latin typeface="Quicksand Medium Italics"/>
              </a:rPr>
              <a:t>dapat</a:t>
            </a:r>
            <a:r>
              <a:rPr lang="en-US" sz="2800" dirty="0">
                <a:solidFill>
                  <a:srgbClr val="FFFFFF"/>
                </a:solidFill>
                <a:latin typeface="Quicksand Medium Italics"/>
              </a:rPr>
              <a:t> </a:t>
            </a:r>
            <a:r>
              <a:rPr lang="en-US" sz="2800" dirty="0" err="1">
                <a:solidFill>
                  <a:srgbClr val="FFFFFF"/>
                </a:solidFill>
                <a:latin typeface="Quicksand Medium Italics"/>
              </a:rPr>
              <a:t>mempercepat</a:t>
            </a:r>
            <a:r>
              <a:rPr lang="en-US" sz="2800" dirty="0">
                <a:solidFill>
                  <a:srgbClr val="FFFFFF"/>
                </a:solidFill>
                <a:latin typeface="Quicksand Medium Italics"/>
              </a:rPr>
              <a:t> deployment </a:t>
            </a:r>
            <a:r>
              <a:rPr lang="en-US" sz="2800" dirty="0" err="1">
                <a:solidFill>
                  <a:srgbClr val="FFFFFF"/>
                </a:solidFill>
                <a:latin typeface="Quicksand Medium Italics"/>
              </a:rPr>
              <a:t>aplikasi</a:t>
            </a:r>
            <a:r>
              <a:rPr lang="en-US" sz="2800" dirty="0">
                <a:solidFill>
                  <a:srgbClr val="FFFFFF"/>
                </a:solidFill>
                <a:latin typeface="Quicksand Medium Italics"/>
              </a:rPr>
              <a:t> untuk </a:t>
            </a:r>
            <a:r>
              <a:rPr lang="en-US" sz="2800" dirty="0" err="1">
                <a:solidFill>
                  <a:srgbClr val="FFFFFF"/>
                </a:solidFill>
                <a:latin typeface="Quicksand Medium Italics"/>
              </a:rPr>
              <a:t>siap</a:t>
            </a:r>
            <a:r>
              <a:rPr lang="en-US" sz="2800" dirty="0">
                <a:solidFill>
                  <a:srgbClr val="FFFFFF"/>
                </a:solidFill>
                <a:latin typeface="Quicksand Medium Italics"/>
              </a:rPr>
              <a:t> </a:t>
            </a:r>
            <a:r>
              <a:rPr lang="en-US" sz="2800" dirty="0" err="1">
                <a:solidFill>
                  <a:srgbClr val="FFFFFF"/>
                </a:solidFill>
                <a:latin typeface="Quicksand Medium Italics"/>
              </a:rPr>
              <a:t>digunakan</a:t>
            </a:r>
            <a:r>
              <a:rPr lang="en-US" sz="2800" dirty="0">
                <a:solidFill>
                  <a:srgbClr val="FFFFFF"/>
                </a:solidFill>
                <a:latin typeface="Quicksand Medium Italics"/>
              </a:rPr>
              <a:t> </a:t>
            </a:r>
            <a:r>
              <a:rPr lang="en-US" sz="2800" dirty="0" err="1">
                <a:solidFill>
                  <a:srgbClr val="FFFFFF"/>
                </a:solidFill>
                <a:latin typeface="Quicksand Medium Italics"/>
              </a:rPr>
              <a:t>bagi</a:t>
            </a:r>
            <a:r>
              <a:rPr lang="en-US" sz="2800" dirty="0">
                <a:solidFill>
                  <a:srgbClr val="FFFFFF"/>
                </a:solidFill>
                <a:latin typeface="Quicksand Medium Italics"/>
              </a:rPr>
              <a:t> para </a:t>
            </a:r>
            <a:r>
              <a:rPr lang="en-US" sz="2800" dirty="0" err="1">
                <a:solidFill>
                  <a:srgbClr val="FFFFFF"/>
                </a:solidFill>
                <a:latin typeface="Quicksand Medium Italics"/>
              </a:rPr>
              <a:t>pengguna</a:t>
            </a:r>
            <a:r>
              <a:rPr lang="en-US" sz="2800" dirty="0">
                <a:solidFill>
                  <a:srgbClr val="FFFFFF"/>
                </a:solidFill>
                <a:latin typeface="Quicksand Medium Italics"/>
              </a:rPr>
              <a:t>.</a:t>
            </a:r>
          </a:p>
        </p:txBody>
      </p:sp>
    </p:spTree>
    <p:extLst>
      <p:ext uri="{BB962C8B-B14F-4D97-AF65-F5344CB8AC3E}">
        <p14:creationId xmlns:p14="http://schemas.microsoft.com/office/powerpoint/2010/main" val="163264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27D7C4E-712A-5907-F30A-38809A177647}"/>
              </a:ext>
            </a:extLst>
          </p:cNvPr>
          <p:cNvSpPr txBox="1"/>
          <p:nvPr/>
        </p:nvSpPr>
        <p:spPr>
          <a:xfrm>
            <a:off x="990600" y="1028700"/>
            <a:ext cx="14401800" cy="8956298"/>
          </a:xfrm>
          <a:prstGeom prst="rect">
            <a:avLst/>
          </a:prstGeom>
          <a:noFill/>
        </p:spPr>
        <p:txBody>
          <a:bodyPr wrap="square" rtlCol="0">
            <a:spAutoFit/>
          </a:bodyPr>
          <a:lstStyle/>
          <a:p>
            <a:r>
              <a:rPr lang="en-US" sz="2400" dirty="0"/>
              <a:t>Langkah 1: </a:t>
            </a:r>
            <a:r>
              <a:rPr lang="en-US" sz="2400" dirty="0" err="1"/>
              <a:t>Buat</a:t>
            </a:r>
            <a:r>
              <a:rPr lang="en-US" sz="2400" dirty="0"/>
              <a:t> </a:t>
            </a:r>
            <a:r>
              <a:rPr lang="en-US" sz="2400" dirty="0" err="1"/>
              <a:t>Berkas</a:t>
            </a:r>
            <a:r>
              <a:rPr lang="en-US" sz="2400" dirty="0"/>
              <a:t> </a:t>
            </a:r>
            <a:r>
              <a:rPr lang="en-US" sz="2400" dirty="0" err="1"/>
              <a:t>Konfigurasi</a:t>
            </a:r>
            <a:r>
              <a:rPr lang="en-US" sz="2400" dirty="0"/>
              <a:t> CI/CD</a:t>
            </a:r>
          </a:p>
          <a:p>
            <a:endParaRPr lang="en-US" sz="2400" dirty="0"/>
          </a:p>
          <a:p>
            <a:r>
              <a:rPr lang="en-US" sz="2400" dirty="0"/>
              <a:t>Di </a:t>
            </a:r>
            <a:r>
              <a:rPr lang="en-US" sz="2400" dirty="0" err="1"/>
              <a:t>dalam</a:t>
            </a:r>
            <a:r>
              <a:rPr lang="en-US" sz="2400" dirty="0"/>
              <a:t> </a:t>
            </a:r>
            <a:r>
              <a:rPr lang="en-US" sz="2400" dirty="0" err="1"/>
              <a:t>repositori</a:t>
            </a:r>
            <a:r>
              <a:rPr lang="en-US" sz="2400" dirty="0"/>
              <a:t> GitHub Anda, </a:t>
            </a:r>
            <a:r>
              <a:rPr lang="en-US" sz="2400" dirty="0" err="1"/>
              <a:t>buat</a:t>
            </a:r>
            <a:r>
              <a:rPr lang="en-US" sz="2400" dirty="0"/>
              <a:t> </a:t>
            </a:r>
            <a:r>
              <a:rPr lang="en-US" sz="2400" dirty="0" err="1"/>
              <a:t>direktori</a:t>
            </a:r>
            <a:r>
              <a:rPr lang="en-US" sz="2400" dirty="0"/>
              <a:t> </a:t>
            </a:r>
            <a:r>
              <a:rPr lang="en-US" sz="2400" dirty="0" err="1"/>
              <a:t>baru</a:t>
            </a:r>
            <a:r>
              <a:rPr lang="en-US" sz="2400" dirty="0"/>
              <a:t> </a:t>
            </a:r>
            <a:r>
              <a:rPr lang="en-US" sz="2400" dirty="0" err="1"/>
              <a:t>bernama</a:t>
            </a:r>
            <a:r>
              <a:rPr lang="en-US" sz="2400" dirty="0"/>
              <a:t> .</a:t>
            </a:r>
            <a:r>
              <a:rPr lang="en-US" sz="2400" dirty="0" err="1"/>
              <a:t>github</a:t>
            </a:r>
            <a:r>
              <a:rPr lang="en-US" sz="2400" dirty="0"/>
              <a:t>/workflows </a:t>
            </a:r>
            <a:r>
              <a:rPr lang="en-US" sz="2400" dirty="0" err="1"/>
              <a:t>jika</a:t>
            </a:r>
            <a:r>
              <a:rPr lang="en-US" sz="2400" dirty="0"/>
              <a:t> </a:t>
            </a:r>
            <a:r>
              <a:rPr lang="en-US" sz="2400" dirty="0" err="1"/>
              <a:t>belum</a:t>
            </a:r>
            <a:r>
              <a:rPr lang="en-US" sz="2400" dirty="0"/>
              <a:t> </a:t>
            </a:r>
            <a:r>
              <a:rPr lang="en-US" sz="2400" dirty="0" err="1"/>
              <a:t>ada</a:t>
            </a:r>
            <a:r>
              <a:rPr lang="en-US" sz="2400" dirty="0"/>
              <a:t>.</a:t>
            </a:r>
          </a:p>
          <a:p>
            <a:r>
              <a:rPr lang="en-US" sz="2400" dirty="0"/>
              <a:t>Di </a:t>
            </a:r>
            <a:r>
              <a:rPr lang="en-US" sz="2400" dirty="0" err="1"/>
              <a:t>dalam</a:t>
            </a:r>
            <a:r>
              <a:rPr lang="en-US" sz="2400" dirty="0"/>
              <a:t> </a:t>
            </a:r>
            <a:r>
              <a:rPr lang="en-US" sz="2400" dirty="0" err="1"/>
              <a:t>direktori</a:t>
            </a:r>
            <a:r>
              <a:rPr lang="en-US" sz="2400" dirty="0"/>
              <a:t> </a:t>
            </a:r>
            <a:r>
              <a:rPr lang="en-US" sz="2400" dirty="0" err="1"/>
              <a:t>ini</a:t>
            </a:r>
            <a:r>
              <a:rPr lang="en-US" sz="2400" dirty="0"/>
              <a:t>, </a:t>
            </a:r>
            <a:r>
              <a:rPr lang="en-US" sz="2400" dirty="0" err="1"/>
              <a:t>buat</a:t>
            </a:r>
            <a:r>
              <a:rPr lang="en-US" sz="2400" dirty="0"/>
              <a:t> </a:t>
            </a:r>
            <a:r>
              <a:rPr lang="en-US" sz="2400" dirty="0" err="1"/>
              <a:t>berkas</a:t>
            </a:r>
            <a:r>
              <a:rPr lang="en-US" sz="2400" dirty="0"/>
              <a:t> YAML yang </a:t>
            </a:r>
            <a:r>
              <a:rPr lang="en-US" sz="2400" dirty="0" err="1"/>
              <a:t>akan</a:t>
            </a:r>
            <a:r>
              <a:rPr lang="en-US" sz="2400" dirty="0"/>
              <a:t> </a:t>
            </a:r>
            <a:r>
              <a:rPr lang="en-US" sz="2400" dirty="0" err="1"/>
              <a:t>menjadi</a:t>
            </a:r>
            <a:r>
              <a:rPr lang="en-US" sz="2400" dirty="0"/>
              <a:t> </a:t>
            </a:r>
            <a:r>
              <a:rPr lang="en-US" sz="2400" dirty="0" err="1"/>
              <a:t>konfigurasi</a:t>
            </a:r>
            <a:r>
              <a:rPr lang="en-US" sz="2400" dirty="0"/>
              <a:t> GitHub Actions. </a:t>
            </a:r>
            <a:r>
              <a:rPr lang="en-US" sz="2400" dirty="0" err="1"/>
              <a:t>Misalnya</a:t>
            </a:r>
            <a:r>
              <a:rPr lang="en-US" sz="2400" dirty="0"/>
              <a:t>, python-ci-</a:t>
            </a:r>
            <a:r>
              <a:rPr lang="en-US" sz="2400" dirty="0" err="1"/>
              <a:t>cd.yml</a:t>
            </a:r>
            <a:r>
              <a:rPr lang="en-US" sz="2400" dirty="0"/>
              <a:t>.</a:t>
            </a:r>
          </a:p>
          <a:p>
            <a:endParaRPr lang="en-US" sz="2400" dirty="0"/>
          </a:p>
          <a:p>
            <a:r>
              <a:rPr lang="en-US" sz="2400" dirty="0"/>
              <a:t>Langkah 2: </a:t>
            </a:r>
            <a:r>
              <a:rPr lang="en-US" sz="2400" dirty="0" err="1"/>
              <a:t>Konfigurasi</a:t>
            </a:r>
            <a:r>
              <a:rPr lang="en-US" sz="2400" dirty="0"/>
              <a:t> CI (Continuous Integration)</a:t>
            </a:r>
          </a:p>
          <a:p>
            <a:endParaRPr lang="en-US" sz="2400" dirty="0"/>
          </a:p>
          <a:p>
            <a:r>
              <a:rPr lang="en-US" sz="2400" dirty="0" err="1"/>
              <a:t>Berikut</a:t>
            </a:r>
            <a:r>
              <a:rPr lang="en-US" sz="2400" dirty="0"/>
              <a:t> </a:t>
            </a:r>
            <a:r>
              <a:rPr lang="en-US" sz="2400" dirty="0" err="1"/>
              <a:t>adalah</a:t>
            </a:r>
            <a:r>
              <a:rPr lang="en-US" sz="2400" dirty="0"/>
              <a:t> </a:t>
            </a:r>
            <a:r>
              <a:rPr lang="en-US" sz="2400" dirty="0" err="1"/>
              <a:t>contoh</a:t>
            </a:r>
            <a:r>
              <a:rPr lang="en-US" sz="2400" dirty="0"/>
              <a:t> </a:t>
            </a:r>
            <a:r>
              <a:rPr lang="en-US" sz="2400" dirty="0" err="1"/>
              <a:t>konfigurasi</a:t>
            </a:r>
            <a:r>
              <a:rPr lang="en-US" sz="2400" dirty="0"/>
              <a:t> CI untuk </a:t>
            </a:r>
            <a:r>
              <a:rPr lang="en-US" sz="2400" dirty="0" err="1"/>
              <a:t>menjalankan</a:t>
            </a:r>
            <a:r>
              <a:rPr lang="en-US" sz="2400" dirty="0"/>
              <a:t> </a:t>
            </a:r>
            <a:r>
              <a:rPr lang="en-US" sz="2400" dirty="0" err="1"/>
              <a:t>tes</a:t>
            </a:r>
            <a:r>
              <a:rPr lang="en-US" sz="2400" dirty="0"/>
              <a:t> unit Python </a:t>
            </a:r>
            <a:r>
              <a:rPr lang="en-US" sz="2400" dirty="0" err="1"/>
              <a:t>setiap</a:t>
            </a:r>
            <a:r>
              <a:rPr lang="en-US" sz="2400" dirty="0"/>
              <a:t> kali </a:t>
            </a:r>
            <a:r>
              <a:rPr lang="en-US" sz="2400" dirty="0" err="1"/>
              <a:t>ada</a:t>
            </a:r>
            <a:r>
              <a:rPr lang="en-US" sz="2400" dirty="0"/>
              <a:t> </a:t>
            </a:r>
            <a:r>
              <a:rPr lang="en-US" sz="2400" dirty="0" err="1"/>
              <a:t>perubahan</a:t>
            </a:r>
            <a:r>
              <a:rPr lang="en-US" sz="2400" dirty="0"/>
              <a:t> di </a:t>
            </a:r>
            <a:r>
              <a:rPr lang="en-US" sz="2400" dirty="0" err="1"/>
              <a:t>repositori</a:t>
            </a:r>
            <a:r>
              <a:rPr lang="en-US" sz="2400" dirty="0"/>
              <a:t>:</a:t>
            </a:r>
          </a:p>
          <a:p>
            <a:endParaRPr lang="en-US" sz="2400" dirty="0"/>
          </a:p>
          <a:p>
            <a:r>
              <a:rPr lang="en-US" sz="2400" dirty="0"/>
              <a:t>name: Python CI</a:t>
            </a:r>
          </a:p>
          <a:p>
            <a:endParaRPr lang="en-US" sz="2400" dirty="0"/>
          </a:p>
          <a:p>
            <a:r>
              <a:rPr lang="en-US" sz="2400" dirty="0"/>
              <a:t>on:</a:t>
            </a:r>
          </a:p>
          <a:p>
            <a:r>
              <a:rPr lang="en-US" sz="2400" dirty="0"/>
              <a:t>  push:</a:t>
            </a:r>
          </a:p>
          <a:p>
            <a:r>
              <a:rPr lang="en-US" sz="2400" dirty="0"/>
              <a:t>    branches:</a:t>
            </a:r>
          </a:p>
          <a:p>
            <a:r>
              <a:rPr lang="en-US" sz="2400" dirty="0"/>
              <a:t>      - main  # </a:t>
            </a:r>
            <a:r>
              <a:rPr lang="en-US" sz="2400" dirty="0" err="1"/>
              <a:t>Ganti</a:t>
            </a:r>
            <a:r>
              <a:rPr lang="en-US" sz="2400" dirty="0"/>
              <a:t> </a:t>
            </a:r>
            <a:r>
              <a:rPr lang="en-US" sz="2400" dirty="0" err="1"/>
              <a:t>dengan</a:t>
            </a:r>
            <a:r>
              <a:rPr lang="en-US" sz="2400" dirty="0"/>
              <a:t> </a:t>
            </a:r>
            <a:r>
              <a:rPr lang="en-US" sz="2400" dirty="0" err="1"/>
              <a:t>nama</a:t>
            </a:r>
            <a:r>
              <a:rPr lang="en-US" sz="2400" dirty="0"/>
              <a:t> branch </a:t>
            </a:r>
            <a:r>
              <a:rPr lang="en-US" sz="2400" dirty="0" err="1"/>
              <a:t>utama</a:t>
            </a:r>
            <a:r>
              <a:rPr lang="en-US" sz="2400" dirty="0"/>
              <a:t> Anda</a:t>
            </a:r>
          </a:p>
          <a:p>
            <a:endParaRPr lang="en-US" sz="2400" dirty="0"/>
          </a:p>
          <a:p>
            <a:r>
              <a:rPr lang="en-US" sz="2400" dirty="0"/>
              <a:t>jobs:</a:t>
            </a:r>
          </a:p>
          <a:p>
            <a:r>
              <a:rPr lang="en-US" sz="2400" dirty="0"/>
              <a:t>  build:</a:t>
            </a:r>
          </a:p>
          <a:p>
            <a:r>
              <a:rPr lang="en-US" sz="2400" dirty="0"/>
              <a:t>    runs-on: ubuntu-latest</a:t>
            </a:r>
          </a:p>
          <a:p>
            <a:endParaRPr lang="en-US" sz="2400" dirty="0"/>
          </a:p>
          <a:p>
            <a:endParaRPr lang="en-US" sz="2400" dirty="0"/>
          </a:p>
        </p:txBody>
      </p:sp>
    </p:spTree>
    <p:extLst>
      <p:ext uri="{BB962C8B-B14F-4D97-AF65-F5344CB8AC3E}">
        <p14:creationId xmlns:p14="http://schemas.microsoft.com/office/powerpoint/2010/main" val="1664431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31</TotalTime>
  <Words>1143</Words>
  <Application>Microsoft Office PowerPoint</Application>
  <PresentationFormat>Custom</PresentationFormat>
  <Paragraphs>141</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Quicksand Bold</vt:lpstr>
      <vt:lpstr>HK Grotesk Light Italics</vt:lpstr>
      <vt:lpstr>HK Grotesk Light</vt:lpstr>
      <vt:lpstr>Quicksand Medium Italics</vt:lpstr>
      <vt:lpstr>Quicksand Medium</vt:lpstr>
      <vt:lpstr>Century Gothic</vt:lpstr>
      <vt:lpstr>HK Grotesk Semi-Bold</vt:lpstr>
      <vt:lpstr>Wingdings 3</vt:lpstr>
      <vt:lpstr>HK Grotesk Medium</vt:lpstr>
      <vt:lpstr>HK Grotesk Bold</vt:lpstr>
      <vt:lpstr>Arial</vt:lpstr>
      <vt:lpstr>Söhne</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Teal Dark Simple Digital  Lifestyle Pitch Deck Presentation</dc:title>
  <dc:creator>Asus Tuf</dc:creator>
  <cp:lastModifiedBy>dimas sagara</cp:lastModifiedBy>
  <cp:revision>4</cp:revision>
  <dcterms:created xsi:type="dcterms:W3CDTF">2006-08-16T00:00:00Z</dcterms:created>
  <dcterms:modified xsi:type="dcterms:W3CDTF">2023-11-04T09:29:55Z</dcterms:modified>
  <dc:identifier>DAFyzGPO9iI</dc:identifier>
</cp:coreProperties>
</file>