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Do Hyeon"/>
      <p:regular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oHyeon-regular.fntdata"/><Relationship Id="rId14" Type="http://schemas.openxmlformats.org/officeDocument/2006/relationships/font" Target="fonts/ProximaNova-bold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893820e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893820e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893820e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893820e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893820e8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893820e8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893820e8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893820e8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618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lfa Slab One"/>
                <a:ea typeface="Alfa Slab One"/>
                <a:cs typeface="Alfa Slab One"/>
                <a:sym typeface="Alfa Slab One"/>
              </a:rPr>
              <a:t>EJ’s Pizza Store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52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lfa Slab One"/>
                <a:ea typeface="Alfa Slab One"/>
                <a:cs typeface="Alfa Slab One"/>
                <a:sym typeface="Alfa Slab One"/>
              </a:rPr>
              <a:t>501 김은지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264600" y="4612875"/>
            <a:ext cx="287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Alfa Slab One"/>
                <a:ea typeface="Alfa Slab One"/>
                <a:cs typeface="Alfa Slab One"/>
                <a:sym typeface="Alfa Slab One"/>
              </a:rPr>
              <a:t>2020.12.17  - 2020.12.31 개인프로젝트 </a:t>
            </a:r>
            <a:endParaRPr sz="11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2043600" y="1041125"/>
            <a:ext cx="5056800" cy="3569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043600" y="929550"/>
            <a:ext cx="5056800" cy="483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572000" y="3126950"/>
            <a:ext cx="1210800" cy="43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189050" y="3126950"/>
            <a:ext cx="1210800" cy="43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323450" y="3162350"/>
            <a:ext cx="942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lfa Slab One"/>
                <a:ea typeface="Alfa Slab One"/>
                <a:cs typeface="Alfa Slab One"/>
                <a:sym typeface="Alfa Slab One"/>
              </a:rPr>
              <a:t>Sign Up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706400" y="3162350"/>
            <a:ext cx="942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lfa Slab One"/>
                <a:ea typeface="Alfa Slab One"/>
                <a:cs typeface="Alfa Slab One"/>
                <a:sym typeface="Alfa Slab One"/>
              </a:rPr>
              <a:t>Sign In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207900" y="1976225"/>
            <a:ext cx="27282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lfa Slab One"/>
                <a:ea typeface="Alfa Slab One"/>
                <a:cs typeface="Alfa Slab One"/>
                <a:sym typeface="Alfa Slab One"/>
              </a:rPr>
              <a:t>Welcome!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lfa Slab One"/>
                <a:ea typeface="Alfa Slab One"/>
                <a:cs typeface="Alfa Slab One"/>
                <a:sym typeface="Alfa Slab One"/>
              </a:rPr>
              <a:t>Easy order, Quick Delivery.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lfa Slab One"/>
                <a:ea typeface="Alfa Slab One"/>
                <a:cs typeface="Alfa Slab One"/>
                <a:sym typeface="Alfa Slab One"/>
              </a:rPr>
              <a:t>Enjoy the EJ’s Pizza!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043600" y="4267200"/>
            <a:ext cx="5056800" cy="483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169000" y="4192800"/>
            <a:ext cx="25374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000">
                <a:latin typeface="Proxima Nova"/>
                <a:ea typeface="Proxima Nova"/>
                <a:cs typeface="Proxima Nova"/>
                <a:sym typeface="Proxima Nova"/>
              </a:rPr>
              <a:t>Head Office : Incheon, Korea</a:t>
            </a:r>
            <a:endParaRPr i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000">
                <a:latin typeface="Proxima Nova"/>
                <a:ea typeface="Proxima Nova"/>
                <a:cs typeface="Proxima Nova"/>
                <a:sym typeface="Proxima Nova"/>
              </a:rPr>
              <a:t>Contact : 010-0000-0000 </a:t>
            </a:r>
            <a:endParaRPr i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000">
                <a:latin typeface="Proxima Nova"/>
                <a:ea typeface="Proxima Nova"/>
                <a:cs typeface="Proxima Nova"/>
                <a:sym typeface="Proxima Nova"/>
              </a:rPr>
              <a:t>Developer : EJ KIM</a:t>
            </a:r>
            <a:endParaRPr i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805600" y="4230000"/>
            <a:ext cx="942000" cy="557700"/>
          </a:xfrm>
          <a:prstGeom prst="wave">
            <a:avLst>
              <a:gd fmla="val 12500" name="adj1"/>
              <a:gd fmla="val 123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805600" y="892350"/>
            <a:ext cx="942000" cy="557700"/>
          </a:xfrm>
          <a:prstGeom prst="wave">
            <a:avLst>
              <a:gd fmla="val 12500" name="adj1"/>
              <a:gd fmla="val 123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805600" y="2561175"/>
            <a:ext cx="942000" cy="557700"/>
          </a:xfrm>
          <a:prstGeom prst="wave">
            <a:avLst>
              <a:gd fmla="val 12500" name="adj1"/>
              <a:gd fmla="val 123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880000" y="991500"/>
            <a:ext cx="793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Proxima Nova"/>
                <a:ea typeface="Proxima Nova"/>
                <a:cs typeface="Proxima Nova"/>
                <a:sym typeface="Proxima Nova"/>
              </a:rPr>
              <a:t>Header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954400" y="2660325"/>
            <a:ext cx="793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Proxima Nova"/>
                <a:ea typeface="Proxima Nova"/>
                <a:cs typeface="Proxima Nova"/>
                <a:sym typeface="Proxima Nova"/>
              </a:rPr>
              <a:t>Body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954400" y="4329150"/>
            <a:ext cx="793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3928850" y="214350"/>
            <a:ext cx="942000" cy="557700"/>
          </a:xfrm>
          <a:prstGeom prst="wave">
            <a:avLst>
              <a:gd fmla="val 12500" name="adj1"/>
              <a:gd fmla="val 123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4077650" y="313500"/>
            <a:ext cx="793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Proxima Nova"/>
                <a:ea typeface="Proxima Nova"/>
                <a:cs typeface="Proxima Nova"/>
                <a:sym typeface="Proxima Nova"/>
              </a:rPr>
              <a:t>Home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474025" y="991500"/>
            <a:ext cx="1707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lfa Slab One"/>
                <a:ea typeface="Alfa Slab One"/>
                <a:cs typeface="Alfa Slab One"/>
                <a:sym typeface="Alfa Slab One"/>
              </a:rPr>
              <a:t>EJ’s Pizza Store</a:t>
            </a:r>
            <a:r>
              <a:rPr lang="ko">
                <a:latin typeface="Alfa Slab One"/>
                <a:ea typeface="Alfa Slab One"/>
                <a:cs typeface="Alfa Slab One"/>
                <a:sym typeface="Alfa Slab One"/>
              </a:rPr>
              <a:t> 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7535525" y="0"/>
            <a:ext cx="1608475" cy="619700"/>
          </a:xfrm>
          <a:prstGeom prst="flowChartManualInpu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7619400" y="130150"/>
            <a:ext cx="1524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Proxima Nova"/>
                <a:ea typeface="Proxima Nova"/>
                <a:cs typeface="Proxima Nova"/>
                <a:sym typeface="Proxima Nova"/>
              </a:rPr>
              <a:t>Not Login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400" y="991500"/>
            <a:ext cx="367045" cy="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3600" y="991500"/>
            <a:ext cx="450039" cy="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827775" y="661350"/>
            <a:ext cx="2264100" cy="19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752175" y="377700"/>
            <a:ext cx="2415300" cy="483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1595475" y="377700"/>
            <a:ext cx="7287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회원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1054175" y="1004650"/>
            <a:ext cx="7995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회원가입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99175" y="1457350"/>
            <a:ext cx="2121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로그인- (사용자, </a:t>
            </a:r>
            <a:r>
              <a:rPr lang="ko">
                <a:highlight>
                  <a:srgbClr val="FFFF00"/>
                </a:highlight>
                <a:latin typeface="Do Hyeon"/>
                <a:ea typeface="Do Hyeon"/>
                <a:cs typeface="Do Hyeon"/>
                <a:sym typeface="Do Hyeon"/>
              </a:rPr>
              <a:t>관리자</a:t>
            </a:r>
            <a:r>
              <a:rPr lang="ko">
                <a:latin typeface="Do Hyeon"/>
                <a:ea typeface="Do Hyeon"/>
                <a:cs typeface="Do Hyeon"/>
                <a:sym typeface="Do Hyeon"/>
              </a:rPr>
              <a:t> 구분)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943275" y="1970425"/>
            <a:ext cx="20331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latin typeface="Do Hyeon"/>
                <a:ea typeface="Do Hyeon"/>
                <a:cs typeface="Do Hyeon"/>
                <a:sym typeface="Do Hyeon"/>
              </a:rPr>
              <a:t>마이페이지 &gt; 적립금, 정보 수정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149525" y="1004650"/>
            <a:ext cx="7995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탈퇴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3612075" y="661350"/>
            <a:ext cx="2264100" cy="19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3536475" y="377700"/>
            <a:ext cx="2415300" cy="483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290225" y="661350"/>
            <a:ext cx="2264100" cy="19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214625" y="377700"/>
            <a:ext cx="2415300" cy="483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644438" y="2986325"/>
            <a:ext cx="2264100" cy="19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568838" y="2702675"/>
            <a:ext cx="2415300" cy="483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4379775" y="377700"/>
            <a:ext cx="7287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메뉴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3466725" y="955125"/>
            <a:ext cx="27945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카테고리 : 전체, 베스트, 일반, 프리미엄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842075" y="2042900"/>
            <a:ext cx="7995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메뉴 검색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8225" y="2706175"/>
            <a:ext cx="728700" cy="45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latin typeface="Do Hyeon"/>
                <a:ea typeface="Do Hyeon"/>
                <a:cs typeface="Do Hyeon"/>
                <a:sym typeface="Do Hyeon"/>
              </a:rPr>
              <a:t>기능</a:t>
            </a:r>
            <a:endParaRPr b="1" sz="25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735300" y="1687563"/>
            <a:ext cx="20331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정렬(인기순 ,가격순, 최신순)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3612075" y="1340675"/>
            <a:ext cx="11706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메뉴 상세보기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4782675" y="1340663"/>
            <a:ext cx="11706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구매후기(별점)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4902952" y="2042900"/>
            <a:ext cx="8985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00"/>
                </a:highlight>
                <a:latin typeface="Do Hyeon"/>
                <a:ea typeface="Do Hyeon"/>
                <a:cs typeface="Do Hyeon"/>
                <a:sym typeface="Do Hyeon"/>
              </a:rPr>
              <a:t>메뉴 등록</a:t>
            </a:r>
            <a:endParaRPr>
              <a:highlight>
                <a:srgbClr val="FFFF00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08" name="Google Shape;108;p15"/>
          <p:cNvCxnSpPr/>
          <p:nvPr/>
        </p:nvCxnSpPr>
        <p:spPr>
          <a:xfrm flipH="1">
            <a:off x="1958025" y="1103650"/>
            <a:ext cx="3600" cy="25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/>
          <p:nvPr/>
        </p:nvCxnSpPr>
        <p:spPr>
          <a:xfrm flipH="1">
            <a:off x="4742325" y="1407825"/>
            <a:ext cx="3600" cy="25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/>
          <p:nvPr/>
        </p:nvCxnSpPr>
        <p:spPr>
          <a:xfrm flipH="1">
            <a:off x="4742325" y="2141900"/>
            <a:ext cx="3600" cy="25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1" name="Google Shape;111;p15"/>
          <p:cNvSpPr txBox="1"/>
          <p:nvPr/>
        </p:nvSpPr>
        <p:spPr>
          <a:xfrm>
            <a:off x="6756600" y="377700"/>
            <a:ext cx="12807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장바구니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4412138" y="2702675"/>
            <a:ext cx="7287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결제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6290225" y="1910050"/>
            <a:ext cx="22641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3C78D8"/>
                </a:solidFill>
                <a:latin typeface="Do Hyeon"/>
                <a:ea typeface="Do Hyeon"/>
                <a:cs typeface="Do Hyeon"/>
                <a:sym typeface="Do Hyeon"/>
              </a:rPr>
              <a:t>메</a:t>
            </a:r>
            <a:r>
              <a:rPr i="1" lang="ko" sz="1200">
                <a:solidFill>
                  <a:srgbClr val="1155CC"/>
                </a:solidFill>
                <a:latin typeface="Do Hyeon"/>
                <a:ea typeface="Do Hyeon"/>
                <a:cs typeface="Do Hyeon"/>
                <a:sym typeface="Do Hyeon"/>
              </a:rPr>
              <a:t>뉴명, 수량, 가격(할인 가격), 총 가격, 메뉴 선택(체크박스), </a:t>
            </a:r>
            <a:r>
              <a:rPr i="1" lang="ko" sz="1200">
                <a:solidFill>
                  <a:srgbClr val="1155CC"/>
                </a:solidFill>
                <a:latin typeface="Do Hyeon"/>
                <a:ea typeface="Do Hyeon"/>
                <a:cs typeface="Do Hyeon"/>
                <a:sym typeface="Do Hyeon"/>
              </a:rPr>
              <a:t>메뉴 삭제, </a:t>
            </a:r>
            <a:endParaRPr i="1" sz="1200">
              <a:solidFill>
                <a:srgbClr val="1155CC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6290225" y="955125"/>
            <a:ext cx="1094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장바구니 담기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7503475" y="955125"/>
            <a:ext cx="1094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장바구니 삭제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16" name="Google Shape;116;p15"/>
          <p:cNvCxnSpPr/>
          <p:nvPr/>
        </p:nvCxnSpPr>
        <p:spPr>
          <a:xfrm flipH="1">
            <a:off x="7413325" y="1007563"/>
            <a:ext cx="3600" cy="25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7" name="Google Shape;117;p15"/>
          <p:cNvSpPr txBox="1"/>
          <p:nvPr/>
        </p:nvSpPr>
        <p:spPr>
          <a:xfrm>
            <a:off x="6396363" y="1432575"/>
            <a:ext cx="799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주문 버튼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79100" y="3028775"/>
            <a:ext cx="2264100" cy="19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703500" y="2745125"/>
            <a:ext cx="2415300" cy="483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1554525" y="2745125"/>
            <a:ext cx="7287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주문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1469625" y="3283250"/>
            <a:ext cx="8985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주문 내역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745950" y="3530775"/>
            <a:ext cx="24702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1155CC"/>
                </a:solidFill>
                <a:latin typeface="Do Hyeon"/>
                <a:ea typeface="Do Hyeon"/>
                <a:cs typeface="Do Hyeon"/>
                <a:sym typeface="Do Hyeon"/>
              </a:rPr>
              <a:t>(날짜, 메뉴명, 수량, 총 가격, 주문 상태, 주문 매장명, 배달/포장, 적립 포인트)</a:t>
            </a:r>
            <a:endParaRPr i="1" sz="1200">
              <a:solidFill>
                <a:srgbClr val="1155CC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1461900" y="4180175"/>
            <a:ext cx="8985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주문 취소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6365825" y="2974525"/>
            <a:ext cx="2264100" cy="19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6290225" y="2690875"/>
            <a:ext cx="2415300" cy="483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6926400" y="2690875"/>
            <a:ext cx="12168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고객센터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7135050" y="3293288"/>
            <a:ext cx="799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문의하기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7098125" y="3762213"/>
            <a:ext cx="799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00"/>
                </a:highlight>
                <a:latin typeface="Do Hyeon"/>
                <a:ea typeface="Do Hyeon"/>
                <a:cs typeface="Do Hyeon"/>
                <a:sym typeface="Do Hyeon"/>
              </a:rPr>
              <a:t>댓글 달기</a:t>
            </a:r>
            <a:endParaRPr>
              <a:highlight>
                <a:srgbClr val="FFFF00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4391238" y="3316900"/>
            <a:ext cx="799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결제하기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4304387" y="3797613"/>
            <a:ext cx="9732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포인트 사용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4289900" y="4278350"/>
            <a:ext cx="9732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배송지 입력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7384325" y="1432575"/>
            <a:ext cx="1216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배달/포장 선택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33" name="Google Shape;133;p15"/>
          <p:cNvCxnSpPr/>
          <p:nvPr/>
        </p:nvCxnSpPr>
        <p:spPr>
          <a:xfrm flipH="1">
            <a:off x="7284850" y="1503925"/>
            <a:ext cx="3600" cy="25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4" name="Google Shape;134;p15"/>
          <p:cNvSpPr txBox="1"/>
          <p:nvPr/>
        </p:nvSpPr>
        <p:spPr>
          <a:xfrm>
            <a:off x="-74025" y="1636250"/>
            <a:ext cx="973200" cy="45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latin typeface="Do Hyeon"/>
                <a:ea typeface="Do Hyeon"/>
                <a:cs typeface="Do Hyeon"/>
                <a:sym typeface="Do Hyeon"/>
              </a:rPr>
              <a:t>구현할</a:t>
            </a:r>
            <a:endParaRPr b="1" sz="25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4294967295" type="subTitle"/>
          </p:nvPr>
        </p:nvSpPr>
        <p:spPr>
          <a:xfrm>
            <a:off x="2672538" y="4531000"/>
            <a:ext cx="37989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latin typeface="Alfa Slab One"/>
                <a:ea typeface="Alfa Slab One"/>
                <a:cs typeface="Alfa Slab One"/>
                <a:sym typeface="Alfa Slab One"/>
              </a:rPr>
              <a:t>Entity Relationship Diagram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40" name="Google Shape;140;p16"/>
          <p:cNvPicPr preferRelativeResize="0"/>
          <p:nvPr/>
        </p:nvPicPr>
        <p:blipFill rotWithShape="1">
          <a:blip r:embed="rId3">
            <a:alphaModFix/>
          </a:blip>
          <a:srcRect b="46210" l="0" r="17156" t="0"/>
          <a:stretch/>
        </p:blipFill>
        <p:spPr>
          <a:xfrm>
            <a:off x="822263" y="1008800"/>
            <a:ext cx="7499474" cy="3430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>
            <p:ph idx="4294967295" type="ctrTitle"/>
          </p:nvPr>
        </p:nvSpPr>
        <p:spPr>
          <a:xfrm>
            <a:off x="4023900" y="426200"/>
            <a:ext cx="10962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lfa Slab One"/>
                <a:ea typeface="Alfa Slab One"/>
                <a:cs typeface="Alfa Slab One"/>
                <a:sym typeface="Alfa Slab One"/>
              </a:rPr>
              <a:t>ERD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idx="4294967295" type="subTitle"/>
          </p:nvPr>
        </p:nvSpPr>
        <p:spPr>
          <a:xfrm>
            <a:off x="2672538" y="4531000"/>
            <a:ext cx="37989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latin typeface="Alfa Slab One"/>
                <a:ea typeface="Alfa Slab One"/>
                <a:cs typeface="Alfa Slab One"/>
                <a:sym typeface="Alfa Slab One"/>
              </a:rPr>
              <a:t>Entity Relationship Diagram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7" name="Google Shape;147;p17"/>
          <p:cNvSpPr txBox="1"/>
          <p:nvPr>
            <p:ph idx="4294967295" type="ctrTitle"/>
          </p:nvPr>
        </p:nvSpPr>
        <p:spPr>
          <a:xfrm>
            <a:off x="4023900" y="426200"/>
            <a:ext cx="10962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lfa Slab One"/>
                <a:ea typeface="Alfa Slab One"/>
                <a:cs typeface="Alfa Slab One"/>
                <a:sym typeface="Alfa Slab One"/>
              </a:rPr>
              <a:t>ERD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b="0" l="13539" r="0" t="59220"/>
          <a:stretch/>
        </p:blipFill>
        <p:spPr>
          <a:xfrm>
            <a:off x="338800" y="1439773"/>
            <a:ext cx="6813449" cy="226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 b="0" l="64559" r="17964" t="3110"/>
          <a:stretch/>
        </p:blipFill>
        <p:spPr>
          <a:xfrm>
            <a:off x="7414575" y="251175"/>
            <a:ext cx="1188200" cy="464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