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c4b9a1c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c4b9a1c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ece1de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2ece1de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20848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20848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20848db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20848db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20848db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20848db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F4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620848d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620848d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625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4F4F4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620848db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620848db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4F4F4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5386e94a2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5386e94a2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2ece1de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2ece1de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32944d4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32944d4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81d84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81d841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386e94a2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5386e94a2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5386e94a2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5386e94a2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5386e94a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5386e94a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281d841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281d841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281d841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281d841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5386e94a2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5386e94a2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c4b9a1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c4b9a1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c4b9a1c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c4b9a1c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c4b9a1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c4b9a1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c4b9a1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c4b9a1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81d841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81d841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386e94a2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386e94a2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386e94a2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386e94a2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13" Type="http://schemas.openxmlformats.org/officeDocument/2006/relationships/image" Target="../media/image24.gif"/><Relationship Id="rId18" Type="http://schemas.openxmlformats.org/officeDocument/2006/relationships/image" Target="../media/image29.gif"/><Relationship Id="rId3" Type="http://schemas.openxmlformats.org/officeDocument/2006/relationships/image" Target="../media/image14.gif"/><Relationship Id="rId21" Type="http://schemas.openxmlformats.org/officeDocument/2006/relationships/image" Target="../media/image32.gif"/><Relationship Id="rId7" Type="http://schemas.openxmlformats.org/officeDocument/2006/relationships/image" Target="../media/image18.gif"/><Relationship Id="rId12" Type="http://schemas.openxmlformats.org/officeDocument/2006/relationships/image" Target="../media/image23.gif"/><Relationship Id="rId17" Type="http://schemas.openxmlformats.org/officeDocument/2006/relationships/image" Target="../media/image28.gi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gif"/><Relationship Id="rId20" Type="http://schemas.openxmlformats.org/officeDocument/2006/relationships/image" Target="../media/image3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gif"/><Relationship Id="rId11" Type="http://schemas.openxmlformats.org/officeDocument/2006/relationships/image" Target="../media/image22.gif"/><Relationship Id="rId5" Type="http://schemas.openxmlformats.org/officeDocument/2006/relationships/image" Target="../media/image16.gif"/><Relationship Id="rId15" Type="http://schemas.openxmlformats.org/officeDocument/2006/relationships/image" Target="../media/image26.gif"/><Relationship Id="rId10" Type="http://schemas.openxmlformats.org/officeDocument/2006/relationships/image" Target="../media/image21.gif"/><Relationship Id="rId19" Type="http://schemas.openxmlformats.org/officeDocument/2006/relationships/image" Target="../media/image30.gif"/><Relationship Id="rId4" Type="http://schemas.openxmlformats.org/officeDocument/2006/relationships/image" Target="../media/image15.gif"/><Relationship Id="rId9" Type="http://schemas.openxmlformats.org/officeDocument/2006/relationships/image" Target="../media/image20.gif"/><Relationship Id="rId14" Type="http://schemas.openxmlformats.org/officeDocument/2006/relationships/image" Target="../media/image2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904.01906v4.pdf" TargetMode="External"/><Relationship Id="rId3" Type="http://schemas.openxmlformats.org/officeDocument/2006/relationships/hyperlink" Target="https://fki.tic.heia-fr.ch/databases/iam-handwriting-database" TargetMode="External"/><Relationship Id="rId7" Type="http://schemas.openxmlformats.org/officeDocument/2006/relationships/hyperlink" Target="https://github.com/clovaai/deep-text-recognition-benchmar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esseract-ocr/docs/blob/main/das_tutorial2016/6ModernizationEfforts.pdf" TargetMode="External"/><Relationship Id="rId11" Type="http://schemas.openxmlformats.org/officeDocument/2006/relationships/hyperlink" Target="https://www.robots.ox.ac.uk/~vgg/data/text/" TargetMode="External"/><Relationship Id="rId5" Type="http://schemas.openxmlformats.org/officeDocument/2006/relationships/hyperlink" Target="https://static.googleusercontent.com/media/research.google.com/ru/pubs/archive/33418.pdf" TargetMode="External"/><Relationship Id="rId10" Type="http://schemas.openxmlformats.org/officeDocument/2006/relationships/hyperlink" Target="https://www.robots.ox.ac.uk/~vgg/data/scenetext/" TargetMode="External"/><Relationship Id="rId4" Type="http://schemas.openxmlformats.org/officeDocument/2006/relationships/hyperlink" Target="https://nanonets.com/blog/ocr-with-tesseract/amp/&amp;ved=2ahUKEwjwxuLWrMv0AhVv-SoKHY-NCkMQFnoECCYQAQ&amp;usg=AOvVaw2g68r7GTHRmqECb8HV9fJl" TargetMode="External"/><Relationship Id="rId9" Type="http://schemas.openxmlformats.org/officeDocument/2006/relationships/hyperlink" Target="https://arxiv.org/pdf/1409.0473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Распознавание рукописного текста</a:t>
            </a:r>
            <a:endParaRPr sz="3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Распознавание рукописных слов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88" y="1526013"/>
            <a:ext cx="6381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613" y="1573638"/>
            <a:ext cx="1152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88" y="1554588"/>
            <a:ext cx="5524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1288" y="1559350"/>
            <a:ext cx="542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5263" y="1716513"/>
            <a:ext cx="1409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4875" y="1916538"/>
            <a:ext cx="95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0025" y="1707000"/>
            <a:ext cx="17621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388850" y="2171550"/>
            <a:ext cx="587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Склеенные в предложение слова из датасета IAM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622113" y="3267925"/>
            <a:ext cx="12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IAM dataset</a:t>
            </a:r>
            <a:endParaRPr/>
          </a:p>
        </p:txBody>
      </p:sp>
      <p:cxnSp>
        <p:nvCxnSpPr>
          <p:cNvPr id="120" name="Google Shape;120;p22"/>
          <p:cNvCxnSpPr>
            <a:stCxn id="119" idx="2"/>
          </p:cNvCxnSpPr>
          <p:nvPr/>
        </p:nvCxnSpPr>
        <p:spPr>
          <a:xfrm flipH="1">
            <a:off x="3119463" y="3668125"/>
            <a:ext cx="1143300" cy="6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2"/>
          <p:cNvCxnSpPr/>
          <p:nvPr/>
        </p:nvCxnSpPr>
        <p:spPr>
          <a:xfrm>
            <a:off x="4262763" y="3668125"/>
            <a:ext cx="1143300" cy="6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2"/>
          <p:cNvSpPr txBox="1"/>
          <p:nvPr/>
        </p:nvSpPr>
        <p:spPr>
          <a:xfrm>
            <a:off x="2471200" y="4357025"/>
            <a:ext cx="140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обучения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78384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719450" y="4364300"/>
            <a:ext cx="159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валидации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19028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Рассмотренные модели</a:t>
            </a:r>
            <a:endParaRPr/>
          </a:p>
        </p:txBody>
      </p:sp>
      <p:cxnSp>
        <p:nvCxnSpPr>
          <p:cNvPr id="129" name="Google Shape;129;p23"/>
          <p:cNvCxnSpPr/>
          <p:nvPr/>
        </p:nvCxnSpPr>
        <p:spPr>
          <a:xfrm flipH="1">
            <a:off x="2496225" y="1320050"/>
            <a:ext cx="1706100" cy="13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3"/>
          <p:cNvCxnSpPr/>
          <p:nvPr/>
        </p:nvCxnSpPr>
        <p:spPr>
          <a:xfrm>
            <a:off x="4202325" y="1320050"/>
            <a:ext cx="1706100" cy="13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3"/>
          <p:cNvSpPr txBox="1"/>
          <p:nvPr/>
        </p:nvSpPr>
        <p:spPr>
          <a:xfrm>
            <a:off x="1815475" y="27656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Tesseract OCR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5143625" y="2765600"/>
            <a:ext cx="26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 + LSTM + (Attn/CTC)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Tesseract 3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223963"/>
            <a:ext cx="68484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Tesseract 4, 2016 г.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2912125" y="2063850"/>
            <a:ext cx="377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LSTM + Static shape classifier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CNN + LSTM + Connectionist temporal classification (CTC)</a:t>
            </a:r>
            <a:endParaRPr sz="2420"/>
          </a:p>
        </p:txBody>
      </p:sp>
      <p:cxnSp>
        <p:nvCxnSpPr>
          <p:cNvPr id="150" name="Google Shape;150;p26"/>
          <p:cNvCxnSpPr/>
          <p:nvPr/>
        </p:nvCxnSpPr>
        <p:spPr>
          <a:xfrm>
            <a:off x="1150275" y="2370600"/>
            <a:ext cx="5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6"/>
          <p:cNvSpPr/>
          <p:nvPr/>
        </p:nvSpPr>
        <p:spPr>
          <a:xfrm>
            <a:off x="1654575" y="1899950"/>
            <a:ext cx="1185000" cy="8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Сверточная ResNet</a:t>
            </a:r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2839575" y="2370600"/>
            <a:ext cx="5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6"/>
          <p:cNvSpPr/>
          <p:nvPr/>
        </p:nvSpPr>
        <p:spPr>
          <a:xfrm>
            <a:off x="3338563" y="1799050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Карты признаков</a:t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3491330" y="1946848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Карты признаков</a:t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3644098" y="2094646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Визуальные признаки</a:t>
            </a: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4899600" y="2370600"/>
            <a:ext cx="5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6"/>
          <p:cNvSpPr/>
          <p:nvPr/>
        </p:nvSpPr>
        <p:spPr>
          <a:xfrm>
            <a:off x="5398575" y="1933650"/>
            <a:ext cx="1341900" cy="8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Рекуррентная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BiLSTM</a:t>
            </a:r>
            <a:endParaRPr/>
          </a:p>
        </p:txBody>
      </p:sp>
      <p:cxnSp>
        <p:nvCxnSpPr>
          <p:cNvPr id="158" name="Google Shape;158;p26"/>
          <p:cNvCxnSpPr/>
          <p:nvPr/>
        </p:nvCxnSpPr>
        <p:spPr>
          <a:xfrm>
            <a:off x="6740475" y="2370600"/>
            <a:ext cx="5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6"/>
          <p:cNvSpPr/>
          <p:nvPr/>
        </p:nvSpPr>
        <p:spPr>
          <a:xfrm>
            <a:off x="7501775" y="3939050"/>
            <a:ext cx="1341900" cy="8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CTC decoder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239438" y="1799050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Карты признаков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7392205" y="1946848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Карты признаков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7544973" y="2094646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Контекстные признаки</a:t>
            </a:r>
            <a:endParaRPr/>
          </a:p>
        </p:txBody>
      </p:sp>
      <p:cxnSp>
        <p:nvCxnSpPr>
          <p:cNvPr id="163" name="Google Shape;163;p26"/>
          <p:cNvCxnSpPr/>
          <p:nvPr/>
        </p:nvCxnSpPr>
        <p:spPr>
          <a:xfrm>
            <a:off x="8172723" y="3216346"/>
            <a:ext cx="0" cy="7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5" y="2233474"/>
            <a:ext cx="1125200" cy="2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7213775" y="2942150"/>
            <a:ext cx="1917900" cy="27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L-EE-A-RR-N-I-NN-G</a:t>
            </a:r>
            <a:endParaRPr/>
          </a:p>
        </p:txBody>
      </p:sp>
      <p:cxnSp>
        <p:nvCxnSpPr>
          <p:cNvPr id="166" name="Google Shape;166;p26"/>
          <p:cNvCxnSpPr>
            <a:stCxn id="159" idx="1"/>
          </p:cNvCxnSpPr>
          <p:nvPr/>
        </p:nvCxnSpPr>
        <p:spPr>
          <a:xfrm rot="10800000">
            <a:off x="6765575" y="4376000"/>
            <a:ext cx="73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6"/>
          <p:cNvSpPr/>
          <p:nvPr/>
        </p:nvSpPr>
        <p:spPr>
          <a:xfrm>
            <a:off x="5506875" y="4616750"/>
            <a:ext cx="1125300" cy="27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LEARNING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5328675" y="4135250"/>
            <a:ext cx="1411800" cy="48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ru" sz="2420"/>
              <a:t>Connectionist temporal classification (CTC) декодер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0675"/>
            <a:ext cx="46005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5479800" y="2371650"/>
            <a:ext cx="115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aaabb ⇒ ab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/>
              <a:t>CNN + LSTM + Attention (Attn)</a:t>
            </a:r>
            <a:endParaRPr sz="2420"/>
          </a:p>
        </p:txBody>
      </p:sp>
      <p:cxnSp>
        <p:nvCxnSpPr>
          <p:cNvPr id="181" name="Google Shape;181;p28"/>
          <p:cNvCxnSpPr/>
          <p:nvPr/>
        </p:nvCxnSpPr>
        <p:spPr>
          <a:xfrm>
            <a:off x="1150275" y="2370600"/>
            <a:ext cx="5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28"/>
          <p:cNvSpPr/>
          <p:nvPr/>
        </p:nvSpPr>
        <p:spPr>
          <a:xfrm>
            <a:off x="1654575" y="1899950"/>
            <a:ext cx="1185000" cy="8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Сверточная ResNet</a:t>
            </a:r>
            <a:endParaRPr/>
          </a:p>
        </p:txBody>
      </p:sp>
      <p:cxnSp>
        <p:nvCxnSpPr>
          <p:cNvPr id="183" name="Google Shape;183;p28"/>
          <p:cNvCxnSpPr/>
          <p:nvPr/>
        </p:nvCxnSpPr>
        <p:spPr>
          <a:xfrm>
            <a:off x="2839575" y="2370600"/>
            <a:ext cx="5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28"/>
          <p:cNvSpPr/>
          <p:nvPr/>
        </p:nvSpPr>
        <p:spPr>
          <a:xfrm>
            <a:off x="3338563" y="1799050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Карты признаков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3491330" y="1946848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Карты признаков</a:t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3644098" y="2094646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Визуальные признаки</a:t>
            </a:r>
            <a:endParaRPr/>
          </a:p>
        </p:txBody>
      </p:sp>
      <p:cxnSp>
        <p:nvCxnSpPr>
          <p:cNvPr id="187" name="Google Shape;187;p28"/>
          <p:cNvCxnSpPr/>
          <p:nvPr/>
        </p:nvCxnSpPr>
        <p:spPr>
          <a:xfrm>
            <a:off x="4899600" y="2370600"/>
            <a:ext cx="5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8"/>
          <p:cNvSpPr/>
          <p:nvPr/>
        </p:nvSpPr>
        <p:spPr>
          <a:xfrm>
            <a:off x="5398575" y="1933650"/>
            <a:ext cx="1341900" cy="8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Рекуррентная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BiLSTM</a:t>
            </a:r>
            <a:endParaRPr/>
          </a:p>
        </p:txBody>
      </p:sp>
      <p:cxnSp>
        <p:nvCxnSpPr>
          <p:cNvPr id="189" name="Google Shape;189;p28"/>
          <p:cNvCxnSpPr/>
          <p:nvPr/>
        </p:nvCxnSpPr>
        <p:spPr>
          <a:xfrm>
            <a:off x="6740475" y="2370600"/>
            <a:ext cx="5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8"/>
          <p:cNvSpPr/>
          <p:nvPr/>
        </p:nvSpPr>
        <p:spPr>
          <a:xfrm>
            <a:off x="7239438" y="1722850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7468405" y="2023048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7697373" y="2247046"/>
            <a:ext cx="1255500" cy="84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Контекстные признаки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5" y="2233474"/>
            <a:ext cx="1125200" cy="2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375" y="1799046"/>
            <a:ext cx="1524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4975" y="2065633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6713" y="2289646"/>
            <a:ext cx="180975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8"/>
          <p:cNvCxnSpPr/>
          <p:nvPr/>
        </p:nvCxnSpPr>
        <p:spPr>
          <a:xfrm flipH="1">
            <a:off x="5883300" y="3094550"/>
            <a:ext cx="1872900" cy="8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8"/>
          <p:cNvSpPr/>
          <p:nvPr/>
        </p:nvSpPr>
        <p:spPr>
          <a:xfrm>
            <a:off x="4327500" y="3461500"/>
            <a:ext cx="1555800" cy="8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Attention</a:t>
            </a:r>
            <a:endParaRPr/>
          </a:p>
        </p:txBody>
      </p:sp>
      <p:cxnSp>
        <p:nvCxnSpPr>
          <p:cNvPr id="199" name="Google Shape;199;p28"/>
          <p:cNvCxnSpPr/>
          <p:nvPr/>
        </p:nvCxnSpPr>
        <p:spPr>
          <a:xfrm rot="10800000">
            <a:off x="3598225" y="3917150"/>
            <a:ext cx="73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8"/>
          <p:cNvSpPr/>
          <p:nvPr/>
        </p:nvSpPr>
        <p:spPr>
          <a:xfrm>
            <a:off x="2329675" y="4204975"/>
            <a:ext cx="1125300" cy="27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LEARNING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186425" y="3723475"/>
            <a:ext cx="1411800" cy="48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LSTM attention decoder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3775150" y="1056850"/>
            <a:ext cx="22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815350" y="4051475"/>
            <a:ext cx="554700" cy="66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1841800" y="4051475"/>
            <a:ext cx="554700" cy="66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3814163" y="4051475"/>
            <a:ext cx="554700" cy="66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00" y="4302458"/>
            <a:ext cx="1524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188" y="4302471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038" y="4302446"/>
            <a:ext cx="18097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/>
          <p:nvPr/>
        </p:nvSpPr>
        <p:spPr>
          <a:xfrm>
            <a:off x="1841800" y="1846150"/>
            <a:ext cx="554700" cy="66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3703988" y="1846150"/>
            <a:ext cx="554700" cy="66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6288" y="2120950"/>
            <a:ext cx="2857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9425" y="2120950"/>
            <a:ext cx="123825" cy="11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9"/>
          <p:cNvCxnSpPr>
            <a:stCxn id="214" idx="3"/>
            <a:endCxn id="215" idx="1"/>
          </p:cNvCxnSpPr>
          <p:nvPr/>
        </p:nvCxnSpPr>
        <p:spPr>
          <a:xfrm>
            <a:off x="2396500" y="2178100"/>
            <a:ext cx="13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9"/>
          <p:cNvCxnSpPr>
            <a:endCxn id="214" idx="1"/>
          </p:cNvCxnSpPr>
          <p:nvPr/>
        </p:nvCxnSpPr>
        <p:spPr>
          <a:xfrm rot="10800000" flipH="1">
            <a:off x="1368700" y="2178100"/>
            <a:ext cx="473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9"/>
          <p:cNvCxnSpPr/>
          <p:nvPr/>
        </p:nvCxnSpPr>
        <p:spPr>
          <a:xfrm rot="10800000" flipH="1">
            <a:off x="4258700" y="2173900"/>
            <a:ext cx="473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9"/>
          <p:cNvCxnSpPr>
            <a:stCxn id="214" idx="0"/>
          </p:cNvCxnSpPr>
          <p:nvPr/>
        </p:nvCxnSpPr>
        <p:spPr>
          <a:xfrm rot="10800000">
            <a:off x="2119150" y="1626250"/>
            <a:ext cx="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29"/>
          <p:cNvCxnSpPr/>
          <p:nvPr/>
        </p:nvCxnSpPr>
        <p:spPr>
          <a:xfrm rot="10800000">
            <a:off x="3981350" y="1626250"/>
            <a:ext cx="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3" name="Google Shape;22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2400" y="1435750"/>
            <a:ext cx="17335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0300" y="1435750"/>
            <a:ext cx="1562100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9"/>
          <p:cNvCxnSpPr/>
          <p:nvPr/>
        </p:nvCxnSpPr>
        <p:spPr>
          <a:xfrm rot="10800000">
            <a:off x="2119175" y="1147000"/>
            <a:ext cx="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9"/>
          <p:cNvCxnSpPr/>
          <p:nvPr/>
        </p:nvCxnSpPr>
        <p:spPr>
          <a:xfrm rot="10800000">
            <a:off x="3981338" y="1147000"/>
            <a:ext cx="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7" name="Google Shape;22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09900" y="954325"/>
            <a:ext cx="14287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66750" y="1017725"/>
            <a:ext cx="304800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2907250" y="3040775"/>
            <a:ext cx="285900" cy="28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83525" y="31170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67275" y="3631925"/>
            <a:ext cx="2286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71550" y="3631925"/>
            <a:ext cx="2381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03900" y="3631925"/>
            <a:ext cx="257175" cy="11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9"/>
          <p:cNvCxnSpPr>
            <a:stCxn id="208" idx="0"/>
            <a:endCxn id="229" idx="3"/>
          </p:cNvCxnSpPr>
          <p:nvPr/>
        </p:nvCxnSpPr>
        <p:spPr>
          <a:xfrm rot="10800000" flipH="1">
            <a:off x="1092700" y="3284675"/>
            <a:ext cx="1856400" cy="7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9"/>
          <p:cNvCxnSpPr>
            <a:stCxn id="209" idx="0"/>
            <a:endCxn id="229" idx="4"/>
          </p:cNvCxnSpPr>
          <p:nvPr/>
        </p:nvCxnSpPr>
        <p:spPr>
          <a:xfrm rot="10800000" flipH="1">
            <a:off x="2119150" y="3326675"/>
            <a:ext cx="931200" cy="72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9"/>
          <p:cNvCxnSpPr>
            <a:stCxn id="210" idx="0"/>
            <a:endCxn id="229" idx="5"/>
          </p:cNvCxnSpPr>
          <p:nvPr/>
        </p:nvCxnSpPr>
        <p:spPr>
          <a:xfrm rot="10800000">
            <a:off x="3151313" y="3284675"/>
            <a:ext cx="940200" cy="7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7" name="Google Shape;237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79463" y="1496175"/>
            <a:ext cx="162877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9"/>
          <p:cNvCxnSpPr>
            <a:stCxn id="229" idx="0"/>
            <a:endCxn id="215" idx="1"/>
          </p:cNvCxnSpPr>
          <p:nvPr/>
        </p:nvCxnSpPr>
        <p:spPr>
          <a:xfrm rot="-5400000">
            <a:off x="2945650" y="2282525"/>
            <a:ext cx="862800" cy="653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79463" y="2068550"/>
            <a:ext cx="2505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679475" y="2657400"/>
            <a:ext cx="1066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151325" y="2955125"/>
            <a:ext cx="1238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679463" y="3250400"/>
            <a:ext cx="19716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679475" y="3927638"/>
            <a:ext cx="34290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89050" y="3875775"/>
            <a:ext cx="15621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изображений слов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Из RGB в оттенки серого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Небольшое размытие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С помощью метода Оцу (Otsu’s method) приводим к черно-белому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Применяем морфологическую операцию закрытия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787050"/>
            <a:ext cx="8832299" cy="178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25" y="102450"/>
            <a:ext cx="799554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Оптическое распознавание символов (Optical character recognition, OCR) - это преобразование изображений, содержащих рукописный или печатный текст, в текст, воспринимаемый и интерпретируемый компьютером.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38" y="2479600"/>
            <a:ext cx="4481921" cy="20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чем обучались модели?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726350" y="2088325"/>
            <a:ext cx="362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Tesseract, latin-based languages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400000 строк текста, включающих в себя более 4500 шрифтов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5496675" y="2088325"/>
            <a:ext cx="34593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Трехэтапная модель CNN-RNN-decoder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MJSynth (MJ) - синтетический датасет, содержит 9 млн. изображений на которых 90 тыс. слов разным шрифтом.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SynthText (ST) - синтетический датасет, содержит 800 тыс. изображений и ~8 млн. слов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MJSynth &amp; SynthText</a:t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3" y="1422250"/>
            <a:ext cx="63912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</a:t>
            </a: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311713" y="924600"/>
            <a:ext cx="8520600" cy="3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Accuracy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Levenshtein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899" y="1956200"/>
            <a:ext cx="4513450" cy="17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063" y="3858850"/>
            <a:ext cx="385588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947900" y="4203375"/>
            <a:ext cx="685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04040"/>
                </a:solidFill>
                <a:highlight>
                  <a:srgbClr val="FCFCFC"/>
                </a:highlight>
              </a:rPr>
              <a:t> Пример:  “rain” -&gt; “sain” -&gt; “shin” -&gt; “shine”  (Расстояние Левенштейна = 3)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body" idx="1"/>
          </p:nvPr>
        </p:nvSpPr>
        <p:spPr>
          <a:xfrm>
            <a:off x="279700" y="924575"/>
            <a:ext cx="8688600" cy="3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4500"/>
              <a:t>Norm-ED (нормированный Levenshtein)</a:t>
            </a:r>
            <a:endParaRPr sz="4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4500"/>
              <a:t>CER</a:t>
            </a:r>
            <a:endParaRPr sz="4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98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			</a:t>
            </a:r>
            <a:endParaRPr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67"/>
              <a:t>Где S - количество замен</a:t>
            </a:r>
            <a:endParaRPr sz="2367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67"/>
              <a:t>D - количество удалений</a:t>
            </a:r>
            <a:endParaRPr sz="2367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67"/>
              <a:t>I - Количество вставок </a:t>
            </a:r>
            <a:endParaRPr sz="2367"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67"/>
              <a:t>N - количество символов в слове</a:t>
            </a:r>
            <a:endParaRPr sz="2367"/>
          </a:p>
          <a:p>
            <a:pPr marL="0" marR="381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ru" sz="2100">
                <a:solidFill>
                  <a:srgbClr val="E8EAED"/>
                </a:solidFill>
                <a:highlight>
                  <a:srgbClr val="303134"/>
                </a:highlight>
              </a:rPr>
              <a:t>					</a:t>
            </a:r>
            <a:endParaRPr sz="2100">
              <a:solidFill>
                <a:srgbClr val="E8EAED"/>
              </a:solidFill>
              <a:highlight>
                <a:srgbClr val="303134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125" y="2261300"/>
            <a:ext cx="3719901" cy="7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5"/>
          <p:cNvSpPr txBox="1"/>
          <p:nvPr/>
        </p:nvSpPr>
        <p:spPr>
          <a:xfrm>
            <a:off x="916825" y="4180075"/>
            <a:ext cx="774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Пример: </a:t>
            </a:r>
            <a:r>
              <a:rPr lang="ru" sz="1200">
                <a:solidFill>
                  <a:srgbClr val="404040"/>
                </a:solidFill>
                <a:highlight>
                  <a:srgbClr val="FCFCFC"/>
                </a:highlight>
              </a:rPr>
              <a:t>“rain” -&gt; “sain” -&gt; “shin” -&gt; “shine”  (S = 2, D = 0, I=1, N = 5) =&gt; CER = 0.6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900" y="394425"/>
            <a:ext cx="6577649" cy="15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874" y="1931975"/>
            <a:ext cx="6577713" cy="15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3903" y="3469525"/>
            <a:ext cx="6577647" cy="15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/>
        </p:nvSpPr>
        <p:spPr>
          <a:xfrm>
            <a:off x="212175" y="963100"/>
            <a:ext cx="20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ResNet-BiLSTM-ATTN</a:t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241875" y="2500650"/>
            <a:ext cx="20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Tesseract</a:t>
            </a:r>
            <a:endParaRPr/>
          </a:p>
        </p:txBody>
      </p:sp>
      <p:sp>
        <p:nvSpPr>
          <p:cNvPr id="296" name="Google Shape;296;p36"/>
          <p:cNvSpPr txBox="1"/>
          <p:nvPr/>
        </p:nvSpPr>
        <p:spPr>
          <a:xfrm>
            <a:off x="306500" y="3703575"/>
            <a:ext cx="198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212175" y="3967525"/>
            <a:ext cx="21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ResNet-BiLSTM-CTC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источники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IAM dataset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https://fki.tic.heia-fr.ch/databases/iam-handwriting-database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Tesseract engine  </a:t>
            </a:r>
            <a:r>
              <a:rPr lang="ru" sz="16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https://nanonets.com/blog/ocr-with-tesseract/amp/&amp;ved=2ahUKEwjwxuLWrMv0AhVv-SoKHY-NCkMQFnoECCYQAQ&amp;usg=AOvVaw2g68r7GTHRmqECb8HV9fJl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Tesseract engine, 2007 -</a:t>
            </a:r>
            <a:r>
              <a:rPr lang="ru" sz="16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https://static.googleusercontent.com/media/research.google.com/ru//pubs/archive/33418.pdf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Tesseract modernization  </a:t>
            </a:r>
            <a:r>
              <a:rPr lang="ru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https://github.com/tesseract-ocr/docs/blob/main/das_tutorial2016/6ModernizationEfforts.pdf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3-stage model. Repository </a:t>
            </a:r>
            <a:r>
              <a:rPr lang="ru" sz="16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https://github.com/clovaai/deep-text-recognition-benchmark</a:t>
            </a:r>
            <a:endParaRPr sz="1600">
              <a:solidFill>
                <a:srgbClr val="4F4F4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3-stage model. Paper </a:t>
            </a:r>
            <a:r>
              <a:rPr lang="ru" sz="1600" u="sng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https://arxiv.org/pdf/1904.01906v4.pdf</a:t>
            </a:r>
            <a:endParaRPr sz="1600">
              <a:solidFill>
                <a:srgbClr val="4F4F4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Attention paper</a:t>
            </a:r>
            <a:r>
              <a:rPr lang="ru" sz="1600">
                <a:solidFill>
                  <a:srgbClr val="4F4F4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https://arxiv.org/pdf/1409.0473.pdf</a:t>
            </a:r>
            <a:endParaRPr sz="1600">
              <a:solidFill>
                <a:srgbClr val="4F4F4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SynthText dataset </a:t>
            </a:r>
            <a:r>
              <a:rPr lang="ru" sz="16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https://www.robots.ox.ac.uk/~vgg/data/scenetext/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MJSynth dataset </a:t>
            </a:r>
            <a:r>
              <a:rPr lang="ru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 https://www.robots.ox.ac.uk/~vgg/data/text/</a:t>
            </a:r>
            <a:endParaRPr sz="1600">
              <a:solidFill>
                <a:srgbClr val="4F4F4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к распознаванию текста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05325" y="1258925"/>
            <a:ext cx="7990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Классические подходы компьютерного зрения,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Подходы с использованием нейронных сетей.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Классические CV подходы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</a:rPr>
              <a:t>Как правило, такой подход включает в себя следующие шаги: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749300" lvl="0" indent="-33020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</a:rPr>
              <a:t>Применение </a:t>
            </a:r>
            <a:r>
              <a:rPr lang="ru" sz="1600" b="1">
                <a:solidFill>
                  <a:srgbClr val="292929"/>
                </a:solidFill>
                <a:highlight>
                  <a:srgbClr val="FFFFFF"/>
                </a:highlight>
              </a:rPr>
              <a:t>фильтров </a:t>
            </a: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</a:rPr>
              <a:t>для выделения символов от фона,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749300" lvl="0" indent="-3302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ru" sz="1600" b="1">
                <a:solidFill>
                  <a:srgbClr val="292929"/>
                </a:solidFill>
                <a:highlight>
                  <a:srgbClr val="FFFFFF"/>
                </a:highlight>
              </a:rPr>
              <a:t>Нахождение областей</a:t>
            </a: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</a:rPr>
              <a:t>, на которых может располагаться текст,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749300" lvl="0" indent="-3302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ru" sz="1600" b="1">
                <a:solidFill>
                  <a:srgbClr val="292929"/>
                </a:solidFill>
                <a:highlight>
                  <a:srgbClr val="FFFFFF"/>
                </a:highlight>
              </a:rPr>
              <a:t>Выделение контуров</a:t>
            </a: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</a:rPr>
              <a:t> (границ) для распознавания отдельных символов,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749300" lvl="0" indent="-3302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ru" sz="1600" b="1">
                <a:solidFill>
                  <a:srgbClr val="292929"/>
                </a:solidFill>
                <a:highlight>
                  <a:srgbClr val="FFFFFF"/>
                </a:highlight>
              </a:rPr>
              <a:t>Классификация </a:t>
            </a:r>
            <a:r>
              <a:rPr lang="ru" sz="1600">
                <a:solidFill>
                  <a:srgbClr val="292929"/>
                </a:solidFill>
                <a:highlight>
                  <a:srgbClr val="FFFFFF"/>
                </a:highlight>
              </a:rPr>
              <a:t>каждого символа.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Нейросетевые подходы	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Современное же ПО использует для распознавания текста нейронные сети, которые обучаются распознавать целые строки текста вместо того, чтобы фокусироваться на отдельных символах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Сложности распознавания рукописного текста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Огромная изменчивость и неоднозначность штрихов от человека к человеку,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Стиль почерка отдельного человека может меняться время от времени,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Низкое качество исходного документа/изображения из-за ухудшения с течением времени,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Текст в печатных документах располагается по прямой линии, в то время как люди могут писать строку текста не по прямой линии,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Скорописный почерк затрудняет разделение и распознавание символов,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Текст, написанный от руки, может иметь поворот вправо (влево), что отличается от печатного текста, где весь текст расположен прямо,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rgbClr val="000000"/>
                </a:solidFill>
              </a:rPr>
              <a:t>Сбор хорошего размеченного набора данных для изучения обходится недешево по сравнению с синтетическими данными.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IAM dataset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22925" y="1056850"/>
            <a:ext cx="87900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Обширный набор данных рукописных текстов, в создании которых приняли участие 657 человек. Содержит: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b="1"/>
              <a:t>1539</a:t>
            </a:r>
            <a:r>
              <a:rPr lang="ru" sz="1600"/>
              <a:t> страниц текста,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5685 отдельных размеченных предложений,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13353 отдельных размеченных строк,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115320 отдельных размеченных слов.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Тексты были предварительно отсканированы и сохранены с разрешением 300 dpi, в формате PNG с 256 уровнями серого.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476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 из страниц датасета IAM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900" y="147087"/>
            <a:ext cx="3393100" cy="484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93400" y="1287825"/>
            <a:ext cx="578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Выделенные области интереса (RoI)</a:t>
            </a:r>
            <a:endParaRPr sz="222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418" y="25488"/>
            <a:ext cx="3696583" cy="50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521800" y="2187950"/>
            <a:ext cx="413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Бинаризация изображения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Расширение (Dilation)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Сужение (Erosion)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Выделяем получившиеся прямоугольники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Экран (16:9)</PresentationFormat>
  <Paragraphs>125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Times New Roman</vt:lpstr>
      <vt:lpstr>Simple Light</vt:lpstr>
      <vt:lpstr>Распознавание рукописного текста</vt:lpstr>
      <vt:lpstr>Введение</vt:lpstr>
      <vt:lpstr>Подходы к распознаванию текста </vt:lpstr>
      <vt:lpstr>Классические CV подходы</vt:lpstr>
      <vt:lpstr>Нейросетевые подходы </vt:lpstr>
      <vt:lpstr>Сложности распознавания рукописного текста</vt:lpstr>
      <vt:lpstr>IAM dataset</vt:lpstr>
      <vt:lpstr>Одна из страниц датасета IAM</vt:lpstr>
      <vt:lpstr>Выделенные области интереса (RoI)</vt:lpstr>
      <vt:lpstr>Распознавание рукописных слов</vt:lpstr>
      <vt:lpstr>Рассмотренные модели</vt:lpstr>
      <vt:lpstr>Tesseract 3</vt:lpstr>
      <vt:lpstr>Tesseract 4, 2016 г.</vt:lpstr>
      <vt:lpstr>CNN + LSTM + Connectionist temporal classification (CTC)</vt:lpstr>
      <vt:lpstr>Connectionist temporal classification (CTC) декодер</vt:lpstr>
      <vt:lpstr>CNN + LSTM + Attention (Attn)</vt:lpstr>
      <vt:lpstr>LSTM attention decoder</vt:lpstr>
      <vt:lpstr>Предобработка изображений слов</vt:lpstr>
      <vt:lpstr>Презентация PowerPoint</vt:lpstr>
      <vt:lpstr>На чем обучались модели?</vt:lpstr>
      <vt:lpstr>MJSynth &amp; SynthText</vt:lpstr>
      <vt:lpstr>Метрики </vt:lpstr>
      <vt:lpstr>Метрики</vt:lpstr>
      <vt:lpstr>Презентация PowerPoint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рукописного текста</dc:title>
  <cp:lastModifiedBy>kiruxayo10@gmail.com</cp:lastModifiedBy>
  <cp:revision>2</cp:revision>
  <dcterms:modified xsi:type="dcterms:W3CDTF">2021-12-21T12:27:07Z</dcterms:modified>
</cp:coreProperties>
</file>