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Helvetica Neue"/>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HelveticaNeue-regular.fntdata"/><Relationship Id="rId21" Type="http://schemas.openxmlformats.org/officeDocument/2006/relationships/slide" Target="slides/slide16.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HelveticaNeue-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1397386c6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 name="Google Shape;47;g21397386c6c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 name="Google Shape;48;g21397386c6c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23ae40f6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23ae40f6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2303fe89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2303fe89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2303fe89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2303fe8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23ae40f6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23ae40f6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2303fe89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2303fe89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2303fe89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2303fe89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2682dc81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212682dc812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TAs and UCAs: Review how effective your lab was by looking at the survey results on the class google folder.</a:t>
            </a:r>
            <a:endParaRPr/>
          </a:p>
        </p:txBody>
      </p:sp>
      <p:sp>
        <p:nvSpPr>
          <p:cNvPr id="149" name="Google Shape;149;g212682dc812_0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23ae40f65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g2123ae40f65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g2123ae40f65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23ae40f65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g2123ae40f65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g2123ae40f65_0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23ae40f65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g2123ae40f65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g2123ae40f65_0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2303fe89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2303fe89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2303fe89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2303fe89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2303fe89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2303fe89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2303fe89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2303fe89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Slide A">
    <p:bg>
      <p:bgPr>
        <a:solidFill>
          <a:schemeClr val="lt1"/>
        </a:solidFill>
      </p:bgPr>
    </p:bg>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137" t="0"/>
          <a:stretch/>
        </p:blipFill>
        <p:spPr>
          <a:xfrm>
            <a:off x="-1" y="1"/>
            <a:ext cx="9156560" cy="5143501"/>
          </a:xfrm>
          <a:prstGeom prst="rect">
            <a:avLst/>
          </a:prstGeom>
          <a:noFill/>
          <a:ln>
            <a:noFill/>
          </a:ln>
        </p:spPr>
      </p:pic>
      <p:pic>
        <p:nvPicPr>
          <p:cNvPr id="11" name="Google Shape;11;p2"/>
          <p:cNvPicPr preferRelativeResize="0"/>
          <p:nvPr/>
        </p:nvPicPr>
        <p:blipFill rotWithShape="1">
          <a:blip r:embed="rId3">
            <a:alphaModFix/>
          </a:blip>
          <a:srcRect b="0" l="0" r="0" t="0"/>
          <a:stretch/>
        </p:blipFill>
        <p:spPr>
          <a:xfrm>
            <a:off x="272492" y="278223"/>
            <a:ext cx="4572002" cy="795130"/>
          </a:xfrm>
          <a:prstGeom prst="rect">
            <a:avLst/>
          </a:prstGeom>
          <a:noFill/>
          <a:ln>
            <a:noFill/>
          </a:ln>
        </p:spPr>
      </p:pic>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2" name="Shape 12"/>
        <p:cNvGrpSpPr/>
        <p:nvPr/>
      </p:nvGrpSpPr>
      <p:grpSpPr>
        <a:xfrm>
          <a:off x="0" y="0"/>
          <a:ext cx="0" cy="0"/>
          <a:chOff x="0" y="0"/>
          <a:chExt cx="0" cy="0"/>
        </a:xfrm>
      </p:grpSpPr>
      <p:sp>
        <p:nvSpPr>
          <p:cNvPr id="13" name="Google Shape;13;p3"/>
          <p:cNvSpPr/>
          <p:nvPr/>
        </p:nvSpPr>
        <p:spPr>
          <a:xfrm>
            <a:off x="0" y="5006399"/>
            <a:ext cx="9144000" cy="137100"/>
          </a:xfrm>
          <a:prstGeom prst="rect">
            <a:avLst/>
          </a:prstGeom>
          <a:solidFill>
            <a:srgbClr val="6610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Arial"/>
              <a:ea typeface="Arial"/>
              <a:cs typeface="Arial"/>
              <a:sym typeface="Arial"/>
            </a:endParaRPr>
          </a:p>
        </p:txBody>
      </p:sp>
      <p:sp>
        <p:nvSpPr>
          <p:cNvPr id="14" name="Google Shape;14;p3"/>
          <p:cNvSpPr txBox="1"/>
          <p:nvPr>
            <p:ph idx="1" type="body"/>
          </p:nvPr>
        </p:nvSpPr>
        <p:spPr>
          <a:xfrm>
            <a:off x="0" y="1567675"/>
            <a:ext cx="5669400" cy="3438600"/>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900"/>
              </a:spcBef>
              <a:spcAft>
                <a:spcPts val="0"/>
              </a:spcAft>
              <a:buClr>
                <a:schemeClr val="dk1"/>
              </a:buClr>
              <a:buSzPts val="2000"/>
              <a:buFont typeface="Helvetica Neue"/>
              <a:buChar char="•"/>
              <a:defRPr i="0" sz="2000" u="none" cap="none" strike="noStrike">
                <a:solidFill>
                  <a:srgbClr val="000000"/>
                </a:solidFill>
                <a:latin typeface="Helvetica Neue"/>
                <a:ea typeface="Helvetica Neue"/>
                <a:cs typeface="Helvetica Neue"/>
                <a:sym typeface="Helvetica Neue"/>
              </a:defRPr>
            </a:lvl1pPr>
            <a:lvl2pPr indent="-323850" lvl="1" marL="914400" marR="0" rtl="0" algn="l">
              <a:spcBef>
                <a:spcPts val="240"/>
              </a:spcBef>
              <a:spcAft>
                <a:spcPts val="0"/>
              </a:spcAft>
              <a:buClr>
                <a:schemeClr val="accent5"/>
              </a:buClr>
              <a:buSzPts val="1500"/>
              <a:buFont typeface="Helvetica Neue"/>
              <a:buChar char="–"/>
              <a:defRPr i="0" sz="1500" u="none" cap="none" strike="noStrike">
                <a:solidFill>
                  <a:srgbClr val="000000"/>
                </a:solidFill>
                <a:latin typeface="Helvetica Neue"/>
                <a:ea typeface="Helvetica Neue"/>
                <a:cs typeface="Helvetica Neue"/>
                <a:sym typeface="Helvetica Neue"/>
              </a:defRPr>
            </a:lvl2pPr>
            <a:lvl3pPr indent="-323850" lvl="2" marL="1371600" marR="0" rtl="0" algn="l">
              <a:spcBef>
                <a:spcPts val="220"/>
              </a:spcBef>
              <a:spcAft>
                <a:spcPts val="0"/>
              </a:spcAft>
              <a:buClr>
                <a:schemeClr val="accent5"/>
              </a:buClr>
              <a:buSzPts val="1500"/>
              <a:buFont typeface="Helvetica Neue"/>
              <a:buChar char="•"/>
              <a:defRPr i="0" sz="1500" u="none" cap="none" strike="noStrike">
                <a:solidFill>
                  <a:srgbClr val="000000"/>
                </a:solidFill>
                <a:latin typeface="Helvetica Neue"/>
                <a:ea typeface="Helvetica Neue"/>
                <a:cs typeface="Helvetica Neue"/>
                <a:sym typeface="Helvetica Neue"/>
              </a:defRPr>
            </a:lvl3pPr>
            <a:lvl4pPr indent="-323850" lvl="3" marL="1828800" marR="0" rtl="0" algn="l">
              <a:spcBef>
                <a:spcPts val="220"/>
              </a:spcBef>
              <a:spcAft>
                <a:spcPts val="0"/>
              </a:spcAft>
              <a:buClr>
                <a:schemeClr val="accent5"/>
              </a:buClr>
              <a:buSzPts val="1500"/>
              <a:buFont typeface="Helvetica Neue"/>
              <a:buChar char="–"/>
              <a:defRPr i="0" sz="1500" u="none" cap="none" strike="noStrike">
                <a:solidFill>
                  <a:srgbClr val="000000"/>
                </a:solidFill>
                <a:latin typeface="Helvetica Neue"/>
                <a:ea typeface="Helvetica Neue"/>
                <a:cs typeface="Helvetica Neue"/>
                <a:sym typeface="Helvetica Neue"/>
              </a:defRPr>
            </a:lvl4pPr>
            <a:lvl5pPr indent="-323850" lvl="4" marL="2286000" marR="0" rtl="0" algn="l">
              <a:spcBef>
                <a:spcPts val="210"/>
              </a:spcBef>
              <a:spcAft>
                <a:spcPts val="0"/>
              </a:spcAft>
              <a:buClr>
                <a:srgbClr val="000000"/>
              </a:buClr>
              <a:buSzPts val="1500"/>
              <a:buFont typeface="Helvetica Neue"/>
              <a:buChar char="»"/>
              <a:defRPr i="0" sz="1500" u="none" cap="none" strike="noStrike">
                <a:solidFill>
                  <a:srgbClr val="000000"/>
                </a:solidFill>
                <a:latin typeface="Helvetica Neue"/>
                <a:ea typeface="Helvetica Neue"/>
                <a:cs typeface="Helvetica Neue"/>
                <a:sym typeface="Helvetica Neue"/>
              </a:defRPr>
            </a:lvl5pPr>
            <a:lvl6pPr indent="-323850" lvl="5" marL="2743200" marR="0" rtl="0" algn="l">
              <a:spcBef>
                <a:spcPts val="400"/>
              </a:spcBef>
              <a:spcAft>
                <a:spcPts val="0"/>
              </a:spcAft>
              <a:buClr>
                <a:schemeClr val="dk1"/>
              </a:buClr>
              <a:buSzPts val="1500"/>
              <a:buFont typeface="Helvetica Neue"/>
              <a:buChar char="•"/>
              <a:defRPr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400"/>
              </a:spcBef>
              <a:spcAft>
                <a:spcPts val="0"/>
              </a:spcAft>
              <a:buClr>
                <a:schemeClr val="dk1"/>
              </a:buClr>
              <a:buSzPts val="1500"/>
              <a:buFont typeface="Helvetica Neue"/>
              <a:buChar char="•"/>
              <a:defRPr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400"/>
              </a:spcBef>
              <a:spcAft>
                <a:spcPts val="0"/>
              </a:spcAft>
              <a:buClr>
                <a:schemeClr val="dk1"/>
              </a:buClr>
              <a:buSzPts val="1500"/>
              <a:buFont typeface="Helvetica Neue"/>
              <a:buChar char="•"/>
              <a:defRPr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400"/>
              </a:spcBef>
              <a:spcAft>
                <a:spcPts val="0"/>
              </a:spcAft>
              <a:buClr>
                <a:schemeClr val="dk1"/>
              </a:buClr>
              <a:buSzPts val="1500"/>
              <a:buFont typeface="Helvetica Neue"/>
              <a:buChar char="•"/>
              <a:defRPr i="0" sz="1500" u="none" cap="none" strike="noStrike">
                <a:solidFill>
                  <a:schemeClr val="dk1"/>
                </a:solidFill>
                <a:latin typeface="Helvetica Neue"/>
                <a:ea typeface="Helvetica Neue"/>
                <a:cs typeface="Helvetica Neue"/>
                <a:sym typeface="Helvetica Neue"/>
              </a:defRPr>
            </a:lvl9pPr>
          </a:lstStyle>
          <a:p/>
        </p:txBody>
      </p:sp>
      <p:sp>
        <p:nvSpPr>
          <p:cNvPr id="15" name="Google Shape;15;p3"/>
          <p:cNvSpPr/>
          <p:nvPr/>
        </p:nvSpPr>
        <p:spPr>
          <a:xfrm rot="5400000">
            <a:off x="1" y="0"/>
            <a:ext cx="914400" cy="914400"/>
          </a:xfrm>
          <a:prstGeom prst="rtTriangle">
            <a:avLst/>
          </a:prstGeom>
          <a:solidFill>
            <a:srgbClr val="6D12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 name="Google Shape;16;p3"/>
          <p:cNvSpPr txBox="1"/>
          <p:nvPr>
            <p:ph type="title"/>
          </p:nvPr>
        </p:nvSpPr>
        <p:spPr>
          <a:xfrm>
            <a:off x="914400" y="0"/>
            <a:ext cx="4755000" cy="914400"/>
          </a:xfrm>
          <a:prstGeom prst="rect">
            <a:avLst/>
          </a:prstGeom>
          <a:noFill/>
          <a:ln>
            <a:noFill/>
          </a:ln>
        </p:spPr>
        <p:txBody>
          <a:bodyPr anchorCtr="0" anchor="ctr" bIns="0" lIns="0" spcFirstLastPara="1" rIns="0" wrap="square" tIns="0">
            <a:noAutofit/>
          </a:bodyPr>
          <a:lstStyle>
            <a:lvl1pPr lvl="0" algn="l">
              <a:spcBef>
                <a:spcPts val="0"/>
              </a:spcBef>
              <a:spcAft>
                <a:spcPts val="0"/>
              </a:spcAft>
              <a:buClr>
                <a:srgbClr val="6D1226"/>
              </a:buClr>
              <a:buSzPts val="2500"/>
              <a:buFont typeface="Helvetica Neue"/>
              <a:buNone/>
              <a:defRPr sz="2500">
                <a:solidFill>
                  <a:srgbClr val="6D1226"/>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7" name="Google Shape;17;p3"/>
          <p:cNvPicPr preferRelativeResize="0"/>
          <p:nvPr/>
        </p:nvPicPr>
        <p:blipFill rotWithShape="1">
          <a:blip r:embed="rId2">
            <a:alphaModFix/>
          </a:blip>
          <a:srcRect b="0" l="290" r="-290" t="0"/>
          <a:stretch/>
        </p:blipFill>
        <p:spPr>
          <a:xfrm>
            <a:off x="5760720" y="179832"/>
            <a:ext cx="3200400" cy="554736"/>
          </a:xfrm>
          <a:prstGeom prst="rect">
            <a:avLst/>
          </a:prstGeom>
          <a:noFill/>
          <a:ln>
            <a:noFill/>
          </a:ln>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 name="Google Shape;20;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5"/>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 name="Google Shape;24;p5"/>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 name="Google Shape;28;p6"/>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7"/>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7"/>
          <p:cNvSpPr txBox="1"/>
          <p:nvPr>
            <p:ph idx="1" type="body"/>
          </p:nvPr>
        </p:nvSpPr>
        <p:spPr>
          <a:xfrm>
            <a:off x="457200" y="1203480"/>
            <a:ext cx="8229300" cy="2982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8"/>
          <p:cNvSpPr txBox="1"/>
          <p:nvPr>
            <p:ph type="title"/>
          </p:nvPr>
        </p:nvSpPr>
        <p:spPr>
          <a:xfrm>
            <a:off x="311700" y="445025"/>
            <a:ext cx="8520600" cy="5727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6" name="Shape 3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icture">
  <p:cSld name="Text + Picture">
    <p:spTree>
      <p:nvGrpSpPr>
        <p:cNvPr id="37" name="Shape 37"/>
        <p:cNvGrpSpPr/>
        <p:nvPr/>
      </p:nvGrpSpPr>
      <p:grpSpPr>
        <a:xfrm>
          <a:off x="0" y="0"/>
          <a:ext cx="0" cy="0"/>
          <a:chOff x="0" y="0"/>
          <a:chExt cx="0" cy="0"/>
        </a:xfrm>
      </p:grpSpPr>
      <p:sp>
        <p:nvSpPr>
          <p:cNvPr id="38" name="Google Shape;38;p10"/>
          <p:cNvSpPr/>
          <p:nvPr/>
        </p:nvSpPr>
        <p:spPr>
          <a:xfrm>
            <a:off x="1" y="5016499"/>
            <a:ext cx="9144000" cy="126900"/>
          </a:xfrm>
          <a:prstGeom prst="rect">
            <a:avLst/>
          </a:prstGeom>
          <a:solidFill>
            <a:srgbClr val="6610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Arial"/>
              <a:ea typeface="Arial"/>
              <a:cs typeface="Arial"/>
              <a:sym typeface="Arial"/>
            </a:endParaRPr>
          </a:p>
        </p:txBody>
      </p:sp>
      <p:sp>
        <p:nvSpPr>
          <p:cNvPr id="39" name="Google Shape;39;p10"/>
          <p:cNvSpPr txBox="1"/>
          <p:nvPr>
            <p:ph idx="12" type="sldNum"/>
          </p:nvPr>
        </p:nvSpPr>
        <p:spPr>
          <a:xfrm>
            <a:off x="6774061" y="4688375"/>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10"/>
          <p:cNvSpPr/>
          <p:nvPr/>
        </p:nvSpPr>
        <p:spPr>
          <a:xfrm rot="5400000">
            <a:off x="1" y="150"/>
            <a:ext cx="857400" cy="857100"/>
          </a:xfrm>
          <a:prstGeom prst="rtTriangle">
            <a:avLst/>
          </a:prstGeom>
          <a:solidFill>
            <a:srgbClr val="6D12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10"/>
          <p:cNvSpPr txBox="1"/>
          <p:nvPr>
            <p:ph idx="1" type="body"/>
          </p:nvPr>
        </p:nvSpPr>
        <p:spPr>
          <a:xfrm>
            <a:off x="1055824" y="1556728"/>
            <a:ext cx="3829200" cy="29730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900"/>
              </a:spcBef>
              <a:spcAft>
                <a:spcPts val="0"/>
              </a:spcAft>
              <a:buClr>
                <a:schemeClr val="accent5"/>
              </a:buClr>
              <a:buSzPts val="1800"/>
              <a:buFont typeface="Arial"/>
              <a:buChar char="•"/>
              <a:defRPr b="0" i="0" sz="1800" u="none" cap="none" strike="noStrike">
                <a:solidFill>
                  <a:srgbClr val="000000"/>
                </a:solidFill>
                <a:latin typeface="Arial"/>
                <a:ea typeface="Arial"/>
                <a:cs typeface="Arial"/>
                <a:sym typeface="Arial"/>
              </a:defRPr>
            </a:lvl1pPr>
            <a:lvl2pPr indent="-304800" lvl="1" marL="914400" marR="0" rtl="0" algn="l">
              <a:lnSpc>
                <a:spcPct val="100000"/>
              </a:lnSpc>
              <a:spcBef>
                <a:spcPts val="240"/>
              </a:spcBef>
              <a:spcAft>
                <a:spcPts val="0"/>
              </a:spcAft>
              <a:buClr>
                <a:schemeClr val="accent5"/>
              </a:buClr>
              <a:buSzPts val="1200"/>
              <a:buFont typeface="Arial"/>
              <a:buChar char="–"/>
              <a:defRPr b="0" i="0" sz="1200" u="none" cap="none" strike="noStrike">
                <a:solidFill>
                  <a:srgbClr val="000000"/>
                </a:solidFill>
                <a:latin typeface="Arial"/>
                <a:ea typeface="Arial"/>
                <a:cs typeface="Arial"/>
                <a:sym typeface="Arial"/>
              </a:defRPr>
            </a:lvl2pPr>
            <a:lvl3pPr indent="-292100" lvl="2" marL="1371600" marR="0" rtl="0" algn="l">
              <a:lnSpc>
                <a:spcPct val="100000"/>
              </a:lnSpc>
              <a:spcBef>
                <a:spcPts val="200"/>
              </a:spcBef>
              <a:spcAft>
                <a:spcPts val="0"/>
              </a:spcAft>
              <a:buClr>
                <a:schemeClr val="accent5"/>
              </a:buClr>
              <a:buSzPts val="1000"/>
              <a:buFont typeface="Arial"/>
              <a:buChar char="•"/>
              <a:defRPr b="0" i="0" sz="1000" u="none" cap="none" strike="noStrike">
                <a:solidFill>
                  <a:srgbClr val="000000"/>
                </a:solidFill>
                <a:latin typeface="Arial"/>
                <a:ea typeface="Arial"/>
                <a:cs typeface="Arial"/>
                <a:sym typeface="Arial"/>
              </a:defRPr>
            </a:lvl3pPr>
            <a:lvl4pPr indent="-292100" lvl="3" marL="1828800" marR="0" rtl="0" algn="l">
              <a:lnSpc>
                <a:spcPct val="100000"/>
              </a:lnSpc>
              <a:spcBef>
                <a:spcPts val="200"/>
              </a:spcBef>
              <a:spcAft>
                <a:spcPts val="0"/>
              </a:spcAft>
              <a:buClr>
                <a:schemeClr val="accent5"/>
              </a:buClr>
              <a:buSzPts val="1000"/>
              <a:buFont typeface="Arial"/>
              <a:buChar char="–"/>
              <a:defRPr b="0" i="0" sz="1000" u="none" cap="none" strike="noStrike">
                <a:solidFill>
                  <a:srgbClr val="000000"/>
                </a:solidFill>
                <a:latin typeface="Arial"/>
                <a:ea typeface="Arial"/>
                <a:cs typeface="Arial"/>
                <a:sym typeface="Arial"/>
              </a:defRPr>
            </a:lvl4pPr>
            <a:lvl5pPr indent="-292100" lvl="4" marL="2286000" marR="0" rtl="0" algn="l">
              <a:lnSpc>
                <a:spcPct val="100000"/>
              </a:lnSpc>
              <a:spcBef>
                <a:spcPts val="200"/>
              </a:spcBef>
              <a:spcAft>
                <a:spcPts val="0"/>
              </a:spcAft>
              <a:buClr>
                <a:srgbClr val="000000"/>
              </a:buClr>
              <a:buSzPts val="1000"/>
              <a:buFont typeface="Arial"/>
              <a:buChar char="»"/>
              <a:defRPr b="0" i="0" sz="1000" u="none" cap="none" strike="noStrike">
                <a:solidFill>
                  <a:srgbClr val="000000"/>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2" name="Google Shape;42;p10"/>
          <p:cNvSpPr/>
          <p:nvPr>
            <p:ph idx="2" type="pic"/>
          </p:nvPr>
        </p:nvSpPr>
        <p:spPr>
          <a:xfrm>
            <a:off x="5154613" y="1388286"/>
            <a:ext cx="3989400" cy="3246600"/>
          </a:xfrm>
          <a:prstGeom prst="rect">
            <a:avLst/>
          </a:prstGeom>
          <a:noFill/>
          <a:ln>
            <a:noFill/>
          </a:ln>
        </p:spPr>
      </p:sp>
      <p:sp>
        <p:nvSpPr>
          <p:cNvPr id="43" name="Google Shape;43;p10"/>
          <p:cNvSpPr txBox="1"/>
          <p:nvPr>
            <p:ph idx="3" type="body"/>
          </p:nvPr>
        </p:nvSpPr>
        <p:spPr>
          <a:xfrm>
            <a:off x="1055824" y="605793"/>
            <a:ext cx="6259500" cy="676800"/>
          </a:xfrm>
          <a:prstGeom prst="rect">
            <a:avLst/>
          </a:prstGeom>
          <a:noFill/>
          <a:ln>
            <a:noFill/>
          </a:ln>
        </p:spPr>
        <p:txBody>
          <a:bodyPr anchorCtr="0" anchor="b" bIns="0" lIns="0" spcFirstLastPara="1" rIns="0" wrap="square" tIns="0">
            <a:noAutofit/>
          </a:bodyPr>
          <a:lstStyle>
            <a:lvl1pPr indent="-228600" lvl="0" marL="457200" marR="0" rtl="0" algn="l">
              <a:lnSpc>
                <a:spcPct val="100000"/>
              </a:lnSpc>
              <a:spcBef>
                <a:spcPts val="900"/>
              </a:spcBef>
              <a:spcAft>
                <a:spcPts val="0"/>
              </a:spcAft>
              <a:buClr>
                <a:schemeClr val="accent5"/>
              </a:buClr>
              <a:buSzPts val="2800"/>
              <a:buFont typeface="Arial"/>
              <a:buNone/>
              <a:defRPr b="1" i="0" sz="2800" u="none" cap="none" strike="noStrike">
                <a:solidFill>
                  <a:srgbClr val="6D1226"/>
                </a:solidFill>
                <a:latin typeface="Arial"/>
                <a:ea typeface="Arial"/>
                <a:cs typeface="Arial"/>
                <a:sym typeface="Arial"/>
              </a:defRPr>
            </a:lvl1pPr>
            <a:lvl2pPr indent="-342900" lvl="1" marL="914400" marR="0" rtl="0" algn="l">
              <a:lnSpc>
                <a:spcPct val="100000"/>
              </a:lnSpc>
              <a:spcBef>
                <a:spcPts val="360"/>
              </a:spcBef>
              <a:spcAft>
                <a:spcPts val="0"/>
              </a:spcAft>
              <a:buClr>
                <a:schemeClr val="accent5"/>
              </a:buClr>
              <a:buSzPts val="1800"/>
              <a:buFont typeface="Arial"/>
              <a:buChar char="–"/>
              <a:defRPr b="0" i="0" sz="1800" u="none" cap="none" strike="noStrike">
                <a:solidFill>
                  <a:srgbClr val="000000"/>
                </a:solidFill>
                <a:latin typeface="Arial"/>
                <a:ea typeface="Arial"/>
                <a:cs typeface="Arial"/>
                <a:sym typeface="Arial"/>
              </a:defRPr>
            </a:lvl2pPr>
            <a:lvl3pPr indent="-330200" lvl="2" marL="1371600" marR="0" rtl="0" algn="l">
              <a:lnSpc>
                <a:spcPct val="100000"/>
              </a:lnSpc>
              <a:spcBef>
                <a:spcPts val="320"/>
              </a:spcBef>
              <a:spcAft>
                <a:spcPts val="0"/>
              </a:spcAft>
              <a:buClr>
                <a:schemeClr val="accent5"/>
              </a:buClr>
              <a:buSzPts val="1600"/>
              <a:buFont typeface="Arial"/>
              <a:buChar char="•"/>
              <a:defRPr b="0" i="0" sz="1600" u="none" cap="none" strike="noStrike">
                <a:solidFill>
                  <a:srgbClr val="000000"/>
                </a:solidFill>
                <a:latin typeface="Arial"/>
                <a:ea typeface="Arial"/>
                <a:cs typeface="Arial"/>
                <a:sym typeface="Arial"/>
              </a:defRPr>
            </a:lvl3pPr>
            <a:lvl4pPr indent="-330200" lvl="3" marL="1828800" marR="0" rtl="0" algn="l">
              <a:lnSpc>
                <a:spcPct val="100000"/>
              </a:lnSpc>
              <a:spcBef>
                <a:spcPts val="320"/>
              </a:spcBef>
              <a:spcAft>
                <a:spcPts val="0"/>
              </a:spcAft>
              <a:buClr>
                <a:schemeClr val="accent5"/>
              </a:buClr>
              <a:buSzPts val="1600"/>
              <a:buFont typeface="Arial"/>
              <a:buChar char="–"/>
              <a:defRPr b="0" i="0" sz="1600" u="none" cap="none" strike="noStrike">
                <a:solidFill>
                  <a:srgbClr val="000000"/>
                </a:solidFill>
                <a:latin typeface="Arial"/>
                <a:ea typeface="Arial"/>
                <a:cs typeface="Arial"/>
                <a:sym typeface="Arial"/>
              </a:defRPr>
            </a:lvl4pPr>
            <a:lvl5pPr indent="-330200" lvl="4" marL="2286000" marR="0" rtl="0" algn="l">
              <a:lnSpc>
                <a:spcPct val="100000"/>
              </a:lnSpc>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44" name="Google Shape;44;p10"/>
          <p:cNvPicPr preferRelativeResize="0"/>
          <p:nvPr/>
        </p:nvPicPr>
        <p:blipFill rotWithShape="1">
          <a:blip r:embed="rId2">
            <a:alphaModFix/>
          </a:blip>
          <a:srcRect b="0" l="0" r="0" t="0"/>
          <a:stretch/>
        </p:blipFill>
        <p:spPr>
          <a:xfrm>
            <a:off x="5324481" y="269464"/>
            <a:ext cx="3396094" cy="587786"/>
          </a:xfrm>
          <a:prstGeom prst="rect">
            <a:avLst/>
          </a:prstGeom>
          <a:noFill/>
          <a:ln>
            <a:noFill/>
          </a:ln>
        </p:spPr>
      </p:pic>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43319" y="327040"/>
            <a:ext cx="7794600" cy="8574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rgbClr val="6D1226"/>
              </a:buClr>
              <a:buSzPts val="2800"/>
              <a:buFont typeface="Open Sans"/>
              <a:buNone/>
              <a:defRPr b="1" i="0" sz="2800" u="none" cap="none" strike="noStrike">
                <a:solidFill>
                  <a:srgbClr val="6D1226"/>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nvSpPr>
        <p:spPr>
          <a:xfrm>
            <a:off x="76337" y="150935"/>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 name="Google Shape;8;p1"/>
          <p:cNvSpPr txBox="1"/>
          <p:nvPr>
            <p:ph idx="12" type="sldNum"/>
          </p:nvPr>
        </p:nvSpPr>
        <p:spPr>
          <a:xfrm>
            <a:off x="6774061" y="4688375"/>
            <a:ext cx="2133600" cy="2745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rgbClr val="888888"/>
                </a:solidFill>
                <a:latin typeface="Arial"/>
                <a:ea typeface="Arial"/>
                <a:cs typeface="Arial"/>
                <a:sym typeface="Arial"/>
              </a:defRPr>
            </a:lvl1pPr>
            <a:lvl2pPr indent="0" lvl="1" marL="0" marR="0" rtl="0" algn="r">
              <a:spcBef>
                <a:spcPts val="0"/>
              </a:spcBef>
              <a:buNone/>
              <a:defRPr b="0" sz="1200" u="none">
                <a:solidFill>
                  <a:srgbClr val="888888"/>
                </a:solidFill>
                <a:latin typeface="Arial"/>
                <a:ea typeface="Arial"/>
                <a:cs typeface="Arial"/>
                <a:sym typeface="Arial"/>
              </a:defRPr>
            </a:lvl2pPr>
            <a:lvl3pPr indent="0" lvl="2" marL="0" marR="0" rtl="0" algn="r">
              <a:spcBef>
                <a:spcPts val="0"/>
              </a:spcBef>
              <a:buNone/>
              <a:defRPr b="0" sz="1200" u="none">
                <a:solidFill>
                  <a:srgbClr val="888888"/>
                </a:solidFill>
                <a:latin typeface="Arial"/>
                <a:ea typeface="Arial"/>
                <a:cs typeface="Arial"/>
                <a:sym typeface="Arial"/>
              </a:defRPr>
            </a:lvl3pPr>
            <a:lvl4pPr indent="0" lvl="3" marL="0" marR="0" rtl="0" algn="r">
              <a:spcBef>
                <a:spcPts val="0"/>
              </a:spcBef>
              <a:buNone/>
              <a:defRPr b="0" sz="1200" u="none">
                <a:solidFill>
                  <a:srgbClr val="888888"/>
                </a:solidFill>
                <a:latin typeface="Arial"/>
                <a:ea typeface="Arial"/>
                <a:cs typeface="Arial"/>
                <a:sym typeface="Arial"/>
              </a:defRPr>
            </a:lvl4pPr>
            <a:lvl5pPr indent="0" lvl="4" marL="0" marR="0" rtl="0" algn="r">
              <a:spcBef>
                <a:spcPts val="0"/>
              </a:spcBef>
              <a:buNone/>
              <a:defRPr b="0" sz="1200" u="none">
                <a:solidFill>
                  <a:srgbClr val="888888"/>
                </a:solidFill>
                <a:latin typeface="Arial"/>
                <a:ea typeface="Arial"/>
                <a:cs typeface="Arial"/>
                <a:sym typeface="Arial"/>
              </a:defRPr>
            </a:lvl5pPr>
            <a:lvl6pPr indent="0" lvl="5" marL="0" marR="0" rtl="0" algn="r">
              <a:spcBef>
                <a:spcPts val="0"/>
              </a:spcBef>
              <a:buNone/>
              <a:defRPr b="0" sz="1200" u="none">
                <a:solidFill>
                  <a:srgbClr val="888888"/>
                </a:solidFill>
                <a:latin typeface="Arial"/>
                <a:ea typeface="Arial"/>
                <a:cs typeface="Arial"/>
                <a:sym typeface="Arial"/>
              </a:defRPr>
            </a:lvl6pPr>
            <a:lvl7pPr indent="0" lvl="6" marL="0" marR="0" rtl="0" algn="r">
              <a:spcBef>
                <a:spcPts val="0"/>
              </a:spcBef>
              <a:buNone/>
              <a:defRPr b="0" sz="1200" u="none">
                <a:solidFill>
                  <a:srgbClr val="888888"/>
                </a:solidFill>
                <a:latin typeface="Arial"/>
                <a:ea typeface="Arial"/>
                <a:cs typeface="Arial"/>
                <a:sym typeface="Arial"/>
              </a:defRPr>
            </a:lvl7pPr>
            <a:lvl8pPr indent="0" lvl="7" marL="0" marR="0" rtl="0" algn="r">
              <a:spcBef>
                <a:spcPts val="0"/>
              </a:spcBef>
              <a:buNone/>
              <a:defRPr b="0" sz="1200" u="none">
                <a:solidFill>
                  <a:srgbClr val="888888"/>
                </a:solidFill>
                <a:latin typeface="Arial"/>
                <a:ea typeface="Arial"/>
                <a:cs typeface="Arial"/>
                <a:sym typeface="Arial"/>
              </a:defRPr>
            </a:lvl8pPr>
            <a:lvl9pPr indent="0" lvl="8" marL="0" marR="0" rtl="0" algn="r">
              <a:spcBef>
                <a:spcPts val="0"/>
              </a:spcBef>
              <a:buNone/>
              <a:defRPr b="0" sz="1200" u="non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hyperlink" Target="https://github.com/umass-compsci-220/public-materials/blob/main/resources/README.md#office-hou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 name="Shape 49"/>
        <p:cNvGrpSpPr/>
        <p:nvPr/>
      </p:nvGrpSpPr>
      <p:grpSpPr>
        <a:xfrm>
          <a:off x="0" y="0"/>
          <a:ext cx="0" cy="0"/>
          <a:chOff x="0" y="0"/>
          <a:chExt cx="0" cy="0"/>
        </a:xfrm>
      </p:grpSpPr>
      <p:sp>
        <p:nvSpPr>
          <p:cNvPr id="50" name="Google Shape;50;p11"/>
          <p:cNvSpPr txBox="1"/>
          <p:nvPr/>
        </p:nvSpPr>
        <p:spPr>
          <a:xfrm>
            <a:off x="304800" y="792759"/>
            <a:ext cx="8839200" cy="39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6D1226"/>
              </a:buClr>
              <a:buSzPts val="2800"/>
              <a:buFont typeface="Open Sans"/>
              <a:buNone/>
            </a:pPr>
            <a:r>
              <a:rPr b="1" lang="en" sz="2800">
                <a:solidFill>
                  <a:srgbClr val="6D1226"/>
                </a:solidFill>
                <a:latin typeface="Open Sans"/>
                <a:ea typeface="Open Sans"/>
                <a:cs typeface="Open Sans"/>
                <a:sym typeface="Open Sans"/>
              </a:rPr>
              <a:t>LAB LEADERS:</a:t>
            </a:r>
            <a:endParaRPr b="0" i="0" sz="1400" u="none" cap="none" strike="noStrike">
              <a:solidFill>
                <a:srgbClr val="000000"/>
              </a:solidFill>
              <a:latin typeface="Arial"/>
              <a:ea typeface="Arial"/>
              <a:cs typeface="Arial"/>
              <a:sym typeface="Arial"/>
            </a:endParaRPr>
          </a:p>
        </p:txBody>
      </p:sp>
      <p:sp>
        <p:nvSpPr>
          <p:cNvPr id="51" name="Google Shape;51;p11"/>
          <p:cNvSpPr txBox="1"/>
          <p:nvPr/>
        </p:nvSpPr>
        <p:spPr>
          <a:xfrm>
            <a:off x="0" y="1514259"/>
            <a:ext cx="9144000" cy="2786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SzPts val="1800"/>
              <a:buFont typeface="Open Sans"/>
              <a:buChar char="-"/>
            </a:pPr>
            <a:r>
              <a:rPr lang="en" sz="1800">
                <a:latin typeface="Open Sans"/>
                <a:ea typeface="Open Sans"/>
                <a:cs typeface="Open Sans"/>
                <a:sym typeface="Open Sans"/>
              </a:rPr>
              <a:t>Please use the ECHO360 </a:t>
            </a:r>
            <a:r>
              <a:rPr lang="en" sz="1800">
                <a:latin typeface="Open Sans"/>
                <a:ea typeface="Open Sans"/>
                <a:cs typeface="Open Sans"/>
                <a:sym typeface="Open Sans"/>
              </a:rPr>
              <a:t>microphone</a:t>
            </a:r>
            <a:r>
              <a:rPr lang="en" sz="1800">
                <a:latin typeface="Open Sans"/>
                <a:ea typeface="Open Sans"/>
                <a:cs typeface="Open Sans"/>
                <a:sym typeface="Open Sans"/>
              </a:rPr>
              <a:t> (if available) and speak up</a:t>
            </a:r>
            <a:endParaRPr sz="1800">
              <a:latin typeface="Open Sans"/>
              <a:ea typeface="Open Sans"/>
              <a:cs typeface="Open Sans"/>
              <a:sym typeface="Open Sans"/>
            </a:endParaRPr>
          </a:p>
          <a:p>
            <a:pPr indent="-342900" lvl="0" marL="457200" marR="0" rtl="0" algn="l">
              <a:lnSpc>
                <a:spcPct val="100000"/>
              </a:lnSpc>
              <a:spcBef>
                <a:spcPts val="0"/>
              </a:spcBef>
              <a:spcAft>
                <a:spcPts val="0"/>
              </a:spcAft>
              <a:buSzPts val="1800"/>
              <a:buFont typeface="Open Sans"/>
              <a:buChar char="-"/>
            </a:pPr>
            <a:r>
              <a:rPr lang="en" sz="1800">
                <a:latin typeface="Open Sans"/>
                <a:ea typeface="Open Sans"/>
                <a:cs typeface="Open Sans"/>
                <a:sym typeface="Open Sans"/>
              </a:rPr>
              <a:t>The attendance survey has a few extra questions today, so give students a few extra minutes to fill it out.</a:t>
            </a:r>
            <a:endParaRPr sz="1800">
              <a:latin typeface="Open Sans"/>
              <a:ea typeface="Open Sans"/>
              <a:cs typeface="Open Sans"/>
              <a:sym typeface="Open Sans"/>
            </a:endParaRPr>
          </a:p>
          <a:p>
            <a:pPr indent="-342900" lvl="0" marL="457200" marR="0" rtl="0" algn="l">
              <a:lnSpc>
                <a:spcPct val="100000"/>
              </a:lnSpc>
              <a:spcBef>
                <a:spcPts val="0"/>
              </a:spcBef>
              <a:spcAft>
                <a:spcPts val="0"/>
              </a:spcAft>
              <a:buSzPts val="1800"/>
              <a:buFont typeface="Open Sans"/>
              <a:buChar char="-"/>
            </a:pPr>
            <a:r>
              <a:rPr lang="en" sz="1800">
                <a:latin typeface="Open Sans"/>
                <a:ea typeface="Open Sans"/>
                <a:cs typeface="Open Sans"/>
                <a:sym typeface="Open Sans"/>
              </a:rPr>
              <a:t>New lab groups after break</a:t>
            </a:r>
            <a:endParaRPr sz="18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914400" y="0"/>
            <a:ext cx="4843200" cy="9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Lists - review</a:t>
            </a:r>
            <a:endParaRPr/>
          </a:p>
        </p:txBody>
      </p:sp>
      <p:sp>
        <p:nvSpPr>
          <p:cNvPr id="112" name="Google Shape;112;p20"/>
          <p:cNvSpPr txBox="1"/>
          <p:nvPr/>
        </p:nvSpPr>
        <p:spPr>
          <a:xfrm>
            <a:off x="528750" y="1075450"/>
            <a:ext cx="8086500" cy="317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Helvetica Neue"/>
                <a:ea typeface="Helvetica Neue"/>
                <a:cs typeface="Helvetica Neue"/>
                <a:sym typeface="Helvetica Neue"/>
              </a:rPr>
              <a:t>Lists are </a:t>
            </a:r>
            <a:r>
              <a:rPr b="1" lang="en" sz="1800">
                <a:latin typeface="Helvetica Neue"/>
                <a:ea typeface="Helvetica Neue"/>
                <a:cs typeface="Helvetica Neue"/>
                <a:sym typeface="Helvetica Neue"/>
              </a:rPr>
              <a:t>recursive</a:t>
            </a:r>
            <a:endParaRPr b="1" sz="1800">
              <a:latin typeface="Helvetica Neue"/>
              <a:ea typeface="Helvetica Neue"/>
              <a:cs typeface="Helvetica Neue"/>
              <a:sym typeface="Helvetica Neue"/>
            </a:endParaRPr>
          </a:p>
          <a:p>
            <a:pPr indent="0" lvl="0" marL="0" rtl="0" algn="l">
              <a:spcBef>
                <a:spcPts val="0"/>
              </a:spcBef>
              <a:spcAft>
                <a:spcPts val="0"/>
              </a:spcAft>
              <a:buNone/>
            </a:pPr>
            <a:r>
              <a:rPr lang="en" sz="1800">
                <a:latin typeface="Helvetica Neue"/>
                <a:ea typeface="Helvetica Neue"/>
                <a:cs typeface="Helvetica Neue"/>
                <a:sym typeface="Helvetica Neue"/>
              </a:rPr>
              <a:t>Lists are either</a:t>
            </a:r>
            <a:endParaRPr sz="1800">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sz="1800">
                <a:latin typeface="Helvetica Neue"/>
                <a:ea typeface="Helvetica Neue"/>
                <a:cs typeface="Helvetica Neue"/>
                <a:sym typeface="Helvetica Neue"/>
              </a:rPr>
              <a:t>empty</a:t>
            </a:r>
            <a:endParaRPr sz="1800">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sz="1800">
                <a:latin typeface="Helvetica Neue"/>
                <a:ea typeface="Helvetica Neue"/>
                <a:cs typeface="Helvetica Neue"/>
                <a:sym typeface="Helvetica Neue"/>
              </a:rPr>
              <a:t>or an </a:t>
            </a:r>
            <a:r>
              <a:rPr b="1" lang="en" sz="1800">
                <a:latin typeface="Helvetica Neue"/>
                <a:ea typeface="Helvetica Neue"/>
                <a:cs typeface="Helvetica Neue"/>
                <a:sym typeface="Helvetica Neue"/>
              </a:rPr>
              <a:t>element</a:t>
            </a:r>
            <a:r>
              <a:rPr lang="en" sz="1800">
                <a:latin typeface="Helvetica Neue"/>
                <a:ea typeface="Helvetica Neue"/>
                <a:cs typeface="Helvetica Neue"/>
                <a:sym typeface="Helvetica Neue"/>
              </a:rPr>
              <a:t> followed by a </a:t>
            </a:r>
            <a:r>
              <a:rPr b="1" lang="en" sz="1800">
                <a:latin typeface="Helvetica Neue"/>
                <a:ea typeface="Helvetica Neue"/>
                <a:cs typeface="Helvetica Neue"/>
                <a:sym typeface="Helvetica Neue"/>
              </a:rPr>
              <a:t>list</a:t>
            </a:r>
            <a:endParaRPr b="1" sz="1800">
              <a:latin typeface="Helvetica Neue"/>
              <a:ea typeface="Helvetica Neue"/>
              <a:cs typeface="Helvetica Neue"/>
              <a:sym typeface="Helvetica Neue"/>
            </a:endParaRPr>
          </a:p>
          <a:p>
            <a:pPr indent="0" lvl="0" marL="0" rtl="0" algn="l">
              <a:spcBef>
                <a:spcPts val="0"/>
              </a:spcBef>
              <a:spcAft>
                <a:spcPts val="0"/>
              </a:spcAft>
              <a:buNone/>
            </a:pPr>
            <a:r>
              <a:t/>
            </a:r>
            <a:endParaRPr b="1" sz="1800">
              <a:latin typeface="Helvetica Neue"/>
              <a:ea typeface="Helvetica Neue"/>
              <a:cs typeface="Helvetica Neue"/>
              <a:sym typeface="Helvetica Neue"/>
            </a:endParaRPr>
          </a:p>
          <a:p>
            <a:pPr indent="0" lvl="0" marL="0" rtl="0" algn="l">
              <a:spcBef>
                <a:spcPts val="0"/>
              </a:spcBef>
              <a:spcAft>
                <a:spcPts val="0"/>
              </a:spcAft>
              <a:buNone/>
            </a:pPr>
            <a:r>
              <a:rPr lang="en" sz="1800">
                <a:latin typeface="Helvetica Neue"/>
                <a:ea typeface="Helvetica Neue"/>
                <a:cs typeface="Helvetica Neue"/>
                <a:sym typeface="Helvetica Neue"/>
              </a:rPr>
              <a:t>Lists are an </a:t>
            </a:r>
            <a:r>
              <a:rPr b="1" lang="en" sz="1800">
                <a:latin typeface="Helvetica Neue"/>
                <a:ea typeface="Helvetica Neue"/>
                <a:cs typeface="Helvetica Neue"/>
                <a:sym typeface="Helvetica Neue"/>
              </a:rPr>
              <a:t>abstract data type</a:t>
            </a:r>
            <a:r>
              <a:rPr lang="en" sz="1800">
                <a:latin typeface="Helvetica Neue"/>
                <a:ea typeface="Helvetica Neue"/>
                <a:cs typeface="Helvetica Neue"/>
                <a:sym typeface="Helvetica Neue"/>
              </a:rPr>
              <a:t> with the following methods:</a:t>
            </a:r>
            <a:endParaRPr sz="1800">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sz="1800">
                <a:latin typeface="Helvetica Neue"/>
                <a:ea typeface="Helvetica Neue"/>
                <a:cs typeface="Helvetica Neue"/>
                <a:sym typeface="Helvetica Neue"/>
              </a:rPr>
              <a:t>list.</a:t>
            </a:r>
            <a:r>
              <a:rPr b="1" lang="en" sz="1800">
                <a:latin typeface="Helvetica Neue"/>
                <a:ea typeface="Helvetica Neue"/>
                <a:cs typeface="Helvetica Neue"/>
                <a:sym typeface="Helvetica Neue"/>
              </a:rPr>
              <a:t>isEmpty()</a:t>
            </a:r>
            <a:endParaRPr b="1" sz="18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returns </a:t>
            </a:r>
            <a:r>
              <a:rPr b="1" lang="en" sz="1600">
                <a:latin typeface="Helvetica Neue"/>
                <a:ea typeface="Helvetica Neue"/>
                <a:cs typeface="Helvetica Neue"/>
                <a:sym typeface="Helvetica Neue"/>
              </a:rPr>
              <a:t>True </a:t>
            </a:r>
            <a:r>
              <a:rPr lang="en" sz="1600">
                <a:latin typeface="Helvetica Neue"/>
                <a:ea typeface="Helvetica Neue"/>
                <a:cs typeface="Helvetica Neue"/>
                <a:sym typeface="Helvetica Neue"/>
              </a:rPr>
              <a:t>if the list is empty()</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returns </a:t>
            </a:r>
            <a:r>
              <a:rPr b="1" lang="en" sz="1600">
                <a:latin typeface="Helvetica Neue"/>
                <a:ea typeface="Helvetica Neue"/>
                <a:cs typeface="Helvetica Neue"/>
                <a:sym typeface="Helvetica Neue"/>
              </a:rPr>
              <a:t>False </a:t>
            </a:r>
            <a:r>
              <a:rPr lang="en" sz="1600">
                <a:latin typeface="Helvetica Neue"/>
                <a:ea typeface="Helvetica Neue"/>
                <a:cs typeface="Helvetica Neue"/>
                <a:sym typeface="Helvetica Neue"/>
              </a:rPr>
              <a:t>if the list is </a:t>
            </a:r>
            <a:r>
              <a:rPr b="1" lang="en" sz="1600">
                <a:latin typeface="Helvetica Neue"/>
                <a:ea typeface="Helvetica Neue"/>
                <a:cs typeface="Helvetica Neue"/>
                <a:sym typeface="Helvetica Neue"/>
              </a:rPr>
              <a:t>node(data,next) </a:t>
            </a:r>
            <a:r>
              <a:rPr lang="en" sz="1600">
                <a:latin typeface="Helvetica Neue"/>
                <a:ea typeface="Helvetica Neue"/>
                <a:cs typeface="Helvetica Neue"/>
                <a:sym typeface="Helvetica Neue"/>
              </a:rPr>
              <a:t>[an element followed by a list]</a:t>
            </a:r>
            <a:endParaRPr sz="1600">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sz="1800">
                <a:latin typeface="Helvetica Neue"/>
                <a:ea typeface="Helvetica Neue"/>
                <a:cs typeface="Helvetica Neue"/>
                <a:sym typeface="Helvetica Neue"/>
              </a:rPr>
              <a:t>list.</a:t>
            </a:r>
            <a:r>
              <a:rPr b="1" lang="en" sz="1800">
                <a:latin typeface="Helvetica Neue"/>
                <a:ea typeface="Helvetica Neue"/>
                <a:cs typeface="Helvetica Neue"/>
                <a:sym typeface="Helvetica Neue"/>
              </a:rPr>
              <a:t>head()</a:t>
            </a:r>
            <a:endParaRPr b="1" sz="1800">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sz="1800">
                <a:latin typeface="Helvetica Neue"/>
                <a:ea typeface="Helvetica Neue"/>
                <a:cs typeface="Helvetica Neue"/>
                <a:sym typeface="Helvetica Neue"/>
              </a:rPr>
              <a:t>list.</a:t>
            </a:r>
            <a:r>
              <a:rPr b="1" lang="en" sz="1800">
                <a:latin typeface="Helvetica Neue"/>
                <a:ea typeface="Helvetica Neue"/>
                <a:cs typeface="Helvetica Neue"/>
                <a:sym typeface="Helvetica Neue"/>
              </a:rPr>
              <a:t>tail()</a:t>
            </a:r>
            <a:endParaRPr b="1" sz="1800">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1" type="body"/>
          </p:nvPr>
        </p:nvSpPr>
        <p:spPr>
          <a:xfrm>
            <a:off x="0" y="1567675"/>
            <a:ext cx="5669400" cy="3438600"/>
          </a:xfrm>
          <a:prstGeom prst="rect">
            <a:avLst/>
          </a:prstGeom>
        </p:spPr>
        <p:txBody>
          <a:bodyPr anchorCtr="0" anchor="t" bIns="45700" lIns="91425" spcFirstLastPara="1" rIns="91425" wrap="square" tIns="45700">
            <a:noAutofit/>
          </a:bodyPr>
          <a:lstStyle/>
          <a:p>
            <a:pPr indent="0" lvl="0" marL="0" rtl="0" algn="l">
              <a:spcBef>
                <a:spcPts val="900"/>
              </a:spcBef>
              <a:spcAft>
                <a:spcPts val="0"/>
              </a:spcAft>
              <a:buNone/>
            </a:pPr>
            <a:r>
              <a:rPr lang="en"/>
              <a:t>Given 2 ordered lists, merge them such that resulting list is an ordered list.</a:t>
            </a:r>
            <a:endParaRPr/>
          </a:p>
        </p:txBody>
      </p:sp>
      <p:sp>
        <p:nvSpPr>
          <p:cNvPr id="118" name="Google Shape;118;p21"/>
          <p:cNvSpPr txBox="1"/>
          <p:nvPr>
            <p:ph type="title"/>
          </p:nvPr>
        </p:nvSpPr>
        <p:spPr>
          <a:xfrm>
            <a:off x="914400" y="0"/>
            <a:ext cx="4755000" cy="9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Exercise 2</a:t>
            </a:r>
            <a:endParaRPr/>
          </a:p>
        </p:txBody>
      </p:sp>
      <p:sp>
        <p:nvSpPr>
          <p:cNvPr id="119" name="Google Shape;119;p21"/>
          <p:cNvSpPr txBox="1"/>
          <p:nvPr/>
        </p:nvSpPr>
        <p:spPr>
          <a:xfrm>
            <a:off x="152400" y="2762050"/>
            <a:ext cx="8202900" cy="782700"/>
          </a:xfrm>
          <a:prstGeom prst="rect">
            <a:avLst/>
          </a:prstGeom>
          <a:noFill/>
          <a:ln>
            <a:noFill/>
          </a:ln>
        </p:spPr>
        <p:txBody>
          <a:bodyPr anchorCtr="0" anchor="t" bIns="91425" lIns="91425" spcFirstLastPara="1" rIns="91425" wrap="square" tIns="91425">
            <a:spAutoFit/>
          </a:bodyPr>
          <a:lstStyle/>
          <a:p>
            <a:pPr indent="0" lvl="0" marL="0" marR="101600" rtl="0" algn="l">
              <a:lnSpc>
                <a:spcPct val="142857"/>
              </a:lnSpc>
              <a:spcBef>
                <a:spcPts val="0"/>
              </a:spcBef>
              <a:spcAft>
                <a:spcPts val="0"/>
              </a:spcAft>
              <a:buNone/>
            </a:pPr>
            <a:r>
              <a:rPr lang="en" sz="1600">
                <a:solidFill>
                  <a:srgbClr val="121212"/>
                </a:solidFill>
                <a:latin typeface="Consolas"/>
                <a:ea typeface="Consolas"/>
                <a:cs typeface="Consolas"/>
                <a:sym typeface="Consolas"/>
              </a:rPr>
              <a:t>function merge(list1: List&lt;number&gt;, list2: List&lt;number&gt;): List&lt;number&gt; // merges two ordered lists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0" y="1110475"/>
            <a:ext cx="9144000" cy="3438600"/>
          </a:xfrm>
          <a:prstGeom prst="rect">
            <a:avLst/>
          </a:prstGeom>
        </p:spPr>
        <p:txBody>
          <a:bodyPr anchorCtr="0" anchor="t" bIns="45700" lIns="91425" spcFirstLastPara="1" rIns="91425" wrap="square" tIns="45700">
            <a:noAutofit/>
          </a:bodyPr>
          <a:lstStyle/>
          <a:p>
            <a:pPr indent="0" lvl="0" marL="101600" marR="101600" rtl="0" algn="l">
              <a:lnSpc>
                <a:spcPct val="142857"/>
              </a:lnSpc>
              <a:spcBef>
                <a:spcPts val="0"/>
              </a:spcBef>
              <a:spcAft>
                <a:spcPts val="0"/>
              </a:spcAft>
              <a:buNone/>
            </a:pPr>
            <a:r>
              <a:rPr lang="en" sz="1500">
                <a:solidFill>
                  <a:srgbClr val="121212"/>
                </a:solidFill>
                <a:latin typeface="Consolas"/>
                <a:ea typeface="Consolas"/>
                <a:cs typeface="Consolas"/>
                <a:sym typeface="Consolas"/>
              </a:rPr>
              <a:t>// merge(List&lt;number&gt;, List&lt;number&gt;): List&lt;number&gt; // merges two ordered lists </a:t>
            </a:r>
            <a:endParaRPr sz="1500">
              <a:solidFill>
                <a:srgbClr val="121212"/>
              </a:solidFill>
              <a:latin typeface="Consolas"/>
              <a:ea typeface="Consolas"/>
              <a:cs typeface="Consolas"/>
              <a:sym typeface="Consolas"/>
            </a:endParaRPr>
          </a:p>
          <a:p>
            <a:pPr indent="0" lvl="0" marL="0" rtl="0" algn="l">
              <a:spcBef>
                <a:spcPts val="900"/>
              </a:spcBef>
              <a:spcAft>
                <a:spcPts val="0"/>
              </a:spcAft>
              <a:buNone/>
            </a:pPr>
            <a:r>
              <a:t/>
            </a:r>
            <a:endParaRPr sz="1500">
              <a:latin typeface="Consolas"/>
              <a:ea typeface="Consolas"/>
              <a:cs typeface="Consolas"/>
              <a:sym typeface="Consolas"/>
            </a:endParaRPr>
          </a:p>
          <a:p>
            <a:pPr indent="0" lvl="0" marL="0" rtl="0" algn="l">
              <a:lnSpc>
                <a:spcPct val="115000"/>
              </a:lnSpc>
              <a:spcBef>
                <a:spcPts val="900"/>
              </a:spcBef>
              <a:spcAft>
                <a:spcPts val="0"/>
              </a:spcAft>
              <a:buNone/>
            </a:pPr>
            <a:r>
              <a:rPr lang="en" sz="1500">
                <a:latin typeface="Consolas"/>
                <a:ea typeface="Consolas"/>
                <a:cs typeface="Consolas"/>
                <a:sym typeface="Consolas"/>
              </a:rPr>
              <a:t>function merge(l1: List&lt;number&gt;, l2: List&lt;number&gt;) { </a:t>
            </a:r>
            <a:endParaRPr sz="1500">
              <a:latin typeface="Consolas"/>
              <a:ea typeface="Consolas"/>
              <a:cs typeface="Consolas"/>
              <a:sym typeface="Consolas"/>
            </a:endParaRPr>
          </a:p>
          <a:p>
            <a:pPr indent="0" lvl="0" marL="0" rtl="0" algn="l">
              <a:lnSpc>
                <a:spcPct val="115000"/>
              </a:lnSpc>
              <a:spcBef>
                <a:spcPts val="0"/>
              </a:spcBef>
              <a:spcAft>
                <a:spcPts val="0"/>
              </a:spcAft>
              <a:buNone/>
            </a:pPr>
            <a:r>
              <a:rPr lang="en" sz="1500">
                <a:latin typeface="Consolas"/>
                <a:ea typeface="Consolas"/>
                <a:cs typeface="Consolas"/>
                <a:sym typeface="Consolas"/>
              </a:rPr>
              <a:t>  if (l1.isEmpty()) return l2;</a:t>
            </a:r>
            <a:endParaRPr sz="1500">
              <a:latin typeface="Consolas"/>
              <a:ea typeface="Consolas"/>
              <a:cs typeface="Consolas"/>
              <a:sym typeface="Consolas"/>
            </a:endParaRPr>
          </a:p>
          <a:p>
            <a:pPr indent="0" lvl="0" marL="0" rtl="0" algn="l">
              <a:lnSpc>
                <a:spcPct val="115000"/>
              </a:lnSpc>
              <a:spcBef>
                <a:spcPts val="0"/>
              </a:spcBef>
              <a:spcAft>
                <a:spcPts val="0"/>
              </a:spcAft>
              <a:buNone/>
            </a:pPr>
            <a:r>
              <a:rPr lang="en" sz="1500">
                <a:latin typeface="Consolas"/>
                <a:ea typeface="Consolas"/>
                <a:cs typeface="Consolas"/>
                <a:sym typeface="Consolas"/>
              </a:rPr>
              <a:t>  if (l2.isEmpty()) return l1;</a:t>
            </a:r>
            <a:endParaRPr sz="1500">
              <a:latin typeface="Consolas"/>
              <a:ea typeface="Consolas"/>
              <a:cs typeface="Consolas"/>
              <a:sym typeface="Consolas"/>
            </a:endParaRPr>
          </a:p>
          <a:p>
            <a:pPr indent="0" lvl="0" marL="0" marR="101600" rtl="0" algn="l">
              <a:lnSpc>
                <a:spcPct val="115000"/>
              </a:lnSpc>
              <a:spcBef>
                <a:spcPts val="0"/>
              </a:spcBef>
              <a:spcAft>
                <a:spcPts val="0"/>
              </a:spcAft>
              <a:buNone/>
            </a:pPr>
            <a:r>
              <a:rPr lang="en" sz="1500">
                <a:latin typeface="Consolas"/>
                <a:ea typeface="Consolas"/>
                <a:cs typeface="Consolas"/>
                <a:sym typeface="Consolas"/>
              </a:rPr>
              <a:t> </a:t>
            </a:r>
            <a:r>
              <a:rPr lang="en" sz="1500">
                <a:solidFill>
                  <a:srgbClr val="121212"/>
                </a:solidFill>
                <a:latin typeface="Consolas"/>
                <a:ea typeface="Consolas"/>
                <a:cs typeface="Consolas"/>
                <a:sym typeface="Consolas"/>
              </a:rPr>
              <a:t> const h1 = l1.head(); </a:t>
            </a:r>
            <a:endParaRPr sz="1500">
              <a:solidFill>
                <a:srgbClr val="121212"/>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en" sz="1500">
                <a:solidFill>
                  <a:srgbClr val="121212"/>
                </a:solidFill>
                <a:latin typeface="Consolas"/>
                <a:ea typeface="Consolas"/>
                <a:cs typeface="Consolas"/>
                <a:sym typeface="Consolas"/>
              </a:rPr>
              <a:t> const h2 = l2.head(); </a:t>
            </a:r>
            <a:endParaRPr sz="1500">
              <a:solidFill>
                <a:srgbClr val="121212"/>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en" sz="1500">
                <a:solidFill>
                  <a:srgbClr val="121212"/>
                </a:solidFill>
                <a:latin typeface="Consolas"/>
                <a:ea typeface="Consolas"/>
                <a:cs typeface="Consolas"/>
                <a:sym typeface="Consolas"/>
              </a:rPr>
              <a:t> return h1 &lt; h2</a:t>
            </a:r>
            <a:endParaRPr sz="1500">
              <a:solidFill>
                <a:srgbClr val="121212"/>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en" sz="1500">
                <a:solidFill>
                  <a:srgbClr val="121212"/>
                </a:solidFill>
                <a:latin typeface="Consolas"/>
                <a:ea typeface="Consolas"/>
                <a:cs typeface="Consolas"/>
                <a:sym typeface="Consolas"/>
              </a:rPr>
              <a:t>   ? node(h1, merge(l1.tail(), l2))</a:t>
            </a:r>
            <a:endParaRPr sz="1500">
              <a:solidFill>
                <a:srgbClr val="121212"/>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en" sz="1500">
                <a:solidFill>
                  <a:srgbClr val="121212"/>
                </a:solidFill>
                <a:latin typeface="Consolas"/>
                <a:ea typeface="Consolas"/>
                <a:cs typeface="Consolas"/>
                <a:sym typeface="Consolas"/>
              </a:rPr>
              <a:t>   : node(h2, merge(l1, l2.tail())); </a:t>
            </a:r>
            <a:endParaRPr sz="1500">
              <a:solidFill>
                <a:srgbClr val="121212"/>
              </a:solidFill>
              <a:latin typeface="Consolas"/>
              <a:ea typeface="Consolas"/>
              <a:cs typeface="Consolas"/>
              <a:sym typeface="Consolas"/>
            </a:endParaRPr>
          </a:p>
          <a:p>
            <a:pPr indent="0" lvl="0" marL="0" marR="101600" rtl="0" algn="l">
              <a:lnSpc>
                <a:spcPct val="115000"/>
              </a:lnSpc>
              <a:spcBef>
                <a:spcPts val="0"/>
              </a:spcBef>
              <a:spcAft>
                <a:spcPts val="0"/>
              </a:spcAft>
              <a:buNone/>
            </a:pPr>
            <a:r>
              <a:rPr lang="en" sz="1500">
                <a:solidFill>
                  <a:srgbClr val="121212"/>
                </a:solidFill>
                <a:latin typeface="Consolas"/>
                <a:ea typeface="Consolas"/>
                <a:cs typeface="Consolas"/>
                <a:sym typeface="Consolas"/>
              </a:rPr>
              <a:t>}</a:t>
            </a:r>
            <a:endParaRPr sz="1500">
              <a:latin typeface="Consolas"/>
              <a:ea typeface="Consolas"/>
              <a:cs typeface="Consolas"/>
              <a:sym typeface="Consolas"/>
            </a:endParaRPr>
          </a:p>
        </p:txBody>
      </p:sp>
      <p:sp>
        <p:nvSpPr>
          <p:cNvPr id="125" name="Google Shape;125;p22"/>
          <p:cNvSpPr txBox="1"/>
          <p:nvPr>
            <p:ph type="title"/>
          </p:nvPr>
        </p:nvSpPr>
        <p:spPr>
          <a:xfrm>
            <a:off x="914400" y="0"/>
            <a:ext cx="4755000" cy="9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Exercise 2 - Solution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677224" y="309164"/>
            <a:ext cx="7229700" cy="745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Review of Reduce</a:t>
            </a:r>
            <a:endParaRPr/>
          </a:p>
        </p:txBody>
      </p:sp>
      <p:sp>
        <p:nvSpPr>
          <p:cNvPr id="131" name="Google Shape;131;p23"/>
          <p:cNvSpPr txBox="1"/>
          <p:nvPr/>
        </p:nvSpPr>
        <p:spPr>
          <a:xfrm>
            <a:off x="601025" y="1011125"/>
            <a:ext cx="81876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434343"/>
                </a:solidFill>
                <a:latin typeface="Consolas"/>
                <a:ea typeface="Consolas"/>
                <a:cs typeface="Consolas"/>
                <a:sym typeface="Consolas"/>
              </a:rPr>
              <a:t>function reduce&lt;T, U&gt;(</a:t>
            </a:r>
            <a:endParaRPr sz="1500">
              <a:solidFill>
                <a:srgbClr val="434343"/>
              </a:solidFill>
              <a:latin typeface="Consolas"/>
              <a:ea typeface="Consolas"/>
              <a:cs typeface="Consolas"/>
              <a:sym typeface="Consolas"/>
            </a:endParaRPr>
          </a:p>
          <a:p>
            <a:pPr indent="457200" lvl="0" marL="0" rtl="0" algn="l">
              <a:spcBef>
                <a:spcPts val="0"/>
              </a:spcBef>
              <a:spcAft>
                <a:spcPts val="0"/>
              </a:spcAft>
              <a:buNone/>
            </a:pPr>
            <a:r>
              <a:rPr lang="en" sz="1500">
                <a:solidFill>
                  <a:srgbClr val="434343"/>
                </a:solidFill>
                <a:latin typeface="Consolas"/>
                <a:ea typeface="Consolas"/>
                <a:cs typeface="Consolas"/>
                <a:sym typeface="Consolas"/>
              </a:rPr>
              <a:t>a: T[],</a:t>
            </a:r>
            <a:endParaRPr sz="1500">
              <a:solidFill>
                <a:srgbClr val="434343"/>
              </a:solidFill>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en" sz="1500">
                <a:solidFill>
                  <a:srgbClr val="434343"/>
                </a:solidFill>
                <a:latin typeface="Consolas"/>
                <a:ea typeface="Consolas"/>
                <a:cs typeface="Consolas"/>
                <a:sym typeface="Consolas"/>
              </a:rPr>
              <a:t>f: (acc: U, e: T) =&gt; U,</a:t>
            </a:r>
            <a:endParaRPr sz="1500">
              <a:solidFill>
                <a:srgbClr val="434343"/>
              </a:solidFill>
              <a:latin typeface="Consolas"/>
              <a:ea typeface="Consolas"/>
              <a:cs typeface="Consolas"/>
              <a:sym typeface="Consolas"/>
            </a:endParaRPr>
          </a:p>
          <a:p>
            <a:pPr indent="457200" lvl="0" marL="0" rtl="0" algn="l">
              <a:spcBef>
                <a:spcPts val="0"/>
              </a:spcBef>
              <a:spcAft>
                <a:spcPts val="0"/>
              </a:spcAft>
              <a:buNone/>
            </a:pPr>
            <a:r>
              <a:rPr lang="en" sz="1500">
                <a:solidFill>
                  <a:srgbClr val="434343"/>
                </a:solidFill>
                <a:latin typeface="Consolas"/>
                <a:ea typeface="Consolas"/>
                <a:cs typeface="Consolas"/>
                <a:sym typeface="Consolas"/>
              </a:rPr>
              <a:t>init: U</a:t>
            </a:r>
            <a:endParaRPr sz="15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434343"/>
                </a:solidFill>
                <a:latin typeface="Consolas"/>
                <a:ea typeface="Consolas"/>
                <a:cs typeface="Consolas"/>
                <a:sym typeface="Consolas"/>
              </a:rPr>
              <a:t>): U {</a:t>
            </a:r>
            <a:endParaRPr sz="1500">
              <a:solidFill>
                <a:srgbClr val="434343"/>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500">
                <a:solidFill>
                  <a:srgbClr val="434343"/>
                </a:solidFill>
                <a:latin typeface="Consolas"/>
                <a:ea typeface="Consolas"/>
                <a:cs typeface="Consolas"/>
                <a:sym typeface="Consolas"/>
              </a:rPr>
              <a:t>let result = init;</a:t>
            </a:r>
            <a:endParaRPr sz="1500">
              <a:solidFill>
                <a:srgbClr val="434343"/>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500">
                <a:solidFill>
                  <a:srgbClr val="434343"/>
                </a:solidFill>
                <a:latin typeface="Consolas"/>
                <a:ea typeface="Consolas"/>
                <a:cs typeface="Consolas"/>
                <a:sym typeface="Consolas"/>
              </a:rPr>
              <a:t>for (let i = 0; i &lt; a.length; ++i) {</a:t>
            </a:r>
            <a:endParaRPr sz="1500">
              <a:solidFill>
                <a:srgbClr val="434343"/>
              </a:solidFill>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en" sz="1500">
                <a:solidFill>
                  <a:srgbClr val="434343"/>
                </a:solidFill>
                <a:latin typeface="Consolas"/>
                <a:ea typeface="Consolas"/>
                <a:cs typeface="Consolas"/>
                <a:sym typeface="Consolas"/>
              </a:rPr>
              <a:t>result = f(result, a[i]);</a:t>
            </a:r>
            <a:endParaRPr sz="1500">
              <a:solidFill>
                <a:srgbClr val="434343"/>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500">
                <a:solidFill>
                  <a:srgbClr val="434343"/>
                </a:solidFill>
                <a:latin typeface="Consolas"/>
                <a:ea typeface="Consolas"/>
                <a:cs typeface="Consolas"/>
                <a:sym typeface="Consolas"/>
              </a:rPr>
              <a:t>}</a:t>
            </a:r>
            <a:endParaRPr sz="1500">
              <a:solidFill>
                <a:srgbClr val="434343"/>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500">
                <a:solidFill>
                  <a:srgbClr val="434343"/>
                </a:solidFill>
                <a:latin typeface="Consolas"/>
                <a:ea typeface="Consolas"/>
                <a:cs typeface="Consolas"/>
                <a:sym typeface="Consolas"/>
              </a:rPr>
              <a:t>return result;</a:t>
            </a:r>
            <a:endParaRPr sz="1500">
              <a:solidFill>
                <a:srgbClr val="434343"/>
              </a:solidFill>
              <a:latin typeface="Consolas"/>
              <a:ea typeface="Consolas"/>
              <a:cs typeface="Consolas"/>
              <a:sym typeface="Consolas"/>
            </a:endParaRPr>
          </a:p>
          <a:p>
            <a:pPr indent="0" lvl="0" marL="0" rtl="0" algn="l">
              <a:spcBef>
                <a:spcPts val="0"/>
              </a:spcBef>
              <a:spcAft>
                <a:spcPts val="0"/>
              </a:spcAft>
              <a:buNone/>
            </a:pPr>
            <a:r>
              <a:rPr lang="en" sz="1500">
                <a:solidFill>
                  <a:srgbClr val="434343"/>
                </a:solidFill>
                <a:latin typeface="Consolas"/>
                <a:ea typeface="Consolas"/>
                <a:cs typeface="Consolas"/>
                <a:sym typeface="Consolas"/>
              </a:rPr>
              <a:t>}</a:t>
            </a:r>
            <a:endParaRPr sz="1500">
              <a:solidFill>
                <a:srgbClr val="434343"/>
              </a:solidFill>
              <a:latin typeface="Consolas"/>
              <a:ea typeface="Consolas"/>
              <a:cs typeface="Consolas"/>
              <a:sym typeface="Consolas"/>
            </a:endParaRPr>
          </a:p>
        </p:txBody>
      </p:sp>
      <p:sp>
        <p:nvSpPr>
          <p:cNvPr id="132" name="Google Shape;132;p23"/>
          <p:cNvSpPr txBox="1"/>
          <p:nvPr/>
        </p:nvSpPr>
        <p:spPr>
          <a:xfrm>
            <a:off x="640400" y="3503675"/>
            <a:ext cx="8187600" cy="11340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 sz="1500"/>
              <a:t>Reduce is used to combine array elements with the same function.</a:t>
            </a:r>
            <a:endParaRPr sz="1500"/>
          </a:p>
          <a:p>
            <a:pPr indent="0" lvl="0" marL="0" rtl="0" algn="l">
              <a:spcBef>
                <a:spcPts val="1000"/>
              </a:spcBef>
              <a:spcAft>
                <a:spcPts val="0"/>
              </a:spcAft>
              <a:buNone/>
            </a:pPr>
            <a:r>
              <a:rPr lang="en" sz="1500"/>
              <a:t>Example: Find the product of all elements of an array a = [3, 2, 6, 2, 2, 0]</a:t>
            </a:r>
            <a:endParaRPr sz="1500"/>
          </a:p>
          <a:p>
            <a:pPr indent="0" lvl="0" marL="0" rtl="0" algn="l">
              <a:spcBef>
                <a:spcPts val="1000"/>
              </a:spcBef>
              <a:spcAft>
                <a:spcPts val="0"/>
              </a:spcAft>
              <a:buNone/>
            </a:pPr>
            <a:r>
              <a:rPr lang="en" sz="1500">
                <a:solidFill>
                  <a:srgbClr val="434343"/>
                </a:solidFill>
                <a:latin typeface="Consolas"/>
                <a:ea typeface="Consolas"/>
                <a:cs typeface="Consolas"/>
                <a:sym typeface="Consolas"/>
              </a:rPr>
              <a:t>a.reduce((prod, e) =&gt; prod * e, 1);</a:t>
            </a:r>
            <a:endParaRPr sz="1500">
              <a:solidFill>
                <a:srgbClr val="434343"/>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idx="1" type="body"/>
          </p:nvPr>
        </p:nvSpPr>
        <p:spPr>
          <a:xfrm>
            <a:off x="0" y="1567675"/>
            <a:ext cx="6757500" cy="1004100"/>
          </a:xfrm>
          <a:prstGeom prst="rect">
            <a:avLst/>
          </a:prstGeom>
        </p:spPr>
        <p:txBody>
          <a:bodyPr anchorCtr="0" anchor="t" bIns="45700" lIns="91425" spcFirstLastPara="1" rIns="91425" wrap="square" tIns="45700">
            <a:noAutofit/>
          </a:bodyPr>
          <a:lstStyle/>
          <a:p>
            <a:pPr indent="0" lvl="0" marL="0" rtl="0" algn="l">
              <a:spcBef>
                <a:spcPts val="900"/>
              </a:spcBef>
              <a:spcAft>
                <a:spcPts val="0"/>
              </a:spcAft>
              <a:buNone/>
            </a:pPr>
            <a:r>
              <a:rPr lang="en"/>
              <a:t>R</a:t>
            </a:r>
            <a:r>
              <a:rPr lang="en"/>
              <a:t>eturn the sum of all positive and the sum of all negative numbers from an array.</a:t>
            </a:r>
            <a:endParaRPr/>
          </a:p>
        </p:txBody>
      </p:sp>
      <p:sp>
        <p:nvSpPr>
          <p:cNvPr id="138" name="Google Shape;138;p24"/>
          <p:cNvSpPr txBox="1"/>
          <p:nvPr>
            <p:ph type="title"/>
          </p:nvPr>
        </p:nvSpPr>
        <p:spPr>
          <a:xfrm>
            <a:off x="914400" y="0"/>
            <a:ext cx="4755000" cy="9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Exercise 3</a:t>
            </a:r>
            <a:endParaRPr/>
          </a:p>
        </p:txBody>
      </p:sp>
      <p:sp>
        <p:nvSpPr>
          <p:cNvPr id="139" name="Google Shape;139;p24"/>
          <p:cNvSpPr txBox="1"/>
          <p:nvPr/>
        </p:nvSpPr>
        <p:spPr>
          <a:xfrm>
            <a:off x="0" y="2438400"/>
            <a:ext cx="8920500" cy="477000"/>
          </a:xfrm>
          <a:prstGeom prst="rect">
            <a:avLst/>
          </a:prstGeom>
          <a:noFill/>
          <a:ln>
            <a:noFill/>
          </a:ln>
        </p:spPr>
        <p:txBody>
          <a:bodyPr anchorCtr="0" anchor="t" bIns="91425" lIns="91425" spcFirstLastPara="1" rIns="91425" wrap="square" tIns="91425">
            <a:spAutoFit/>
          </a:bodyPr>
          <a:lstStyle/>
          <a:p>
            <a:pPr indent="0" lvl="0" marL="0" rtl="0" algn="l">
              <a:spcBef>
                <a:spcPts val="900"/>
              </a:spcBef>
              <a:spcAft>
                <a:spcPts val="0"/>
              </a:spcAft>
              <a:buNone/>
            </a:pPr>
            <a:r>
              <a:rPr lang="en" sz="1900">
                <a:solidFill>
                  <a:schemeClr val="dk1"/>
                </a:solidFill>
                <a:latin typeface="Helvetica Neue"/>
                <a:ea typeface="Helvetica Neue"/>
                <a:cs typeface="Helvetica Neue"/>
                <a:sym typeface="Helvetica Neue"/>
              </a:rPr>
              <a:t>// </a:t>
            </a:r>
            <a:r>
              <a:rPr lang="en" sz="1900">
                <a:solidFill>
                  <a:schemeClr val="dk1"/>
                </a:solidFill>
                <a:latin typeface="Helvetica Neue"/>
                <a:ea typeface="Helvetica Neue"/>
                <a:cs typeface="Helvetica Neue"/>
                <a:sym typeface="Helvetica Neue"/>
              </a:rPr>
              <a:t>function sumPositivesAndNegatives(arr: number[]): [number, number]</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body"/>
          </p:nvPr>
        </p:nvSpPr>
        <p:spPr>
          <a:xfrm>
            <a:off x="0" y="958075"/>
            <a:ext cx="8757000" cy="408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1500">
                <a:latin typeface="Consolas"/>
                <a:ea typeface="Consolas"/>
                <a:cs typeface="Consolas"/>
                <a:sym typeface="Consolas"/>
              </a:rPr>
              <a:t>function sumPositivesAndNegatives(arr: number[]): [number, number] {</a:t>
            </a:r>
            <a:endParaRPr sz="15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latin typeface="Consolas"/>
                <a:ea typeface="Consolas"/>
                <a:cs typeface="Consolas"/>
                <a:sym typeface="Consolas"/>
              </a:rPr>
              <a:t>  return arr.reduce(</a:t>
            </a:r>
            <a:endParaRPr sz="15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latin typeface="Consolas"/>
                <a:ea typeface="Consolas"/>
                <a:cs typeface="Consolas"/>
                <a:sym typeface="Consolas"/>
              </a:rPr>
              <a:t>    ([positive, negative], curr) =&gt;				// no effect if curr is 0</a:t>
            </a:r>
            <a:endParaRPr sz="15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latin typeface="Consolas"/>
                <a:ea typeface="Consolas"/>
                <a:cs typeface="Consolas"/>
                <a:sym typeface="Consolas"/>
              </a:rPr>
              <a:t>       (curr &gt; 0) ? [positive + curr, negative] : [positive, negative + curr],</a:t>
            </a:r>
            <a:endParaRPr sz="15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latin typeface="Consolas"/>
                <a:ea typeface="Consolas"/>
                <a:cs typeface="Consolas"/>
                <a:sym typeface="Consolas"/>
              </a:rPr>
              <a:t>    [0, 0]</a:t>
            </a:r>
            <a:endParaRPr sz="15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latin typeface="Consolas"/>
                <a:ea typeface="Consolas"/>
                <a:cs typeface="Consolas"/>
                <a:sym typeface="Consolas"/>
              </a:rPr>
              <a:t>  );</a:t>
            </a:r>
            <a:endParaRPr sz="15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latin typeface="Consolas"/>
                <a:ea typeface="Consolas"/>
                <a:cs typeface="Consolas"/>
                <a:sym typeface="Consolas"/>
              </a:rPr>
              <a:t>}</a:t>
            </a:r>
            <a:endParaRPr sz="15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latin typeface="Consolas"/>
              <a:ea typeface="Consolas"/>
              <a:cs typeface="Consolas"/>
              <a:sym typeface="Consolas"/>
            </a:endParaRPr>
          </a:p>
          <a:p>
            <a:pPr indent="0" lvl="0" marL="0" rtl="0" algn="l">
              <a:spcBef>
                <a:spcPts val="0"/>
              </a:spcBef>
              <a:spcAft>
                <a:spcPts val="0"/>
              </a:spcAft>
              <a:buNone/>
            </a:pPr>
            <a:r>
              <a:t/>
            </a:r>
            <a:endParaRPr sz="1500">
              <a:latin typeface="Consolas"/>
              <a:ea typeface="Consolas"/>
              <a:cs typeface="Consolas"/>
              <a:sym typeface="Consolas"/>
            </a:endParaRPr>
          </a:p>
        </p:txBody>
      </p:sp>
      <p:sp>
        <p:nvSpPr>
          <p:cNvPr id="145" name="Google Shape;145;p25"/>
          <p:cNvSpPr txBox="1"/>
          <p:nvPr>
            <p:ph type="title"/>
          </p:nvPr>
        </p:nvSpPr>
        <p:spPr>
          <a:xfrm>
            <a:off x="914400" y="0"/>
            <a:ext cx="4755000" cy="9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Exercise</a:t>
            </a:r>
            <a:r>
              <a:rPr lang="en"/>
              <a:t> 3 - Solution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nvSpPr>
        <p:spPr>
          <a:xfrm>
            <a:off x="304800" y="792759"/>
            <a:ext cx="8839200" cy="39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6D1226"/>
              </a:buClr>
              <a:buSzPts val="2800"/>
              <a:buFont typeface="Open Sans"/>
              <a:buNone/>
            </a:pPr>
            <a:r>
              <a:rPr b="1" lang="en" sz="2800">
                <a:solidFill>
                  <a:srgbClr val="6D1226"/>
                </a:solidFill>
                <a:latin typeface="Open Sans"/>
                <a:ea typeface="Open Sans"/>
                <a:cs typeface="Open Sans"/>
                <a:sym typeface="Open Sans"/>
              </a:rPr>
              <a:t>Attendance</a:t>
            </a:r>
            <a:endParaRPr b="0" i="0" sz="1400" u="none" cap="none" strike="noStrike">
              <a:solidFill>
                <a:srgbClr val="000000"/>
              </a:solidFill>
              <a:latin typeface="Arial"/>
              <a:ea typeface="Arial"/>
              <a:cs typeface="Arial"/>
              <a:sym typeface="Arial"/>
            </a:endParaRPr>
          </a:p>
        </p:txBody>
      </p:sp>
      <p:sp>
        <p:nvSpPr>
          <p:cNvPr id="152" name="Google Shape;152;p26"/>
          <p:cNvSpPr txBox="1"/>
          <p:nvPr/>
        </p:nvSpPr>
        <p:spPr>
          <a:xfrm>
            <a:off x="2915400" y="4050150"/>
            <a:ext cx="352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https://forms.gle/GPz5cAzh1ASyXHJD7</a:t>
            </a:r>
            <a:endParaRPr/>
          </a:p>
        </p:txBody>
      </p:sp>
      <p:pic>
        <p:nvPicPr>
          <p:cNvPr id="153" name="Google Shape;153;p26"/>
          <p:cNvPicPr preferRelativeResize="0"/>
          <p:nvPr/>
        </p:nvPicPr>
        <p:blipFill>
          <a:blip r:embed="rId3">
            <a:alphaModFix/>
          </a:blip>
          <a:stretch>
            <a:fillRect/>
          </a:stretch>
        </p:blipFill>
        <p:spPr>
          <a:xfrm>
            <a:off x="3266700" y="1316109"/>
            <a:ext cx="2610600" cy="261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p:nvPr/>
        </p:nvSpPr>
        <p:spPr>
          <a:xfrm>
            <a:off x="0" y="1563480"/>
            <a:ext cx="5186100" cy="2199600"/>
          </a:xfrm>
          <a:prstGeom prst="rect">
            <a:avLst/>
          </a:prstGeom>
          <a:solidFill>
            <a:srgbClr val="6D1226">
              <a:alpha val="87060"/>
            </a:srgbClr>
          </a:solidFill>
          <a:ln>
            <a:noFill/>
          </a:ln>
          <a:effectLst>
            <a:outerShdw blurRad="40000" rotWithShape="0" dir="5400000" dist="23040">
              <a:srgbClr val="000000">
                <a:alpha val="333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2"/>
          <p:cNvSpPr/>
          <p:nvPr/>
        </p:nvSpPr>
        <p:spPr>
          <a:xfrm>
            <a:off x="192000" y="1873598"/>
            <a:ext cx="4390500" cy="961800"/>
          </a:xfrm>
          <a:prstGeom prst="rect">
            <a:avLst/>
          </a:prstGeom>
          <a:noFill/>
          <a:ln>
            <a:noFill/>
          </a:ln>
        </p:spPr>
        <p:txBody>
          <a:bodyPr anchorCtr="0" anchor="b" bIns="0" lIns="0" spcFirstLastPara="1" rIns="0" wrap="square" tIns="0">
            <a:noAutofit/>
          </a:bodyPr>
          <a:lstStyle/>
          <a:p>
            <a:pPr indent="0" lvl="0" marL="457200" rtl="0" algn="l">
              <a:spcBef>
                <a:spcPts val="0"/>
              </a:spcBef>
              <a:spcAft>
                <a:spcPts val="0"/>
              </a:spcAft>
              <a:buClr>
                <a:schemeClr val="dk1"/>
              </a:buClr>
              <a:buSzPts val="2000"/>
              <a:buFont typeface="Arial"/>
              <a:buNone/>
            </a:pPr>
            <a:r>
              <a:rPr lang="en" sz="1500">
                <a:solidFill>
                  <a:schemeClr val="lt1"/>
                </a:solidFill>
                <a:latin typeface="Helvetica Neue"/>
                <a:ea typeface="Helvetica Neue"/>
                <a:cs typeface="Helvetica Neue"/>
                <a:sym typeface="Helvetica Neue"/>
              </a:rPr>
              <a:t>Programming Methodology </a:t>
            </a:r>
            <a:br>
              <a:rPr b="1" lang="en" sz="2000">
                <a:solidFill>
                  <a:schemeClr val="lt1"/>
                </a:solidFill>
                <a:latin typeface="Helvetica Neue"/>
                <a:ea typeface="Helvetica Neue"/>
                <a:cs typeface="Helvetica Neue"/>
                <a:sym typeface="Helvetica Neue"/>
              </a:rPr>
            </a:br>
            <a:r>
              <a:rPr b="1" lang="en" sz="2000">
                <a:solidFill>
                  <a:schemeClr val="lt1"/>
                </a:solidFill>
                <a:latin typeface="Helvetica Neue"/>
                <a:ea typeface="Helvetica Neue"/>
                <a:cs typeface="Helvetica Neue"/>
                <a:sym typeface="Helvetica Neue"/>
              </a:rPr>
              <a:t>Lab </a:t>
            </a:r>
            <a:r>
              <a:rPr b="1" lang="en" sz="2000">
                <a:solidFill>
                  <a:schemeClr val="lt1"/>
                </a:solidFill>
                <a:latin typeface="Helvetica Neue"/>
                <a:ea typeface="Helvetica Neue"/>
                <a:cs typeface="Helvetica Neue"/>
                <a:sym typeface="Helvetica Neue"/>
              </a:rPr>
              <a:t>3</a:t>
            </a:r>
            <a:br>
              <a:rPr b="1" lang="en" sz="2000">
                <a:solidFill>
                  <a:schemeClr val="lt1"/>
                </a:solidFill>
                <a:latin typeface="Helvetica Neue"/>
                <a:ea typeface="Helvetica Neue"/>
                <a:cs typeface="Helvetica Neue"/>
                <a:sym typeface="Helvetica Neue"/>
              </a:rPr>
            </a:br>
            <a:r>
              <a:rPr lang="en" sz="1500">
                <a:solidFill>
                  <a:schemeClr val="lt1"/>
                </a:solidFill>
                <a:latin typeface="Helvetica Neue"/>
                <a:ea typeface="Helvetica Neue"/>
                <a:cs typeface="Helvetica Neue"/>
                <a:sym typeface="Helvetica Neue"/>
              </a:rPr>
              <a:t>Wednesday, March 1, 2023</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nvSpPr>
        <p:spPr>
          <a:xfrm>
            <a:off x="304800" y="792759"/>
            <a:ext cx="8839200" cy="39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6D1226"/>
              </a:buClr>
              <a:buSzPts val="2800"/>
              <a:buFont typeface="Open Sans"/>
              <a:buNone/>
            </a:pPr>
            <a:r>
              <a:rPr b="1" lang="en" sz="2800">
                <a:solidFill>
                  <a:srgbClr val="6D1226"/>
                </a:solidFill>
                <a:latin typeface="Open Sans"/>
                <a:ea typeface="Open Sans"/>
                <a:cs typeface="Open Sans"/>
                <a:sym typeface="Open Sans"/>
              </a:rPr>
              <a:t>Weekly Lab Agenda</a:t>
            </a:r>
            <a:endParaRPr b="0" i="0" sz="1400" u="none" cap="none" strike="noStrike">
              <a:solidFill>
                <a:srgbClr val="000000"/>
              </a:solidFill>
              <a:latin typeface="Arial"/>
              <a:ea typeface="Arial"/>
              <a:cs typeface="Arial"/>
              <a:sym typeface="Arial"/>
            </a:endParaRPr>
          </a:p>
        </p:txBody>
      </p:sp>
      <p:sp>
        <p:nvSpPr>
          <p:cNvPr id="64" name="Google Shape;64;p13"/>
          <p:cNvSpPr txBox="1"/>
          <p:nvPr/>
        </p:nvSpPr>
        <p:spPr>
          <a:xfrm>
            <a:off x="0" y="1514259"/>
            <a:ext cx="9144000" cy="2786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SzPts val="1800"/>
              <a:buFont typeface="Open Sans"/>
              <a:buChar char="-"/>
            </a:pPr>
            <a:r>
              <a:rPr lang="en" sz="1800">
                <a:latin typeface="Open Sans"/>
                <a:ea typeface="Open Sans"/>
                <a:cs typeface="Open Sans"/>
                <a:sym typeface="Open Sans"/>
              </a:rPr>
              <a:t>Go over reminders/goals</a:t>
            </a:r>
            <a:endParaRPr sz="1800">
              <a:latin typeface="Open Sans"/>
              <a:ea typeface="Open Sans"/>
              <a:cs typeface="Open Sans"/>
              <a:sym typeface="Open Sans"/>
            </a:endParaRPr>
          </a:p>
          <a:p>
            <a:pPr indent="-342900" lvl="0" marL="457200" marR="0" rtl="0" algn="l">
              <a:lnSpc>
                <a:spcPct val="100000"/>
              </a:lnSpc>
              <a:spcBef>
                <a:spcPts val="0"/>
              </a:spcBef>
              <a:spcAft>
                <a:spcPts val="0"/>
              </a:spcAft>
              <a:buSzPts val="1800"/>
              <a:buFont typeface="Open Sans"/>
              <a:buChar char="-"/>
            </a:pPr>
            <a:r>
              <a:rPr lang="en" sz="1800">
                <a:latin typeface="Open Sans"/>
                <a:ea typeface="Open Sans"/>
                <a:cs typeface="Open Sans"/>
                <a:sym typeface="Open Sans"/>
              </a:rPr>
              <a:t>Review past material</a:t>
            </a:r>
            <a:endParaRPr sz="1800">
              <a:latin typeface="Open Sans"/>
              <a:ea typeface="Open Sans"/>
              <a:cs typeface="Open Sans"/>
              <a:sym typeface="Open Sans"/>
            </a:endParaRPr>
          </a:p>
          <a:p>
            <a:pPr indent="-342900" lvl="0" marL="457200" marR="0" rtl="0" algn="l">
              <a:lnSpc>
                <a:spcPct val="100000"/>
              </a:lnSpc>
              <a:spcBef>
                <a:spcPts val="0"/>
              </a:spcBef>
              <a:spcAft>
                <a:spcPts val="0"/>
              </a:spcAft>
              <a:buSzPts val="1800"/>
              <a:buFont typeface="Open Sans"/>
              <a:buChar char="-"/>
            </a:pPr>
            <a:r>
              <a:rPr lang="en" sz="1800">
                <a:latin typeface="Open Sans"/>
                <a:ea typeface="Open Sans"/>
                <a:cs typeface="Open Sans"/>
                <a:sym typeface="Open Sans"/>
              </a:rPr>
              <a:t>Work in groups of 2-3 to solve a few exercises</a:t>
            </a:r>
            <a:endParaRPr sz="1800">
              <a:latin typeface="Open Sans"/>
              <a:ea typeface="Open Sans"/>
              <a:cs typeface="Open Sans"/>
              <a:sym typeface="Open Sans"/>
            </a:endParaRPr>
          </a:p>
          <a:p>
            <a:pPr indent="-342900" lvl="1" marL="1371600" marR="0" rtl="0" algn="l">
              <a:lnSpc>
                <a:spcPct val="100000"/>
              </a:lnSpc>
              <a:spcBef>
                <a:spcPts val="0"/>
              </a:spcBef>
              <a:spcAft>
                <a:spcPts val="0"/>
              </a:spcAft>
              <a:buSzPts val="1800"/>
              <a:buFont typeface="Open Sans"/>
              <a:buChar char="-"/>
            </a:pPr>
            <a:r>
              <a:rPr lang="en" sz="1800">
                <a:latin typeface="Open Sans"/>
                <a:ea typeface="Open Sans"/>
                <a:cs typeface="Open Sans"/>
                <a:sym typeface="Open Sans"/>
              </a:rPr>
              <a:t>Please sit with your group from last week.</a:t>
            </a:r>
            <a:endParaRPr sz="1800">
              <a:latin typeface="Open Sans"/>
              <a:ea typeface="Open Sans"/>
              <a:cs typeface="Open Sans"/>
              <a:sym typeface="Open Sans"/>
            </a:endParaRPr>
          </a:p>
          <a:p>
            <a:pPr indent="-342900" lvl="0" marL="457200" marR="0" rtl="0" algn="l">
              <a:lnSpc>
                <a:spcPct val="100000"/>
              </a:lnSpc>
              <a:spcBef>
                <a:spcPts val="0"/>
              </a:spcBef>
              <a:spcAft>
                <a:spcPts val="0"/>
              </a:spcAft>
              <a:buSzPts val="1800"/>
              <a:buFont typeface="Open Sans"/>
              <a:buChar char="-"/>
            </a:pPr>
            <a:r>
              <a:rPr lang="en" sz="1800">
                <a:latin typeface="Open Sans"/>
                <a:ea typeface="Open Sans"/>
                <a:cs typeface="Open Sans"/>
                <a:sym typeface="Open Sans"/>
              </a:rPr>
              <a:t>Discussion leaders will walk around and answer questions</a:t>
            </a:r>
            <a:endParaRPr sz="1800">
              <a:latin typeface="Open Sans"/>
              <a:ea typeface="Open Sans"/>
              <a:cs typeface="Open Sans"/>
              <a:sym typeface="Open Sans"/>
            </a:endParaRPr>
          </a:p>
          <a:p>
            <a:pPr indent="-342900" lvl="0" marL="457200" marR="0" rtl="0" algn="l">
              <a:lnSpc>
                <a:spcPct val="100000"/>
              </a:lnSpc>
              <a:spcBef>
                <a:spcPts val="0"/>
              </a:spcBef>
              <a:spcAft>
                <a:spcPts val="0"/>
              </a:spcAft>
              <a:buSzPts val="1800"/>
              <a:buFont typeface="Open Sans"/>
              <a:buChar char="-"/>
            </a:pPr>
            <a:r>
              <a:rPr lang="en" sz="1800">
                <a:latin typeface="Open Sans"/>
                <a:ea typeface="Open Sans"/>
                <a:cs typeface="Open Sans"/>
                <a:sym typeface="Open Sans"/>
              </a:rPr>
              <a:t>Solutions to exercises will be reviewed as a class</a:t>
            </a:r>
            <a:endParaRPr sz="1800">
              <a:latin typeface="Open Sans"/>
              <a:ea typeface="Open Sans"/>
              <a:cs typeface="Open Sans"/>
              <a:sym typeface="Open Sans"/>
            </a:endParaRPr>
          </a:p>
          <a:p>
            <a:pPr indent="-342900" lvl="0" marL="457200" marR="0" rtl="0" algn="l">
              <a:lnSpc>
                <a:spcPct val="100000"/>
              </a:lnSpc>
              <a:spcBef>
                <a:spcPts val="0"/>
              </a:spcBef>
              <a:spcAft>
                <a:spcPts val="0"/>
              </a:spcAft>
              <a:buSzPts val="1800"/>
              <a:buFont typeface="Open Sans"/>
              <a:buChar char="-"/>
            </a:pPr>
            <a:r>
              <a:rPr lang="en" sz="1800">
                <a:latin typeface="Open Sans"/>
                <a:ea typeface="Open Sans"/>
                <a:cs typeface="Open Sans"/>
                <a:sym typeface="Open Sans"/>
              </a:rPr>
              <a:t>Attendance taken at the end</a:t>
            </a:r>
            <a:endParaRPr sz="18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nvSpPr>
        <p:spPr>
          <a:xfrm>
            <a:off x="304800" y="792759"/>
            <a:ext cx="8839200" cy="39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6D1226"/>
              </a:buClr>
              <a:buSzPts val="2800"/>
              <a:buFont typeface="Open Sans"/>
              <a:buNone/>
            </a:pPr>
            <a:r>
              <a:rPr b="1" lang="en" sz="2800">
                <a:solidFill>
                  <a:srgbClr val="6D1226"/>
                </a:solidFill>
                <a:latin typeface="Open Sans"/>
                <a:ea typeface="Open Sans"/>
                <a:cs typeface="Open Sans"/>
                <a:sym typeface="Open Sans"/>
              </a:rPr>
              <a:t>Reminders</a:t>
            </a:r>
            <a:endParaRPr b="0" i="0" sz="1400" u="none" cap="none" strike="noStrike">
              <a:solidFill>
                <a:srgbClr val="000000"/>
              </a:solidFill>
              <a:latin typeface="Arial"/>
              <a:ea typeface="Arial"/>
              <a:cs typeface="Arial"/>
              <a:sym typeface="Arial"/>
            </a:endParaRPr>
          </a:p>
        </p:txBody>
      </p:sp>
      <p:sp>
        <p:nvSpPr>
          <p:cNvPr id="71" name="Google Shape;71;p14"/>
          <p:cNvSpPr txBox="1"/>
          <p:nvPr/>
        </p:nvSpPr>
        <p:spPr>
          <a:xfrm>
            <a:off x="0" y="1514259"/>
            <a:ext cx="9144000" cy="2786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SzPts val="1800"/>
              <a:buFont typeface="Open Sans"/>
              <a:buChar char="-"/>
            </a:pPr>
            <a:r>
              <a:rPr lang="en" sz="1800">
                <a:latin typeface="Open Sans"/>
                <a:ea typeface="Open Sans"/>
                <a:cs typeface="Open Sans"/>
                <a:sym typeface="Open Sans"/>
              </a:rPr>
              <a:t>Homework 3 is due tonight at 11:59pm</a:t>
            </a:r>
            <a:endParaRPr sz="1800">
              <a:latin typeface="Open Sans"/>
              <a:ea typeface="Open Sans"/>
              <a:cs typeface="Open Sans"/>
              <a:sym typeface="Open Sans"/>
            </a:endParaRPr>
          </a:p>
          <a:p>
            <a:pPr indent="-342900" lvl="1" marL="1371600" marR="0" rtl="0" algn="l">
              <a:lnSpc>
                <a:spcPct val="100000"/>
              </a:lnSpc>
              <a:spcBef>
                <a:spcPts val="0"/>
              </a:spcBef>
              <a:spcAft>
                <a:spcPts val="0"/>
              </a:spcAft>
              <a:buSzPts val="1800"/>
              <a:buFont typeface="Open Sans"/>
              <a:buChar char="-"/>
            </a:pPr>
            <a:r>
              <a:rPr lang="en" sz="1800">
                <a:latin typeface="Open Sans"/>
                <a:ea typeface="Open Sans"/>
                <a:cs typeface="Open Sans"/>
                <a:sym typeface="Open Sans"/>
              </a:rPr>
              <a:t>Come to </a:t>
            </a:r>
            <a:r>
              <a:rPr lang="en" sz="1800" u="sng">
                <a:solidFill>
                  <a:schemeClr val="hlink"/>
                </a:solidFill>
                <a:latin typeface="Open Sans"/>
                <a:ea typeface="Open Sans"/>
                <a:cs typeface="Open Sans"/>
                <a:sym typeface="Open Sans"/>
                <a:hlinkClick r:id="rId3"/>
              </a:rPr>
              <a:t>office hours</a:t>
            </a:r>
            <a:r>
              <a:rPr lang="en" sz="1800">
                <a:latin typeface="Open Sans"/>
                <a:ea typeface="Open Sans"/>
                <a:cs typeface="Open Sans"/>
                <a:sym typeface="Open Sans"/>
              </a:rPr>
              <a:t> for help!</a:t>
            </a:r>
            <a:endParaRPr sz="1800">
              <a:latin typeface="Open Sans"/>
              <a:ea typeface="Open Sans"/>
              <a:cs typeface="Open Sans"/>
              <a:sym typeface="Open Sans"/>
            </a:endParaRPr>
          </a:p>
          <a:p>
            <a:pPr indent="-342900" lvl="0" marL="457200" marR="0" rtl="0" algn="l">
              <a:lnSpc>
                <a:spcPct val="100000"/>
              </a:lnSpc>
              <a:spcBef>
                <a:spcPts val="0"/>
              </a:spcBef>
              <a:spcAft>
                <a:spcPts val="0"/>
              </a:spcAft>
              <a:buSzPts val="1800"/>
              <a:buFont typeface="Open Sans"/>
              <a:buChar char="-"/>
            </a:pPr>
            <a:r>
              <a:rPr lang="en" sz="1800">
                <a:latin typeface="Open Sans"/>
                <a:ea typeface="Open Sans"/>
                <a:cs typeface="Open Sans"/>
                <a:sym typeface="Open Sans"/>
              </a:rPr>
              <a:t>HW4 will not be released until after the exam.</a:t>
            </a:r>
            <a:endParaRPr sz="1800">
              <a:latin typeface="Open Sans"/>
              <a:ea typeface="Open Sans"/>
              <a:cs typeface="Open Sans"/>
              <a:sym typeface="Open Sans"/>
            </a:endParaRPr>
          </a:p>
          <a:p>
            <a:pPr indent="-342900" lvl="0" marL="457200" marR="0" rtl="0" algn="l">
              <a:lnSpc>
                <a:spcPct val="100000"/>
              </a:lnSpc>
              <a:spcBef>
                <a:spcPts val="0"/>
              </a:spcBef>
              <a:spcAft>
                <a:spcPts val="0"/>
              </a:spcAft>
              <a:buSzPts val="1800"/>
              <a:buFont typeface="Open Sans"/>
              <a:buChar char="-"/>
            </a:pPr>
            <a:r>
              <a:rPr lang="en" sz="1800">
                <a:latin typeface="Open Sans"/>
                <a:ea typeface="Open Sans"/>
                <a:cs typeface="Open Sans"/>
                <a:sym typeface="Open Sans"/>
              </a:rPr>
              <a:t>Midterm 1 is in one week on March 8th</a:t>
            </a:r>
            <a:endParaRPr sz="1800">
              <a:latin typeface="Open Sans"/>
              <a:ea typeface="Open Sans"/>
              <a:cs typeface="Open Sans"/>
              <a:sym typeface="Open Sans"/>
            </a:endParaRPr>
          </a:p>
          <a:p>
            <a:pPr indent="-342900" lvl="1" marL="1371600" marR="0" rtl="0" algn="l">
              <a:lnSpc>
                <a:spcPct val="100000"/>
              </a:lnSpc>
              <a:spcBef>
                <a:spcPts val="0"/>
              </a:spcBef>
              <a:spcAft>
                <a:spcPts val="0"/>
              </a:spcAft>
              <a:buSzPts val="1800"/>
              <a:buFont typeface="Open Sans"/>
              <a:buChar char="-"/>
            </a:pPr>
            <a:r>
              <a:rPr lang="en" sz="1800">
                <a:latin typeface="Open Sans"/>
                <a:ea typeface="Open Sans"/>
                <a:cs typeface="Open Sans"/>
                <a:sym typeface="Open Sans"/>
              </a:rPr>
              <a:t>Start studying early</a:t>
            </a:r>
            <a:endParaRPr sz="1800">
              <a:latin typeface="Open Sans"/>
              <a:ea typeface="Open Sans"/>
              <a:cs typeface="Open Sans"/>
              <a:sym typeface="Open Sans"/>
            </a:endParaRPr>
          </a:p>
          <a:p>
            <a:pPr indent="-342900" lvl="0" marL="457200" marR="0" rtl="0" algn="l">
              <a:lnSpc>
                <a:spcPct val="100000"/>
              </a:lnSpc>
              <a:spcBef>
                <a:spcPts val="0"/>
              </a:spcBef>
              <a:spcAft>
                <a:spcPts val="0"/>
              </a:spcAft>
              <a:buSzPts val="1800"/>
              <a:buFont typeface="Open Sans"/>
              <a:buChar char="-"/>
            </a:pPr>
            <a:r>
              <a:rPr lang="en" sz="1800">
                <a:latin typeface="Open Sans"/>
                <a:ea typeface="Open Sans"/>
                <a:cs typeface="Open Sans"/>
                <a:sym typeface="Open Sans"/>
              </a:rPr>
              <a:t>Midterm Review Session</a:t>
            </a:r>
            <a:endParaRPr sz="1800">
              <a:latin typeface="Open Sans"/>
              <a:ea typeface="Open Sans"/>
              <a:cs typeface="Open Sans"/>
              <a:sym typeface="Open Sans"/>
            </a:endParaRPr>
          </a:p>
          <a:p>
            <a:pPr indent="-342900" lvl="0" marL="914400" rtl="0" algn="l">
              <a:spcBef>
                <a:spcPts val="0"/>
              </a:spcBef>
              <a:spcAft>
                <a:spcPts val="0"/>
              </a:spcAft>
              <a:buClr>
                <a:schemeClr val="accent5"/>
              </a:buClr>
              <a:buSzPts val="1800"/>
              <a:buFont typeface="Open Sans"/>
              <a:buChar char="-"/>
            </a:pPr>
            <a:r>
              <a:rPr lang="en" sz="1800">
                <a:solidFill>
                  <a:schemeClr val="dk1"/>
                </a:solidFill>
                <a:latin typeface="Open Sans"/>
                <a:ea typeface="Open Sans"/>
                <a:cs typeface="Open Sans"/>
                <a:sym typeface="Open Sans"/>
              </a:rPr>
              <a:t>Sunday March 5th from 7pm - 9pm</a:t>
            </a:r>
            <a:endParaRPr sz="1800">
              <a:solidFill>
                <a:schemeClr val="dk1"/>
              </a:solidFill>
              <a:latin typeface="Open Sans"/>
              <a:ea typeface="Open Sans"/>
              <a:cs typeface="Open Sans"/>
              <a:sym typeface="Open Sans"/>
            </a:endParaRPr>
          </a:p>
          <a:p>
            <a:pPr indent="-342900" lvl="0" marL="914400" rtl="0" algn="l">
              <a:spcBef>
                <a:spcPts val="0"/>
              </a:spcBef>
              <a:spcAft>
                <a:spcPts val="0"/>
              </a:spcAft>
              <a:buClr>
                <a:schemeClr val="accent5"/>
              </a:buClr>
              <a:buSzPts val="1800"/>
              <a:buFont typeface="Open Sans"/>
              <a:buChar char="-"/>
            </a:pPr>
            <a:r>
              <a:rPr lang="en" sz="1800">
                <a:solidFill>
                  <a:schemeClr val="dk1"/>
                </a:solidFill>
                <a:latin typeface="Open Sans"/>
                <a:ea typeface="Open Sans"/>
                <a:cs typeface="Open Sans"/>
                <a:sym typeface="Open Sans"/>
              </a:rPr>
              <a:t>Location ILC S140</a:t>
            </a:r>
            <a:endParaRPr sz="1800">
              <a:solidFill>
                <a:schemeClr val="dk1"/>
              </a:solidFill>
              <a:latin typeface="Open Sans"/>
              <a:ea typeface="Open Sans"/>
              <a:cs typeface="Open Sans"/>
              <a:sym typeface="Open Sans"/>
            </a:endParaRPr>
          </a:p>
          <a:p>
            <a:pPr indent="-342900" lvl="0" marL="914400" rtl="0" algn="l">
              <a:spcBef>
                <a:spcPts val="0"/>
              </a:spcBef>
              <a:spcAft>
                <a:spcPts val="0"/>
              </a:spcAft>
              <a:buClr>
                <a:schemeClr val="accent5"/>
              </a:buClr>
              <a:buSzPts val="1800"/>
              <a:buFont typeface="Open Sans"/>
              <a:buChar char="-"/>
            </a:pPr>
            <a:r>
              <a:rPr lang="en" sz="1800">
                <a:solidFill>
                  <a:schemeClr val="dk1"/>
                </a:solidFill>
                <a:latin typeface="Open Sans"/>
                <a:ea typeface="Open Sans"/>
                <a:cs typeface="Open Sans"/>
                <a:sym typeface="Open Sans"/>
              </a:rPr>
              <a:t>Complete Midterm 1 from Fall 2022 before the session</a:t>
            </a:r>
            <a:endParaRPr sz="1800">
              <a:solidFill>
                <a:schemeClr val="dk1"/>
              </a:solidFill>
              <a:latin typeface="Open Sans"/>
              <a:ea typeface="Open Sans"/>
              <a:cs typeface="Open Sans"/>
              <a:sym typeface="Open Sans"/>
            </a:endParaRPr>
          </a:p>
          <a:p>
            <a:pPr indent="-304800" lvl="1" marL="1371600" rtl="0" algn="l">
              <a:spcBef>
                <a:spcPts val="0"/>
              </a:spcBef>
              <a:spcAft>
                <a:spcPts val="0"/>
              </a:spcAft>
              <a:buClr>
                <a:schemeClr val="accent5"/>
              </a:buClr>
              <a:buSzPts val="1200"/>
              <a:buFont typeface="Open Sans"/>
              <a:buChar char="-"/>
            </a:pPr>
            <a:r>
              <a:rPr lang="en" sz="1200">
                <a:solidFill>
                  <a:schemeClr val="dk1"/>
                </a:solidFill>
                <a:latin typeface="Open Sans"/>
                <a:ea typeface="Open Sans"/>
                <a:cs typeface="Open Sans"/>
                <a:sym typeface="Open Sans"/>
              </a:rPr>
              <a:t>Or at least look at it!</a:t>
            </a:r>
            <a:endParaRPr sz="18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nvSpPr>
        <p:spPr>
          <a:xfrm>
            <a:off x="304800" y="792759"/>
            <a:ext cx="8839200" cy="39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6D1226"/>
              </a:buClr>
              <a:buSzPts val="2800"/>
              <a:buFont typeface="Open Sans"/>
              <a:buNone/>
            </a:pPr>
            <a:r>
              <a:rPr b="1" lang="en" sz="2800">
                <a:solidFill>
                  <a:srgbClr val="6D1226"/>
                </a:solidFill>
                <a:latin typeface="Open Sans"/>
                <a:ea typeface="Open Sans"/>
                <a:cs typeface="Open Sans"/>
                <a:sym typeface="Open Sans"/>
              </a:rPr>
              <a:t>Today’s  </a:t>
            </a:r>
            <a:r>
              <a:rPr b="1" i="0" lang="en" sz="2800" u="none" cap="none" strike="noStrike">
                <a:solidFill>
                  <a:srgbClr val="6D1226"/>
                </a:solidFill>
                <a:latin typeface="Open Sans"/>
                <a:ea typeface="Open Sans"/>
                <a:cs typeface="Open Sans"/>
                <a:sym typeface="Open Sans"/>
              </a:rPr>
              <a:t>Goals</a:t>
            </a:r>
            <a:endParaRPr b="0" i="0" sz="1400" u="none" cap="none" strike="noStrike">
              <a:solidFill>
                <a:srgbClr val="000000"/>
              </a:solidFill>
              <a:latin typeface="Arial"/>
              <a:ea typeface="Arial"/>
              <a:cs typeface="Arial"/>
              <a:sym typeface="Arial"/>
            </a:endParaRPr>
          </a:p>
        </p:txBody>
      </p:sp>
      <p:sp>
        <p:nvSpPr>
          <p:cNvPr id="78" name="Google Shape;78;p15"/>
          <p:cNvSpPr txBox="1"/>
          <p:nvPr/>
        </p:nvSpPr>
        <p:spPr>
          <a:xfrm>
            <a:off x="0" y="1514259"/>
            <a:ext cx="9144000" cy="2786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SzPts val="1800"/>
              <a:buFont typeface="Open Sans"/>
              <a:buChar char="-"/>
            </a:pPr>
            <a:r>
              <a:rPr lang="en" sz="1800">
                <a:latin typeface="Open Sans"/>
                <a:ea typeface="Open Sans"/>
                <a:cs typeface="Open Sans"/>
                <a:sym typeface="Open Sans"/>
              </a:rPr>
              <a:t>M</a:t>
            </a:r>
            <a:r>
              <a:rPr lang="en" sz="1800">
                <a:latin typeface="Open Sans"/>
                <a:ea typeface="Open Sans"/>
                <a:cs typeface="Open Sans"/>
                <a:sym typeface="Open Sans"/>
              </a:rPr>
              <a:t>ental models</a:t>
            </a:r>
            <a:endParaRPr sz="1800">
              <a:latin typeface="Open Sans"/>
              <a:ea typeface="Open Sans"/>
              <a:cs typeface="Open Sans"/>
              <a:sym typeface="Open Sans"/>
            </a:endParaRPr>
          </a:p>
          <a:p>
            <a:pPr indent="-342900" lvl="0" marL="457200" marR="0" rtl="0" algn="l">
              <a:lnSpc>
                <a:spcPct val="100000"/>
              </a:lnSpc>
              <a:spcBef>
                <a:spcPts val="0"/>
              </a:spcBef>
              <a:spcAft>
                <a:spcPts val="0"/>
              </a:spcAft>
              <a:buSzPts val="1800"/>
              <a:buFont typeface="Open Sans"/>
              <a:buChar char="-"/>
            </a:pPr>
            <a:r>
              <a:rPr lang="en" sz="1800">
                <a:latin typeface="Open Sans"/>
                <a:ea typeface="Open Sans"/>
                <a:cs typeface="Open Sans"/>
                <a:sym typeface="Open Sans"/>
              </a:rPr>
              <a:t>Lists</a:t>
            </a:r>
            <a:endParaRPr sz="1800">
              <a:latin typeface="Open Sans"/>
              <a:ea typeface="Open Sans"/>
              <a:cs typeface="Open Sans"/>
              <a:sym typeface="Open Sans"/>
            </a:endParaRPr>
          </a:p>
          <a:p>
            <a:pPr indent="-342900" lvl="0" marL="457200" marR="0" rtl="0" algn="l">
              <a:lnSpc>
                <a:spcPct val="100000"/>
              </a:lnSpc>
              <a:spcBef>
                <a:spcPts val="0"/>
              </a:spcBef>
              <a:spcAft>
                <a:spcPts val="0"/>
              </a:spcAft>
              <a:buSzPts val="1800"/>
              <a:buFont typeface="Open Sans"/>
              <a:buChar char="-"/>
            </a:pPr>
            <a:r>
              <a:rPr lang="en" sz="1800">
                <a:latin typeface="Open Sans"/>
                <a:ea typeface="Open Sans"/>
                <a:cs typeface="Open Sans"/>
                <a:sym typeface="Open Sans"/>
              </a:rPr>
              <a:t>Reduce</a:t>
            </a:r>
            <a:endParaRPr sz="18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684725" y="2497425"/>
            <a:ext cx="7758600" cy="2130600"/>
          </a:xfrm>
          <a:prstGeom prst="rect">
            <a:avLst/>
          </a:prstGeom>
          <a:solidFill>
            <a:srgbClr val="D4D4D4"/>
          </a:solidFill>
        </p:spPr>
        <p:txBody>
          <a:bodyPr anchorCtr="0" anchor="t" bIns="45700" lIns="91425" spcFirstLastPara="1" rIns="91425" wrap="square" tIns="45700">
            <a:noAutofit/>
          </a:bodyPr>
          <a:lstStyle/>
          <a:p>
            <a:pPr indent="0" lvl="0" marL="0" rtl="0" algn="l">
              <a:spcBef>
                <a:spcPts val="0"/>
              </a:spcBef>
              <a:spcAft>
                <a:spcPts val="0"/>
              </a:spcAft>
              <a:buNone/>
            </a:pPr>
            <a:r>
              <a:rPr lang="en" sz="1500">
                <a:latin typeface="Consolas"/>
                <a:ea typeface="Consolas"/>
                <a:cs typeface="Consolas"/>
                <a:sym typeface="Consolas"/>
              </a:rPr>
              <a:t>1 </a:t>
            </a:r>
            <a:r>
              <a:rPr b="1" lang="en" sz="1500">
                <a:latin typeface="Consolas"/>
                <a:ea typeface="Consolas"/>
                <a:cs typeface="Consolas"/>
                <a:sym typeface="Consolas"/>
              </a:rPr>
              <a:t>const </a:t>
            </a:r>
            <a:r>
              <a:rPr lang="en" sz="1500">
                <a:latin typeface="Consolas"/>
                <a:ea typeface="Consolas"/>
                <a:cs typeface="Consolas"/>
                <a:sym typeface="Consolas"/>
              </a:rPr>
              <a:t>mkList = (init, f) =&gt; ({</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2   next: () =&gt; mkList(f(init), f),</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3   value: () =&gt; init</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4 });</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5 </a:t>
            </a:r>
            <a:r>
              <a:rPr b="1" lang="en" sz="1500">
                <a:latin typeface="Consolas"/>
                <a:ea typeface="Consolas"/>
                <a:cs typeface="Consolas"/>
                <a:sym typeface="Consolas"/>
              </a:rPr>
              <a:t>let </a:t>
            </a:r>
            <a:r>
              <a:rPr lang="en" sz="1500">
                <a:latin typeface="Consolas"/>
                <a:ea typeface="Consolas"/>
                <a:cs typeface="Consolas"/>
                <a:sym typeface="Consolas"/>
              </a:rPr>
              <a:t>cnt = 0;</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6 </a:t>
            </a:r>
            <a:r>
              <a:rPr b="1" lang="en" sz="1500">
                <a:solidFill>
                  <a:schemeClr val="dk1"/>
                </a:solidFill>
                <a:latin typeface="Consolas"/>
                <a:ea typeface="Consolas"/>
                <a:cs typeface="Consolas"/>
                <a:sym typeface="Consolas"/>
              </a:rPr>
              <a:t>const </a:t>
            </a:r>
            <a:r>
              <a:rPr lang="en" sz="1500">
                <a:latin typeface="Consolas"/>
                <a:ea typeface="Consolas"/>
                <a:cs typeface="Consolas"/>
                <a:sym typeface="Consolas"/>
              </a:rPr>
              <a:t>a = [mkList(0, x =&gt; x + 1), mkList(cnt, _ =&gt; ++cnt)];</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7 </a:t>
            </a:r>
            <a:r>
              <a:rPr b="1" lang="en" sz="1500">
                <a:solidFill>
                  <a:schemeClr val="dk1"/>
                </a:solidFill>
                <a:latin typeface="Consolas"/>
                <a:ea typeface="Consolas"/>
                <a:cs typeface="Consolas"/>
                <a:sym typeface="Consolas"/>
              </a:rPr>
              <a:t>const </a:t>
            </a:r>
            <a:r>
              <a:rPr lang="en" sz="1500">
                <a:latin typeface="Consolas"/>
                <a:ea typeface="Consolas"/>
                <a:cs typeface="Consolas"/>
                <a:sym typeface="Consolas"/>
              </a:rPr>
              <a:t>b = a.map(lst =&gt; lst.next().next());</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8 console.log(b[1].value());</a:t>
            </a:r>
            <a:endParaRPr sz="1500">
              <a:latin typeface="Consolas"/>
              <a:ea typeface="Consolas"/>
              <a:cs typeface="Consolas"/>
              <a:sym typeface="Consolas"/>
            </a:endParaRPr>
          </a:p>
        </p:txBody>
      </p:sp>
      <p:sp>
        <p:nvSpPr>
          <p:cNvPr id="84" name="Google Shape;84;p16"/>
          <p:cNvSpPr txBox="1"/>
          <p:nvPr>
            <p:ph type="title"/>
          </p:nvPr>
        </p:nvSpPr>
        <p:spPr>
          <a:xfrm>
            <a:off x="914400" y="0"/>
            <a:ext cx="4755000" cy="9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Exercise 1</a:t>
            </a:r>
            <a:endParaRPr/>
          </a:p>
        </p:txBody>
      </p:sp>
      <p:sp>
        <p:nvSpPr>
          <p:cNvPr id="85" name="Google Shape;85;p16"/>
          <p:cNvSpPr txBox="1"/>
          <p:nvPr/>
        </p:nvSpPr>
        <p:spPr>
          <a:xfrm>
            <a:off x="0" y="1161975"/>
            <a:ext cx="9144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Helvetica Neue"/>
                <a:ea typeface="Helvetica Neue"/>
                <a:cs typeface="Helvetica Neue"/>
                <a:sym typeface="Helvetica Neue"/>
              </a:rPr>
              <a:t>For each line of code: If a value is printed, state the value and describe how it was obtained, including any values used for the result. Otherwise, state what objects (including arrays, not closures or functions) are created (if any), what values are modified and which objects are no longer referenced (if any).</a:t>
            </a:r>
            <a:endParaRPr sz="16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0" y="914400"/>
            <a:ext cx="5933100" cy="4092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 sz="1600"/>
              <a:t>5. Variable cnt is declared and initialized to zero.</a:t>
            </a:r>
            <a:endParaRPr sz="1600"/>
          </a:p>
          <a:p>
            <a:pPr indent="0" lvl="0" marL="0" rtl="0" algn="l">
              <a:spcBef>
                <a:spcPts val="1000"/>
              </a:spcBef>
              <a:spcAft>
                <a:spcPts val="0"/>
              </a:spcAft>
              <a:buClr>
                <a:schemeClr val="dk1"/>
              </a:buClr>
              <a:buSzPts val="1100"/>
              <a:buFont typeface="Arial"/>
              <a:buNone/>
            </a:pPr>
            <a:r>
              <a:rPr lang="en" sz="1600"/>
              <a:t>6. Creates an array with two references to objects returned by mkList</a:t>
            </a:r>
            <a:endParaRPr sz="1600"/>
          </a:p>
          <a:p>
            <a:pPr indent="0" lvl="0" marL="0" rtl="0" algn="l">
              <a:spcBef>
                <a:spcPts val="1000"/>
              </a:spcBef>
              <a:spcAft>
                <a:spcPts val="0"/>
              </a:spcAft>
              <a:buNone/>
            </a:pPr>
            <a:r>
              <a:rPr lang="en" sz="1600"/>
              <a:t>7. For each object lst from a, lst.next().next() is called; mkList is called twice in sequence, creating 2 × 2 objects. </a:t>
            </a:r>
            <a:endParaRPr sz="1600"/>
          </a:p>
        </p:txBody>
      </p:sp>
      <p:sp>
        <p:nvSpPr>
          <p:cNvPr id="91" name="Google Shape;91;p17"/>
          <p:cNvSpPr txBox="1"/>
          <p:nvPr>
            <p:ph type="title"/>
          </p:nvPr>
        </p:nvSpPr>
        <p:spPr>
          <a:xfrm>
            <a:off x="914400" y="0"/>
            <a:ext cx="4755000" cy="9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Exercise 1 - Solution</a:t>
            </a:r>
            <a:endParaRPr/>
          </a:p>
        </p:txBody>
      </p:sp>
      <p:sp>
        <p:nvSpPr>
          <p:cNvPr id="92" name="Google Shape;92;p17"/>
          <p:cNvSpPr txBox="1"/>
          <p:nvPr>
            <p:ph idx="1" type="body"/>
          </p:nvPr>
        </p:nvSpPr>
        <p:spPr>
          <a:xfrm>
            <a:off x="5933100" y="949000"/>
            <a:ext cx="3210900" cy="3383100"/>
          </a:xfrm>
          <a:prstGeom prst="rect">
            <a:avLst/>
          </a:prstGeom>
        </p:spPr>
        <p:txBody>
          <a:bodyPr anchorCtr="0" anchor="t" bIns="45700" lIns="91425" spcFirstLastPara="1" rIns="91425" wrap="square" tIns="45700">
            <a:noAutofit/>
          </a:bodyPr>
          <a:lstStyle/>
          <a:p>
            <a:pPr indent="0" lvl="0" marL="0" rtl="0" algn="l">
              <a:spcBef>
                <a:spcPts val="900"/>
              </a:spcBef>
              <a:spcAft>
                <a:spcPts val="0"/>
              </a:spcAft>
              <a:buNone/>
            </a:pPr>
            <a:r>
              <a:rPr lang="en" sz="1200">
                <a:latin typeface="Consolas"/>
                <a:ea typeface="Consolas"/>
                <a:cs typeface="Consolas"/>
                <a:sym typeface="Consolas"/>
              </a:rPr>
              <a:t>1 </a:t>
            </a:r>
            <a:r>
              <a:rPr b="1" lang="en" sz="1200">
                <a:latin typeface="Consolas"/>
                <a:ea typeface="Consolas"/>
                <a:cs typeface="Consolas"/>
                <a:sym typeface="Consolas"/>
              </a:rPr>
              <a:t>const </a:t>
            </a:r>
            <a:r>
              <a:rPr lang="en" sz="1200">
                <a:latin typeface="Consolas"/>
                <a:ea typeface="Consolas"/>
                <a:cs typeface="Consolas"/>
                <a:sym typeface="Consolas"/>
              </a:rPr>
              <a:t>mkList = (init, f) =&gt; ({</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2   next: () =&gt; mkList(f(init), f),</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3   value: () =&gt; init</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4 });</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5 </a:t>
            </a:r>
            <a:r>
              <a:rPr b="1" lang="en" sz="1200">
                <a:latin typeface="Consolas"/>
                <a:ea typeface="Consolas"/>
                <a:cs typeface="Consolas"/>
                <a:sym typeface="Consolas"/>
              </a:rPr>
              <a:t>let </a:t>
            </a:r>
            <a:r>
              <a:rPr lang="en" sz="1200">
                <a:latin typeface="Consolas"/>
                <a:ea typeface="Consolas"/>
                <a:cs typeface="Consolas"/>
                <a:sym typeface="Consolas"/>
              </a:rPr>
              <a:t>cnt = 0;</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6 </a:t>
            </a:r>
            <a:r>
              <a:rPr b="1" lang="en" sz="1200">
                <a:latin typeface="Consolas"/>
                <a:ea typeface="Consolas"/>
                <a:cs typeface="Consolas"/>
                <a:sym typeface="Consolas"/>
              </a:rPr>
              <a:t>const</a:t>
            </a:r>
            <a:r>
              <a:rPr b="1" lang="en" sz="1200">
                <a:latin typeface="Consolas"/>
                <a:ea typeface="Consolas"/>
                <a:cs typeface="Consolas"/>
                <a:sym typeface="Consolas"/>
              </a:rPr>
              <a:t> </a:t>
            </a:r>
            <a:r>
              <a:rPr lang="en" sz="1200">
                <a:latin typeface="Consolas"/>
                <a:ea typeface="Consolas"/>
                <a:cs typeface="Consolas"/>
                <a:sym typeface="Consolas"/>
              </a:rPr>
              <a:t>a = [mkList(0, x =&gt; x + 1), mkList(cnt, _ =&gt; ++cnt)];</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7 </a:t>
            </a:r>
            <a:r>
              <a:rPr b="1" lang="en" sz="1200">
                <a:latin typeface="Consolas"/>
                <a:ea typeface="Consolas"/>
                <a:cs typeface="Consolas"/>
                <a:sym typeface="Consolas"/>
              </a:rPr>
              <a:t>const</a:t>
            </a:r>
            <a:r>
              <a:rPr b="1" lang="en" sz="1200">
                <a:latin typeface="Consolas"/>
                <a:ea typeface="Consolas"/>
                <a:cs typeface="Consolas"/>
                <a:sym typeface="Consolas"/>
              </a:rPr>
              <a:t> </a:t>
            </a:r>
            <a:r>
              <a:rPr lang="en" sz="1200">
                <a:latin typeface="Consolas"/>
                <a:ea typeface="Consolas"/>
                <a:cs typeface="Consolas"/>
                <a:sym typeface="Consolas"/>
              </a:rPr>
              <a:t>b = a.map(lst =&gt; lst.next().next());</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8 console.log(b[1].value());</a:t>
            </a:r>
            <a:endParaRPr sz="120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0" y="914400"/>
            <a:ext cx="5933100" cy="4092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1600">
                <a:solidFill>
                  <a:schemeClr val="dk1"/>
                </a:solidFill>
              </a:rPr>
              <a:t>7. </a:t>
            </a:r>
            <a:r>
              <a:rPr lang="en" sz="1600">
                <a:solidFill>
                  <a:schemeClr val="dk1"/>
                </a:solidFill>
              </a:rPr>
              <a:t>A new array is created with references to the last object in each sequence.</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b[0] = {</a:t>
            </a:r>
            <a:endParaRPr sz="1600">
              <a:solidFill>
                <a:schemeClr val="dk1"/>
              </a:solidFill>
            </a:endParaRPr>
          </a:p>
          <a:p>
            <a:pPr indent="457200" lvl="0" marL="0" rtl="0" algn="l">
              <a:spcBef>
                <a:spcPts val="0"/>
              </a:spcBef>
              <a:spcAft>
                <a:spcPts val="0"/>
              </a:spcAft>
              <a:buNone/>
            </a:pPr>
            <a:r>
              <a:rPr lang="en" sz="1600">
                <a:solidFill>
                  <a:schemeClr val="dk1"/>
                </a:solidFill>
              </a:rPr>
              <a:t>next: () =&gt; mkList((x =&gt; x + 1)(2), x =&gt; x + 1), </a:t>
            </a:r>
            <a:endParaRPr sz="1600">
              <a:solidFill>
                <a:schemeClr val="dk1"/>
              </a:solidFill>
            </a:endParaRPr>
          </a:p>
          <a:p>
            <a:pPr indent="457200" lvl="0" marL="0" rtl="0" algn="l">
              <a:spcBef>
                <a:spcPts val="0"/>
              </a:spcBef>
              <a:spcAft>
                <a:spcPts val="0"/>
              </a:spcAft>
              <a:buNone/>
            </a:pPr>
            <a:r>
              <a:rPr lang="en" sz="1600">
                <a:solidFill>
                  <a:schemeClr val="dk1"/>
                </a:solidFill>
              </a:rPr>
              <a:t>value: () =&gt; 2 </a:t>
            </a:r>
            <a:endParaRPr sz="1600">
              <a:solidFill>
                <a:schemeClr val="dk1"/>
              </a:solidFill>
            </a:endParaRPr>
          </a:p>
          <a:p>
            <a:pPr indent="0" lvl="0" marL="0" rtl="0" algn="l">
              <a:spcBef>
                <a:spcPts val="0"/>
              </a:spcBef>
              <a:spcAft>
                <a:spcPts val="0"/>
              </a:spcAft>
              <a:buNone/>
            </a:pPr>
            <a:r>
              <a:rPr lang="en" sz="1600">
                <a:solidFill>
                  <a:schemeClr val="dk1"/>
                </a:solidFill>
              </a:rPr>
              <a:t>}</a:t>
            </a:r>
            <a:endParaRPr sz="1600">
              <a:solidFill>
                <a:schemeClr val="dk1"/>
              </a:solidFill>
            </a:endParaRPr>
          </a:p>
          <a:p>
            <a:pPr indent="0" lvl="0" marL="0" rtl="0" algn="l">
              <a:spcBef>
                <a:spcPts val="0"/>
              </a:spcBef>
              <a:spcAft>
                <a:spcPts val="0"/>
              </a:spcAft>
              <a:buNone/>
            </a:pPr>
            <a:r>
              <a:rPr lang="en" sz="1600">
                <a:solidFill>
                  <a:schemeClr val="dk1"/>
                </a:solidFill>
              </a:rPr>
              <a:t>b[1] = {</a:t>
            </a:r>
            <a:endParaRPr sz="1600">
              <a:solidFill>
                <a:schemeClr val="dk1"/>
              </a:solidFill>
            </a:endParaRPr>
          </a:p>
          <a:p>
            <a:pPr indent="457200" lvl="0" marL="0" rtl="0" algn="l">
              <a:spcBef>
                <a:spcPts val="0"/>
              </a:spcBef>
              <a:spcAft>
                <a:spcPts val="0"/>
              </a:spcAft>
              <a:buNone/>
            </a:pPr>
            <a:r>
              <a:rPr lang="en" sz="1600">
                <a:solidFill>
                  <a:schemeClr val="dk1"/>
                </a:solidFill>
              </a:rPr>
              <a:t>next: () =&gt; mkList(_ =&gt; ++cnt)(2), _ =&gt; ++cnt), </a:t>
            </a:r>
            <a:endParaRPr sz="1600">
              <a:solidFill>
                <a:schemeClr val="dk1"/>
              </a:solidFill>
            </a:endParaRPr>
          </a:p>
          <a:p>
            <a:pPr indent="457200" lvl="0" marL="0" rtl="0" algn="l">
              <a:spcBef>
                <a:spcPts val="0"/>
              </a:spcBef>
              <a:spcAft>
                <a:spcPts val="0"/>
              </a:spcAft>
              <a:buNone/>
            </a:pPr>
            <a:r>
              <a:rPr lang="en" sz="1600">
                <a:solidFill>
                  <a:schemeClr val="dk1"/>
                </a:solidFill>
              </a:rPr>
              <a:t>value: () =&gt; 2</a:t>
            </a:r>
            <a:endParaRPr sz="1600">
              <a:solidFill>
                <a:schemeClr val="dk1"/>
              </a:solidFill>
            </a:endParaRPr>
          </a:p>
          <a:p>
            <a:pPr indent="0" lvl="0" marL="0" rtl="0" algn="l">
              <a:spcBef>
                <a:spcPts val="0"/>
              </a:spcBef>
              <a:spcAft>
                <a:spcPts val="0"/>
              </a:spcAft>
              <a:buNone/>
            </a:pPr>
            <a:r>
              <a:rPr lang="en" sz="1600">
                <a:solidFill>
                  <a:schemeClr val="dk1"/>
                </a:solidFill>
              </a:rPr>
              <a: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with cnt = 2, as f is called twice, once for each call to next().</a:t>
            </a:r>
            <a:endParaRPr sz="1600">
              <a:solidFill>
                <a:schemeClr val="dk1"/>
              </a:solidFill>
            </a:endParaRPr>
          </a:p>
          <a:p>
            <a:pPr indent="0" lvl="0" marL="0" rtl="0" algn="l">
              <a:spcBef>
                <a:spcPts val="0"/>
              </a:spcBef>
              <a:spcAft>
                <a:spcPts val="0"/>
              </a:spcAft>
              <a:buNone/>
            </a:pPr>
            <a:r>
              <a:rPr lang="en" sz="1600">
                <a:solidFill>
                  <a:schemeClr val="dk1"/>
                </a:solidFill>
              </a:rPr>
              <a:t>In all two cases, the two objects created by lst.next() are no longer accessible and can be garbage collected.</a:t>
            </a:r>
            <a:endParaRPr sz="1800"/>
          </a:p>
        </p:txBody>
      </p:sp>
      <p:sp>
        <p:nvSpPr>
          <p:cNvPr id="98" name="Google Shape;98;p18"/>
          <p:cNvSpPr txBox="1"/>
          <p:nvPr>
            <p:ph type="title"/>
          </p:nvPr>
        </p:nvSpPr>
        <p:spPr>
          <a:xfrm>
            <a:off x="914400" y="0"/>
            <a:ext cx="4755000" cy="9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Exercise 1 - Solution (Contd.) </a:t>
            </a:r>
            <a:endParaRPr/>
          </a:p>
        </p:txBody>
      </p:sp>
      <p:sp>
        <p:nvSpPr>
          <p:cNvPr id="99" name="Google Shape;99;p18"/>
          <p:cNvSpPr txBox="1"/>
          <p:nvPr>
            <p:ph idx="1" type="body"/>
          </p:nvPr>
        </p:nvSpPr>
        <p:spPr>
          <a:xfrm>
            <a:off x="5933100" y="949000"/>
            <a:ext cx="3210900" cy="3383100"/>
          </a:xfrm>
          <a:prstGeom prst="rect">
            <a:avLst/>
          </a:prstGeom>
        </p:spPr>
        <p:txBody>
          <a:bodyPr anchorCtr="0" anchor="t" bIns="45700" lIns="91425" spcFirstLastPara="1" rIns="91425" wrap="square" tIns="45700">
            <a:noAutofit/>
          </a:bodyPr>
          <a:lstStyle/>
          <a:p>
            <a:pPr indent="0" lvl="0" marL="0" rtl="0" algn="l">
              <a:spcBef>
                <a:spcPts val="900"/>
              </a:spcBef>
              <a:spcAft>
                <a:spcPts val="0"/>
              </a:spcAft>
              <a:buNone/>
            </a:pPr>
            <a:r>
              <a:rPr lang="en" sz="1200">
                <a:latin typeface="Consolas"/>
                <a:ea typeface="Consolas"/>
                <a:cs typeface="Consolas"/>
                <a:sym typeface="Consolas"/>
              </a:rPr>
              <a:t>1 </a:t>
            </a:r>
            <a:r>
              <a:rPr b="1" lang="en" sz="1200">
                <a:latin typeface="Consolas"/>
                <a:ea typeface="Consolas"/>
                <a:cs typeface="Consolas"/>
                <a:sym typeface="Consolas"/>
              </a:rPr>
              <a:t>const </a:t>
            </a:r>
            <a:r>
              <a:rPr lang="en" sz="1200">
                <a:latin typeface="Consolas"/>
                <a:ea typeface="Consolas"/>
                <a:cs typeface="Consolas"/>
                <a:sym typeface="Consolas"/>
              </a:rPr>
              <a:t>mkList = (init, f) =&gt; ({</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2   next: () =&gt; mkList(f(init), f),</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3   value: () =&gt; init</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4 });</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5 </a:t>
            </a:r>
            <a:r>
              <a:rPr b="1" lang="en" sz="1200">
                <a:latin typeface="Consolas"/>
                <a:ea typeface="Consolas"/>
                <a:cs typeface="Consolas"/>
                <a:sym typeface="Consolas"/>
              </a:rPr>
              <a:t>let </a:t>
            </a:r>
            <a:r>
              <a:rPr lang="en" sz="1200">
                <a:latin typeface="Consolas"/>
                <a:ea typeface="Consolas"/>
                <a:cs typeface="Consolas"/>
                <a:sym typeface="Consolas"/>
              </a:rPr>
              <a:t>cnt = 0;</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6 </a:t>
            </a:r>
            <a:r>
              <a:rPr b="1" lang="en" sz="1200">
                <a:solidFill>
                  <a:schemeClr val="dk1"/>
                </a:solidFill>
                <a:latin typeface="Consolas"/>
                <a:ea typeface="Consolas"/>
                <a:cs typeface="Consolas"/>
                <a:sym typeface="Consolas"/>
              </a:rPr>
              <a:t>const </a:t>
            </a:r>
            <a:r>
              <a:rPr lang="en" sz="1200">
                <a:latin typeface="Consolas"/>
                <a:ea typeface="Consolas"/>
                <a:cs typeface="Consolas"/>
                <a:sym typeface="Consolas"/>
              </a:rPr>
              <a:t>a = [mkList(0, x =&gt; x + 1), mkList(cnt, _ =&gt; ++cnt)];</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7 </a:t>
            </a:r>
            <a:r>
              <a:rPr b="1" lang="en" sz="1200">
                <a:solidFill>
                  <a:schemeClr val="dk1"/>
                </a:solidFill>
                <a:latin typeface="Consolas"/>
                <a:ea typeface="Consolas"/>
                <a:cs typeface="Consolas"/>
                <a:sym typeface="Consolas"/>
              </a:rPr>
              <a:t>const </a:t>
            </a:r>
            <a:r>
              <a:rPr lang="en" sz="1200">
                <a:latin typeface="Consolas"/>
                <a:ea typeface="Consolas"/>
                <a:cs typeface="Consolas"/>
                <a:sym typeface="Consolas"/>
              </a:rPr>
              <a:t>b = a.map(lst =&gt; lst.next().next());</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8 console.log(b[1].value());</a:t>
            </a:r>
            <a:endParaRPr sz="12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0" y="914400"/>
            <a:ext cx="5933100" cy="4092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1800">
                <a:solidFill>
                  <a:schemeClr val="dk1"/>
                </a:solidFill>
              </a:rPr>
              <a:t>8. prints 2, the result of the closure _ =&gt; 2, property value of b[1]</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Both objects can be garbage collected, they are no longer accessible after executing line 8.</a:t>
            </a:r>
            <a:endParaRPr/>
          </a:p>
        </p:txBody>
      </p:sp>
      <p:sp>
        <p:nvSpPr>
          <p:cNvPr id="105" name="Google Shape;105;p19"/>
          <p:cNvSpPr txBox="1"/>
          <p:nvPr>
            <p:ph type="title"/>
          </p:nvPr>
        </p:nvSpPr>
        <p:spPr>
          <a:xfrm>
            <a:off x="914400" y="0"/>
            <a:ext cx="4755000" cy="9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Exercise 1 - Solution </a:t>
            </a:r>
            <a:r>
              <a:rPr lang="en"/>
              <a:t>(Contd.)</a:t>
            </a:r>
            <a:r>
              <a:rPr lang="en"/>
              <a:t> </a:t>
            </a:r>
            <a:endParaRPr/>
          </a:p>
        </p:txBody>
      </p:sp>
      <p:sp>
        <p:nvSpPr>
          <p:cNvPr id="106" name="Google Shape;106;p19"/>
          <p:cNvSpPr txBox="1"/>
          <p:nvPr>
            <p:ph idx="1" type="body"/>
          </p:nvPr>
        </p:nvSpPr>
        <p:spPr>
          <a:xfrm>
            <a:off x="5933100" y="949000"/>
            <a:ext cx="3210900" cy="3383100"/>
          </a:xfrm>
          <a:prstGeom prst="rect">
            <a:avLst/>
          </a:prstGeom>
        </p:spPr>
        <p:txBody>
          <a:bodyPr anchorCtr="0" anchor="t" bIns="45700" lIns="91425" spcFirstLastPara="1" rIns="91425" wrap="square" tIns="45700">
            <a:noAutofit/>
          </a:bodyPr>
          <a:lstStyle/>
          <a:p>
            <a:pPr indent="0" lvl="0" marL="0" rtl="0" algn="l">
              <a:spcBef>
                <a:spcPts val="900"/>
              </a:spcBef>
              <a:spcAft>
                <a:spcPts val="0"/>
              </a:spcAft>
              <a:buNone/>
            </a:pPr>
            <a:r>
              <a:rPr lang="en" sz="1200">
                <a:latin typeface="Consolas"/>
                <a:ea typeface="Consolas"/>
                <a:cs typeface="Consolas"/>
                <a:sym typeface="Consolas"/>
              </a:rPr>
              <a:t>1 </a:t>
            </a:r>
            <a:r>
              <a:rPr b="1" lang="en" sz="1200">
                <a:latin typeface="Consolas"/>
                <a:ea typeface="Consolas"/>
                <a:cs typeface="Consolas"/>
                <a:sym typeface="Consolas"/>
              </a:rPr>
              <a:t>const </a:t>
            </a:r>
            <a:r>
              <a:rPr lang="en" sz="1200">
                <a:latin typeface="Consolas"/>
                <a:ea typeface="Consolas"/>
                <a:cs typeface="Consolas"/>
                <a:sym typeface="Consolas"/>
              </a:rPr>
              <a:t>mkList = (init, f) =&gt; ({</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2   next: () =&gt; mkList(f(init), f),</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3   value: () =&gt; init</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4 });</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5 </a:t>
            </a:r>
            <a:r>
              <a:rPr b="1" lang="en" sz="1200">
                <a:latin typeface="Consolas"/>
                <a:ea typeface="Consolas"/>
                <a:cs typeface="Consolas"/>
                <a:sym typeface="Consolas"/>
              </a:rPr>
              <a:t>let </a:t>
            </a:r>
            <a:r>
              <a:rPr lang="en" sz="1200">
                <a:latin typeface="Consolas"/>
                <a:ea typeface="Consolas"/>
                <a:cs typeface="Consolas"/>
                <a:sym typeface="Consolas"/>
              </a:rPr>
              <a:t>cnt = 0;</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6 </a:t>
            </a:r>
            <a:r>
              <a:rPr b="1" lang="en" sz="1200">
                <a:solidFill>
                  <a:schemeClr val="dk1"/>
                </a:solidFill>
                <a:latin typeface="Consolas"/>
                <a:ea typeface="Consolas"/>
                <a:cs typeface="Consolas"/>
                <a:sym typeface="Consolas"/>
              </a:rPr>
              <a:t>const </a:t>
            </a:r>
            <a:r>
              <a:rPr lang="en" sz="1200">
                <a:latin typeface="Consolas"/>
                <a:ea typeface="Consolas"/>
                <a:cs typeface="Consolas"/>
                <a:sym typeface="Consolas"/>
              </a:rPr>
              <a:t>a = [mkList(0, x =&gt; x + 1), mkList(cnt, _ =&gt; ++cnt)];</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7 </a:t>
            </a:r>
            <a:r>
              <a:rPr b="1" lang="en" sz="1200">
                <a:solidFill>
                  <a:schemeClr val="dk1"/>
                </a:solidFill>
                <a:latin typeface="Consolas"/>
                <a:ea typeface="Consolas"/>
                <a:cs typeface="Consolas"/>
                <a:sym typeface="Consolas"/>
              </a:rPr>
              <a:t>const </a:t>
            </a:r>
            <a:r>
              <a:rPr lang="en" sz="1200">
                <a:latin typeface="Consolas"/>
                <a:ea typeface="Consolas"/>
                <a:cs typeface="Consolas"/>
                <a:sym typeface="Consolas"/>
              </a:rPr>
              <a:t>b = a.map(lst =&gt; lst.next().next());</a:t>
            </a:r>
            <a:endParaRPr sz="1200">
              <a:latin typeface="Consolas"/>
              <a:ea typeface="Consolas"/>
              <a:cs typeface="Consolas"/>
              <a:sym typeface="Consolas"/>
            </a:endParaRPr>
          </a:p>
          <a:p>
            <a:pPr indent="0" lvl="0" marL="0" rtl="0" algn="l">
              <a:spcBef>
                <a:spcPts val="900"/>
              </a:spcBef>
              <a:spcAft>
                <a:spcPts val="0"/>
              </a:spcAft>
              <a:buNone/>
            </a:pPr>
            <a:r>
              <a:rPr lang="en" sz="1200">
                <a:latin typeface="Consolas"/>
                <a:ea typeface="Consolas"/>
                <a:cs typeface="Consolas"/>
                <a:sym typeface="Consolas"/>
              </a:rPr>
              <a:t>8 console.log(b[1].value());</a:t>
            </a:r>
            <a:endParaRPr sz="12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UMass CICS">
  <a:themeElements>
    <a:clrScheme name="Plaza">
      <a:dk1>
        <a:srgbClr val="000000"/>
      </a:dk1>
      <a:lt1>
        <a:srgbClr val="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