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83" r:id="rId3"/>
    <p:sldId id="285" r:id="rId4"/>
    <p:sldId id="284" r:id="rId5"/>
    <p:sldId id="286" r:id="rId6"/>
    <p:sldId id="259" r:id="rId7"/>
    <p:sldId id="260" r:id="rId8"/>
    <p:sldId id="262" r:id="rId9"/>
    <p:sldId id="287" r:id="rId10"/>
    <p:sldId id="268" r:id="rId11"/>
    <p:sldId id="269" r:id="rId12"/>
    <p:sldId id="270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261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Comments are description that help programmers better understand the intent and functionality of the program.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are completely ignored by the Python interpreter.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27962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Advantages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526111"/>
            <a:ext cx="10814745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Makes the code more understandable and readable.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be used to ignore some code while testing other blocks of code.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27962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261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Single-Line Comments</a:t>
            </a:r>
          </a:p>
          <a:p>
            <a:pPr lvl="1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Uses # to comment on a single line</a:t>
            </a:r>
          </a:p>
          <a:p>
            <a:pPr marL="457200" lvl="1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Multi-Line Comments</a:t>
            </a:r>
          </a:p>
          <a:p>
            <a:pPr lvl="1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Uses either ‘’’ ‘’’ or “”” “”” to comment on multiple lines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27962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95501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261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36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 named location used to store data in the memory.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is a </a:t>
            </a:r>
            <a:r>
              <a:rPr lang="en-US" sz="36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that holds the data.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27962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Rules and Naming Convention for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828114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Variable names should have a combination of letters in lowercase or uppercase or digits or underscore.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Create a name that is explicit and easy to understand.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Use an underscore to separate variable names with two words.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556464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Rules and Naming Convention for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828114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Never use special characters and symbols like &amp;*@#$&lt;&gt;+-! Etc.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not use Python reserved words like str, list,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dict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etc.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Never start a variable name with a number.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556464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Typing vs Static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26110"/>
            <a:ext cx="10515600" cy="50173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dynamically typed language, every variable name is bound only to an object.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This means that variables can be reassigned with different data types thus flexible.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statically typed language, every variable name is bound both to a type of the object and the object itself.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27962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48"/>
            <a:ext cx="10515600" cy="1325563"/>
          </a:xfrm>
        </p:spPr>
        <p:txBody>
          <a:bodyPr>
            <a:no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Typing vs Static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26110"/>
            <a:ext cx="10515600" cy="501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Dynamic Typing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‘Melvin’</a:t>
            </a: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Static Typing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str </a:t>
            </a:r>
            <a:r>
              <a:rPr lang="en-US" sz="3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‘Melvin’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27962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12" y="200548"/>
            <a:ext cx="11528222" cy="1325563"/>
          </a:xfrm>
        </p:spPr>
        <p:txBody>
          <a:bodyPr>
            <a:no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Advantages and Disadvantages of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828114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Advantages:</a:t>
            </a:r>
          </a:p>
          <a:p>
            <a:pPr lvl="1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Very easy to work with</a:t>
            </a:r>
          </a:p>
          <a:p>
            <a:pPr lvl="1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Faster development time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Disadvantages:</a:t>
            </a:r>
          </a:p>
          <a:p>
            <a:pPr lvl="1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May result in bug or unexpected data types</a:t>
            </a:r>
          </a:p>
          <a:p>
            <a:pPr lvl="1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to be aware of the data type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8CDD78-2DBF-4EA0-87A2-E05183582BD3}"/>
              </a:ext>
            </a:extLst>
          </p:cNvPr>
          <p:cNvCxnSpPr/>
          <p:nvPr/>
        </p:nvCxnSpPr>
        <p:spPr>
          <a:xfrm>
            <a:off x="495512" y="1556464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12" y="-3991"/>
            <a:ext cx="10858288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Data Types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2294797"/>
            <a:ext cx="10902277" cy="41092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types are the building blocks in creating a Python code.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is important to know what it can do, its characteristics and behavior in our code.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 will shortly discuss each type and go into detail after.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0276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Data Types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9646B8-6C71-4D8F-9BD0-D6CB625BE818}"/>
              </a:ext>
            </a:extLst>
          </p:cNvPr>
          <p:cNvSpPr/>
          <p:nvPr/>
        </p:nvSpPr>
        <p:spPr>
          <a:xfrm>
            <a:off x="838200" y="3638778"/>
            <a:ext cx="2634143" cy="9060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9A1C5-9E77-42F7-90F6-5D3615B18625}"/>
              </a:ext>
            </a:extLst>
          </p:cNvPr>
          <p:cNvSpPr/>
          <p:nvPr/>
        </p:nvSpPr>
        <p:spPr>
          <a:xfrm>
            <a:off x="8851084" y="3638777"/>
            <a:ext cx="2634143" cy="906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C8CF7-E19B-49FF-A8E7-0CAEC7277F75}"/>
              </a:ext>
            </a:extLst>
          </p:cNvPr>
          <p:cNvSpPr/>
          <p:nvPr/>
        </p:nvSpPr>
        <p:spPr>
          <a:xfrm>
            <a:off x="4749566" y="3429000"/>
            <a:ext cx="282429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Manipulation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98DAD-6E1F-4325-8455-9BDC1F8A3A8D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472343" y="4091782"/>
            <a:ext cx="127722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46EDD-C485-45F4-AA63-7A50C9114E8B}"/>
              </a:ext>
            </a:extLst>
          </p:cNvPr>
          <p:cNvCxnSpPr/>
          <p:nvPr/>
        </p:nvCxnSpPr>
        <p:spPr>
          <a:xfrm flipV="1">
            <a:off x="7573861" y="4091781"/>
            <a:ext cx="127722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C1E95BF-FEC2-4708-9DA0-66752EA0B1F5}"/>
              </a:ext>
            </a:extLst>
          </p:cNvPr>
          <p:cNvSpPr txBox="1">
            <a:spLocks/>
          </p:cNvSpPr>
          <p:nvPr/>
        </p:nvSpPr>
        <p:spPr>
          <a:xfrm>
            <a:off x="1045827" y="1241895"/>
            <a:ext cx="8098173" cy="105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 Data Flow</a:t>
            </a:r>
          </a:p>
        </p:txBody>
      </p:sp>
    </p:spTree>
    <p:extLst>
      <p:ext uri="{BB962C8B-B14F-4D97-AF65-F5344CB8AC3E}">
        <p14:creationId xmlns:p14="http://schemas.microsoft.com/office/powerpoint/2010/main" val="28997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Data Types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5E0F8B-A0D2-4F8B-9AC8-91F4C4E99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41194"/>
              </p:ext>
            </p:extLst>
          </p:nvPr>
        </p:nvGraphicFramePr>
        <p:xfrm>
          <a:off x="838200" y="1825625"/>
          <a:ext cx="108566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998">
                  <a:extLst>
                    <a:ext uri="{9D8B030D-6E8A-4147-A177-3AD203B41FA5}">
                      <a16:colId xmlns:a16="http://schemas.microsoft.com/office/drawing/2014/main" val="837053000"/>
                    </a:ext>
                  </a:extLst>
                </a:gridCol>
                <a:gridCol w="1471694">
                  <a:extLst>
                    <a:ext uri="{9D8B030D-6E8A-4147-A177-3AD203B41FA5}">
                      <a16:colId xmlns:a16="http://schemas.microsoft.com/office/drawing/2014/main" val="3422161366"/>
                    </a:ext>
                  </a:extLst>
                </a:gridCol>
                <a:gridCol w="6077922">
                  <a:extLst>
                    <a:ext uri="{9D8B030D-6E8A-4147-A177-3AD203B41FA5}">
                      <a16:colId xmlns:a16="http://schemas.microsoft.com/office/drawing/2014/main" val="211543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Whole numbers </a:t>
                      </a:r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5, 89, 1001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9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Floating point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Numbers with decimal point </a:t>
                      </a:r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3.14, 4.9, 2.0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3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Ordered sequence of characters </a:t>
                      </a:r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‘manila’, ‘dogs’, ‘Jupiter’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7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Ordered sequence of objects </a:t>
                      </a:r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[90, ‘</a:t>
                      </a:r>
                      <a:r>
                        <a:rPr lang="en-PH" sz="1600" b="1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abc</a:t>
                      </a:r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’, True, 6.7]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Logical value </a:t>
                      </a:r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or </a:t>
                      </a:r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2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2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Numbers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3079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3261" cy="21843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three distinct numeric types: </a:t>
            </a:r>
            <a:r>
              <a:rPr lang="en-US" sz="4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integers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floating point numbers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and </a:t>
            </a:r>
            <a:r>
              <a:rPr lang="en-US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 numbers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33DE43-06D6-48E7-B521-444A1B58D03C}"/>
              </a:ext>
            </a:extLst>
          </p:cNvPr>
          <p:cNvCxnSpPr/>
          <p:nvPr/>
        </p:nvCxnSpPr>
        <p:spPr>
          <a:xfrm>
            <a:off x="495512" y="1069902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int(signed integers)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They are positive or negative whole numbers with no decimal point.</a:t>
            </a:r>
          </a:p>
          <a:p>
            <a:r>
              <a:rPr lang="en-US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 (floating point real numbers)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They represent real numbers and are written with a decimal point dividing the integer and the fractional parts.</a:t>
            </a:r>
          </a:p>
          <a:p>
            <a:r>
              <a:rPr lang="en-US" sz="2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 (complex numbers)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are of the form a +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bj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where a and b are floats and J (or j) represents the square root of -1 (which is an imaginary number). The real part of the number is a, and the imaginary part is b. </a:t>
            </a:r>
          </a:p>
          <a:p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 numbers are not used much in Python programming.</a:t>
            </a:r>
            <a:endParaRPr lang="en-PH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3609B-C058-46BC-81B5-D8C0E4D005E7}"/>
              </a:ext>
            </a:extLst>
          </p:cNvPr>
          <p:cNvCxnSpPr/>
          <p:nvPr/>
        </p:nvCxnSpPr>
        <p:spPr>
          <a:xfrm>
            <a:off x="495512" y="1069902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Numeric Type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B60-1906-4E69-B975-EC5BE494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0950"/>
            <a:ext cx="1106766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numeric types (except complex) support the following operations: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3E7D8C7-3F9D-4BEA-8492-69D1B692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75932"/>
              </p:ext>
            </p:extLst>
          </p:nvPr>
        </p:nvGraphicFramePr>
        <p:xfrm>
          <a:off x="2032000" y="2179351"/>
          <a:ext cx="8128000" cy="402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92408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8617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1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sum of x and y</a:t>
                      </a:r>
                      <a:endParaRPr lang="en-PH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–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difference of x and y</a:t>
                      </a:r>
                      <a:endParaRPr lang="en-PH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3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product of x and y</a:t>
                      </a:r>
                      <a:endParaRPr lang="en-PH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quotient of x and y</a:t>
                      </a:r>
                      <a:endParaRPr lang="en-PH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3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//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floored quotient of x and y</a:t>
                      </a:r>
                      <a:endParaRPr lang="en-PH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0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remainder of 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6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pow(x,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to the power y</a:t>
                      </a:r>
                      <a:endParaRPr lang="en-PH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8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**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 to the power y</a:t>
                      </a:r>
                      <a:endParaRPr lang="en-PH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9253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E81D0-DBB4-4BB4-8E9E-BE6F3F104855}"/>
              </a:ext>
            </a:extLst>
          </p:cNvPr>
          <p:cNvCxnSpPr/>
          <p:nvPr/>
        </p:nvCxnSpPr>
        <p:spPr>
          <a:xfrm>
            <a:off x="495512" y="1069902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9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Comments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61026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704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Office Theme</vt:lpstr>
      <vt:lpstr>Python Data Types</vt:lpstr>
      <vt:lpstr>Python Data Types</vt:lpstr>
      <vt:lpstr>Python Data Types</vt:lpstr>
      <vt:lpstr>Python Data Types</vt:lpstr>
      <vt:lpstr>Numbers in Python</vt:lpstr>
      <vt:lpstr>Numbers in Python</vt:lpstr>
      <vt:lpstr>Numbers</vt:lpstr>
      <vt:lpstr>Numeric Type Operations</vt:lpstr>
      <vt:lpstr>Python Comments</vt:lpstr>
      <vt:lpstr>Python Comments</vt:lpstr>
      <vt:lpstr>Advantages of Comments</vt:lpstr>
      <vt:lpstr>Python Comments</vt:lpstr>
      <vt:lpstr>Variables</vt:lpstr>
      <vt:lpstr>Variables</vt:lpstr>
      <vt:lpstr>Rules and Naming Convention for Variables:</vt:lpstr>
      <vt:lpstr>Rules and Naming Convention for Variables:</vt:lpstr>
      <vt:lpstr>Dynamic Typing vs Static Typing</vt:lpstr>
      <vt:lpstr>Dynamic Typing vs Static Typing</vt:lpstr>
      <vt:lpstr>Advantages and Disadvantages of Dynamic Typing</vt:lpstr>
      <vt:lpstr>Python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67</cp:revision>
  <dcterms:created xsi:type="dcterms:W3CDTF">2020-02-01T08:00:11Z</dcterms:created>
  <dcterms:modified xsi:type="dcterms:W3CDTF">2023-06-16T12:18:37Z</dcterms:modified>
</cp:coreProperties>
</file>