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83" r:id="rId3"/>
    <p:sldId id="259" r:id="rId4"/>
    <p:sldId id="264" r:id="rId5"/>
    <p:sldId id="266" r:id="rId6"/>
    <p:sldId id="265" r:id="rId7"/>
    <p:sldId id="284" r:id="rId8"/>
    <p:sldId id="285" r:id="rId9"/>
    <p:sldId id="267" r:id="rId10"/>
    <p:sldId id="268" r:id="rId11"/>
    <p:sldId id="273" r:id="rId12"/>
    <p:sldId id="269" r:id="rId13"/>
    <p:sldId id="270" r:id="rId14"/>
    <p:sldId id="275" r:id="rId15"/>
    <p:sldId id="276" r:id="rId16"/>
    <p:sldId id="277" r:id="rId17"/>
    <p:sldId id="286" r:id="rId18"/>
    <p:sldId id="287" r:id="rId19"/>
    <p:sldId id="288" r:id="rId20"/>
    <p:sldId id="289" r:id="rId21"/>
    <p:sldId id="274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Strings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83498"/>
            <a:ext cx="10515600" cy="1759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r>
              <a:rPr lang="pt-BR" sz="40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 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'HELLO'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319F3-F9AB-406A-9486-90BDEEFBADA9}"/>
              </a:ext>
            </a:extLst>
          </p:cNvPr>
          <p:cNvSpPr/>
          <p:nvPr/>
        </p:nvSpPr>
        <p:spPr>
          <a:xfrm>
            <a:off x="819469" y="3054737"/>
            <a:ext cx="20714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  ]</a:t>
            </a:r>
            <a:endParaRPr lang="en-PH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8BB73-CA3A-4775-95D6-EB10AF8F1B2B}"/>
              </a:ext>
            </a:extLst>
          </p:cNvPr>
          <p:cNvSpPr txBox="1"/>
          <p:nvPr/>
        </p:nvSpPr>
        <p:spPr>
          <a:xfrm>
            <a:off x="2242154" y="3136612"/>
            <a:ext cx="402674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B365D-90ED-4AC0-931E-2423C67AB66D}"/>
              </a:ext>
            </a:extLst>
          </p:cNvPr>
          <p:cNvSpPr/>
          <p:nvPr/>
        </p:nvSpPr>
        <p:spPr>
          <a:xfrm>
            <a:off x="819469" y="3844498"/>
            <a:ext cx="1023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300D8-B919-480B-BC4C-29B101F49A5F}"/>
              </a:ext>
            </a:extLst>
          </p:cNvPr>
          <p:cNvSpPr/>
          <p:nvPr/>
        </p:nvSpPr>
        <p:spPr>
          <a:xfrm>
            <a:off x="819469" y="4578269"/>
            <a:ext cx="20714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  ]</a:t>
            </a:r>
            <a:endParaRPr lang="en-PH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05B0AE-A688-4C3A-B679-C1FEC21C3993}"/>
              </a:ext>
            </a:extLst>
          </p:cNvPr>
          <p:cNvSpPr txBox="1"/>
          <p:nvPr/>
        </p:nvSpPr>
        <p:spPr>
          <a:xfrm>
            <a:off x="2242154" y="4639824"/>
            <a:ext cx="330540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B3DDD8-911E-4458-978C-450279C4F07A}"/>
              </a:ext>
            </a:extLst>
          </p:cNvPr>
          <p:cNvSpPr/>
          <p:nvPr/>
        </p:nvSpPr>
        <p:spPr>
          <a:xfrm>
            <a:off x="819469" y="5368030"/>
            <a:ext cx="915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037803-7CE8-4D56-B28A-90CCE8804A43}"/>
              </a:ext>
            </a:extLst>
          </p:cNvPr>
          <p:cNvSpPr/>
          <p:nvPr/>
        </p:nvSpPr>
        <p:spPr>
          <a:xfrm>
            <a:off x="4558349" y="3013501"/>
            <a:ext cx="2212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   ]</a:t>
            </a:r>
            <a:endParaRPr lang="en-PH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B67DBD-70D3-4F3F-A32A-3C3A860055BC}"/>
              </a:ext>
            </a:extLst>
          </p:cNvPr>
          <p:cNvSpPr txBox="1"/>
          <p:nvPr/>
        </p:nvSpPr>
        <p:spPr>
          <a:xfrm>
            <a:off x="5955422" y="3087409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E6033F-D1C1-4287-A03B-199E0CF1CE0A}"/>
              </a:ext>
            </a:extLst>
          </p:cNvPr>
          <p:cNvSpPr/>
          <p:nvPr/>
        </p:nvSpPr>
        <p:spPr>
          <a:xfrm>
            <a:off x="4558349" y="3803262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D3EF9-75EC-45F5-B1CF-E49AB6825EF3}"/>
              </a:ext>
            </a:extLst>
          </p:cNvPr>
          <p:cNvSpPr/>
          <p:nvPr/>
        </p:nvSpPr>
        <p:spPr>
          <a:xfrm>
            <a:off x="4558349" y="4578269"/>
            <a:ext cx="2212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   ]</a:t>
            </a:r>
            <a:endParaRPr lang="en-PH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FA0A49-4AF7-42B8-B715-EB84B50759A0}"/>
              </a:ext>
            </a:extLst>
          </p:cNvPr>
          <p:cNvSpPr txBox="1"/>
          <p:nvPr/>
        </p:nvSpPr>
        <p:spPr>
          <a:xfrm>
            <a:off x="5920586" y="4639823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36A36E-08A0-45E6-BB7D-A93BAA47FE05}"/>
              </a:ext>
            </a:extLst>
          </p:cNvPr>
          <p:cNvSpPr/>
          <p:nvPr/>
        </p:nvSpPr>
        <p:spPr>
          <a:xfrm>
            <a:off x="4558349" y="5368030"/>
            <a:ext cx="9877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616531-4CE2-45D9-9976-3A15EC5F8423}"/>
              </a:ext>
            </a:extLst>
          </p:cNvPr>
          <p:cNvSpPr txBox="1"/>
          <p:nvPr/>
        </p:nvSpPr>
        <p:spPr>
          <a:xfrm>
            <a:off x="7718127" y="2179770"/>
            <a:ext cx="663964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2CAFA7-DA18-4EF0-9948-0E13DB4D4AE5}"/>
              </a:ext>
            </a:extLst>
          </p:cNvPr>
          <p:cNvSpPr txBox="1"/>
          <p:nvPr/>
        </p:nvSpPr>
        <p:spPr>
          <a:xfrm>
            <a:off x="8607945" y="2179769"/>
            <a:ext cx="55976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B91DD-07CA-4675-84A1-2BDE480D0703}"/>
              </a:ext>
            </a:extLst>
          </p:cNvPr>
          <p:cNvSpPr txBox="1"/>
          <p:nvPr/>
        </p:nvSpPr>
        <p:spPr>
          <a:xfrm>
            <a:off x="9393568" y="2179768"/>
            <a:ext cx="510076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1833E5-2503-46E9-9DD2-516AD8DD020E}"/>
              </a:ext>
            </a:extLst>
          </p:cNvPr>
          <p:cNvSpPr txBox="1"/>
          <p:nvPr/>
        </p:nvSpPr>
        <p:spPr>
          <a:xfrm>
            <a:off x="10129498" y="2179768"/>
            <a:ext cx="510076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F0D92B-3C41-45B0-8765-226D7ADAE888}"/>
              </a:ext>
            </a:extLst>
          </p:cNvPr>
          <p:cNvSpPr txBox="1"/>
          <p:nvPr/>
        </p:nvSpPr>
        <p:spPr>
          <a:xfrm>
            <a:off x="10865428" y="2179767"/>
            <a:ext cx="705642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627637-6AE2-44AB-B091-782BD0AACE78}"/>
              </a:ext>
            </a:extLst>
          </p:cNvPr>
          <p:cNvSpPr txBox="1"/>
          <p:nvPr/>
        </p:nvSpPr>
        <p:spPr>
          <a:xfrm>
            <a:off x="8656970" y="3031398"/>
            <a:ext cx="44435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C333FE-281C-45A8-9590-332166BC3749}"/>
              </a:ext>
            </a:extLst>
          </p:cNvPr>
          <p:cNvSpPr txBox="1"/>
          <p:nvPr/>
        </p:nvSpPr>
        <p:spPr>
          <a:xfrm>
            <a:off x="7873910" y="3031398"/>
            <a:ext cx="44435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2A6705-9D71-49B4-A905-8DBB7DE11EB4}"/>
              </a:ext>
            </a:extLst>
          </p:cNvPr>
          <p:cNvSpPr txBox="1"/>
          <p:nvPr/>
        </p:nvSpPr>
        <p:spPr>
          <a:xfrm>
            <a:off x="9440030" y="3031398"/>
            <a:ext cx="44435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19B0F-2221-47ED-B136-CDCBF9B41596}"/>
              </a:ext>
            </a:extLst>
          </p:cNvPr>
          <p:cNvSpPr txBox="1"/>
          <p:nvPr/>
        </p:nvSpPr>
        <p:spPr>
          <a:xfrm>
            <a:off x="10223090" y="3031398"/>
            <a:ext cx="44435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FB04B0-783A-49A1-A53C-621C6CE8DC78}"/>
              </a:ext>
            </a:extLst>
          </p:cNvPr>
          <p:cNvSpPr txBox="1"/>
          <p:nvPr/>
        </p:nvSpPr>
        <p:spPr>
          <a:xfrm>
            <a:off x="11006149" y="3031398"/>
            <a:ext cx="44435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02416D-585D-4215-8A81-5CEF7A50E627}"/>
              </a:ext>
            </a:extLst>
          </p:cNvPr>
          <p:cNvSpPr txBox="1"/>
          <p:nvPr/>
        </p:nvSpPr>
        <p:spPr>
          <a:xfrm>
            <a:off x="8559675" y="1469536"/>
            <a:ext cx="6014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8C7AAD-FF01-4990-A05D-491801710D73}"/>
              </a:ext>
            </a:extLst>
          </p:cNvPr>
          <p:cNvSpPr txBox="1"/>
          <p:nvPr/>
        </p:nvSpPr>
        <p:spPr>
          <a:xfrm>
            <a:off x="7780644" y="1459376"/>
            <a:ext cx="6014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7D3A24-1ADA-42ED-9B64-790A28E7722A}"/>
              </a:ext>
            </a:extLst>
          </p:cNvPr>
          <p:cNvSpPr txBox="1"/>
          <p:nvPr/>
        </p:nvSpPr>
        <p:spPr>
          <a:xfrm>
            <a:off x="9325956" y="1459376"/>
            <a:ext cx="6014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1B6C7-7FF6-4E5C-B011-83B4732999E6}"/>
              </a:ext>
            </a:extLst>
          </p:cNvPr>
          <p:cNvSpPr txBox="1"/>
          <p:nvPr/>
        </p:nvSpPr>
        <p:spPr>
          <a:xfrm>
            <a:off x="10092239" y="1469536"/>
            <a:ext cx="6014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56660C-6354-44AB-9ACA-470A3804B9B2}"/>
              </a:ext>
            </a:extLst>
          </p:cNvPr>
          <p:cNvSpPr txBox="1"/>
          <p:nvPr/>
        </p:nvSpPr>
        <p:spPr>
          <a:xfrm>
            <a:off x="10858520" y="1469536"/>
            <a:ext cx="6014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2365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 Slicing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17174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 Slicing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434698"/>
            <a:ext cx="10515600" cy="199429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String slicing in Python is about obtaining a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sub-string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from the given string by slicing it respectively from start to end.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5A418-34E0-4D66-8386-7E5F9E822863}"/>
              </a:ext>
            </a:extLst>
          </p:cNvPr>
          <p:cNvSpPr txBox="1"/>
          <p:nvPr/>
        </p:nvSpPr>
        <p:spPr>
          <a:xfrm>
            <a:off x="4062974" y="4597343"/>
            <a:ext cx="601447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916DA-AA52-438F-A0A1-85A37BF9610F}"/>
              </a:ext>
            </a:extLst>
          </p:cNvPr>
          <p:cNvSpPr txBox="1"/>
          <p:nvPr/>
        </p:nvSpPr>
        <p:spPr>
          <a:xfrm>
            <a:off x="4952792" y="4597342"/>
            <a:ext cx="492443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B56C4-CAF6-4A31-BB31-3EA665E6F5DA}"/>
              </a:ext>
            </a:extLst>
          </p:cNvPr>
          <p:cNvSpPr txBox="1"/>
          <p:nvPr/>
        </p:nvSpPr>
        <p:spPr>
          <a:xfrm>
            <a:off x="5738415" y="4597341"/>
            <a:ext cx="46679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A41D4-7EA2-4D93-BA54-A7D7A4B13C0B}"/>
              </a:ext>
            </a:extLst>
          </p:cNvPr>
          <p:cNvSpPr txBox="1"/>
          <p:nvPr/>
        </p:nvSpPr>
        <p:spPr>
          <a:xfrm>
            <a:off x="6474345" y="4597341"/>
            <a:ext cx="46679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D8B23-858B-4437-A36D-57F76BE30EE7}"/>
              </a:ext>
            </a:extLst>
          </p:cNvPr>
          <p:cNvSpPr txBox="1"/>
          <p:nvPr/>
        </p:nvSpPr>
        <p:spPr>
          <a:xfrm>
            <a:off x="7210275" y="4597340"/>
            <a:ext cx="654346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DB12E0-1FBD-4406-BB98-15969ED59ADE}"/>
              </a:ext>
            </a:extLst>
          </p:cNvPr>
          <p:cNvSpPr txBox="1"/>
          <p:nvPr/>
        </p:nvSpPr>
        <p:spPr>
          <a:xfrm>
            <a:off x="5001817" y="5448971"/>
            <a:ext cx="330540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3ABDF-38D3-4D8D-9E2F-4D0243211B67}"/>
              </a:ext>
            </a:extLst>
          </p:cNvPr>
          <p:cNvSpPr txBox="1"/>
          <p:nvPr/>
        </p:nvSpPr>
        <p:spPr>
          <a:xfrm>
            <a:off x="4218757" y="5448971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9DBE0C-839F-4ABE-8481-369BF50ECCBD}"/>
              </a:ext>
            </a:extLst>
          </p:cNvPr>
          <p:cNvSpPr txBox="1"/>
          <p:nvPr/>
        </p:nvSpPr>
        <p:spPr>
          <a:xfrm>
            <a:off x="5784877" y="5448971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DC245B-EB43-4A13-AA17-2A6D491D24FA}"/>
              </a:ext>
            </a:extLst>
          </p:cNvPr>
          <p:cNvSpPr txBox="1"/>
          <p:nvPr/>
        </p:nvSpPr>
        <p:spPr>
          <a:xfrm>
            <a:off x="6567937" y="5448971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E4F76-02CF-4F87-9FD9-A81C59734A5F}"/>
              </a:ext>
            </a:extLst>
          </p:cNvPr>
          <p:cNvSpPr txBox="1"/>
          <p:nvPr/>
        </p:nvSpPr>
        <p:spPr>
          <a:xfrm>
            <a:off x="7350996" y="5448971"/>
            <a:ext cx="402674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FDF07-7D97-45B9-8138-6EEADBEE1E0C}"/>
              </a:ext>
            </a:extLst>
          </p:cNvPr>
          <p:cNvSpPr txBox="1"/>
          <p:nvPr/>
        </p:nvSpPr>
        <p:spPr>
          <a:xfrm>
            <a:off x="4904522" y="3887109"/>
            <a:ext cx="566181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CD1D9-B445-4EE4-881E-1BB9B29C8E41}"/>
              </a:ext>
            </a:extLst>
          </p:cNvPr>
          <p:cNvSpPr txBox="1"/>
          <p:nvPr/>
        </p:nvSpPr>
        <p:spPr>
          <a:xfrm>
            <a:off x="4125491" y="3887109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AA9B80-246B-4584-B229-445E71FD2558}"/>
              </a:ext>
            </a:extLst>
          </p:cNvPr>
          <p:cNvSpPr txBox="1"/>
          <p:nvPr/>
        </p:nvSpPr>
        <p:spPr>
          <a:xfrm>
            <a:off x="5670804" y="3887109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5BB754-CC40-4399-9F1E-3B8CD553208B}"/>
              </a:ext>
            </a:extLst>
          </p:cNvPr>
          <p:cNvSpPr txBox="1"/>
          <p:nvPr/>
        </p:nvSpPr>
        <p:spPr>
          <a:xfrm>
            <a:off x="6437086" y="3887109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ECC30-5D06-4CFE-9191-F850698D266C}"/>
              </a:ext>
            </a:extLst>
          </p:cNvPr>
          <p:cNvSpPr txBox="1"/>
          <p:nvPr/>
        </p:nvSpPr>
        <p:spPr>
          <a:xfrm>
            <a:off x="7203367" y="3887109"/>
            <a:ext cx="494046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566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 Slicing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92571"/>
            <a:ext cx="10515600" cy="5176003"/>
          </a:xfrm>
        </p:spPr>
        <p:txBody>
          <a:bodyPr>
            <a:normAutofit/>
          </a:bodyPr>
          <a:lstStyle/>
          <a:p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  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Format: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start : stop ]</a:t>
            </a:r>
          </a:p>
          <a:p>
            <a:pPr marL="0" indent="0">
              <a:buNone/>
            </a:pPr>
            <a:endParaRPr lang="en-US" sz="1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 -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starting integer where the slicing of the object starts. Defaults to None.</a:t>
            </a:r>
          </a:p>
          <a:p>
            <a:pPr marL="0" indent="0"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stop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-&gt; integer until which the slicing  takes place. The slicing stops at index stop – 1. Defaults to the length of the object. </a:t>
            </a:r>
          </a:p>
          <a:p>
            <a:pPr marL="0" indent="0">
              <a:buNone/>
            </a:pP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D3C33-4F9F-48D3-943F-4D1CCEFF016E}"/>
              </a:ext>
            </a:extLst>
          </p:cNvPr>
          <p:cNvSpPr txBox="1"/>
          <p:nvPr/>
        </p:nvSpPr>
        <p:spPr>
          <a:xfrm>
            <a:off x="9241017" y="3162692"/>
            <a:ext cx="202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STOP</a:t>
            </a:r>
          </a:p>
          <a:p>
            <a:pPr algn="ctr"/>
            <a:r>
              <a:rPr lang="en-PH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Non-Inclusive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0C1C3E-147A-482B-8D22-CCBCE0A59745}"/>
              </a:ext>
            </a:extLst>
          </p:cNvPr>
          <p:cNvGrpSpPr/>
          <p:nvPr/>
        </p:nvGrpSpPr>
        <p:grpSpPr>
          <a:xfrm>
            <a:off x="7611147" y="3425260"/>
            <a:ext cx="1614881" cy="494606"/>
            <a:chOff x="5670958" y="3426903"/>
            <a:chExt cx="1614881" cy="4946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01718C-79FE-4597-A9F7-5D22CC7D8C54}"/>
                </a:ext>
              </a:extLst>
            </p:cNvPr>
            <p:cNvCxnSpPr>
              <a:cxnSpLocks/>
            </p:cNvCxnSpPr>
            <p:nvPr/>
          </p:nvCxnSpPr>
          <p:spPr>
            <a:xfrm>
              <a:off x="6358855" y="3426903"/>
              <a:ext cx="9269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86EBC3-2C5F-42EA-A084-FE41E9BC6B3E}"/>
                </a:ext>
              </a:extLst>
            </p:cNvPr>
            <p:cNvCxnSpPr/>
            <p:nvPr/>
          </p:nvCxnSpPr>
          <p:spPr>
            <a:xfrm flipH="1">
              <a:off x="5670958" y="3426903"/>
              <a:ext cx="687897" cy="4946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31953C-B694-446C-A2ED-3637F4CEA55A}"/>
              </a:ext>
            </a:extLst>
          </p:cNvPr>
          <p:cNvSpPr txBox="1"/>
          <p:nvPr/>
        </p:nvSpPr>
        <p:spPr>
          <a:xfrm>
            <a:off x="4303402" y="2049748"/>
            <a:ext cx="601447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71AD1C-8761-40DA-9D04-509D573DDB79}"/>
              </a:ext>
            </a:extLst>
          </p:cNvPr>
          <p:cNvSpPr txBox="1"/>
          <p:nvPr/>
        </p:nvSpPr>
        <p:spPr>
          <a:xfrm>
            <a:off x="5193220" y="2049747"/>
            <a:ext cx="492443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65F2D-BC88-4EAD-BFF7-C06E01E9E37B}"/>
              </a:ext>
            </a:extLst>
          </p:cNvPr>
          <p:cNvSpPr txBox="1"/>
          <p:nvPr/>
        </p:nvSpPr>
        <p:spPr>
          <a:xfrm>
            <a:off x="5978843" y="2049746"/>
            <a:ext cx="46679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14AB2-155A-4219-894E-98A7D3A45874}"/>
              </a:ext>
            </a:extLst>
          </p:cNvPr>
          <p:cNvSpPr txBox="1"/>
          <p:nvPr/>
        </p:nvSpPr>
        <p:spPr>
          <a:xfrm>
            <a:off x="6714773" y="2049746"/>
            <a:ext cx="46679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9AAABB-7816-4026-AAB5-16FE48EA67C2}"/>
              </a:ext>
            </a:extLst>
          </p:cNvPr>
          <p:cNvSpPr txBox="1"/>
          <p:nvPr/>
        </p:nvSpPr>
        <p:spPr>
          <a:xfrm>
            <a:off x="7450703" y="2049745"/>
            <a:ext cx="654346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83C7B-DA87-4AEA-BF06-9375FB5B145D}"/>
              </a:ext>
            </a:extLst>
          </p:cNvPr>
          <p:cNvSpPr txBox="1"/>
          <p:nvPr/>
        </p:nvSpPr>
        <p:spPr>
          <a:xfrm>
            <a:off x="5242245" y="2901376"/>
            <a:ext cx="330540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D061A9-6367-4CAE-8973-5685531CAF86}"/>
              </a:ext>
            </a:extLst>
          </p:cNvPr>
          <p:cNvSpPr txBox="1"/>
          <p:nvPr/>
        </p:nvSpPr>
        <p:spPr>
          <a:xfrm>
            <a:off x="4459185" y="2901376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220139-3EE5-466A-BA2F-33C74C791CEC}"/>
              </a:ext>
            </a:extLst>
          </p:cNvPr>
          <p:cNvSpPr txBox="1"/>
          <p:nvPr/>
        </p:nvSpPr>
        <p:spPr>
          <a:xfrm>
            <a:off x="6025305" y="2901376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DF65B-DEE0-4698-A010-9723B6957C73}"/>
              </a:ext>
            </a:extLst>
          </p:cNvPr>
          <p:cNvSpPr txBox="1"/>
          <p:nvPr/>
        </p:nvSpPr>
        <p:spPr>
          <a:xfrm>
            <a:off x="6808365" y="2901376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F15D81-298B-4EDB-A812-14939D5FE197}"/>
              </a:ext>
            </a:extLst>
          </p:cNvPr>
          <p:cNvSpPr txBox="1"/>
          <p:nvPr/>
        </p:nvSpPr>
        <p:spPr>
          <a:xfrm>
            <a:off x="7591424" y="2901376"/>
            <a:ext cx="402674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492489-63B5-4416-BA3C-35D4B9F3EBF6}"/>
              </a:ext>
            </a:extLst>
          </p:cNvPr>
          <p:cNvSpPr txBox="1"/>
          <p:nvPr/>
        </p:nvSpPr>
        <p:spPr>
          <a:xfrm>
            <a:off x="5144950" y="1339514"/>
            <a:ext cx="566181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0CFD23-186F-4059-8CE7-91E6174C3634}"/>
              </a:ext>
            </a:extLst>
          </p:cNvPr>
          <p:cNvSpPr txBox="1"/>
          <p:nvPr/>
        </p:nvSpPr>
        <p:spPr>
          <a:xfrm>
            <a:off x="4365919" y="1339514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5C169A-40EE-4FB6-B962-B06BA7EDD8A2}"/>
              </a:ext>
            </a:extLst>
          </p:cNvPr>
          <p:cNvSpPr txBox="1"/>
          <p:nvPr/>
        </p:nvSpPr>
        <p:spPr>
          <a:xfrm>
            <a:off x="5911232" y="1339514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2FD2A3-8925-447E-81CF-0C5DDC8A482D}"/>
              </a:ext>
            </a:extLst>
          </p:cNvPr>
          <p:cNvSpPr txBox="1"/>
          <p:nvPr/>
        </p:nvSpPr>
        <p:spPr>
          <a:xfrm>
            <a:off x="6667846" y="1339514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B435B-8EFC-4F0E-B0E8-AC4198193396}"/>
              </a:ext>
            </a:extLst>
          </p:cNvPr>
          <p:cNvSpPr txBox="1"/>
          <p:nvPr/>
        </p:nvSpPr>
        <p:spPr>
          <a:xfrm>
            <a:off x="7434127" y="1339514"/>
            <a:ext cx="494046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7817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 Slicing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65A418-34E0-4D66-8386-7E5F9E822863}"/>
              </a:ext>
            </a:extLst>
          </p:cNvPr>
          <p:cNvSpPr txBox="1"/>
          <p:nvPr/>
        </p:nvSpPr>
        <p:spPr>
          <a:xfrm>
            <a:off x="815233" y="3272689"/>
            <a:ext cx="601447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916DA-AA52-438F-A0A1-85A37BF9610F}"/>
              </a:ext>
            </a:extLst>
          </p:cNvPr>
          <p:cNvSpPr txBox="1"/>
          <p:nvPr/>
        </p:nvSpPr>
        <p:spPr>
          <a:xfrm>
            <a:off x="1705051" y="3272688"/>
            <a:ext cx="492443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B56C4-CAF6-4A31-BB31-3EA665E6F5DA}"/>
              </a:ext>
            </a:extLst>
          </p:cNvPr>
          <p:cNvSpPr txBox="1"/>
          <p:nvPr/>
        </p:nvSpPr>
        <p:spPr>
          <a:xfrm>
            <a:off x="2490674" y="3272687"/>
            <a:ext cx="46679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A41D4-7EA2-4D93-BA54-A7D7A4B13C0B}"/>
              </a:ext>
            </a:extLst>
          </p:cNvPr>
          <p:cNvSpPr txBox="1"/>
          <p:nvPr/>
        </p:nvSpPr>
        <p:spPr>
          <a:xfrm>
            <a:off x="3226604" y="3272687"/>
            <a:ext cx="46679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D8B23-858B-4437-A36D-57F76BE30EE7}"/>
              </a:ext>
            </a:extLst>
          </p:cNvPr>
          <p:cNvSpPr txBox="1"/>
          <p:nvPr/>
        </p:nvSpPr>
        <p:spPr>
          <a:xfrm>
            <a:off x="3962534" y="3272686"/>
            <a:ext cx="654346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DB12E0-1FBD-4406-BB98-15969ED59ADE}"/>
              </a:ext>
            </a:extLst>
          </p:cNvPr>
          <p:cNvSpPr txBox="1"/>
          <p:nvPr/>
        </p:nvSpPr>
        <p:spPr>
          <a:xfrm>
            <a:off x="1754076" y="4124317"/>
            <a:ext cx="330540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3ABDF-38D3-4D8D-9E2F-4D0243211B67}"/>
              </a:ext>
            </a:extLst>
          </p:cNvPr>
          <p:cNvSpPr txBox="1"/>
          <p:nvPr/>
        </p:nvSpPr>
        <p:spPr>
          <a:xfrm>
            <a:off x="971016" y="4124317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9DBE0C-839F-4ABE-8481-369BF50ECCBD}"/>
              </a:ext>
            </a:extLst>
          </p:cNvPr>
          <p:cNvSpPr txBox="1"/>
          <p:nvPr/>
        </p:nvSpPr>
        <p:spPr>
          <a:xfrm>
            <a:off x="2537136" y="4124317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DC245B-EB43-4A13-AA17-2A6D491D24FA}"/>
              </a:ext>
            </a:extLst>
          </p:cNvPr>
          <p:cNvSpPr txBox="1"/>
          <p:nvPr/>
        </p:nvSpPr>
        <p:spPr>
          <a:xfrm>
            <a:off x="3320196" y="4124317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E4F76-02CF-4F87-9FD9-A81C59734A5F}"/>
              </a:ext>
            </a:extLst>
          </p:cNvPr>
          <p:cNvSpPr txBox="1"/>
          <p:nvPr/>
        </p:nvSpPr>
        <p:spPr>
          <a:xfrm>
            <a:off x="4103255" y="4124317"/>
            <a:ext cx="402674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FDF07-7D97-45B9-8138-6EEADBEE1E0C}"/>
              </a:ext>
            </a:extLst>
          </p:cNvPr>
          <p:cNvSpPr txBox="1"/>
          <p:nvPr/>
        </p:nvSpPr>
        <p:spPr>
          <a:xfrm>
            <a:off x="1660235" y="2562455"/>
            <a:ext cx="566181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CD1D9-B445-4EE4-881E-1BB9B29C8E41}"/>
              </a:ext>
            </a:extLst>
          </p:cNvPr>
          <p:cNvSpPr txBox="1"/>
          <p:nvPr/>
        </p:nvSpPr>
        <p:spPr>
          <a:xfrm>
            <a:off x="881204" y="2562455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AA9B80-246B-4584-B229-445E71FD2558}"/>
              </a:ext>
            </a:extLst>
          </p:cNvPr>
          <p:cNvSpPr txBox="1"/>
          <p:nvPr/>
        </p:nvSpPr>
        <p:spPr>
          <a:xfrm>
            <a:off x="2426517" y="2562455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5BB754-CC40-4399-9F1E-3B8CD553208B}"/>
              </a:ext>
            </a:extLst>
          </p:cNvPr>
          <p:cNvSpPr txBox="1"/>
          <p:nvPr/>
        </p:nvSpPr>
        <p:spPr>
          <a:xfrm>
            <a:off x="3192799" y="2562455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ECC30-5D06-4CFE-9191-F850698D266C}"/>
              </a:ext>
            </a:extLst>
          </p:cNvPr>
          <p:cNvSpPr txBox="1"/>
          <p:nvPr/>
        </p:nvSpPr>
        <p:spPr>
          <a:xfrm>
            <a:off x="3959080" y="2562455"/>
            <a:ext cx="494046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615C5-55D6-42E9-8736-4117D88B2273}"/>
              </a:ext>
            </a:extLst>
          </p:cNvPr>
          <p:cNvSpPr/>
          <p:nvPr/>
        </p:nvSpPr>
        <p:spPr>
          <a:xfrm>
            <a:off x="5375731" y="1321572"/>
            <a:ext cx="317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[start : stop]</a:t>
            </a:r>
            <a:endParaRPr lang="en-PH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579252-B6FF-49B5-9896-418B3318AAA6}"/>
              </a:ext>
            </a:extLst>
          </p:cNvPr>
          <p:cNvSpPr/>
          <p:nvPr/>
        </p:nvSpPr>
        <p:spPr>
          <a:xfrm>
            <a:off x="1040457" y="1363777"/>
            <a:ext cx="2943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‘HELLO’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60F074-29FF-4BFF-8AE8-7AADD0A9F2CA}"/>
              </a:ext>
            </a:extLst>
          </p:cNvPr>
          <p:cNvSpPr/>
          <p:nvPr/>
        </p:nvSpPr>
        <p:spPr>
          <a:xfrm>
            <a:off x="8779331" y="3392503"/>
            <a:ext cx="2347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   :    ]</a:t>
            </a:r>
            <a:endParaRPr lang="en-PH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093614-8D2E-432C-9213-65119DDC3053}"/>
              </a:ext>
            </a:extLst>
          </p:cNvPr>
          <p:cNvSpPr txBox="1"/>
          <p:nvPr/>
        </p:nvSpPr>
        <p:spPr>
          <a:xfrm>
            <a:off x="9952889" y="3392502"/>
            <a:ext cx="330540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226478-1A72-4504-ADEF-74FDA2A6DEC8}"/>
              </a:ext>
            </a:extLst>
          </p:cNvPr>
          <p:cNvSpPr txBox="1"/>
          <p:nvPr/>
        </p:nvSpPr>
        <p:spPr>
          <a:xfrm>
            <a:off x="10486949" y="3392502"/>
            <a:ext cx="402674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1BCCA-5A0B-47AE-BF00-B82F23B2CE1C}"/>
              </a:ext>
            </a:extLst>
          </p:cNvPr>
          <p:cNvSpPr/>
          <p:nvPr/>
        </p:nvSpPr>
        <p:spPr>
          <a:xfrm>
            <a:off x="8779331" y="4063892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ELL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BCF86E-5361-4DF5-8100-DA8E18C07FCF}"/>
              </a:ext>
            </a:extLst>
          </p:cNvPr>
          <p:cNvSpPr/>
          <p:nvPr/>
        </p:nvSpPr>
        <p:spPr>
          <a:xfrm>
            <a:off x="5375731" y="3508608"/>
            <a:ext cx="2347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   :    ]</a:t>
            </a:r>
            <a:endParaRPr lang="en-PH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B50A6E-209B-4A9B-8B5C-B223B9EAB8A2}"/>
              </a:ext>
            </a:extLst>
          </p:cNvPr>
          <p:cNvSpPr/>
          <p:nvPr/>
        </p:nvSpPr>
        <p:spPr>
          <a:xfrm>
            <a:off x="5375731" y="4179997"/>
            <a:ext cx="1568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HELL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E6D84-FC00-4730-8F41-86672850B123}"/>
              </a:ext>
            </a:extLst>
          </p:cNvPr>
          <p:cNvSpPr txBox="1"/>
          <p:nvPr/>
        </p:nvSpPr>
        <p:spPr>
          <a:xfrm>
            <a:off x="7057731" y="3539542"/>
            <a:ext cx="402674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27012E-4248-44DA-9B55-B35BC8348B16}"/>
              </a:ext>
            </a:extLst>
          </p:cNvPr>
          <p:cNvSpPr/>
          <p:nvPr/>
        </p:nvSpPr>
        <p:spPr>
          <a:xfrm>
            <a:off x="5375731" y="5126631"/>
            <a:ext cx="2347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   :    ]</a:t>
            </a:r>
            <a:endParaRPr lang="en-PH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F6FF56-3DFA-4230-823A-FA77ECD31D1F}"/>
              </a:ext>
            </a:extLst>
          </p:cNvPr>
          <p:cNvSpPr/>
          <p:nvPr/>
        </p:nvSpPr>
        <p:spPr>
          <a:xfrm>
            <a:off x="5375731" y="5798020"/>
            <a:ext cx="1582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ELLO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7F14A0-F13F-46EE-BF2D-C9DC5DF4807C}"/>
              </a:ext>
            </a:extLst>
          </p:cNvPr>
          <p:cNvSpPr txBox="1"/>
          <p:nvPr/>
        </p:nvSpPr>
        <p:spPr>
          <a:xfrm>
            <a:off x="7057731" y="5126631"/>
            <a:ext cx="330540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C73E05-C4F4-4CA2-84CD-F2D81F745204}"/>
              </a:ext>
            </a:extLst>
          </p:cNvPr>
          <p:cNvSpPr/>
          <p:nvPr/>
        </p:nvSpPr>
        <p:spPr>
          <a:xfrm>
            <a:off x="5375731" y="1912041"/>
            <a:ext cx="2347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   :    ]</a:t>
            </a:r>
            <a:endParaRPr lang="en-PH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336F2D-13D0-40A4-84F3-53CCC0EFD83A}"/>
              </a:ext>
            </a:extLst>
          </p:cNvPr>
          <p:cNvSpPr/>
          <p:nvPr/>
        </p:nvSpPr>
        <p:spPr>
          <a:xfrm>
            <a:off x="5399648" y="2602533"/>
            <a:ext cx="1859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HELLO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D0F9A7-367A-418B-96FA-20E84C0459DB}"/>
              </a:ext>
            </a:extLst>
          </p:cNvPr>
          <p:cNvSpPr/>
          <p:nvPr/>
        </p:nvSpPr>
        <p:spPr>
          <a:xfrm>
            <a:off x="8756546" y="5126631"/>
            <a:ext cx="2571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    :     ]</a:t>
            </a:r>
            <a:endParaRPr lang="en-PH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941F7B-6ACF-4040-88F4-38C867BB9595}"/>
              </a:ext>
            </a:extLst>
          </p:cNvPr>
          <p:cNvSpPr txBox="1"/>
          <p:nvPr/>
        </p:nvSpPr>
        <p:spPr>
          <a:xfrm>
            <a:off x="9835068" y="5126630"/>
            <a:ext cx="566181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9749C0-41D6-4DFA-834E-E5A0E0C72EA1}"/>
              </a:ext>
            </a:extLst>
          </p:cNvPr>
          <p:cNvSpPr txBox="1"/>
          <p:nvPr/>
        </p:nvSpPr>
        <p:spPr>
          <a:xfrm>
            <a:off x="10533037" y="5126630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E07D7B-7BD1-4352-B80A-2274FA53332C}"/>
              </a:ext>
            </a:extLst>
          </p:cNvPr>
          <p:cNvSpPr/>
          <p:nvPr/>
        </p:nvSpPr>
        <p:spPr>
          <a:xfrm>
            <a:off x="8756546" y="5798020"/>
            <a:ext cx="1103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5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6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 Slicing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92571"/>
            <a:ext cx="10515600" cy="517600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String slicing with the 3</a:t>
            </a:r>
            <a:r>
              <a:rPr lang="en-US" sz="36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Argument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Format:</a:t>
            </a:r>
          </a:p>
          <a:p>
            <a:pPr marL="0" indent="0" algn="ctr">
              <a:buNone/>
            </a:pP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start : stop : </a:t>
            </a:r>
            <a:r>
              <a:rPr lang="en-US" sz="36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 -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starting integer where the slicing of the object starts. Defaults to None.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stop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-&gt; integer until which the slicing  takes place. The slicing stops at index stop – 1. Defaults to the length of the object.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-&gt; integer value which determines the increment between each index for slicing. Defaults to None if not provided.</a:t>
            </a:r>
          </a:p>
          <a:p>
            <a:pPr marL="0" indent="0">
              <a:buNone/>
            </a:pP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9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 Slicing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65A418-34E0-4D66-8386-7E5F9E822863}"/>
              </a:ext>
            </a:extLst>
          </p:cNvPr>
          <p:cNvSpPr txBox="1"/>
          <p:nvPr/>
        </p:nvSpPr>
        <p:spPr>
          <a:xfrm>
            <a:off x="815233" y="3272689"/>
            <a:ext cx="601447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916DA-AA52-438F-A0A1-85A37BF9610F}"/>
              </a:ext>
            </a:extLst>
          </p:cNvPr>
          <p:cNvSpPr txBox="1"/>
          <p:nvPr/>
        </p:nvSpPr>
        <p:spPr>
          <a:xfrm>
            <a:off x="1705051" y="3272688"/>
            <a:ext cx="492443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B56C4-CAF6-4A31-BB31-3EA665E6F5DA}"/>
              </a:ext>
            </a:extLst>
          </p:cNvPr>
          <p:cNvSpPr txBox="1"/>
          <p:nvPr/>
        </p:nvSpPr>
        <p:spPr>
          <a:xfrm>
            <a:off x="2490674" y="3272687"/>
            <a:ext cx="46679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A41D4-7EA2-4D93-BA54-A7D7A4B13C0B}"/>
              </a:ext>
            </a:extLst>
          </p:cNvPr>
          <p:cNvSpPr txBox="1"/>
          <p:nvPr/>
        </p:nvSpPr>
        <p:spPr>
          <a:xfrm>
            <a:off x="3226604" y="3272687"/>
            <a:ext cx="46679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D8B23-858B-4437-A36D-57F76BE30EE7}"/>
              </a:ext>
            </a:extLst>
          </p:cNvPr>
          <p:cNvSpPr txBox="1"/>
          <p:nvPr/>
        </p:nvSpPr>
        <p:spPr>
          <a:xfrm>
            <a:off x="3962534" y="3272686"/>
            <a:ext cx="654346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DB12E0-1FBD-4406-BB98-15969ED59ADE}"/>
              </a:ext>
            </a:extLst>
          </p:cNvPr>
          <p:cNvSpPr txBox="1"/>
          <p:nvPr/>
        </p:nvSpPr>
        <p:spPr>
          <a:xfrm>
            <a:off x="1754076" y="4124317"/>
            <a:ext cx="330540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3ABDF-38D3-4D8D-9E2F-4D0243211B67}"/>
              </a:ext>
            </a:extLst>
          </p:cNvPr>
          <p:cNvSpPr txBox="1"/>
          <p:nvPr/>
        </p:nvSpPr>
        <p:spPr>
          <a:xfrm>
            <a:off x="971016" y="4124317"/>
            <a:ext cx="393056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9DBE0C-839F-4ABE-8481-369BF50ECCBD}"/>
              </a:ext>
            </a:extLst>
          </p:cNvPr>
          <p:cNvSpPr txBox="1"/>
          <p:nvPr/>
        </p:nvSpPr>
        <p:spPr>
          <a:xfrm>
            <a:off x="2537136" y="4124317"/>
            <a:ext cx="393056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DC245B-EB43-4A13-AA17-2A6D491D24FA}"/>
              </a:ext>
            </a:extLst>
          </p:cNvPr>
          <p:cNvSpPr txBox="1"/>
          <p:nvPr/>
        </p:nvSpPr>
        <p:spPr>
          <a:xfrm>
            <a:off x="3320196" y="4124317"/>
            <a:ext cx="393056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E4F76-02CF-4F87-9FD9-A81C59734A5F}"/>
              </a:ext>
            </a:extLst>
          </p:cNvPr>
          <p:cNvSpPr txBox="1"/>
          <p:nvPr/>
        </p:nvSpPr>
        <p:spPr>
          <a:xfrm>
            <a:off x="4103255" y="4124317"/>
            <a:ext cx="402674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FDF07-7D97-45B9-8138-6EEADBEE1E0C}"/>
              </a:ext>
            </a:extLst>
          </p:cNvPr>
          <p:cNvSpPr txBox="1"/>
          <p:nvPr/>
        </p:nvSpPr>
        <p:spPr>
          <a:xfrm>
            <a:off x="1660235" y="2562455"/>
            <a:ext cx="566181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CD1D9-B445-4EE4-881E-1BB9B29C8E41}"/>
              </a:ext>
            </a:extLst>
          </p:cNvPr>
          <p:cNvSpPr txBox="1"/>
          <p:nvPr/>
        </p:nvSpPr>
        <p:spPr>
          <a:xfrm>
            <a:off x="881204" y="2562455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AA9B80-246B-4584-B229-445E71FD2558}"/>
              </a:ext>
            </a:extLst>
          </p:cNvPr>
          <p:cNvSpPr txBox="1"/>
          <p:nvPr/>
        </p:nvSpPr>
        <p:spPr>
          <a:xfrm>
            <a:off x="2426517" y="2562455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5BB754-CC40-4399-9F1E-3B8CD553208B}"/>
              </a:ext>
            </a:extLst>
          </p:cNvPr>
          <p:cNvSpPr txBox="1"/>
          <p:nvPr/>
        </p:nvSpPr>
        <p:spPr>
          <a:xfrm>
            <a:off x="3192799" y="2562455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ECC30-5D06-4CFE-9191-F850698D266C}"/>
              </a:ext>
            </a:extLst>
          </p:cNvPr>
          <p:cNvSpPr txBox="1"/>
          <p:nvPr/>
        </p:nvSpPr>
        <p:spPr>
          <a:xfrm>
            <a:off x="3959080" y="2562455"/>
            <a:ext cx="494046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615C5-55D6-42E9-8736-4117D88B2273}"/>
              </a:ext>
            </a:extLst>
          </p:cNvPr>
          <p:cNvSpPr/>
          <p:nvPr/>
        </p:nvSpPr>
        <p:spPr>
          <a:xfrm>
            <a:off x="5375731" y="1321572"/>
            <a:ext cx="4264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[start : stop : step]</a:t>
            </a:r>
            <a:endParaRPr lang="en-PH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579252-B6FF-49B5-9896-418B3318AAA6}"/>
              </a:ext>
            </a:extLst>
          </p:cNvPr>
          <p:cNvSpPr/>
          <p:nvPr/>
        </p:nvSpPr>
        <p:spPr>
          <a:xfrm>
            <a:off x="1040457" y="1363777"/>
            <a:ext cx="2943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‘HELLO’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BCF86E-5361-4DF5-8100-DA8E18C07FCF}"/>
              </a:ext>
            </a:extLst>
          </p:cNvPr>
          <p:cNvSpPr/>
          <p:nvPr/>
        </p:nvSpPr>
        <p:spPr>
          <a:xfrm>
            <a:off x="5375731" y="3508608"/>
            <a:ext cx="2200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: :    ]</a:t>
            </a:r>
            <a:endParaRPr lang="en-PH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B50A6E-209B-4A9B-8B5C-B223B9EAB8A2}"/>
              </a:ext>
            </a:extLst>
          </p:cNvPr>
          <p:cNvSpPr/>
          <p:nvPr/>
        </p:nvSpPr>
        <p:spPr>
          <a:xfrm>
            <a:off x="5375731" y="4179997"/>
            <a:ext cx="1466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HLO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E6D84-FC00-4730-8F41-86672850B123}"/>
              </a:ext>
            </a:extLst>
          </p:cNvPr>
          <p:cNvSpPr txBox="1"/>
          <p:nvPr/>
        </p:nvSpPr>
        <p:spPr>
          <a:xfrm>
            <a:off x="6983463" y="3551915"/>
            <a:ext cx="393056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27012E-4248-44DA-9B55-B35BC8348B16}"/>
              </a:ext>
            </a:extLst>
          </p:cNvPr>
          <p:cNvSpPr/>
          <p:nvPr/>
        </p:nvSpPr>
        <p:spPr>
          <a:xfrm>
            <a:off x="5375731" y="5126631"/>
            <a:ext cx="2550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   : :    ]</a:t>
            </a:r>
            <a:endParaRPr lang="en-PH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F6FF56-3DFA-4230-823A-FA77ECD31D1F}"/>
              </a:ext>
            </a:extLst>
          </p:cNvPr>
          <p:cNvSpPr/>
          <p:nvPr/>
        </p:nvSpPr>
        <p:spPr>
          <a:xfrm>
            <a:off x="5375731" y="5798020"/>
            <a:ext cx="1096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7F14A0-F13F-46EE-BF2D-C9DC5DF4807C}"/>
              </a:ext>
            </a:extLst>
          </p:cNvPr>
          <p:cNvSpPr txBox="1"/>
          <p:nvPr/>
        </p:nvSpPr>
        <p:spPr>
          <a:xfrm>
            <a:off x="6586450" y="5150815"/>
            <a:ext cx="330540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C73E05-C4F4-4CA2-84CD-F2D81F745204}"/>
              </a:ext>
            </a:extLst>
          </p:cNvPr>
          <p:cNvSpPr/>
          <p:nvPr/>
        </p:nvSpPr>
        <p:spPr>
          <a:xfrm>
            <a:off x="5375731" y="1912041"/>
            <a:ext cx="1922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: : ]</a:t>
            </a:r>
            <a:endParaRPr lang="en-PH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336F2D-13D0-40A4-84F3-53CCC0EFD83A}"/>
              </a:ext>
            </a:extLst>
          </p:cNvPr>
          <p:cNvSpPr/>
          <p:nvPr/>
        </p:nvSpPr>
        <p:spPr>
          <a:xfrm>
            <a:off x="5399648" y="2602533"/>
            <a:ext cx="1859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HELLO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0F3DB-C83C-4173-9B1D-E4414B749EFC}"/>
              </a:ext>
            </a:extLst>
          </p:cNvPr>
          <p:cNvSpPr txBox="1"/>
          <p:nvPr/>
        </p:nvSpPr>
        <p:spPr>
          <a:xfrm>
            <a:off x="7297796" y="5126631"/>
            <a:ext cx="38556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4B793F-0D41-4057-BDEE-78BD19751BB0}"/>
              </a:ext>
            </a:extLst>
          </p:cNvPr>
          <p:cNvSpPr/>
          <p:nvPr/>
        </p:nvSpPr>
        <p:spPr>
          <a:xfrm>
            <a:off x="8668225" y="3472111"/>
            <a:ext cx="2550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mystr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   : :    ]</a:t>
            </a:r>
            <a:endParaRPr lang="en-PH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EFF23C-7F5D-48CF-A2DD-6B6559428C3D}"/>
              </a:ext>
            </a:extLst>
          </p:cNvPr>
          <p:cNvSpPr/>
          <p:nvPr/>
        </p:nvSpPr>
        <p:spPr>
          <a:xfrm>
            <a:off x="8668225" y="4143500"/>
            <a:ext cx="1228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EO</a:t>
            </a:r>
            <a:endParaRPr lang="en-PH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E6165B-B98C-4DE0-8236-C915E4978CB0}"/>
              </a:ext>
            </a:extLst>
          </p:cNvPr>
          <p:cNvSpPr txBox="1"/>
          <p:nvPr/>
        </p:nvSpPr>
        <p:spPr>
          <a:xfrm>
            <a:off x="9872374" y="3462663"/>
            <a:ext cx="330540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0FEA6F-60F3-4456-880E-2402C6425F50}"/>
              </a:ext>
            </a:extLst>
          </p:cNvPr>
          <p:cNvSpPr txBox="1"/>
          <p:nvPr/>
        </p:nvSpPr>
        <p:spPr>
          <a:xfrm>
            <a:off x="10603604" y="3472111"/>
            <a:ext cx="38556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6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6" grpId="0"/>
      <p:bldP spid="25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3" grpId="0"/>
      <p:bldP spid="44" grpId="0"/>
      <p:bldP spid="45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Strings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58012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Methods vs Functions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92571"/>
            <a:ext cx="10515600" cy="5176003"/>
          </a:xfrm>
        </p:spPr>
        <p:txBody>
          <a:bodyPr>
            <a:normAutofit/>
          </a:bodyPr>
          <a:lstStyle/>
          <a:p>
            <a:r>
              <a:rPr lang="en-US" sz="4000" b="1" dirty="0"/>
              <a:t> Method </a:t>
            </a:r>
            <a:r>
              <a:rPr lang="en-US" sz="4000" dirty="0"/>
              <a:t>is called by its name, but it is associated to an object (dependent)</a:t>
            </a:r>
          </a:p>
          <a:p>
            <a:r>
              <a:rPr lang="en-US" sz="4000" dirty="0"/>
              <a:t> </a:t>
            </a:r>
            <a:r>
              <a:rPr lang="en-US" sz="4000" b="1" dirty="0"/>
              <a:t>Function</a:t>
            </a:r>
            <a:r>
              <a:rPr lang="en-US" sz="4000" dirty="0"/>
              <a:t> is a block of code that is also called by its name but independent.</a:t>
            </a:r>
          </a:p>
          <a:p>
            <a:pPr marL="0" indent="0">
              <a:buNone/>
            </a:pPr>
            <a:r>
              <a:rPr lang="en-US" sz="4000" b="1" dirty="0"/>
              <a:t>Examples:</a:t>
            </a:r>
          </a:p>
          <a:p>
            <a:pPr marL="0" indent="0">
              <a:buNone/>
            </a:pPr>
            <a:r>
              <a:rPr lang="en-US" sz="4000" b="1" dirty="0"/>
              <a:t>	print( )		help( )		min( )</a:t>
            </a:r>
          </a:p>
          <a:p>
            <a:pPr marL="0" indent="0">
              <a:buNone/>
            </a:pPr>
            <a:r>
              <a:rPr lang="en-US" sz="4000" b="1" dirty="0"/>
              <a:t>	type( )		</a:t>
            </a:r>
            <a:r>
              <a:rPr lang="en-US" sz="4000" b="1" dirty="0" err="1"/>
              <a:t>len</a:t>
            </a:r>
            <a:r>
              <a:rPr lang="en-US" sz="4000" b="1" dirty="0"/>
              <a:t>( )		slice( )</a:t>
            </a:r>
          </a:p>
          <a:p>
            <a:pPr marL="0" indent="0">
              <a:buNone/>
            </a:pPr>
            <a:r>
              <a:rPr lang="en-US" sz="4000" b="1" dirty="0"/>
              <a:t>	</a:t>
            </a:r>
            <a:r>
              <a:rPr lang="en-US" sz="4000" b="1" dirty="0" err="1"/>
              <a:t>dir</a:t>
            </a:r>
            <a:r>
              <a:rPr lang="en-US" sz="4000" b="1" dirty="0"/>
              <a:t>( )		max( )		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33414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Strings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92571"/>
            <a:ext cx="10515600" cy="5176003"/>
          </a:xfrm>
        </p:spPr>
        <p:txBody>
          <a:bodyPr>
            <a:normAutofit/>
          </a:bodyPr>
          <a:lstStyle/>
          <a:p>
            <a:r>
              <a:rPr lang="en-US" sz="4000" dirty="0"/>
              <a:t> String methods are functions that can be called to perform a certain task for strings.</a:t>
            </a:r>
          </a:p>
          <a:p>
            <a:pPr marL="0" indent="0">
              <a:buNone/>
            </a:pPr>
            <a:r>
              <a:rPr lang="en-US" sz="4000" b="1" dirty="0"/>
              <a:t>Format:</a:t>
            </a:r>
            <a:r>
              <a:rPr lang="en-US" sz="4000" dirty="0"/>
              <a:t>	</a:t>
            </a:r>
          </a:p>
          <a:p>
            <a:pPr marL="0" indent="0">
              <a:buNone/>
            </a:pPr>
            <a:r>
              <a:rPr lang="en-US" sz="4000" b="1" dirty="0"/>
              <a:t>		</a:t>
            </a:r>
          </a:p>
          <a:p>
            <a:pPr marL="0" indent="0">
              <a:buNone/>
            </a:pPr>
            <a:r>
              <a:rPr lang="en-US" sz="4000" b="1" dirty="0"/>
              <a:t>			</a:t>
            </a:r>
            <a:r>
              <a:rPr lang="en-US" sz="4000" b="1" i="1" dirty="0" err="1">
                <a:solidFill>
                  <a:srgbClr val="00B0F0"/>
                </a:solidFill>
              </a:rPr>
              <a:t>str</a:t>
            </a:r>
            <a:r>
              <a:rPr lang="en-US" sz="4000" b="1" dirty="0" err="1"/>
              <a:t>.method_name</a:t>
            </a:r>
            <a:r>
              <a:rPr lang="en-US" sz="40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34DB0-3047-46C4-8E4C-497BDD913B86}"/>
              </a:ext>
            </a:extLst>
          </p:cNvPr>
          <p:cNvSpPr txBox="1"/>
          <p:nvPr/>
        </p:nvSpPr>
        <p:spPr>
          <a:xfrm>
            <a:off x="954983" y="4632085"/>
            <a:ext cx="1757019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PH" sz="4000" b="1" dirty="0">
                <a:solidFill>
                  <a:srgbClr val="FF0000"/>
                </a:solidFill>
              </a:rPr>
              <a:t>OBJECT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0C7A82-6011-46C0-B3BA-B8B0A04479AA}"/>
              </a:ext>
            </a:extLst>
          </p:cNvPr>
          <p:cNvGrpSpPr/>
          <p:nvPr/>
        </p:nvGrpSpPr>
        <p:grpSpPr>
          <a:xfrm rot="10800000">
            <a:off x="2773926" y="4581285"/>
            <a:ext cx="1097034" cy="494606"/>
            <a:chOff x="5670958" y="3426903"/>
            <a:chExt cx="1614881" cy="49460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82B379-65E4-4E19-BCF2-07E48CC537A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855" y="3426903"/>
              <a:ext cx="9269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E55F5A7-D0E1-414D-A4E6-D0117DE1AB33}"/>
                </a:ext>
              </a:extLst>
            </p:cNvPr>
            <p:cNvCxnSpPr/>
            <p:nvPr/>
          </p:nvCxnSpPr>
          <p:spPr>
            <a:xfrm flipH="1">
              <a:off x="5670958" y="3426903"/>
              <a:ext cx="687897" cy="4946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will learn: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What Python strings are?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String Concatenation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String Indexing and Slicing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String Methods</a:t>
            </a:r>
          </a:p>
          <a:p>
            <a:pPr marL="0" indent="0">
              <a:buNone/>
            </a:pP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0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Strings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92572"/>
            <a:ext cx="10515600" cy="165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Examples: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b="1" dirty="0">
                <a:solidFill>
                  <a:srgbClr val="00B0F0"/>
                </a:solidFill>
              </a:rPr>
              <a:t>str1</a:t>
            </a:r>
            <a:r>
              <a:rPr lang="en-US" sz="4000" dirty="0"/>
              <a:t> = </a:t>
            </a:r>
            <a:r>
              <a:rPr lang="en-US" sz="4000" b="1" dirty="0"/>
              <a:t>'python'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69BB8-13B4-43FB-9343-68D50413DBAE}"/>
              </a:ext>
            </a:extLst>
          </p:cNvPr>
          <p:cNvSpPr txBox="1"/>
          <p:nvPr/>
        </p:nvSpPr>
        <p:spPr>
          <a:xfrm>
            <a:off x="2011038" y="3152529"/>
            <a:ext cx="285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str1</a:t>
            </a:r>
            <a:r>
              <a:rPr lang="en-US" sz="4000" dirty="0"/>
              <a:t>.</a:t>
            </a:r>
            <a:r>
              <a:rPr lang="en-US" sz="4000" b="1" dirty="0"/>
              <a:t>upper</a:t>
            </a:r>
            <a:r>
              <a:rPr lang="en-US" sz="4000" dirty="0"/>
              <a:t>()</a:t>
            </a:r>
            <a:endParaRPr lang="en-PH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70E07A-C5BC-4B4A-AA61-26E273AA92C5}"/>
              </a:ext>
            </a:extLst>
          </p:cNvPr>
          <p:cNvSpPr/>
          <p:nvPr/>
        </p:nvSpPr>
        <p:spPr>
          <a:xfrm>
            <a:off x="2011038" y="3753639"/>
            <a:ext cx="2654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 sz="4000" b="1" dirty="0">
                <a:solidFill>
                  <a:srgbClr val="00B0F0"/>
                </a:solidFill>
              </a:rPr>
              <a:t> 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PYTHON</a:t>
            </a:r>
            <a:endParaRPr lang="en-PH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252E9-A902-4540-AF56-397657300BCA}"/>
              </a:ext>
            </a:extLst>
          </p:cNvPr>
          <p:cNvSpPr txBox="1"/>
          <p:nvPr/>
        </p:nvSpPr>
        <p:spPr>
          <a:xfrm>
            <a:off x="2011038" y="4661093"/>
            <a:ext cx="285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str1</a:t>
            </a:r>
            <a:r>
              <a:rPr lang="en-US" sz="4000" dirty="0"/>
              <a:t>.</a:t>
            </a:r>
            <a:r>
              <a:rPr lang="en-US" sz="4000" b="1" dirty="0"/>
              <a:t>title</a:t>
            </a:r>
            <a:r>
              <a:rPr lang="en-US" sz="4000" dirty="0"/>
              <a:t>()</a:t>
            </a:r>
            <a:endParaRPr lang="en-PH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8FC72-174E-437E-8BB1-9A954B95B216}"/>
              </a:ext>
            </a:extLst>
          </p:cNvPr>
          <p:cNvSpPr/>
          <p:nvPr/>
        </p:nvSpPr>
        <p:spPr>
          <a:xfrm>
            <a:off x="2011038" y="5262203"/>
            <a:ext cx="2385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 sz="4000" b="1" dirty="0">
                <a:solidFill>
                  <a:srgbClr val="00B0F0"/>
                </a:solidFill>
              </a:rPr>
              <a:t> 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Python</a:t>
            </a:r>
            <a:endParaRPr lang="en-PH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53203-272E-4EA4-B7C4-D7644F44B989}"/>
              </a:ext>
            </a:extLst>
          </p:cNvPr>
          <p:cNvSpPr txBox="1"/>
          <p:nvPr/>
        </p:nvSpPr>
        <p:spPr>
          <a:xfrm>
            <a:off x="6512843" y="3127911"/>
            <a:ext cx="3668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str1</a:t>
            </a:r>
            <a:r>
              <a:rPr lang="en-US" sz="4000" dirty="0"/>
              <a:t>.</a:t>
            </a:r>
            <a:r>
              <a:rPr lang="en-US" sz="4000" b="1" dirty="0"/>
              <a:t>isnumeric</a:t>
            </a:r>
            <a:r>
              <a:rPr lang="en-US" sz="4000" dirty="0"/>
              <a:t>()</a:t>
            </a:r>
            <a:endParaRPr lang="en-PH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C088F3-6A82-42EC-802C-47A789AE1C2D}"/>
              </a:ext>
            </a:extLst>
          </p:cNvPr>
          <p:cNvSpPr/>
          <p:nvPr/>
        </p:nvSpPr>
        <p:spPr>
          <a:xfrm>
            <a:off x="6524966" y="3624827"/>
            <a:ext cx="19227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 sz="4000" b="1" dirty="0">
                <a:solidFill>
                  <a:srgbClr val="00B0F0"/>
                </a:solidFill>
              </a:rPr>
              <a:t> 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endParaRPr lang="en-PH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578ED-2F69-461C-A2D8-EAE353EF42A1}"/>
              </a:ext>
            </a:extLst>
          </p:cNvPr>
          <p:cNvSpPr txBox="1"/>
          <p:nvPr/>
        </p:nvSpPr>
        <p:spPr>
          <a:xfrm>
            <a:off x="6409569" y="4674253"/>
            <a:ext cx="3668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str1</a:t>
            </a:r>
            <a:r>
              <a:rPr lang="en-US" sz="4000" dirty="0"/>
              <a:t>.</a:t>
            </a:r>
            <a:r>
              <a:rPr lang="en-US" sz="4000" b="1" dirty="0"/>
              <a:t>isdigit</a:t>
            </a:r>
            <a:r>
              <a:rPr lang="en-US" sz="4000" dirty="0"/>
              <a:t>()</a:t>
            </a:r>
            <a:endParaRPr lang="en-PH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3A81A-FF0F-4FC1-A89C-6E930B9BD28F}"/>
              </a:ext>
            </a:extLst>
          </p:cNvPr>
          <p:cNvSpPr/>
          <p:nvPr/>
        </p:nvSpPr>
        <p:spPr>
          <a:xfrm>
            <a:off x="6421692" y="5171169"/>
            <a:ext cx="19227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 sz="4000" b="1" dirty="0">
                <a:solidFill>
                  <a:srgbClr val="00B0F0"/>
                </a:solidFill>
              </a:rPr>
              <a:t> 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endParaRPr lang="en-PH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Strings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92571"/>
            <a:ext cx="10515600" cy="5176003"/>
          </a:xfrm>
        </p:spPr>
        <p:txBody>
          <a:bodyPr>
            <a:normAutofit/>
          </a:bodyPr>
          <a:lstStyle/>
          <a:p>
            <a:r>
              <a:rPr lang="en-US" sz="4000" dirty="0"/>
              <a:t> To find the available methods of an object in Python, you can use several ways: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 Google is a friend </a:t>
            </a:r>
          </a:p>
          <a:p>
            <a:r>
              <a:rPr lang="en-US" sz="4000" dirty="0"/>
              <a:t> Go to the documentation</a:t>
            </a:r>
          </a:p>
          <a:p>
            <a:r>
              <a:rPr lang="en-US" sz="4000" dirty="0"/>
              <a:t> Use the </a:t>
            </a:r>
            <a:r>
              <a:rPr lang="en-US" sz="4000" dirty="0" err="1"/>
              <a:t>dir</a:t>
            </a:r>
            <a:r>
              <a:rPr lang="en-US" sz="4000" dirty="0"/>
              <a:t>() function and help() function</a:t>
            </a:r>
          </a:p>
        </p:txBody>
      </p:sp>
    </p:spTree>
    <p:extLst>
      <p:ext uri="{BB962C8B-B14F-4D97-AF65-F5344CB8AC3E}">
        <p14:creationId xmlns:p14="http://schemas.microsoft.com/office/powerpoint/2010/main" val="232388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28321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1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Strings are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ordered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immutable sequences of character data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are surrounded with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quotes.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751EBA-6652-4943-892A-E2CE53BEA751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CFD070-3E14-4CDA-9D65-5ED42858B4A8}"/>
              </a:ext>
            </a:extLst>
          </p:cNvPr>
          <p:cNvSpPr txBox="1"/>
          <p:nvPr/>
        </p:nvSpPr>
        <p:spPr>
          <a:xfrm>
            <a:off x="3724711" y="4454662"/>
            <a:ext cx="601447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604D9-0F9B-4236-87E5-D3414D6DD233}"/>
              </a:ext>
            </a:extLst>
          </p:cNvPr>
          <p:cNvSpPr txBox="1"/>
          <p:nvPr/>
        </p:nvSpPr>
        <p:spPr>
          <a:xfrm>
            <a:off x="4614529" y="4454661"/>
            <a:ext cx="492443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83515-5AAE-42F3-AD85-92ECA15BB3CE}"/>
              </a:ext>
            </a:extLst>
          </p:cNvPr>
          <p:cNvSpPr txBox="1"/>
          <p:nvPr/>
        </p:nvSpPr>
        <p:spPr>
          <a:xfrm>
            <a:off x="5400152" y="4454660"/>
            <a:ext cx="46679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6BF03-36C0-4A68-B248-DCDD610B0FC4}"/>
              </a:ext>
            </a:extLst>
          </p:cNvPr>
          <p:cNvSpPr txBox="1"/>
          <p:nvPr/>
        </p:nvSpPr>
        <p:spPr>
          <a:xfrm>
            <a:off x="6136082" y="4454660"/>
            <a:ext cx="46679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691DD-2E4F-4347-925D-6114E005FE53}"/>
              </a:ext>
            </a:extLst>
          </p:cNvPr>
          <p:cNvSpPr txBox="1"/>
          <p:nvPr/>
        </p:nvSpPr>
        <p:spPr>
          <a:xfrm>
            <a:off x="6872012" y="4454659"/>
            <a:ext cx="654346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28F3B-EE50-4AB2-AD61-096B12A76560}"/>
              </a:ext>
            </a:extLst>
          </p:cNvPr>
          <p:cNvSpPr txBox="1"/>
          <p:nvPr/>
        </p:nvSpPr>
        <p:spPr>
          <a:xfrm>
            <a:off x="4663554" y="5306290"/>
            <a:ext cx="330540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3E1B0-9BCD-4CBA-9D19-6D84F03C118C}"/>
              </a:ext>
            </a:extLst>
          </p:cNvPr>
          <p:cNvSpPr txBox="1"/>
          <p:nvPr/>
        </p:nvSpPr>
        <p:spPr>
          <a:xfrm>
            <a:off x="3880494" y="5306290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87EB9-7487-457F-88EF-6EBD542CD1C4}"/>
              </a:ext>
            </a:extLst>
          </p:cNvPr>
          <p:cNvSpPr txBox="1"/>
          <p:nvPr/>
        </p:nvSpPr>
        <p:spPr>
          <a:xfrm>
            <a:off x="5446614" y="5306290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DDF890-81E9-4916-B0F5-C969DA62F66F}"/>
              </a:ext>
            </a:extLst>
          </p:cNvPr>
          <p:cNvSpPr txBox="1"/>
          <p:nvPr/>
        </p:nvSpPr>
        <p:spPr>
          <a:xfrm>
            <a:off x="6229674" y="5306290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19236-7EAA-422F-A7BF-84429550FC3E}"/>
              </a:ext>
            </a:extLst>
          </p:cNvPr>
          <p:cNvSpPr txBox="1"/>
          <p:nvPr/>
        </p:nvSpPr>
        <p:spPr>
          <a:xfrm>
            <a:off x="7012733" y="5306290"/>
            <a:ext cx="402674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81043-C3A9-4C16-9BBC-C833D5E1C980}"/>
              </a:ext>
            </a:extLst>
          </p:cNvPr>
          <p:cNvSpPr txBox="1"/>
          <p:nvPr/>
        </p:nvSpPr>
        <p:spPr>
          <a:xfrm>
            <a:off x="8950627" y="5264345"/>
            <a:ext cx="1099981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F28B1E8-A1CF-41B6-B37B-3A9542452C22}"/>
              </a:ext>
            </a:extLst>
          </p:cNvPr>
          <p:cNvSpPr/>
          <p:nvPr/>
        </p:nvSpPr>
        <p:spPr>
          <a:xfrm rot="10800000">
            <a:off x="7847224" y="5402510"/>
            <a:ext cx="941632" cy="31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D6E46-009B-470B-9415-26C11326F884}"/>
              </a:ext>
            </a:extLst>
          </p:cNvPr>
          <p:cNvSpPr txBox="1"/>
          <p:nvPr/>
        </p:nvSpPr>
        <p:spPr>
          <a:xfrm>
            <a:off x="4698124" y="3732954"/>
            <a:ext cx="325730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013A761-95BC-4EF9-853A-F631F866F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17017" y="3824246"/>
            <a:ext cx="557281" cy="5572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0493B69-A551-4556-BD09-CCE1F7801E29}"/>
              </a:ext>
            </a:extLst>
          </p:cNvPr>
          <p:cNvSpPr txBox="1"/>
          <p:nvPr/>
        </p:nvSpPr>
        <p:spPr>
          <a:xfrm>
            <a:off x="3204582" y="4344815"/>
            <a:ext cx="39145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694ED2-2365-46EA-A66C-3039EECA4D4C}"/>
              </a:ext>
            </a:extLst>
          </p:cNvPr>
          <p:cNvSpPr txBox="1"/>
          <p:nvPr/>
        </p:nvSpPr>
        <p:spPr>
          <a:xfrm>
            <a:off x="7591175" y="4420740"/>
            <a:ext cx="39145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10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7" grpId="0" animBg="1"/>
      <p:bldP spid="1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417740"/>
            <a:ext cx="10515600" cy="5239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Strings can be written in a variety of ways</a:t>
            </a:r>
          </a:p>
          <a:p>
            <a:pPr marL="0" indent="0">
              <a:buNone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quotes: 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‘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string in a single quote</a:t>
            </a:r>
            <a:r>
              <a:rPr lang="en-US" sz="36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’</a:t>
            </a:r>
          </a:p>
          <a:p>
            <a:pPr marL="457200" lvl="1" indent="0">
              <a:buNone/>
            </a:pPr>
            <a:endParaRPr lang="en-US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Double quotes: 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string in double quotes</a:t>
            </a:r>
            <a:r>
              <a:rPr lang="en-US" sz="36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</a:p>
          <a:p>
            <a:pPr marL="457200" lvl="1" indent="0">
              <a:buNone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Triple quotes: 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‘ ‘ ‘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in triple quotes </a:t>
            </a:r>
            <a:r>
              <a:rPr lang="en-US" sz="36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‘ ‘ ’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 “ “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Also in triple double quotes </a:t>
            </a:r>
            <a:r>
              <a:rPr lang="en-US" sz="36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 “ “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2C824-9E73-42A5-A4EA-78BFB7D942C1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 Concatenation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12006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Strings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103416"/>
            <a:ext cx="10515600" cy="518780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Python supports string concatenation.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Concatenation means add strings together.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Concatenation uses the </a:t>
            </a: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plus (+)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character   add a string to another string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ED096-FFB2-47FC-AFE4-A5607D15F1E1}"/>
              </a:ext>
            </a:extLst>
          </p:cNvPr>
          <p:cNvSpPr txBox="1"/>
          <p:nvPr/>
        </p:nvSpPr>
        <p:spPr>
          <a:xfrm>
            <a:off x="3185521" y="3886474"/>
            <a:ext cx="53479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a = "Hello"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b = "Python"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c = a + b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print(c) // </a:t>
            </a:r>
            <a:r>
              <a:rPr lang="en-US" sz="36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HelloPython</a:t>
            </a:r>
            <a:endParaRPr lang="en-US" sz="36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4896F6-AEB8-4624-AE55-64D64339E940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5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Strings Indexing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67307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Strings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430587"/>
            <a:ext cx="10515600" cy="51878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Indexing allows you to access individual characters in a string directly by using a numeric value.</a:t>
            </a:r>
          </a:p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String indexing is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zero-based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Also, negative indexing is possible: </a:t>
            </a:r>
          </a:p>
          <a:p>
            <a:pPr marL="0" indent="0">
              <a:buNone/>
            </a:pP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8B2C97-8C5A-4DE4-8E05-89840A54B59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4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Strings Indexing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66201-F5CE-47D5-A62C-C39E9F2E6DC4}"/>
              </a:ext>
            </a:extLst>
          </p:cNvPr>
          <p:cNvSpPr txBox="1"/>
          <p:nvPr/>
        </p:nvSpPr>
        <p:spPr>
          <a:xfrm>
            <a:off x="1893114" y="4223894"/>
            <a:ext cx="9267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Get the character in a string using an index, use the square brackets [ ]</a:t>
            </a:r>
          </a:p>
          <a:p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Format:		</a:t>
            </a:r>
            <a:r>
              <a:rPr lang="en-PH" sz="32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 index number ]</a:t>
            </a:r>
          </a:p>
          <a:p>
            <a:endParaRPr lang="en-PH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2ADF56-30B2-4A75-A7A1-2E081F776493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04CC7-25B1-42C9-8482-F05E21AFAC4B}"/>
              </a:ext>
            </a:extLst>
          </p:cNvPr>
          <p:cNvSpPr txBox="1"/>
          <p:nvPr/>
        </p:nvSpPr>
        <p:spPr>
          <a:xfrm>
            <a:off x="3951214" y="2239969"/>
            <a:ext cx="601447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A8A7-5374-4005-BB21-9E5B4BC41527}"/>
              </a:ext>
            </a:extLst>
          </p:cNvPr>
          <p:cNvSpPr txBox="1"/>
          <p:nvPr/>
        </p:nvSpPr>
        <p:spPr>
          <a:xfrm>
            <a:off x="4841032" y="2239968"/>
            <a:ext cx="492443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99B1C-107A-433B-BA1D-56B685255541}"/>
              </a:ext>
            </a:extLst>
          </p:cNvPr>
          <p:cNvSpPr txBox="1"/>
          <p:nvPr/>
        </p:nvSpPr>
        <p:spPr>
          <a:xfrm>
            <a:off x="5626655" y="2239967"/>
            <a:ext cx="46679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3A814-1F22-4BC1-BD1E-5211E3E0ABAC}"/>
              </a:ext>
            </a:extLst>
          </p:cNvPr>
          <p:cNvSpPr txBox="1"/>
          <p:nvPr/>
        </p:nvSpPr>
        <p:spPr>
          <a:xfrm>
            <a:off x="6362585" y="2239967"/>
            <a:ext cx="46679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13777-C52C-4CEA-9C29-3D0EAF335D00}"/>
              </a:ext>
            </a:extLst>
          </p:cNvPr>
          <p:cNvSpPr txBox="1"/>
          <p:nvPr/>
        </p:nvSpPr>
        <p:spPr>
          <a:xfrm>
            <a:off x="7098515" y="2239966"/>
            <a:ext cx="654346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DA356-02D7-4A7D-B064-EB80D7D67964}"/>
              </a:ext>
            </a:extLst>
          </p:cNvPr>
          <p:cNvSpPr txBox="1"/>
          <p:nvPr/>
        </p:nvSpPr>
        <p:spPr>
          <a:xfrm>
            <a:off x="4890057" y="3091597"/>
            <a:ext cx="330540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C7A0B-41EC-45D9-BF6D-4DF735FB8526}"/>
              </a:ext>
            </a:extLst>
          </p:cNvPr>
          <p:cNvSpPr txBox="1"/>
          <p:nvPr/>
        </p:nvSpPr>
        <p:spPr>
          <a:xfrm>
            <a:off x="4106997" y="3091597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857760-73FD-486E-A03D-BEF73F3D7C2F}"/>
              </a:ext>
            </a:extLst>
          </p:cNvPr>
          <p:cNvSpPr txBox="1"/>
          <p:nvPr/>
        </p:nvSpPr>
        <p:spPr>
          <a:xfrm>
            <a:off x="5673117" y="3091597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03F5E2-B72E-4967-9FE0-E7E801CC6A45}"/>
              </a:ext>
            </a:extLst>
          </p:cNvPr>
          <p:cNvSpPr txBox="1"/>
          <p:nvPr/>
        </p:nvSpPr>
        <p:spPr>
          <a:xfrm>
            <a:off x="6456177" y="3091597"/>
            <a:ext cx="396262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15E15A-FEA6-4B85-86BE-3DC6AAEA6A48}"/>
              </a:ext>
            </a:extLst>
          </p:cNvPr>
          <p:cNvSpPr txBox="1"/>
          <p:nvPr/>
        </p:nvSpPr>
        <p:spPr>
          <a:xfrm>
            <a:off x="7239236" y="3091597"/>
            <a:ext cx="402674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DB82C-6F6B-4FAA-B437-64314C634D68}"/>
              </a:ext>
            </a:extLst>
          </p:cNvPr>
          <p:cNvSpPr txBox="1"/>
          <p:nvPr/>
        </p:nvSpPr>
        <p:spPr>
          <a:xfrm>
            <a:off x="4792762" y="1529735"/>
            <a:ext cx="566181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B53C19-2D4E-4857-9C58-36C18AF2962D}"/>
              </a:ext>
            </a:extLst>
          </p:cNvPr>
          <p:cNvSpPr txBox="1"/>
          <p:nvPr/>
        </p:nvSpPr>
        <p:spPr>
          <a:xfrm>
            <a:off x="4013731" y="1519575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79F995-9633-4592-8321-29A3C7B0713C}"/>
              </a:ext>
            </a:extLst>
          </p:cNvPr>
          <p:cNvSpPr txBox="1"/>
          <p:nvPr/>
        </p:nvSpPr>
        <p:spPr>
          <a:xfrm>
            <a:off x="5559043" y="1519575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59FB1-5A01-41E7-A0D7-F3062823DF67}"/>
              </a:ext>
            </a:extLst>
          </p:cNvPr>
          <p:cNvSpPr txBox="1"/>
          <p:nvPr/>
        </p:nvSpPr>
        <p:spPr>
          <a:xfrm>
            <a:off x="6325326" y="1529735"/>
            <a:ext cx="559769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5DD93C-02FE-41E4-9390-B85A87EC3422}"/>
              </a:ext>
            </a:extLst>
          </p:cNvPr>
          <p:cNvSpPr txBox="1"/>
          <p:nvPr/>
        </p:nvSpPr>
        <p:spPr>
          <a:xfrm>
            <a:off x="7091607" y="1529735"/>
            <a:ext cx="494046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AC7904-FC43-479D-B654-34DA02ECA66B}"/>
              </a:ext>
            </a:extLst>
          </p:cNvPr>
          <p:cNvSpPr txBox="1"/>
          <p:nvPr/>
        </p:nvSpPr>
        <p:spPr>
          <a:xfrm>
            <a:off x="1729426" y="1529734"/>
            <a:ext cx="100700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PH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negative</a:t>
            </a:r>
          </a:p>
          <a:p>
            <a:pPr algn="ctr"/>
            <a:r>
              <a:rPr lang="en-PH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2E7D54D-A47A-45EB-BFFF-B0F9F551C765}"/>
              </a:ext>
            </a:extLst>
          </p:cNvPr>
          <p:cNvSpPr/>
          <p:nvPr/>
        </p:nvSpPr>
        <p:spPr>
          <a:xfrm>
            <a:off x="2938154" y="1734871"/>
            <a:ext cx="941632" cy="210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ED061F-506B-4DFE-8C57-87058241667B}"/>
              </a:ext>
            </a:extLst>
          </p:cNvPr>
          <p:cNvSpPr txBox="1"/>
          <p:nvPr/>
        </p:nvSpPr>
        <p:spPr>
          <a:xfrm>
            <a:off x="9275848" y="2982129"/>
            <a:ext cx="920445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PH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positive</a:t>
            </a:r>
          </a:p>
          <a:p>
            <a:pPr algn="ctr"/>
            <a:r>
              <a:rPr lang="en-PH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345EC23-47D0-4068-A90D-A13532F73082}"/>
              </a:ext>
            </a:extLst>
          </p:cNvPr>
          <p:cNvSpPr/>
          <p:nvPr/>
        </p:nvSpPr>
        <p:spPr>
          <a:xfrm rot="10800000">
            <a:off x="8047600" y="3195396"/>
            <a:ext cx="941632" cy="210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3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</TotalTime>
  <Words>880</Words>
  <Application>Microsoft Office PowerPoint</Application>
  <PresentationFormat>Widescreen</PresentationFormat>
  <Paragraphs>257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 Light</vt:lpstr>
      <vt:lpstr>Office Theme</vt:lpstr>
      <vt:lpstr>String</vt:lpstr>
      <vt:lpstr>What you will learn:</vt:lpstr>
      <vt:lpstr>Strings</vt:lpstr>
      <vt:lpstr>Strings</vt:lpstr>
      <vt:lpstr>String Concatenation</vt:lpstr>
      <vt:lpstr>Strings Concatenation</vt:lpstr>
      <vt:lpstr>Strings Indexing</vt:lpstr>
      <vt:lpstr>Strings Indexing</vt:lpstr>
      <vt:lpstr>Strings Indexing</vt:lpstr>
      <vt:lpstr>Strings Indexing</vt:lpstr>
      <vt:lpstr>String Slicing</vt:lpstr>
      <vt:lpstr>String Slicing</vt:lpstr>
      <vt:lpstr>String Slicing</vt:lpstr>
      <vt:lpstr>String Slicing</vt:lpstr>
      <vt:lpstr>String Slicing</vt:lpstr>
      <vt:lpstr>String Slicing</vt:lpstr>
      <vt:lpstr>Strings Methods</vt:lpstr>
      <vt:lpstr>Methods vs Functions</vt:lpstr>
      <vt:lpstr>Strings Methods</vt:lpstr>
      <vt:lpstr>Strings Methods</vt:lpstr>
      <vt:lpstr>Strings Methods</vt:lpstr>
      <vt:lpstr>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Darwin Tacubanza</cp:lastModifiedBy>
  <cp:revision>66</cp:revision>
  <dcterms:created xsi:type="dcterms:W3CDTF">2020-02-01T08:00:11Z</dcterms:created>
  <dcterms:modified xsi:type="dcterms:W3CDTF">2023-06-16T12:22:39Z</dcterms:modified>
</cp:coreProperties>
</file>