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83" r:id="rId3"/>
    <p:sldId id="274" r:id="rId4"/>
    <p:sldId id="275" r:id="rId5"/>
    <p:sldId id="276" r:id="rId6"/>
    <p:sldId id="284" r:id="rId7"/>
    <p:sldId id="277" r:id="rId8"/>
    <p:sldId id="278" r:id="rId9"/>
    <p:sldId id="285" r:id="rId10"/>
    <p:sldId id="280" r:id="rId11"/>
    <p:sldId id="281"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4894-794E-479B-8009-E0840DBAE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FED28EFD-A709-4E34-8B64-D6F3DEDEE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49E1CCB-C2FF-4198-9EC6-ED937814B414}"/>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5" name="Footer Placeholder 4">
            <a:extLst>
              <a:ext uri="{FF2B5EF4-FFF2-40B4-BE49-F238E27FC236}">
                <a16:creationId xmlns:a16="http://schemas.microsoft.com/office/drawing/2014/main" id="{8BD7E32F-CE52-498A-B281-02090EB4868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C5BB656-DF57-4E19-A8F9-CE21B1F30F1F}"/>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3781704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934E-8ADE-406D-B94A-892A393E041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80463A0-7E8B-4932-A5AA-578A6F1AC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D43F202-279A-4922-B50E-BA7548D8745C}"/>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5" name="Footer Placeholder 4">
            <a:extLst>
              <a:ext uri="{FF2B5EF4-FFF2-40B4-BE49-F238E27FC236}">
                <a16:creationId xmlns:a16="http://schemas.microsoft.com/office/drawing/2014/main" id="{7C17DDF4-624C-4E0C-B8DC-32EA5AC5FEE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BA31B13-FF20-42C1-83AE-F4FCC314C3A9}"/>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215940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2BCCC-602D-47CE-939C-41025F961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E33E8AB-B919-4B7C-9CF5-53977B712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5F24FF8-1AF6-4DAD-AC6A-5BF7885588AB}"/>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5" name="Footer Placeholder 4">
            <a:extLst>
              <a:ext uri="{FF2B5EF4-FFF2-40B4-BE49-F238E27FC236}">
                <a16:creationId xmlns:a16="http://schemas.microsoft.com/office/drawing/2014/main" id="{2A53AD30-FCD3-4579-82CF-E56ED3962BF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DC886D6-AA1E-4489-BBC8-10539C9A9CB4}"/>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423765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BC71-A871-41BC-9C62-AA46B97C8EA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01E2104-B07A-4949-899C-B19C031D55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C26E9F6-0EC2-4760-B28A-2766BDB51740}"/>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5" name="Footer Placeholder 4">
            <a:extLst>
              <a:ext uri="{FF2B5EF4-FFF2-40B4-BE49-F238E27FC236}">
                <a16:creationId xmlns:a16="http://schemas.microsoft.com/office/drawing/2014/main" id="{F17F5512-6346-4637-AC2C-57EA66C2BF4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360BD08-8FB5-414E-866C-A879F73247CA}"/>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176708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CF02-7398-4BDC-B1F5-3770AD8D9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8E6B9408-0571-4160-82DC-DE16FBCB4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0DA69F-C2AB-4145-A3BE-73B464153C7B}"/>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5" name="Footer Placeholder 4">
            <a:extLst>
              <a:ext uri="{FF2B5EF4-FFF2-40B4-BE49-F238E27FC236}">
                <a16:creationId xmlns:a16="http://schemas.microsoft.com/office/drawing/2014/main" id="{FE45E4C8-1EB2-4DB3-A2D9-86912A5A183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FF2C144-F51A-4447-8904-08EEA4FCD8E1}"/>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298873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C6E7-57AB-4844-A483-45D9977A53B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C04ADB82-4D41-40FE-BE17-65AACBD736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A864D6FF-5493-4B67-965A-42EAFBED26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A6527B9-1595-4A08-B2B6-16021F3305DB}"/>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6" name="Footer Placeholder 5">
            <a:extLst>
              <a:ext uri="{FF2B5EF4-FFF2-40B4-BE49-F238E27FC236}">
                <a16:creationId xmlns:a16="http://schemas.microsoft.com/office/drawing/2014/main" id="{B21AD035-2E02-4D08-8E0D-1A85972E311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CCA5D59-A4C7-4E3D-8049-B2AC4EDB88FC}"/>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32136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F023-DDB5-43B3-BBB1-F59F72260E8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6F04C00-53D2-4739-B7A1-83B2359A4E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B678D1-E14A-42F7-B6AC-6CF467F162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91602EC7-83B8-40E8-BD96-F4C8F61EB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C979B8-5946-440D-A0E0-F01D4CAAC8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7C457CB-0D4C-426C-969C-2638C644E2FF}"/>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8" name="Footer Placeholder 7">
            <a:extLst>
              <a:ext uri="{FF2B5EF4-FFF2-40B4-BE49-F238E27FC236}">
                <a16:creationId xmlns:a16="http://schemas.microsoft.com/office/drawing/2014/main" id="{8B6999C6-B30A-4E7D-9B6C-D6616D02088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C56F2AD-4281-4EB4-B637-E3E7B965E8BC}"/>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147857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FB68-1B57-425B-A91F-D719A083EF9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9983196-0DA8-49D4-A88D-784EBDA144D6}"/>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4" name="Footer Placeholder 3">
            <a:extLst>
              <a:ext uri="{FF2B5EF4-FFF2-40B4-BE49-F238E27FC236}">
                <a16:creationId xmlns:a16="http://schemas.microsoft.com/office/drawing/2014/main" id="{DB7656A7-8E12-4AF9-BC06-BC00E04BB6F2}"/>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31606DA9-9091-41E1-8524-7659FE46EB79}"/>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87296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1BBC3-AACC-4918-A5A8-72FC126A85E8}"/>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3" name="Footer Placeholder 2">
            <a:extLst>
              <a:ext uri="{FF2B5EF4-FFF2-40B4-BE49-F238E27FC236}">
                <a16:creationId xmlns:a16="http://schemas.microsoft.com/office/drawing/2014/main" id="{3A2FBCE9-5745-4103-B6EE-306EE4BCE35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566571D-8B55-4228-9C4F-06F9A5A3353E}"/>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238350356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D5DA-9D83-45C9-B512-FA7856782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60FEABD0-881D-4CEC-9D99-4663345B2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BEC296B7-C2AB-40F5-B84A-1A6078749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D1A28-3A4A-434D-BBE6-242ADEF46E20}"/>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6" name="Footer Placeholder 5">
            <a:extLst>
              <a:ext uri="{FF2B5EF4-FFF2-40B4-BE49-F238E27FC236}">
                <a16:creationId xmlns:a16="http://schemas.microsoft.com/office/drawing/2014/main" id="{89D596BA-E986-42D5-BB67-4C069EE0419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9D4EE85-3B70-4131-B3CC-90981C361B0F}"/>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4670094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9246-28F7-4C7B-BCE2-D49AE31F8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10428DA-476F-4BE4-9A9A-4C41E0242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56116054-A7E6-4890-A7C6-4626C9D92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029BA-F598-46DB-9297-8E82AA629AD0}"/>
              </a:ext>
            </a:extLst>
          </p:cNvPr>
          <p:cNvSpPr>
            <a:spLocks noGrp="1"/>
          </p:cNvSpPr>
          <p:nvPr>
            <p:ph type="dt" sz="half" idx="10"/>
          </p:nvPr>
        </p:nvSpPr>
        <p:spPr/>
        <p:txBody>
          <a:bodyPr/>
          <a:lstStyle/>
          <a:p>
            <a:fld id="{E409D92B-AD9B-4C1E-9AF0-9891B9274C4F}" type="datetimeFigureOut">
              <a:rPr lang="en-PH" smtClean="0"/>
              <a:t>16/06/2023</a:t>
            </a:fld>
            <a:endParaRPr lang="en-PH"/>
          </a:p>
        </p:txBody>
      </p:sp>
      <p:sp>
        <p:nvSpPr>
          <p:cNvPr id="6" name="Footer Placeholder 5">
            <a:extLst>
              <a:ext uri="{FF2B5EF4-FFF2-40B4-BE49-F238E27FC236}">
                <a16:creationId xmlns:a16="http://schemas.microsoft.com/office/drawing/2014/main" id="{8DD0842A-044B-4F6E-A75E-5B762131872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2D59FF9-9912-4F01-B2A1-05C0C75805D3}"/>
              </a:ext>
            </a:extLst>
          </p:cNvPr>
          <p:cNvSpPr>
            <a:spLocks noGrp="1"/>
          </p:cNvSpPr>
          <p:nvPr>
            <p:ph type="sldNum" sz="quarter" idx="12"/>
          </p:nvPr>
        </p:nvSpPr>
        <p:spPr/>
        <p:txBody>
          <a:bodyPr/>
          <a:lstStyle/>
          <a:p>
            <a:fld id="{011B90E6-DCDB-49FE-8034-E1B5246AC617}" type="slidenum">
              <a:rPr lang="en-PH" smtClean="0"/>
              <a:t>‹#›</a:t>
            </a:fld>
            <a:endParaRPr lang="en-PH"/>
          </a:p>
        </p:txBody>
      </p:sp>
    </p:spTree>
    <p:extLst>
      <p:ext uri="{BB962C8B-B14F-4D97-AF65-F5344CB8AC3E}">
        <p14:creationId xmlns:p14="http://schemas.microsoft.com/office/powerpoint/2010/main" val="339985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955896-16BB-4E8D-97B9-96F63CD4E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0942E01-9F90-45E6-9F6B-7758EFA44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38D6192-1AD5-482C-B070-75527DA96B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9D92B-AD9B-4C1E-9AF0-9891B9274C4F}" type="datetimeFigureOut">
              <a:rPr lang="en-PH" smtClean="0"/>
              <a:t>16/06/2023</a:t>
            </a:fld>
            <a:endParaRPr lang="en-PH"/>
          </a:p>
        </p:txBody>
      </p:sp>
      <p:sp>
        <p:nvSpPr>
          <p:cNvPr id="5" name="Footer Placeholder 4">
            <a:extLst>
              <a:ext uri="{FF2B5EF4-FFF2-40B4-BE49-F238E27FC236}">
                <a16:creationId xmlns:a16="http://schemas.microsoft.com/office/drawing/2014/main" id="{7B535CE8-E7F8-4250-ACE6-3578B5FC2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26FE1908-A880-4009-9842-5F4C669E6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90E6-DCDB-49FE-8034-E1B5246AC617}" type="slidenum">
              <a:rPr lang="en-PH" smtClean="0"/>
              <a:t>‹#›</a:t>
            </a:fld>
            <a:endParaRPr lang="en-PH"/>
          </a:p>
        </p:txBody>
      </p:sp>
    </p:spTree>
    <p:extLst>
      <p:ext uri="{BB962C8B-B14F-4D97-AF65-F5344CB8AC3E}">
        <p14:creationId xmlns:p14="http://schemas.microsoft.com/office/powerpoint/2010/main" val="23992386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Segoe UI Light" panose="020B0502040204020203" pitchFamily="34" charset="0"/>
              <a:cs typeface="Segoe UI Light" panose="020B0502040204020203" pitchFamily="34" charset="0"/>
            </a:endParaRPr>
          </a:p>
        </p:txBody>
      </p:sp>
      <p:sp>
        <p:nvSpPr>
          <p:cNvPr id="4" name="Title 3">
            <a:extLst>
              <a:ext uri="{FF2B5EF4-FFF2-40B4-BE49-F238E27FC236}">
                <a16:creationId xmlns:a16="http://schemas.microsoft.com/office/drawing/2014/main" id="{CB6DFC72-551E-4939-86B5-39ACFBBB45A4}"/>
              </a:ext>
            </a:extLst>
          </p:cNvPr>
          <p:cNvSpPr>
            <a:spLocks noGrp="1"/>
          </p:cNvSpPr>
          <p:nvPr>
            <p:ph type="title"/>
          </p:nvPr>
        </p:nvSpPr>
        <p:spPr/>
        <p:txBody>
          <a:bodyPr/>
          <a:lstStyle/>
          <a:p>
            <a:r>
              <a:rPr lang="en-PH" b="1" dirty="0">
                <a:latin typeface="Segoe UI Light" panose="020B0502040204020203" pitchFamily="34" charset="0"/>
                <a:cs typeface="Segoe UI Light" panose="020B0502040204020203" pitchFamily="34" charset="0"/>
              </a:rPr>
              <a:t>Lists</a:t>
            </a:r>
          </a:p>
        </p:txBody>
      </p:sp>
      <p:sp>
        <p:nvSpPr>
          <p:cNvPr id="6" name="Text Placeholder 5">
            <a:extLst>
              <a:ext uri="{FF2B5EF4-FFF2-40B4-BE49-F238E27FC236}">
                <a16:creationId xmlns:a16="http://schemas.microsoft.com/office/drawing/2014/main" id="{C90DE03D-795D-453B-BB8E-555B37E8B7EC}"/>
              </a:ext>
            </a:extLst>
          </p:cNvPr>
          <p:cNvSpPr>
            <a:spLocks noGrp="1"/>
          </p:cNvSpPr>
          <p:nvPr>
            <p:ph type="body" idx="1"/>
          </p:nvPr>
        </p:nvSpPr>
        <p:spPr/>
        <p:txBody>
          <a:bodyPr/>
          <a:lstStyle/>
          <a:p>
            <a:r>
              <a:rPr lang="en-PH" dirty="0">
                <a:latin typeface="Segoe UI Light" panose="020B0502040204020203" pitchFamily="34" charset="0"/>
                <a:cs typeface="Segoe UI Light" panose="020B0502040204020203" pitchFamily="34" charset="0"/>
              </a:rPr>
              <a:t>TOP ECE Review Center</a:t>
            </a:r>
          </a:p>
        </p:txBody>
      </p:sp>
    </p:spTree>
    <p:extLst>
      <p:ext uri="{BB962C8B-B14F-4D97-AF65-F5344CB8AC3E}">
        <p14:creationId xmlns:p14="http://schemas.microsoft.com/office/powerpoint/2010/main" val="347347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607197" y="-3991"/>
            <a:ext cx="10746603" cy="1325563"/>
          </a:xfrm>
        </p:spPr>
        <p:txBody>
          <a:bodyPr>
            <a:normAutofit/>
          </a:bodyPr>
          <a:lstStyle/>
          <a:p>
            <a:r>
              <a:rPr lang="en-PH" dirty="0">
                <a:latin typeface="Segoe UI Light" panose="020B0502040204020203" pitchFamily="34" charset="0"/>
                <a:cs typeface="Segoe UI Light" panose="020B0502040204020203" pitchFamily="34" charset="0"/>
              </a:rPr>
              <a:t>Changing an Item of a List</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607197" y="1392571"/>
            <a:ext cx="10515600" cy="5176003"/>
          </a:xfrm>
        </p:spPr>
        <p:txBody>
          <a:bodyPr>
            <a:normAutofit/>
          </a:bodyPr>
          <a:lstStyle/>
          <a:p>
            <a:pPr marL="0" indent="0">
              <a:buNone/>
            </a:pPr>
            <a:r>
              <a:rPr lang="en-US" sz="3200" b="1" dirty="0">
                <a:latin typeface="Segoe UI Light" panose="020B0502040204020203" pitchFamily="34" charset="0"/>
                <a:cs typeface="Segoe UI Light" panose="020B0502040204020203" pitchFamily="34" charset="0"/>
              </a:rPr>
              <a:t>Example:</a:t>
            </a: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	</a:t>
            </a:r>
            <a:r>
              <a:rPr lang="en-US" sz="3200" b="1" dirty="0">
                <a:solidFill>
                  <a:srgbClr val="00B0F0"/>
                </a:solidFill>
                <a:latin typeface="Segoe UI Light" panose="020B0502040204020203" pitchFamily="34" charset="0"/>
                <a:cs typeface="Segoe UI Light" panose="020B0502040204020203" pitchFamily="34" charset="0"/>
              </a:rPr>
              <a:t>list1</a:t>
            </a:r>
            <a:r>
              <a:rPr lang="en-US" sz="3200" dirty="0">
                <a:latin typeface="Segoe UI Light" panose="020B0502040204020203" pitchFamily="34" charset="0"/>
                <a:cs typeface="Segoe UI Light" panose="020B0502040204020203" pitchFamily="34" charset="0"/>
              </a:rPr>
              <a:t> = </a:t>
            </a:r>
            <a:r>
              <a:rPr lang="en-US" sz="3200" b="1" dirty="0">
                <a:latin typeface="Segoe UI Light" panose="020B0502040204020203" pitchFamily="34" charset="0"/>
                <a:cs typeface="Segoe UI Light" panose="020B0502040204020203" pitchFamily="34" charset="0"/>
              </a:rPr>
              <a:t>[ 'boy'</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'fish'</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'fruit'</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'car' ]</a:t>
            </a:r>
          </a:p>
          <a:p>
            <a:pPr marL="0" indent="0">
              <a:buNone/>
            </a:pPr>
            <a:r>
              <a:rPr lang="en-US" sz="3200" dirty="0">
                <a:latin typeface="Segoe UI Light" panose="020B0502040204020203" pitchFamily="34" charset="0"/>
                <a:cs typeface="Segoe UI Light" panose="020B0502040204020203" pitchFamily="34" charset="0"/>
              </a:rPr>
              <a:t>	 </a:t>
            </a:r>
          </a:p>
          <a:p>
            <a:pPr marL="0" indent="0">
              <a:buNone/>
            </a:pPr>
            <a:r>
              <a:rPr lang="en-US" sz="3200" dirty="0">
                <a:latin typeface="Segoe UI Light" panose="020B0502040204020203" pitchFamily="34" charset="0"/>
                <a:cs typeface="Segoe UI Light" panose="020B0502040204020203" pitchFamily="34" charset="0"/>
              </a:rPr>
              <a:t>	</a:t>
            </a:r>
          </a:p>
          <a:p>
            <a:pPr marL="0" indent="0">
              <a:buNone/>
            </a:pPr>
            <a:r>
              <a:rPr lang="en-US" sz="3200" dirty="0">
                <a:latin typeface="Segoe UI Light" panose="020B0502040204020203" pitchFamily="34" charset="0"/>
                <a:cs typeface="Segoe UI Light" panose="020B0502040204020203" pitchFamily="34" charset="0"/>
              </a:rPr>
              <a:t>					</a:t>
            </a:r>
          </a:p>
        </p:txBody>
      </p:sp>
      <p:sp>
        <p:nvSpPr>
          <p:cNvPr id="8" name="Rectangle 7">
            <a:extLst>
              <a:ext uri="{FF2B5EF4-FFF2-40B4-BE49-F238E27FC236}">
                <a16:creationId xmlns:a16="http://schemas.microsoft.com/office/drawing/2014/main" id="{91064F7D-F5D6-4F56-804D-2C4F57383603}"/>
              </a:ext>
            </a:extLst>
          </p:cNvPr>
          <p:cNvSpPr/>
          <p:nvPr/>
        </p:nvSpPr>
        <p:spPr>
          <a:xfrm>
            <a:off x="1518378" y="3099355"/>
            <a:ext cx="146226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 </a:t>
            </a:r>
            <a:endParaRPr lang="en-PH" sz="3200" dirty="0">
              <a:latin typeface="Segoe UI Light" panose="020B0502040204020203" pitchFamily="34" charset="0"/>
              <a:cs typeface="Segoe UI Light" panose="020B0502040204020203" pitchFamily="34" charset="0"/>
            </a:endParaRPr>
          </a:p>
        </p:txBody>
      </p:sp>
      <p:sp>
        <p:nvSpPr>
          <p:cNvPr id="11" name="TextBox 10">
            <a:extLst>
              <a:ext uri="{FF2B5EF4-FFF2-40B4-BE49-F238E27FC236}">
                <a16:creationId xmlns:a16="http://schemas.microsoft.com/office/drawing/2014/main" id="{1E36F2EE-4A15-494A-8EEF-E26A424326B6}"/>
              </a:ext>
            </a:extLst>
          </p:cNvPr>
          <p:cNvSpPr txBox="1"/>
          <p:nvPr/>
        </p:nvSpPr>
        <p:spPr>
          <a:xfrm>
            <a:off x="2279804" y="3088106"/>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2</a:t>
            </a:r>
          </a:p>
        </p:txBody>
      </p:sp>
      <p:sp>
        <p:nvSpPr>
          <p:cNvPr id="12" name="Rectangle 11">
            <a:extLst>
              <a:ext uri="{FF2B5EF4-FFF2-40B4-BE49-F238E27FC236}">
                <a16:creationId xmlns:a16="http://schemas.microsoft.com/office/drawing/2014/main" id="{714ABE6A-3165-4CBE-93BB-6C41FC4E6D73}"/>
              </a:ext>
            </a:extLst>
          </p:cNvPr>
          <p:cNvSpPr/>
          <p:nvPr/>
        </p:nvSpPr>
        <p:spPr>
          <a:xfrm>
            <a:off x="3302164" y="3099167"/>
            <a:ext cx="1776833" cy="584775"/>
          </a:xfrm>
          <a:prstGeom prst="rect">
            <a:avLst/>
          </a:prstGeom>
        </p:spPr>
        <p:txBody>
          <a:bodyPr wrap="none">
            <a:spAutoFit/>
          </a:bodyPr>
          <a:lstStyle/>
          <a:p>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a:t>
            </a:r>
            <a:r>
              <a:rPr lang="en-US" sz="3200" b="1" dirty="0">
                <a:solidFill>
                  <a:schemeClr val="accent6">
                    <a:lumMod val="75000"/>
                  </a:schemeClr>
                </a:solidFill>
                <a:latin typeface="Segoe UI Light" panose="020B0502040204020203" pitchFamily="34" charset="0"/>
                <a:cs typeface="Segoe UI Light" panose="020B0502040204020203" pitchFamily="34" charset="0"/>
              </a:rPr>
              <a:t>'apple' </a:t>
            </a:r>
            <a:endParaRPr lang="en-PH" sz="3200"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3" name="Rectangle 12">
            <a:extLst>
              <a:ext uri="{FF2B5EF4-FFF2-40B4-BE49-F238E27FC236}">
                <a16:creationId xmlns:a16="http://schemas.microsoft.com/office/drawing/2014/main" id="{B7A516A6-7890-4DD6-9D0F-597EB41B849C}"/>
              </a:ext>
            </a:extLst>
          </p:cNvPr>
          <p:cNvSpPr/>
          <p:nvPr/>
        </p:nvSpPr>
        <p:spPr>
          <a:xfrm>
            <a:off x="1518378" y="3878052"/>
            <a:ext cx="1919115"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print</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list1</a:t>
            </a:r>
            <a:r>
              <a:rPr lang="en-US" sz="3200" dirty="0">
                <a:latin typeface="Segoe UI Light" panose="020B0502040204020203" pitchFamily="34" charset="0"/>
                <a:cs typeface="Segoe UI Light" panose="020B0502040204020203" pitchFamily="34" charset="0"/>
              </a:rPr>
              <a:t>)</a:t>
            </a:r>
            <a:r>
              <a:rPr lang="en-US" sz="3200" b="1" dirty="0">
                <a:latin typeface="Segoe UI Light" panose="020B0502040204020203" pitchFamily="34" charset="0"/>
                <a:cs typeface="Segoe UI Light" panose="020B0502040204020203" pitchFamily="34" charset="0"/>
              </a:rPr>
              <a:t> </a:t>
            </a:r>
            <a:endParaRPr lang="en-PH" sz="3200" dirty="0">
              <a:latin typeface="Segoe UI Light" panose="020B0502040204020203" pitchFamily="34" charset="0"/>
              <a:cs typeface="Segoe UI Light" panose="020B0502040204020203" pitchFamily="34" charset="0"/>
            </a:endParaRPr>
          </a:p>
        </p:txBody>
      </p:sp>
      <p:sp>
        <p:nvSpPr>
          <p:cNvPr id="14" name="Rectangle 13">
            <a:extLst>
              <a:ext uri="{FF2B5EF4-FFF2-40B4-BE49-F238E27FC236}">
                <a16:creationId xmlns:a16="http://schemas.microsoft.com/office/drawing/2014/main" id="{875B5204-4EC3-4C8F-9C34-18D2F202C225}"/>
              </a:ext>
            </a:extLst>
          </p:cNvPr>
          <p:cNvSpPr/>
          <p:nvPr/>
        </p:nvSpPr>
        <p:spPr>
          <a:xfrm>
            <a:off x="1518378" y="4679060"/>
            <a:ext cx="5165004"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  [ 'boy'</a:t>
            </a:r>
            <a:r>
              <a:rPr lang="en-US" sz="3200"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a:solidFill>
                  <a:schemeClr val="bg2">
                    <a:lumMod val="50000"/>
                  </a:schemeClr>
                </a:solidFill>
                <a:latin typeface="Segoe UI Light" panose="020B0502040204020203" pitchFamily="34" charset="0"/>
                <a:cs typeface="Segoe UI Light" panose="020B0502040204020203" pitchFamily="34" charset="0"/>
              </a:rPr>
              <a:t> 'fish'</a:t>
            </a:r>
            <a:r>
              <a:rPr lang="en-US" sz="3200"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accent6">
                    <a:lumMod val="75000"/>
                  </a:schemeClr>
                </a:solidFill>
                <a:latin typeface="Segoe UI Light" panose="020B0502040204020203" pitchFamily="34" charset="0"/>
                <a:cs typeface="Segoe UI Light" panose="020B0502040204020203" pitchFamily="34" charset="0"/>
              </a:rPr>
              <a:t>'apple'</a:t>
            </a:r>
            <a:r>
              <a:rPr lang="en-US" sz="3200" dirty="0">
                <a:solidFill>
                  <a:schemeClr val="bg2">
                    <a:lumMod val="50000"/>
                  </a:schemeClr>
                </a:solidFill>
                <a:latin typeface="Segoe UI Light" panose="020B0502040204020203" pitchFamily="34" charset="0"/>
                <a:cs typeface="Segoe UI Light" panose="020B0502040204020203" pitchFamily="34" charset="0"/>
              </a:rPr>
              <a:t>,</a:t>
            </a:r>
            <a:r>
              <a:rPr lang="en-US" sz="3200" dirty="0">
                <a:solidFill>
                  <a:schemeClr val="accent6">
                    <a:lumMod val="75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'car' ]</a:t>
            </a:r>
          </a:p>
        </p:txBody>
      </p:sp>
    </p:spTree>
    <p:extLst>
      <p:ext uri="{BB962C8B-B14F-4D97-AF65-F5344CB8AC3E}">
        <p14:creationId xmlns:p14="http://schemas.microsoft.com/office/powerpoint/2010/main" val="95789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left)">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 Slicing</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607197" y="1392571"/>
            <a:ext cx="10515600" cy="5176003"/>
          </a:xfrm>
        </p:spPr>
        <p:txBody>
          <a:bodyPr>
            <a:normAutofit/>
          </a:bodyPr>
          <a:lstStyle/>
          <a:p>
            <a:r>
              <a:rPr lang="en-US" sz="3600" dirty="0">
                <a:latin typeface="Segoe UI Light" panose="020B0502040204020203" pitchFamily="34" charset="0"/>
                <a:cs typeface="Segoe UI Light" panose="020B0502040204020203" pitchFamily="34" charset="0"/>
              </a:rPr>
              <a:t> List slicing is used when we want to get the </a:t>
            </a:r>
            <a:r>
              <a:rPr lang="en-US" sz="3600" b="1" dirty="0">
                <a:latin typeface="Segoe UI Light" panose="020B0502040204020203" pitchFamily="34" charset="0"/>
                <a:cs typeface="Segoe UI Light" panose="020B0502040204020203" pitchFamily="34" charset="0"/>
              </a:rPr>
              <a:t>sub-list</a:t>
            </a:r>
            <a:r>
              <a:rPr lang="en-US" sz="3600" dirty="0">
                <a:latin typeface="Segoe UI Light" panose="020B0502040204020203" pitchFamily="34" charset="0"/>
                <a:cs typeface="Segoe UI Light" panose="020B0502040204020203" pitchFamily="34" charset="0"/>
              </a:rPr>
              <a:t> of a list.</a:t>
            </a:r>
          </a:p>
          <a:p>
            <a:r>
              <a:rPr lang="en-US" sz="3600" dirty="0">
                <a:latin typeface="Segoe UI Light" panose="020B0502040204020203" pitchFamily="34" charset="0"/>
                <a:cs typeface="Segoe UI Light" panose="020B0502040204020203" pitchFamily="34" charset="0"/>
              </a:rPr>
              <a:t> The concept is very much the same as with strings where start and stop indexes are used.</a:t>
            </a:r>
          </a:p>
        </p:txBody>
      </p:sp>
    </p:spTree>
    <p:extLst>
      <p:ext uri="{BB962C8B-B14F-4D97-AF65-F5344CB8AC3E}">
        <p14:creationId xmlns:p14="http://schemas.microsoft.com/office/powerpoint/2010/main" val="355093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 Slicing </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151002" y="1321572"/>
            <a:ext cx="10515600" cy="2567032"/>
          </a:xfrm>
        </p:spPr>
        <p:txBody>
          <a:bodyPr>
            <a:normAutofit/>
          </a:bodyPr>
          <a:lstStyle/>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chemeClr val="bg2">
                    <a:lumMod val="50000"/>
                  </a:schemeClr>
                </a:solidFill>
                <a:latin typeface="Segoe UI Light" panose="020B0502040204020203" pitchFamily="34" charset="0"/>
                <a:cs typeface="Segoe UI Light" panose="020B0502040204020203" pitchFamily="34" charset="0"/>
              </a:rPr>
              <a:t>-7   -6   -5   -4   -3   -2   -1</a:t>
            </a:r>
            <a:r>
              <a:rPr lang="en-US" sz="3600" dirty="0">
                <a:solidFill>
                  <a:srgbClr val="FF0000"/>
                </a:solidFill>
                <a:latin typeface="Segoe UI Light" panose="020B0502040204020203" pitchFamily="34" charset="0"/>
                <a:cs typeface="Segoe UI Light" panose="020B0502040204020203" pitchFamily="34" charset="0"/>
              </a:rPr>
              <a:t> </a:t>
            </a:r>
          </a:p>
          <a:p>
            <a:pPr marL="0" indent="0">
              <a:buNone/>
            </a:pPr>
            <a:r>
              <a:rPr lang="en-US" sz="3600" dirty="0">
                <a:latin typeface="Segoe UI Light" panose="020B0502040204020203" pitchFamily="34" charset="0"/>
                <a:cs typeface="Segoe UI Light" panose="020B0502040204020203" pitchFamily="34" charset="0"/>
              </a:rPr>
              <a:t>		</a:t>
            </a:r>
            <a:r>
              <a:rPr lang="en-US" sz="3600" b="1" dirty="0">
                <a:solidFill>
                  <a:srgbClr val="00B0F0"/>
                </a:solidFill>
                <a:latin typeface="Segoe UI Light" panose="020B0502040204020203" pitchFamily="34" charset="0"/>
                <a:cs typeface="Segoe UI Light" panose="020B0502040204020203" pitchFamily="34" charset="0"/>
              </a:rPr>
              <a:t>list1</a:t>
            </a:r>
            <a:r>
              <a:rPr lang="en-US" sz="3600" dirty="0">
                <a:latin typeface="Segoe UI Light" panose="020B0502040204020203" pitchFamily="34" charset="0"/>
                <a:cs typeface="Segoe UI Light" panose="020B0502040204020203" pitchFamily="34" charset="0"/>
              </a:rPr>
              <a:t> = </a:t>
            </a:r>
            <a:r>
              <a:rPr lang="en-US" sz="3600" b="1" dirty="0">
                <a:latin typeface="Segoe UI Light" panose="020B0502040204020203" pitchFamily="34" charset="0"/>
                <a:cs typeface="Segoe UI Light" panose="020B0502040204020203" pitchFamily="34" charset="0"/>
              </a:rPr>
              <a:t>[</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'a'</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'b'</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'c'</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'd'</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'e'</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'f'</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'g'</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a:t>
            </a:r>
          </a:p>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chemeClr val="bg2">
                    <a:lumMod val="50000"/>
                  </a:schemeClr>
                </a:solidFill>
                <a:latin typeface="Segoe UI Light" panose="020B0502040204020203" pitchFamily="34" charset="0"/>
                <a:cs typeface="Segoe UI Light" panose="020B0502040204020203" pitchFamily="34" charset="0"/>
              </a:rPr>
              <a:t>0    1    2    3    4     5    6	</a:t>
            </a:r>
          </a:p>
        </p:txBody>
      </p:sp>
      <p:sp>
        <p:nvSpPr>
          <p:cNvPr id="11" name="Rectangle 10">
            <a:extLst>
              <a:ext uri="{FF2B5EF4-FFF2-40B4-BE49-F238E27FC236}">
                <a16:creationId xmlns:a16="http://schemas.microsoft.com/office/drawing/2014/main" id="{41B3EE57-D79C-4455-8D03-4F9D59E35AD8}"/>
              </a:ext>
            </a:extLst>
          </p:cNvPr>
          <p:cNvSpPr/>
          <p:nvPr/>
        </p:nvSpPr>
        <p:spPr>
          <a:xfrm>
            <a:off x="1417253" y="3841703"/>
            <a:ext cx="132921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 ]</a:t>
            </a:r>
            <a:endParaRPr lang="en-PH" sz="3200" dirty="0">
              <a:latin typeface="Segoe UI Light" panose="020B0502040204020203" pitchFamily="34" charset="0"/>
              <a:cs typeface="Segoe UI Light" panose="020B0502040204020203" pitchFamily="34" charset="0"/>
            </a:endParaRPr>
          </a:p>
        </p:txBody>
      </p:sp>
      <p:sp>
        <p:nvSpPr>
          <p:cNvPr id="12" name="Rectangle 11">
            <a:extLst>
              <a:ext uri="{FF2B5EF4-FFF2-40B4-BE49-F238E27FC236}">
                <a16:creationId xmlns:a16="http://schemas.microsoft.com/office/drawing/2014/main" id="{FEA88009-45D7-4C0A-B3E6-3D24CD4C2CB2}"/>
              </a:ext>
            </a:extLst>
          </p:cNvPr>
          <p:cNvSpPr/>
          <p:nvPr/>
        </p:nvSpPr>
        <p:spPr>
          <a:xfrm>
            <a:off x="1358043" y="4497693"/>
            <a:ext cx="3960058" cy="461665"/>
          </a:xfrm>
          <a:prstGeom prst="rect">
            <a:avLst/>
          </a:prstGeom>
        </p:spPr>
        <p:txBody>
          <a:bodyPr wrap="none">
            <a:spAutoFit/>
          </a:bodyPr>
          <a:lstStyle/>
          <a:p>
            <a:r>
              <a:rPr lang="en-US" sz="2400" b="1" dirty="0">
                <a:solidFill>
                  <a:schemeClr val="bg2">
                    <a:lumMod val="50000"/>
                  </a:schemeClr>
                </a:solidFill>
                <a:latin typeface="Segoe UI Light" panose="020B0502040204020203" pitchFamily="34" charset="0"/>
                <a:cs typeface="Segoe UI Light" panose="020B0502040204020203" pitchFamily="34" charset="0"/>
              </a:rPr>
              <a:t>//  [</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'a'</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'b'</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'c'</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'd'</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'e'</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'f'</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'g'</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a:t>
            </a:r>
          </a:p>
        </p:txBody>
      </p:sp>
      <p:sp>
        <p:nvSpPr>
          <p:cNvPr id="14" name="Rectangle 13">
            <a:extLst>
              <a:ext uri="{FF2B5EF4-FFF2-40B4-BE49-F238E27FC236}">
                <a16:creationId xmlns:a16="http://schemas.microsoft.com/office/drawing/2014/main" id="{12797C79-3D7E-425C-B56B-FA7957FCB486}"/>
              </a:ext>
            </a:extLst>
          </p:cNvPr>
          <p:cNvSpPr/>
          <p:nvPr/>
        </p:nvSpPr>
        <p:spPr>
          <a:xfrm>
            <a:off x="1442901" y="5232452"/>
            <a:ext cx="155363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   ]</a:t>
            </a:r>
            <a:endParaRPr lang="en-PH" sz="3200" dirty="0">
              <a:latin typeface="Segoe UI Light" panose="020B0502040204020203" pitchFamily="34" charset="0"/>
              <a:cs typeface="Segoe UI Light" panose="020B0502040204020203" pitchFamily="34" charset="0"/>
            </a:endParaRPr>
          </a:p>
        </p:txBody>
      </p:sp>
      <p:sp>
        <p:nvSpPr>
          <p:cNvPr id="15" name="Rectangle 14">
            <a:extLst>
              <a:ext uri="{FF2B5EF4-FFF2-40B4-BE49-F238E27FC236}">
                <a16:creationId xmlns:a16="http://schemas.microsoft.com/office/drawing/2014/main" id="{F4F713CA-37B5-4141-9CE1-09A22681DBDC}"/>
              </a:ext>
            </a:extLst>
          </p:cNvPr>
          <p:cNvSpPr/>
          <p:nvPr/>
        </p:nvSpPr>
        <p:spPr>
          <a:xfrm>
            <a:off x="1442901" y="5914504"/>
            <a:ext cx="2085827" cy="461665"/>
          </a:xfrm>
          <a:prstGeom prst="rect">
            <a:avLst/>
          </a:prstGeom>
        </p:spPr>
        <p:txBody>
          <a:bodyPr wrap="none">
            <a:spAutoFit/>
          </a:bodyPr>
          <a:lstStyle/>
          <a:p>
            <a:r>
              <a:rPr lang="en-US" sz="2400" b="1" dirty="0">
                <a:solidFill>
                  <a:schemeClr val="bg2">
                    <a:lumMod val="50000"/>
                  </a:schemeClr>
                </a:solidFill>
                <a:latin typeface="Segoe UI Light" panose="020B0502040204020203" pitchFamily="34" charset="0"/>
                <a:cs typeface="Segoe UI Light" panose="020B0502040204020203" pitchFamily="34" charset="0"/>
              </a:rPr>
              <a:t>//  [</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'a'</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'b'</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'c' ]</a:t>
            </a:r>
          </a:p>
        </p:txBody>
      </p:sp>
      <p:sp>
        <p:nvSpPr>
          <p:cNvPr id="16" name="TextBox 15">
            <a:extLst>
              <a:ext uri="{FF2B5EF4-FFF2-40B4-BE49-F238E27FC236}">
                <a16:creationId xmlns:a16="http://schemas.microsoft.com/office/drawing/2014/main" id="{BDAD2BC1-20A6-4587-83B6-7CE24F4C0D2B}"/>
              </a:ext>
            </a:extLst>
          </p:cNvPr>
          <p:cNvSpPr txBox="1"/>
          <p:nvPr/>
        </p:nvSpPr>
        <p:spPr>
          <a:xfrm>
            <a:off x="2428208" y="5249768"/>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3</a:t>
            </a:r>
          </a:p>
        </p:txBody>
      </p:sp>
      <p:sp>
        <p:nvSpPr>
          <p:cNvPr id="25" name="Rectangle 24">
            <a:extLst>
              <a:ext uri="{FF2B5EF4-FFF2-40B4-BE49-F238E27FC236}">
                <a16:creationId xmlns:a16="http://schemas.microsoft.com/office/drawing/2014/main" id="{1CBB57E7-AA1C-43D2-9A32-5B7EF334780D}"/>
              </a:ext>
            </a:extLst>
          </p:cNvPr>
          <p:cNvSpPr/>
          <p:nvPr/>
        </p:nvSpPr>
        <p:spPr>
          <a:xfrm>
            <a:off x="7366181" y="3779483"/>
            <a:ext cx="155363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 ]</a:t>
            </a:r>
            <a:endParaRPr lang="en-PH" sz="3200" dirty="0">
              <a:latin typeface="Segoe UI Light" panose="020B0502040204020203" pitchFamily="34" charset="0"/>
              <a:cs typeface="Segoe UI Light" panose="020B0502040204020203" pitchFamily="34" charset="0"/>
            </a:endParaRPr>
          </a:p>
        </p:txBody>
      </p:sp>
      <p:sp>
        <p:nvSpPr>
          <p:cNvPr id="26" name="Rectangle 25">
            <a:extLst>
              <a:ext uri="{FF2B5EF4-FFF2-40B4-BE49-F238E27FC236}">
                <a16:creationId xmlns:a16="http://schemas.microsoft.com/office/drawing/2014/main" id="{5C44C758-90D6-40F9-97C4-BE73489CC395}"/>
              </a:ext>
            </a:extLst>
          </p:cNvPr>
          <p:cNvSpPr/>
          <p:nvPr/>
        </p:nvSpPr>
        <p:spPr>
          <a:xfrm>
            <a:off x="7366181" y="4461535"/>
            <a:ext cx="2387513" cy="461665"/>
          </a:xfrm>
          <a:prstGeom prst="rect">
            <a:avLst/>
          </a:prstGeom>
        </p:spPr>
        <p:txBody>
          <a:bodyPr wrap="none">
            <a:spAutoFit/>
          </a:bodyPr>
          <a:lstStyle/>
          <a:p>
            <a:r>
              <a:rPr lang="en-US" sz="2400" b="1" dirty="0">
                <a:solidFill>
                  <a:schemeClr val="bg2">
                    <a:lumMod val="50000"/>
                  </a:schemeClr>
                </a:solidFill>
                <a:latin typeface="Segoe UI Light" panose="020B0502040204020203" pitchFamily="34" charset="0"/>
                <a:cs typeface="Segoe UI Light" panose="020B0502040204020203" pitchFamily="34" charset="0"/>
              </a:rPr>
              <a:t>//  ['d'</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'e'</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'f', 'g' ]</a:t>
            </a:r>
          </a:p>
        </p:txBody>
      </p:sp>
      <p:sp>
        <p:nvSpPr>
          <p:cNvPr id="27" name="TextBox 26">
            <a:extLst>
              <a:ext uri="{FF2B5EF4-FFF2-40B4-BE49-F238E27FC236}">
                <a16:creationId xmlns:a16="http://schemas.microsoft.com/office/drawing/2014/main" id="{CBD00881-C339-402D-8D46-676C0D80A8B4}"/>
              </a:ext>
            </a:extLst>
          </p:cNvPr>
          <p:cNvSpPr txBox="1"/>
          <p:nvPr/>
        </p:nvSpPr>
        <p:spPr>
          <a:xfrm>
            <a:off x="8142996" y="3801260"/>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3</a:t>
            </a:r>
          </a:p>
        </p:txBody>
      </p:sp>
      <p:sp>
        <p:nvSpPr>
          <p:cNvPr id="28" name="Rectangle 27">
            <a:extLst>
              <a:ext uri="{FF2B5EF4-FFF2-40B4-BE49-F238E27FC236}">
                <a16:creationId xmlns:a16="http://schemas.microsoft.com/office/drawing/2014/main" id="{572A9C01-3CF9-4320-BAE0-4092868886E4}"/>
              </a:ext>
            </a:extLst>
          </p:cNvPr>
          <p:cNvSpPr/>
          <p:nvPr/>
        </p:nvSpPr>
        <p:spPr>
          <a:xfrm>
            <a:off x="7366181" y="5200248"/>
            <a:ext cx="1778051"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   ]</a:t>
            </a:r>
            <a:endParaRPr lang="en-PH" sz="3200" dirty="0">
              <a:latin typeface="Segoe UI Light" panose="020B0502040204020203" pitchFamily="34" charset="0"/>
              <a:cs typeface="Segoe UI Light" panose="020B0502040204020203" pitchFamily="34" charset="0"/>
            </a:endParaRPr>
          </a:p>
        </p:txBody>
      </p:sp>
      <p:sp>
        <p:nvSpPr>
          <p:cNvPr id="29" name="Rectangle 28">
            <a:extLst>
              <a:ext uri="{FF2B5EF4-FFF2-40B4-BE49-F238E27FC236}">
                <a16:creationId xmlns:a16="http://schemas.microsoft.com/office/drawing/2014/main" id="{901EC16D-E53E-444D-8C71-A916239B8721}"/>
              </a:ext>
            </a:extLst>
          </p:cNvPr>
          <p:cNvSpPr/>
          <p:nvPr/>
        </p:nvSpPr>
        <p:spPr>
          <a:xfrm>
            <a:off x="7366181" y="5882300"/>
            <a:ext cx="1980350" cy="461665"/>
          </a:xfrm>
          <a:prstGeom prst="rect">
            <a:avLst/>
          </a:prstGeom>
        </p:spPr>
        <p:txBody>
          <a:bodyPr wrap="none">
            <a:spAutoFit/>
          </a:bodyPr>
          <a:lstStyle/>
          <a:p>
            <a:r>
              <a:rPr lang="en-US" sz="2400" b="1" dirty="0">
                <a:solidFill>
                  <a:schemeClr val="bg2">
                    <a:lumMod val="50000"/>
                  </a:schemeClr>
                </a:solidFill>
                <a:latin typeface="Segoe UI Light" panose="020B0502040204020203" pitchFamily="34" charset="0"/>
                <a:cs typeface="Segoe UI Light" panose="020B0502040204020203" pitchFamily="34" charset="0"/>
              </a:rPr>
              <a:t>//  ['c', 'd'</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'e' ]</a:t>
            </a:r>
          </a:p>
        </p:txBody>
      </p:sp>
      <p:sp>
        <p:nvSpPr>
          <p:cNvPr id="30" name="TextBox 29">
            <a:extLst>
              <a:ext uri="{FF2B5EF4-FFF2-40B4-BE49-F238E27FC236}">
                <a16:creationId xmlns:a16="http://schemas.microsoft.com/office/drawing/2014/main" id="{5A8EDF50-B097-40DA-846D-197964E85EF8}"/>
              </a:ext>
            </a:extLst>
          </p:cNvPr>
          <p:cNvSpPr txBox="1"/>
          <p:nvPr/>
        </p:nvSpPr>
        <p:spPr>
          <a:xfrm>
            <a:off x="8163675" y="5200248"/>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2</a:t>
            </a:r>
          </a:p>
        </p:txBody>
      </p:sp>
      <p:sp>
        <p:nvSpPr>
          <p:cNvPr id="31" name="TextBox 30">
            <a:extLst>
              <a:ext uri="{FF2B5EF4-FFF2-40B4-BE49-F238E27FC236}">
                <a16:creationId xmlns:a16="http://schemas.microsoft.com/office/drawing/2014/main" id="{053026F3-EC8C-40C9-B1A7-2DF29A875D95}"/>
              </a:ext>
            </a:extLst>
          </p:cNvPr>
          <p:cNvSpPr txBox="1"/>
          <p:nvPr/>
        </p:nvSpPr>
        <p:spPr>
          <a:xfrm>
            <a:off x="8559937" y="5203356"/>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5</a:t>
            </a:r>
          </a:p>
        </p:txBody>
      </p:sp>
    </p:spTree>
    <p:extLst>
      <p:ext uri="{BB962C8B-B14F-4D97-AF65-F5344CB8AC3E}">
        <p14:creationId xmlns:p14="http://schemas.microsoft.com/office/powerpoint/2010/main" val="94060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righ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25" grpId="0"/>
      <p:bldP spid="26" grpId="0"/>
      <p:bldP spid="27" grpId="0"/>
      <p:bldP spid="28"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 Slicing </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151002" y="1321572"/>
            <a:ext cx="10515600" cy="2567032"/>
          </a:xfrm>
        </p:spPr>
        <p:txBody>
          <a:bodyPr>
            <a:normAutofit/>
          </a:bodyPr>
          <a:lstStyle/>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chemeClr val="bg2">
                    <a:lumMod val="50000"/>
                  </a:schemeClr>
                </a:solidFill>
                <a:latin typeface="Segoe UI Light" panose="020B0502040204020203" pitchFamily="34" charset="0"/>
                <a:cs typeface="Segoe UI Light" panose="020B0502040204020203" pitchFamily="34" charset="0"/>
              </a:rPr>
              <a:t>-7   -6   -5   -4   -3   -2   -1</a:t>
            </a:r>
            <a:r>
              <a:rPr lang="en-US" sz="3600" dirty="0">
                <a:solidFill>
                  <a:srgbClr val="FF0000"/>
                </a:solidFill>
                <a:latin typeface="Segoe UI Light" panose="020B0502040204020203" pitchFamily="34" charset="0"/>
                <a:cs typeface="Segoe UI Light" panose="020B0502040204020203" pitchFamily="34" charset="0"/>
              </a:rPr>
              <a:t> </a:t>
            </a:r>
          </a:p>
          <a:p>
            <a:pPr marL="0" indent="0">
              <a:buNone/>
            </a:pPr>
            <a:r>
              <a:rPr lang="en-US" sz="3600" dirty="0">
                <a:latin typeface="Segoe UI Light" panose="020B0502040204020203" pitchFamily="34" charset="0"/>
                <a:cs typeface="Segoe UI Light" panose="020B0502040204020203" pitchFamily="34" charset="0"/>
              </a:rPr>
              <a:t>		</a:t>
            </a:r>
            <a:r>
              <a:rPr lang="en-US" sz="3600" b="1" dirty="0">
                <a:solidFill>
                  <a:srgbClr val="00B0F0"/>
                </a:solidFill>
                <a:latin typeface="Segoe UI Light" panose="020B0502040204020203" pitchFamily="34" charset="0"/>
                <a:cs typeface="Segoe UI Light" panose="020B0502040204020203" pitchFamily="34" charset="0"/>
              </a:rPr>
              <a:t>list1</a:t>
            </a:r>
            <a:r>
              <a:rPr lang="en-US" sz="3600" dirty="0">
                <a:latin typeface="Segoe UI Light" panose="020B0502040204020203" pitchFamily="34" charset="0"/>
                <a:cs typeface="Segoe UI Light" panose="020B0502040204020203" pitchFamily="34" charset="0"/>
              </a:rPr>
              <a:t> = </a:t>
            </a:r>
            <a:r>
              <a:rPr lang="en-US" sz="3600" b="1" dirty="0">
                <a:latin typeface="Segoe UI Light" panose="020B0502040204020203" pitchFamily="34" charset="0"/>
                <a:cs typeface="Segoe UI Light" panose="020B0502040204020203" pitchFamily="34" charset="0"/>
              </a:rPr>
              <a:t>[</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'a'</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'b'</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'c'</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'd'</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'e'</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'f'</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'g'</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a:t>
            </a:r>
          </a:p>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chemeClr val="bg2">
                    <a:lumMod val="50000"/>
                  </a:schemeClr>
                </a:solidFill>
                <a:latin typeface="Segoe UI Light" panose="020B0502040204020203" pitchFamily="34" charset="0"/>
                <a:cs typeface="Segoe UI Light" panose="020B0502040204020203" pitchFamily="34" charset="0"/>
              </a:rPr>
              <a:t>0    1    2    3    4     5    6	</a:t>
            </a:r>
          </a:p>
        </p:txBody>
      </p:sp>
      <p:sp>
        <p:nvSpPr>
          <p:cNvPr id="11" name="Rectangle 10">
            <a:extLst>
              <a:ext uri="{FF2B5EF4-FFF2-40B4-BE49-F238E27FC236}">
                <a16:creationId xmlns:a16="http://schemas.microsoft.com/office/drawing/2014/main" id="{41B3EE57-D79C-4455-8D03-4F9D59E35AD8}"/>
              </a:ext>
            </a:extLst>
          </p:cNvPr>
          <p:cNvSpPr/>
          <p:nvPr/>
        </p:nvSpPr>
        <p:spPr>
          <a:xfrm>
            <a:off x="1417253" y="3841703"/>
            <a:ext cx="1532792"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 : ]</a:t>
            </a:r>
            <a:endParaRPr lang="en-PH" sz="3200" dirty="0">
              <a:latin typeface="Segoe UI Light" panose="020B0502040204020203" pitchFamily="34" charset="0"/>
              <a:cs typeface="Segoe UI Light" panose="020B0502040204020203" pitchFamily="34" charset="0"/>
            </a:endParaRPr>
          </a:p>
        </p:txBody>
      </p:sp>
      <p:sp>
        <p:nvSpPr>
          <p:cNvPr id="12" name="Rectangle 11">
            <a:extLst>
              <a:ext uri="{FF2B5EF4-FFF2-40B4-BE49-F238E27FC236}">
                <a16:creationId xmlns:a16="http://schemas.microsoft.com/office/drawing/2014/main" id="{FEA88009-45D7-4C0A-B3E6-3D24CD4C2CB2}"/>
              </a:ext>
            </a:extLst>
          </p:cNvPr>
          <p:cNvSpPr/>
          <p:nvPr/>
        </p:nvSpPr>
        <p:spPr>
          <a:xfrm>
            <a:off x="1358043" y="4497693"/>
            <a:ext cx="3960058" cy="461665"/>
          </a:xfrm>
          <a:prstGeom prst="rect">
            <a:avLst/>
          </a:prstGeom>
        </p:spPr>
        <p:txBody>
          <a:bodyPr wrap="none">
            <a:spAutoFit/>
          </a:bodyPr>
          <a:lstStyle/>
          <a:p>
            <a:r>
              <a:rPr lang="en-US" sz="2400" b="1" dirty="0">
                <a:solidFill>
                  <a:schemeClr val="bg2">
                    <a:lumMod val="50000"/>
                  </a:schemeClr>
                </a:solidFill>
                <a:latin typeface="Segoe UI Light" panose="020B0502040204020203" pitchFamily="34" charset="0"/>
                <a:cs typeface="Segoe UI Light" panose="020B0502040204020203" pitchFamily="34" charset="0"/>
              </a:rPr>
              <a:t>//  [</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'a'</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'b'</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'c'</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'd'</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'e'</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'f'</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'g'</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a:t>
            </a:r>
          </a:p>
        </p:txBody>
      </p:sp>
      <p:sp>
        <p:nvSpPr>
          <p:cNvPr id="14" name="Rectangle 13">
            <a:extLst>
              <a:ext uri="{FF2B5EF4-FFF2-40B4-BE49-F238E27FC236}">
                <a16:creationId xmlns:a16="http://schemas.microsoft.com/office/drawing/2014/main" id="{12797C79-3D7E-425C-B56B-FA7957FCB486}"/>
              </a:ext>
            </a:extLst>
          </p:cNvPr>
          <p:cNvSpPr/>
          <p:nvPr/>
        </p:nvSpPr>
        <p:spPr>
          <a:xfrm>
            <a:off x="1442901" y="5232452"/>
            <a:ext cx="1869423"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 :    ]</a:t>
            </a:r>
            <a:endParaRPr lang="en-PH" sz="3200" dirty="0">
              <a:latin typeface="Segoe UI Light" panose="020B0502040204020203" pitchFamily="34" charset="0"/>
              <a:cs typeface="Segoe UI Light" panose="020B0502040204020203" pitchFamily="34" charset="0"/>
            </a:endParaRPr>
          </a:p>
        </p:txBody>
      </p:sp>
      <p:sp>
        <p:nvSpPr>
          <p:cNvPr id="15" name="Rectangle 14">
            <a:extLst>
              <a:ext uri="{FF2B5EF4-FFF2-40B4-BE49-F238E27FC236}">
                <a16:creationId xmlns:a16="http://schemas.microsoft.com/office/drawing/2014/main" id="{F4F713CA-37B5-4141-9CE1-09A22681DBDC}"/>
              </a:ext>
            </a:extLst>
          </p:cNvPr>
          <p:cNvSpPr/>
          <p:nvPr/>
        </p:nvSpPr>
        <p:spPr>
          <a:xfrm>
            <a:off x="1442901" y="5914504"/>
            <a:ext cx="2502929" cy="461665"/>
          </a:xfrm>
          <a:prstGeom prst="rect">
            <a:avLst/>
          </a:prstGeom>
        </p:spPr>
        <p:txBody>
          <a:bodyPr wrap="none">
            <a:spAutoFit/>
          </a:bodyPr>
          <a:lstStyle/>
          <a:p>
            <a:r>
              <a:rPr lang="en-US" sz="2400" b="1" dirty="0">
                <a:solidFill>
                  <a:schemeClr val="bg2">
                    <a:lumMod val="50000"/>
                  </a:schemeClr>
                </a:solidFill>
                <a:latin typeface="Segoe UI Light" panose="020B0502040204020203" pitchFamily="34" charset="0"/>
                <a:cs typeface="Segoe UI Light" panose="020B0502040204020203" pitchFamily="34" charset="0"/>
              </a:rPr>
              <a:t>//  [</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'a'</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'c'</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'e', 'g' ]</a:t>
            </a:r>
          </a:p>
        </p:txBody>
      </p:sp>
      <p:sp>
        <p:nvSpPr>
          <p:cNvPr id="16" name="TextBox 15">
            <a:extLst>
              <a:ext uri="{FF2B5EF4-FFF2-40B4-BE49-F238E27FC236}">
                <a16:creationId xmlns:a16="http://schemas.microsoft.com/office/drawing/2014/main" id="{BDAD2BC1-20A6-4587-83B6-7CE24F4C0D2B}"/>
              </a:ext>
            </a:extLst>
          </p:cNvPr>
          <p:cNvSpPr txBox="1"/>
          <p:nvPr/>
        </p:nvSpPr>
        <p:spPr>
          <a:xfrm>
            <a:off x="2694365" y="5276059"/>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2</a:t>
            </a:r>
          </a:p>
        </p:txBody>
      </p:sp>
      <p:sp>
        <p:nvSpPr>
          <p:cNvPr id="25" name="Rectangle 24">
            <a:extLst>
              <a:ext uri="{FF2B5EF4-FFF2-40B4-BE49-F238E27FC236}">
                <a16:creationId xmlns:a16="http://schemas.microsoft.com/office/drawing/2014/main" id="{1CBB57E7-AA1C-43D2-9A32-5B7EF334780D}"/>
              </a:ext>
            </a:extLst>
          </p:cNvPr>
          <p:cNvSpPr/>
          <p:nvPr/>
        </p:nvSpPr>
        <p:spPr>
          <a:xfrm>
            <a:off x="7366181" y="3779483"/>
            <a:ext cx="2206053"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   :   ]</a:t>
            </a:r>
            <a:endParaRPr lang="en-PH" sz="3200" dirty="0">
              <a:latin typeface="Segoe UI Light" panose="020B0502040204020203" pitchFamily="34" charset="0"/>
              <a:cs typeface="Segoe UI Light" panose="020B0502040204020203" pitchFamily="34" charset="0"/>
            </a:endParaRPr>
          </a:p>
        </p:txBody>
      </p:sp>
      <p:sp>
        <p:nvSpPr>
          <p:cNvPr id="26" name="Rectangle 25">
            <a:extLst>
              <a:ext uri="{FF2B5EF4-FFF2-40B4-BE49-F238E27FC236}">
                <a16:creationId xmlns:a16="http://schemas.microsoft.com/office/drawing/2014/main" id="{5C44C758-90D6-40F9-97C4-BE73489CC395}"/>
              </a:ext>
            </a:extLst>
          </p:cNvPr>
          <p:cNvSpPr/>
          <p:nvPr/>
        </p:nvSpPr>
        <p:spPr>
          <a:xfrm>
            <a:off x="7366181" y="4461535"/>
            <a:ext cx="1685077" cy="461665"/>
          </a:xfrm>
          <a:prstGeom prst="rect">
            <a:avLst/>
          </a:prstGeom>
        </p:spPr>
        <p:txBody>
          <a:bodyPr wrap="none">
            <a:spAutoFit/>
          </a:bodyPr>
          <a:lstStyle/>
          <a:p>
            <a:r>
              <a:rPr lang="en-US" sz="2400" b="1" dirty="0">
                <a:solidFill>
                  <a:schemeClr val="bg2">
                    <a:lumMod val="50000"/>
                  </a:schemeClr>
                </a:solidFill>
                <a:latin typeface="Segoe UI Light" panose="020B0502040204020203" pitchFamily="34" charset="0"/>
                <a:cs typeface="Segoe UI Light" panose="020B0502040204020203" pitchFamily="34" charset="0"/>
              </a:rPr>
              <a:t>//  [ 'b'</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'd' ]</a:t>
            </a:r>
          </a:p>
        </p:txBody>
      </p:sp>
      <p:sp>
        <p:nvSpPr>
          <p:cNvPr id="27" name="TextBox 26">
            <a:extLst>
              <a:ext uri="{FF2B5EF4-FFF2-40B4-BE49-F238E27FC236}">
                <a16:creationId xmlns:a16="http://schemas.microsoft.com/office/drawing/2014/main" id="{CBD00881-C339-402D-8D46-676C0D80A8B4}"/>
              </a:ext>
            </a:extLst>
          </p:cNvPr>
          <p:cNvSpPr txBox="1"/>
          <p:nvPr/>
        </p:nvSpPr>
        <p:spPr>
          <a:xfrm>
            <a:off x="8038786" y="3821956"/>
            <a:ext cx="330540"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1</a:t>
            </a:r>
          </a:p>
        </p:txBody>
      </p:sp>
      <p:sp>
        <p:nvSpPr>
          <p:cNvPr id="28" name="Rectangle 27">
            <a:extLst>
              <a:ext uri="{FF2B5EF4-FFF2-40B4-BE49-F238E27FC236}">
                <a16:creationId xmlns:a16="http://schemas.microsoft.com/office/drawing/2014/main" id="{572A9C01-3CF9-4320-BAE0-4092868886E4}"/>
              </a:ext>
            </a:extLst>
          </p:cNvPr>
          <p:cNvSpPr/>
          <p:nvPr/>
        </p:nvSpPr>
        <p:spPr>
          <a:xfrm>
            <a:off x="7366181" y="5200248"/>
            <a:ext cx="2093843"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    : ]</a:t>
            </a:r>
            <a:endParaRPr lang="en-PH" sz="3200" dirty="0">
              <a:latin typeface="Segoe UI Light" panose="020B0502040204020203" pitchFamily="34" charset="0"/>
              <a:cs typeface="Segoe UI Light" panose="020B0502040204020203" pitchFamily="34" charset="0"/>
            </a:endParaRPr>
          </a:p>
        </p:txBody>
      </p:sp>
      <p:sp>
        <p:nvSpPr>
          <p:cNvPr id="29" name="Rectangle 28">
            <a:extLst>
              <a:ext uri="{FF2B5EF4-FFF2-40B4-BE49-F238E27FC236}">
                <a16:creationId xmlns:a16="http://schemas.microsoft.com/office/drawing/2014/main" id="{901EC16D-E53E-444D-8C71-A916239B8721}"/>
              </a:ext>
            </a:extLst>
          </p:cNvPr>
          <p:cNvSpPr/>
          <p:nvPr/>
        </p:nvSpPr>
        <p:spPr>
          <a:xfrm>
            <a:off x="7366181" y="5882300"/>
            <a:ext cx="2435603" cy="461665"/>
          </a:xfrm>
          <a:prstGeom prst="rect">
            <a:avLst/>
          </a:prstGeom>
        </p:spPr>
        <p:txBody>
          <a:bodyPr wrap="none">
            <a:spAutoFit/>
          </a:bodyPr>
          <a:lstStyle/>
          <a:p>
            <a:r>
              <a:rPr lang="en-US" sz="2400" b="1" dirty="0">
                <a:solidFill>
                  <a:schemeClr val="bg2">
                    <a:lumMod val="50000"/>
                  </a:schemeClr>
                </a:solidFill>
                <a:latin typeface="Segoe UI Light" panose="020B0502040204020203" pitchFamily="34" charset="0"/>
                <a:cs typeface="Segoe UI Light" panose="020B0502040204020203" pitchFamily="34" charset="0"/>
              </a:rPr>
              <a:t>//  [ 'c', 'd'</a:t>
            </a:r>
            <a:r>
              <a:rPr lang="en-US" sz="2400" dirty="0">
                <a:solidFill>
                  <a:schemeClr val="bg2">
                    <a:lumMod val="50000"/>
                  </a:schemeClr>
                </a:solidFill>
                <a:latin typeface="Segoe UI Light" panose="020B0502040204020203" pitchFamily="34" charset="0"/>
                <a:cs typeface="Segoe UI Light" panose="020B0502040204020203" pitchFamily="34" charset="0"/>
              </a:rPr>
              <a:t>, </a:t>
            </a:r>
            <a:r>
              <a:rPr lang="en-US" sz="2400" b="1" dirty="0">
                <a:solidFill>
                  <a:schemeClr val="bg2">
                    <a:lumMod val="50000"/>
                  </a:schemeClr>
                </a:solidFill>
                <a:latin typeface="Segoe UI Light" panose="020B0502040204020203" pitchFamily="34" charset="0"/>
                <a:cs typeface="Segoe UI Light" panose="020B0502040204020203" pitchFamily="34" charset="0"/>
              </a:rPr>
              <a:t>'e', 'f' ]</a:t>
            </a:r>
          </a:p>
        </p:txBody>
      </p:sp>
      <p:sp>
        <p:nvSpPr>
          <p:cNvPr id="30" name="TextBox 29">
            <a:extLst>
              <a:ext uri="{FF2B5EF4-FFF2-40B4-BE49-F238E27FC236}">
                <a16:creationId xmlns:a16="http://schemas.microsoft.com/office/drawing/2014/main" id="{5A8EDF50-B097-40DA-846D-197964E85EF8}"/>
              </a:ext>
            </a:extLst>
          </p:cNvPr>
          <p:cNvSpPr txBox="1"/>
          <p:nvPr/>
        </p:nvSpPr>
        <p:spPr>
          <a:xfrm>
            <a:off x="8200402" y="5232794"/>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2</a:t>
            </a:r>
          </a:p>
        </p:txBody>
      </p:sp>
      <p:sp>
        <p:nvSpPr>
          <p:cNvPr id="31" name="TextBox 30">
            <a:extLst>
              <a:ext uri="{FF2B5EF4-FFF2-40B4-BE49-F238E27FC236}">
                <a16:creationId xmlns:a16="http://schemas.microsoft.com/office/drawing/2014/main" id="{053026F3-EC8C-40C9-B1A7-2DF29A875D95}"/>
              </a:ext>
            </a:extLst>
          </p:cNvPr>
          <p:cNvSpPr txBox="1"/>
          <p:nvPr/>
        </p:nvSpPr>
        <p:spPr>
          <a:xfrm>
            <a:off x="8742217" y="5242721"/>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6</a:t>
            </a:r>
          </a:p>
        </p:txBody>
      </p:sp>
      <p:sp>
        <p:nvSpPr>
          <p:cNvPr id="19" name="TextBox 18">
            <a:extLst>
              <a:ext uri="{FF2B5EF4-FFF2-40B4-BE49-F238E27FC236}">
                <a16:creationId xmlns:a16="http://schemas.microsoft.com/office/drawing/2014/main" id="{5C872B74-A2FA-4F6D-B814-FFCF5D177F80}"/>
              </a:ext>
            </a:extLst>
          </p:cNvPr>
          <p:cNvSpPr txBox="1"/>
          <p:nvPr/>
        </p:nvSpPr>
        <p:spPr>
          <a:xfrm>
            <a:off x="8544086" y="3812881"/>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5</a:t>
            </a:r>
          </a:p>
        </p:txBody>
      </p:sp>
      <p:sp>
        <p:nvSpPr>
          <p:cNvPr id="20" name="TextBox 19">
            <a:extLst>
              <a:ext uri="{FF2B5EF4-FFF2-40B4-BE49-F238E27FC236}">
                <a16:creationId xmlns:a16="http://schemas.microsoft.com/office/drawing/2014/main" id="{D5743CDC-30EE-4F3A-8C0E-B13EF8BCA8D5}"/>
              </a:ext>
            </a:extLst>
          </p:cNvPr>
          <p:cNvSpPr txBox="1"/>
          <p:nvPr/>
        </p:nvSpPr>
        <p:spPr>
          <a:xfrm>
            <a:off x="9051258" y="3823041"/>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2</a:t>
            </a:r>
          </a:p>
        </p:txBody>
      </p:sp>
    </p:spTree>
    <p:extLst>
      <p:ext uri="{BB962C8B-B14F-4D97-AF65-F5344CB8AC3E}">
        <p14:creationId xmlns:p14="http://schemas.microsoft.com/office/powerpoint/2010/main" val="20105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righ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left)">
                                      <p:cBhvr>
                                        <p:cTn id="9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25" grpId="0"/>
      <p:bldP spid="26" grpId="0"/>
      <p:bldP spid="27" grpId="0"/>
      <p:bldP spid="28" grpId="0"/>
      <p:bldP spid="29" grpId="0"/>
      <p:bldP spid="30" grpId="0"/>
      <p:bldP spid="31"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Segoe UI Light" panose="020B0502040204020203" pitchFamily="34" charset="0"/>
              <a:cs typeface="Segoe UI Light" panose="020B0502040204020203" pitchFamily="34" charset="0"/>
            </a:endParaRPr>
          </a:p>
        </p:txBody>
      </p:sp>
      <p:sp>
        <p:nvSpPr>
          <p:cNvPr id="4" name="Title 3">
            <a:extLst>
              <a:ext uri="{FF2B5EF4-FFF2-40B4-BE49-F238E27FC236}">
                <a16:creationId xmlns:a16="http://schemas.microsoft.com/office/drawing/2014/main" id="{CB6DFC72-551E-4939-86B5-39ACFBBB45A4}"/>
              </a:ext>
            </a:extLst>
          </p:cNvPr>
          <p:cNvSpPr>
            <a:spLocks noGrp="1"/>
          </p:cNvSpPr>
          <p:nvPr>
            <p:ph type="title"/>
          </p:nvPr>
        </p:nvSpPr>
        <p:spPr/>
        <p:txBody>
          <a:bodyPr/>
          <a:lstStyle/>
          <a:p>
            <a:r>
              <a:rPr lang="en-PH" b="1" dirty="0">
                <a:latin typeface="Segoe UI Light" panose="020B0502040204020203" pitchFamily="34" charset="0"/>
                <a:cs typeface="Segoe UI Light" panose="020B0502040204020203" pitchFamily="34" charset="0"/>
              </a:rPr>
              <a:t>List Methods</a:t>
            </a:r>
          </a:p>
        </p:txBody>
      </p:sp>
      <p:sp>
        <p:nvSpPr>
          <p:cNvPr id="6" name="Text Placeholder 5">
            <a:extLst>
              <a:ext uri="{FF2B5EF4-FFF2-40B4-BE49-F238E27FC236}">
                <a16:creationId xmlns:a16="http://schemas.microsoft.com/office/drawing/2014/main" id="{C90DE03D-795D-453B-BB8E-555B37E8B7EC}"/>
              </a:ext>
            </a:extLst>
          </p:cNvPr>
          <p:cNvSpPr>
            <a:spLocks noGrp="1"/>
          </p:cNvSpPr>
          <p:nvPr>
            <p:ph type="body" idx="1"/>
          </p:nvPr>
        </p:nvSpPr>
        <p:spPr/>
        <p:txBody>
          <a:bodyPr/>
          <a:lstStyle/>
          <a:p>
            <a:r>
              <a:rPr lang="en-PH" dirty="0">
                <a:latin typeface="Segoe UI Light" panose="020B0502040204020203" pitchFamily="34" charset="0"/>
                <a:cs typeface="Segoe UI Light" panose="020B0502040204020203" pitchFamily="34" charset="0"/>
              </a:rPr>
              <a:t>TOP ECE Review Center</a:t>
            </a:r>
          </a:p>
        </p:txBody>
      </p:sp>
    </p:spTree>
    <p:extLst>
      <p:ext uri="{BB962C8B-B14F-4D97-AF65-F5344CB8AC3E}">
        <p14:creationId xmlns:p14="http://schemas.microsoft.com/office/powerpoint/2010/main" val="381493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 Methods </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4735" y="986012"/>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792537" y="1120700"/>
            <a:ext cx="10515600" cy="704676"/>
          </a:xfrm>
        </p:spPr>
        <p:txBody>
          <a:bodyPr>
            <a:normAutofit/>
          </a:bodyPr>
          <a:lstStyle/>
          <a:p>
            <a:r>
              <a:rPr lang="en-US" sz="2000" b="1" dirty="0">
                <a:latin typeface="Segoe UI Light" panose="020B0502040204020203" pitchFamily="34" charset="0"/>
                <a:cs typeface="Segoe UI Light" panose="020B0502040204020203" pitchFamily="34" charset="0"/>
              </a:rPr>
              <a:t> pop() </a:t>
            </a:r>
            <a:r>
              <a:rPr lang="en-US" sz="2000" dirty="0">
                <a:latin typeface="Segoe UI Light" panose="020B0502040204020203" pitchFamily="34" charset="0"/>
                <a:cs typeface="Segoe UI Light" panose="020B0502040204020203" pitchFamily="34" charset="0"/>
              </a:rPr>
              <a:t>method removes and returns item at index (default last)</a:t>
            </a:r>
            <a:endParaRPr lang="en-PH" sz="2000" dirty="0">
              <a:latin typeface="Segoe UI Light" panose="020B0502040204020203" pitchFamily="34" charset="0"/>
              <a:cs typeface="Segoe UI Light" panose="020B0502040204020203" pitchFamily="34" charset="0"/>
            </a:endParaRPr>
          </a:p>
          <a:p>
            <a:endParaRPr lang="en-PH"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98CB7C6-6F34-4714-B548-D2C404E2CB07}"/>
              </a:ext>
            </a:extLst>
          </p:cNvPr>
          <p:cNvSpPr/>
          <p:nvPr/>
        </p:nvSpPr>
        <p:spPr>
          <a:xfrm>
            <a:off x="1603283" y="1600092"/>
            <a:ext cx="6281271"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dirty="0">
                <a:latin typeface="Segoe UI Light" panose="020B0502040204020203" pitchFamily="34" charset="0"/>
                <a:cs typeface="Segoe UI Light" panose="020B0502040204020203" pitchFamily="34" charset="0"/>
              </a:rPr>
              <a:t> = </a:t>
            </a:r>
            <a:r>
              <a:rPr lang="en-US" sz="3200" b="1" dirty="0">
                <a:latin typeface="Segoe UI Light" panose="020B0502040204020203" pitchFamily="34" charset="0"/>
                <a:cs typeface="Segoe UI Light" panose="020B0502040204020203" pitchFamily="34" charset="0"/>
              </a:rPr>
              <a:t>[ '</a:t>
            </a:r>
            <a:r>
              <a:rPr lang="en-US" sz="3200" b="1" dirty="0" err="1">
                <a:latin typeface="Segoe UI Light" panose="020B0502040204020203" pitchFamily="34" charset="0"/>
                <a:cs typeface="Segoe UI Light" panose="020B0502040204020203" pitchFamily="34" charset="0"/>
              </a:rPr>
              <a:t>abc</a:t>
            </a:r>
            <a:r>
              <a:rPr lang="en-US" sz="3200" b="1" dirty="0">
                <a:latin typeface="Segoe UI Light" panose="020B0502040204020203" pitchFamily="34" charset="0"/>
                <a:cs typeface="Segoe UI Light" panose="020B0502040204020203" pitchFamily="34" charset="0"/>
              </a:rPr>
              <a:t>'</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10</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True</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3.14</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a:t>
            </a:r>
            <a:r>
              <a:rPr lang="en-US" sz="3200" b="1" dirty="0" err="1">
                <a:latin typeface="Segoe UI Light" panose="020B0502040204020203" pitchFamily="34" charset="0"/>
                <a:cs typeface="Segoe UI Light" panose="020B0502040204020203" pitchFamily="34" charset="0"/>
              </a:rPr>
              <a:t>ijk</a:t>
            </a:r>
            <a:r>
              <a:rPr lang="en-US" sz="3200" b="1" dirty="0">
                <a:latin typeface="Segoe UI Light" panose="020B0502040204020203" pitchFamily="34" charset="0"/>
                <a:cs typeface="Segoe UI Light" panose="020B0502040204020203" pitchFamily="34" charset="0"/>
              </a:rPr>
              <a:t>'</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51</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a:t>
            </a:r>
          </a:p>
        </p:txBody>
      </p:sp>
      <p:sp>
        <p:nvSpPr>
          <p:cNvPr id="10" name="Rectangle 9">
            <a:extLst>
              <a:ext uri="{FF2B5EF4-FFF2-40B4-BE49-F238E27FC236}">
                <a16:creationId xmlns:a16="http://schemas.microsoft.com/office/drawing/2014/main" id="{857BFCB7-0006-4BBC-8791-1A6FB4A95775}"/>
              </a:ext>
            </a:extLst>
          </p:cNvPr>
          <p:cNvSpPr/>
          <p:nvPr/>
        </p:nvSpPr>
        <p:spPr>
          <a:xfrm>
            <a:off x="1603283" y="2232477"/>
            <a:ext cx="2664512" cy="584775"/>
          </a:xfrm>
          <a:prstGeom prst="rect">
            <a:avLst/>
          </a:prstGeom>
        </p:spPr>
        <p:txBody>
          <a:bodyPr wrap="none">
            <a:spAutoFit/>
          </a:bodyPr>
          <a:lstStyle/>
          <a:p>
            <a:r>
              <a:rPr lang="en-US" sz="3200" b="1" dirty="0">
                <a:solidFill>
                  <a:srgbClr val="FFC000"/>
                </a:solidFill>
                <a:latin typeface="Segoe UI Light" panose="020B0502040204020203" pitchFamily="34" charset="0"/>
                <a:cs typeface="Segoe UI Light" panose="020B0502040204020203" pitchFamily="34" charset="0"/>
              </a:rPr>
              <a:t>p1</a:t>
            </a:r>
            <a:r>
              <a:rPr lang="en-US" sz="3200" b="1" dirty="0">
                <a:solidFill>
                  <a:srgbClr val="00B0F0"/>
                </a:solidFill>
                <a:latin typeface="Segoe UI Light" panose="020B0502040204020203" pitchFamily="34" charset="0"/>
                <a:cs typeface="Segoe UI Light" panose="020B0502040204020203" pitchFamily="34" charset="0"/>
              </a:rPr>
              <a:t> </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list1</a:t>
            </a:r>
            <a:r>
              <a:rPr lang="en-US" sz="3200" b="1" dirty="0">
                <a:latin typeface="Segoe UI Light" panose="020B0502040204020203" pitchFamily="34" charset="0"/>
                <a:cs typeface="Segoe UI Light" panose="020B0502040204020203" pitchFamily="34" charset="0"/>
              </a:rPr>
              <a:t>.pop()</a:t>
            </a:r>
          </a:p>
        </p:txBody>
      </p:sp>
      <p:sp>
        <p:nvSpPr>
          <p:cNvPr id="11" name="Rectangle 10">
            <a:extLst>
              <a:ext uri="{FF2B5EF4-FFF2-40B4-BE49-F238E27FC236}">
                <a16:creationId xmlns:a16="http://schemas.microsoft.com/office/drawing/2014/main" id="{A1B1BE63-F620-4FCF-B234-1CA67E89F25E}"/>
              </a:ext>
            </a:extLst>
          </p:cNvPr>
          <p:cNvSpPr/>
          <p:nvPr/>
        </p:nvSpPr>
        <p:spPr>
          <a:xfrm>
            <a:off x="1603283" y="2899374"/>
            <a:ext cx="1585690"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print</a:t>
            </a:r>
            <a:r>
              <a:rPr lang="en-US" sz="3200" dirty="0">
                <a:latin typeface="Segoe UI Light" panose="020B0502040204020203" pitchFamily="34" charset="0"/>
                <a:cs typeface="Segoe UI Light" panose="020B0502040204020203" pitchFamily="34" charset="0"/>
              </a:rPr>
              <a:t>(</a:t>
            </a:r>
            <a:r>
              <a:rPr lang="en-US" sz="3200" b="1" dirty="0">
                <a:solidFill>
                  <a:srgbClr val="FFC000"/>
                </a:solidFill>
                <a:latin typeface="Segoe UI Light" panose="020B0502040204020203" pitchFamily="34" charset="0"/>
                <a:cs typeface="Segoe UI Light" panose="020B0502040204020203" pitchFamily="34" charset="0"/>
              </a:rPr>
              <a:t>p1</a:t>
            </a:r>
            <a:r>
              <a:rPr lang="en-US" sz="3200" dirty="0">
                <a:latin typeface="Segoe UI Light" panose="020B0502040204020203" pitchFamily="34" charset="0"/>
                <a:cs typeface="Segoe UI Light" panose="020B0502040204020203" pitchFamily="34" charset="0"/>
              </a:rPr>
              <a:t>)</a:t>
            </a:r>
          </a:p>
        </p:txBody>
      </p:sp>
      <p:sp>
        <p:nvSpPr>
          <p:cNvPr id="12" name="Rectangle 11">
            <a:extLst>
              <a:ext uri="{FF2B5EF4-FFF2-40B4-BE49-F238E27FC236}">
                <a16:creationId xmlns:a16="http://schemas.microsoft.com/office/drawing/2014/main" id="{5E6A9225-76AE-49B7-A7D3-824BAC3F8F5C}"/>
              </a:ext>
            </a:extLst>
          </p:cNvPr>
          <p:cNvSpPr/>
          <p:nvPr/>
        </p:nvSpPr>
        <p:spPr>
          <a:xfrm>
            <a:off x="1603283" y="3570936"/>
            <a:ext cx="955711"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 51</a:t>
            </a:r>
            <a:endParaRPr lang="en-US" sz="3200" dirty="0">
              <a:solidFill>
                <a:schemeClr val="bg2">
                  <a:lumMod val="50000"/>
                </a:schemeClr>
              </a:solidFill>
              <a:latin typeface="Segoe UI Light" panose="020B0502040204020203" pitchFamily="34" charset="0"/>
              <a:cs typeface="Segoe UI Light" panose="020B0502040204020203" pitchFamily="34" charset="0"/>
            </a:endParaRPr>
          </a:p>
        </p:txBody>
      </p:sp>
      <p:sp>
        <p:nvSpPr>
          <p:cNvPr id="13" name="Rectangle 12">
            <a:extLst>
              <a:ext uri="{FF2B5EF4-FFF2-40B4-BE49-F238E27FC236}">
                <a16:creationId xmlns:a16="http://schemas.microsoft.com/office/drawing/2014/main" id="{50C598EC-D051-46C2-AD38-F6612A1733FB}"/>
              </a:ext>
            </a:extLst>
          </p:cNvPr>
          <p:cNvSpPr/>
          <p:nvPr/>
        </p:nvSpPr>
        <p:spPr>
          <a:xfrm>
            <a:off x="4490494" y="2872345"/>
            <a:ext cx="1806905"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print</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list1</a:t>
            </a:r>
            <a:r>
              <a:rPr lang="en-US" sz="3200" dirty="0">
                <a:latin typeface="Segoe UI Light" panose="020B0502040204020203" pitchFamily="34" charset="0"/>
                <a:cs typeface="Segoe UI Light" panose="020B0502040204020203" pitchFamily="34" charset="0"/>
              </a:rPr>
              <a:t>)</a:t>
            </a:r>
          </a:p>
        </p:txBody>
      </p:sp>
      <p:sp>
        <p:nvSpPr>
          <p:cNvPr id="6" name="Rectangle 5">
            <a:extLst>
              <a:ext uri="{FF2B5EF4-FFF2-40B4-BE49-F238E27FC236}">
                <a16:creationId xmlns:a16="http://schemas.microsoft.com/office/drawing/2014/main" id="{0FC734FA-4AFF-4A28-9491-0B2DA068FA36}"/>
              </a:ext>
            </a:extLst>
          </p:cNvPr>
          <p:cNvSpPr/>
          <p:nvPr/>
        </p:nvSpPr>
        <p:spPr>
          <a:xfrm>
            <a:off x="4490494" y="3521487"/>
            <a:ext cx="4933145"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 [ '</a:t>
            </a:r>
            <a:r>
              <a:rPr lang="en-US" sz="3200" b="1" dirty="0" err="1">
                <a:solidFill>
                  <a:schemeClr val="bg2">
                    <a:lumMod val="50000"/>
                  </a:schemeClr>
                </a:solidFill>
                <a:latin typeface="Segoe UI Light" panose="020B0502040204020203" pitchFamily="34" charset="0"/>
                <a:cs typeface="Segoe UI Light" panose="020B0502040204020203" pitchFamily="34" charset="0"/>
              </a:rPr>
              <a:t>abc</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10</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True</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3.14</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err="1">
                <a:solidFill>
                  <a:schemeClr val="bg2">
                    <a:lumMod val="50000"/>
                  </a:schemeClr>
                </a:solidFill>
                <a:latin typeface="Segoe UI Light" panose="020B0502040204020203" pitchFamily="34" charset="0"/>
                <a:cs typeface="Segoe UI Light" panose="020B0502040204020203" pitchFamily="34" charset="0"/>
              </a:rPr>
              <a:t>ijk</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id="{0BD4A2A6-3AFB-4092-AFBA-8BD41AC3983E}"/>
              </a:ext>
            </a:extLst>
          </p:cNvPr>
          <p:cNvSpPr/>
          <p:nvPr/>
        </p:nvSpPr>
        <p:spPr>
          <a:xfrm>
            <a:off x="1645000" y="4532304"/>
            <a:ext cx="2810385" cy="584775"/>
          </a:xfrm>
          <a:prstGeom prst="rect">
            <a:avLst/>
          </a:prstGeom>
        </p:spPr>
        <p:txBody>
          <a:bodyPr wrap="none">
            <a:spAutoFit/>
          </a:bodyPr>
          <a:lstStyle/>
          <a:p>
            <a:r>
              <a:rPr lang="en-US" sz="3200" b="1" dirty="0">
                <a:solidFill>
                  <a:srgbClr val="FFC000"/>
                </a:solidFill>
                <a:latin typeface="Segoe UI Light" panose="020B0502040204020203" pitchFamily="34" charset="0"/>
                <a:cs typeface="Segoe UI Light" panose="020B0502040204020203" pitchFamily="34" charset="0"/>
              </a:rPr>
              <a:t>p1</a:t>
            </a:r>
            <a:r>
              <a:rPr lang="en-US" sz="3200" b="1" dirty="0">
                <a:solidFill>
                  <a:srgbClr val="00B0F0"/>
                </a:solidFill>
                <a:latin typeface="Segoe UI Light" panose="020B0502040204020203" pitchFamily="34" charset="0"/>
                <a:cs typeface="Segoe UI Light" panose="020B0502040204020203" pitchFamily="34" charset="0"/>
              </a:rPr>
              <a:t> </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list1</a:t>
            </a:r>
            <a:r>
              <a:rPr lang="en-US" sz="3200" b="1" dirty="0">
                <a:latin typeface="Segoe UI Light" panose="020B0502040204020203" pitchFamily="34" charset="0"/>
                <a:cs typeface="Segoe UI Light" panose="020B0502040204020203" pitchFamily="34" charset="0"/>
              </a:rPr>
              <a:t>.pop(1)</a:t>
            </a:r>
          </a:p>
        </p:txBody>
      </p:sp>
      <p:sp>
        <p:nvSpPr>
          <p:cNvPr id="18" name="Rectangle 17">
            <a:extLst>
              <a:ext uri="{FF2B5EF4-FFF2-40B4-BE49-F238E27FC236}">
                <a16:creationId xmlns:a16="http://schemas.microsoft.com/office/drawing/2014/main" id="{F4936FD4-5762-4331-A2FA-363F87E8E745}"/>
              </a:ext>
            </a:extLst>
          </p:cNvPr>
          <p:cNvSpPr/>
          <p:nvPr/>
        </p:nvSpPr>
        <p:spPr>
          <a:xfrm>
            <a:off x="1645000" y="5167543"/>
            <a:ext cx="1585690"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print</a:t>
            </a:r>
            <a:r>
              <a:rPr lang="en-US" sz="3200" dirty="0">
                <a:latin typeface="Segoe UI Light" panose="020B0502040204020203" pitchFamily="34" charset="0"/>
                <a:cs typeface="Segoe UI Light" panose="020B0502040204020203" pitchFamily="34" charset="0"/>
              </a:rPr>
              <a:t>(</a:t>
            </a:r>
            <a:r>
              <a:rPr lang="en-US" sz="3200" b="1" dirty="0">
                <a:solidFill>
                  <a:srgbClr val="FFC000"/>
                </a:solidFill>
                <a:latin typeface="Segoe UI Light" panose="020B0502040204020203" pitchFamily="34" charset="0"/>
                <a:cs typeface="Segoe UI Light" panose="020B0502040204020203" pitchFamily="34" charset="0"/>
              </a:rPr>
              <a:t>p1</a:t>
            </a:r>
            <a:r>
              <a:rPr lang="en-US" sz="3200" dirty="0">
                <a:latin typeface="Segoe UI Light" panose="020B0502040204020203" pitchFamily="34" charset="0"/>
                <a:cs typeface="Segoe UI Light" panose="020B0502040204020203" pitchFamily="34" charset="0"/>
              </a:rPr>
              <a:t>)</a:t>
            </a:r>
          </a:p>
        </p:txBody>
      </p:sp>
      <p:sp>
        <p:nvSpPr>
          <p:cNvPr id="21" name="Rectangle 20">
            <a:extLst>
              <a:ext uri="{FF2B5EF4-FFF2-40B4-BE49-F238E27FC236}">
                <a16:creationId xmlns:a16="http://schemas.microsoft.com/office/drawing/2014/main" id="{92E4BA46-0991-44F4-BE29-DDDBEF901E31}"/>
              </a:ext>
            </a:extLst>
          </p:cNvPr>
          <p:cNvSpPr/>
          <p:nvPr/>
        </p:nvSpPr>
        <p:spPr>
          <a:xfrm>
            <a:off x="1645000" y="5927913"/>
            <a:ext cx="955711"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 10</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
        <p:nvSpPr>
          <p:cNvPr id="22" name="Rectangle 21">
            <a:extLst>
              <a:ext uri="{FF2B5EF4-FFF2-40B4-BE49-F238E27FC236}">
                <a16:creationId xmlns:a16="http://schemas.microsoft.com/office/drawing/2014/main" id="{223056FE-EE1D-471A-A7E3-927BF6E80D9A}"/>
              </a:ext>
            </a:extLst>
          </p:cNvPr>
          <p:cNvSpPr/>
          <p:nvPr/>
        </p:nvSpPr>
        <p:spPr>
          <a:xfrm>
            <a:off x="4400882" y="5163762"/>
            <a:ext cx="1806905"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print</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list1</a:t>
            </a:r>
            <a:r>
              <a:rPr lang="en-US" sz="3200" dirty="0">
                <a:latin typeface="Segoe UI Light" panose="020B0502040204020203" pitchFamily="34" charset="0"/>
                <a:cs typeface="Segoe UI Light" panose="020B0502040204020203" pitchFamily="34" charset="0"/>
              </a:rPr>
              <a:t>)</a:t>
            </a:r>
          </a:p>
        </p:txBody>
      </p:sp>
      <p:sp>
        <p:nvSpPr>
          <p:cNvPr id="23" name="Rectangle 22">
            <a:extLst>
              <a:ext uri="{FF2B5EF4-FFF2-40B4-BE49-F238E27FC236}">
                <a16:creationId xmlns:a16="http://schemas.microsoft.com/office/drawing/2014/main" id="{0E3C90E4-079C-495A-99D2-0F80E94465BC}"/>
              </a:ext>
            </a:extLst>
          </p:cNvPr>
          <p:cNvSpPr/>
          <p:nvPr/>
        </p:nvSpPr>
        <p:spPr>
          <a:xfrm>
            <a:off x="4400882" y="5838071"/>
            <a:ext cx="4372094"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 [ '</a:t>
            </a:r>
            <a:r>
              <a:rPr lang="en-US" sz="3200" b="1" dirty="0" err="1">
                <a:solidFill>
                  <a:schemeClr val="bg2">
                    <a:lumMod val="50000"/>
                  </a:schemeClr>
                </a:solidFill>
                <a:latin typeface="Segoe UI Light" panose="020B0502040204020203" pitchFamily="34" charset="0"/>
                <a:cs typeface="Segoe UI Light" panose="020B0502040204020203" pitchFamily="34" charset="0"/>
              </a:rPr>
              <a:t>abc</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True</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3.14</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err="1">
                <a:solidFill>
                  <a:schemeClr val="bg2">
                    <a:lumMod val="50000"/>
                  </a:schemeClr>
                </a:solidFill>
                <a:latin typeface="Segoe UI Light" panose="020B0502040204020203" pitchFamily="34" charset="0"/>
                <a:cs typeface="Segoe UI Light" panose="020B0502040204020203" pitchFamily="34" charset="0"/>
              </a:rPr>
              <a:t>ijk</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up)">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animEffect transition="in" filter="wipe(up)">
                                      <p:cBhvr>
                                        <p:cTn id="6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10" grpId="0"/>
      <p:bldP spid="11" grpId="0"/>
      <p:bldP spid="12" grpId="0"/>
      <p:bldP spid="13" grpId="0"/>
      <p:bldP spid="6" grpId="0"/>
      <p:bldP spid="16" grpId="0"/>
      <p:bldP spid="18"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 Methods </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4735" y="986012"/>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Content Placeholder 6">
            <a:extLst>
              <a:ext uri="{FF2B5EF4-FFF2-40B4-BE49-F238E27FC236}">
                <a16:creationId xmlns:a16="http://schemas.microsoft.com/office/drawing/2014/main" id="{B0A8C951-2240-49E2-B0C0-DE0024D781BB}"/>
              </a:ext>
            </a:extLst>
          </p:cNvPr>
          <p:cNvSpPr txBox="1">
            <a:spLocks/>
          </p:cNvSpPr>
          <p:nvPr/>
        </p:nvSpPr>
        <p:spPr>
          <a:xfrm>
            <a:off x="838200" y="1173773"/>
            <a:ext cx="10515600" cy="704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Segoe UI Light" panose="020B0502040204020203" pitchFamily="34" charset="0"/>
                <a:cs typeface="Segoe UI Light" panose="020B0502040204020203" pitchFamily="34" charset="0"/>
              </a:rPr>
              <a:t> append() </a:t>
            </a:r>
            <a:r>
              <a:rPr lang="en-US" sz="2000" dirty="0">
                <a:latin typeface="Segoe UI Light" panose="020B0502040204020203" pitchFamily="34" charset="0"/>
                <a:cs typeface="Segoe UI Light" panose="020B0502040204020203" pitchFamily="34" charset="0"/>
              </a:rPr>
              <a:t>method appends an object to the end of the list</a:t>
            </a:r>
            <a:endParaRPr lang="en-PH"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id="{0BD4A2A6-3AFB-4092-AFBA-8BD41AC3983E}"/>
              </a:ext>
            </a:extLst>
          </p:cNvPr>
          <p:cNvSpPr/>
          <p:nvPr/>
        </p:nvSpPr>
        <p:spPr>
          <a:xfrm>
            <a:off x="1645000" y="2328375"/>
            <a:ext cx="3153427"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.append</a:t>
            </a:r>
            <a:r>
              <a:rPr lang="en-US" sz="3200" dirty="0">
                <a:latin typeface="Segoe UI Light" panose="020B0502040204020203" pitchFamily="34" charset="0"/>
                <a:cs typeface="Segoe UI Light" panose="020B0502040204020203" pitchFamily="34" charset="0"/>
              </a:rPr>
              <a:t>(</a:t>
            </a:r>
            <a:r>
              <a:rPr lang="en-US" sz="3200" b="1" dirty="0">
                <a:solidFill>
                  <a:srgbClr val="FF0000"/>
                </a:solidFill>
                <a:latin typeface="Segoe UI Light" panose="020B0502040204020203" pitchFamily="34" charset="0"/>
                <a:cs typeface="Segoe UI Light" panose="020B0502040204020203" pitchFamily="34" charset="0"/>
              </a:rPr>
              <a:t>'</a:t>
            </a:r>
            <a:r>
              <a:rPr lang="en-US" sz="3200" b="1" dirty="0" err="1">
                <a:solidFill>
                  <a:srgbClr val="FF0000"/>
                </a:solidFill>
                <a:latin typeface="Segoe UI Light" panose="020B0502040204020203" pitchFamily="34" charset="0"/>
                <a:cs typeface="Segoe UI Light" panose="020B0502040204020203" pitchFamily="34" charset="0"/>
              </a:rPr>
              <a:t>xyz</a:t>
            </a:r>
            <a:r>
              <a:rPr lang="en-US" sz="3200" b="1" dirty="0">
                <a:solidFill>
                  <a:srgbClr val="FF0000"/>
                </a:solidFill>
                <a:latin typeface="Segoe UI Light" panose="020B0502040204020203" pitchFamily="34" charset="0"/>
                <a:cs typeface="Segoe UI Light" panose="020B0502040204020203" pitchFamily="34" charset="0"/>
              </a:rPr>
              <a:t>'</a:t>
            </a:r>
            <a:r>
              <a:rPr lang="en-US" sz="3200" dirty="0">
                <a:latin typeface="Segoe UI Light" panose="020B0502040204020203" pitchFamily="34" charset="0"/>
                <a:cs typeface="Segoe UI Light" panose="020B0502040204020203" pitchFamily="34" charset="0"/>
              </a:rPr>
              <a:t>)</a:t>
            </a:r>
          </a:p>
        </p:txBody>
      </p:sp>
      <p:sp>
        <p:nvSpPr>
          <p:cNvPr id="18" name="Rectangle 17">
            <a:extLst>
              <a:ext uri="{FF2B5EF4-FFF2-40B4-BE49-F238E27FC236}">
                <a16:creationId xmlns:a16="http://schemas.microsoft.com/office/drawing/2014/main" id="{F4936FD4-5762-4331-A2FA-363F87E8E745}"/>
              </a:ext>
            </a:extLst>
          </p:cNvPr>
          <p:cNvSpPr/>
          <p:nvPr/>
        </p:nvSpPr>
        <p:spPr>
          <a:xfrm>
            <a:off x="1645000" y="3036261"/>
            <a:ext cx="1806905"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print</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list1</a:t>
            </a:r>
            <a:r>
              <a:rPr lang="en-US" sz="3200" dirty="0">
                <a:latin typeface="Segoe UI Light" panose="020B0502040204020203" pitchFamily="34" charset="0"/>
                <a:cs typeface="Segoe UI Light" panose="020B0502040204020203" pitchFamily="34" charset="0"/>
              </a:rPr>
              <a:t>)</a:t>
            </a:r>
          </a:p>
        </p:txBody>
      </p:sp>
      <p:sp>
        <p:nvSpPr>
          <p:cNvPr id="21" name="Rectangle 20">
            <a:extLst>
              <a:ext uri="{FF2B5EF4-FFF2-40B4-BE49-F238E27FC236}">
                <a16:creationId xmlns:a16="http://schemas.microsoft.com/office/drawing/2014/main" id="{92E4BA46-0991-44F4-BE29-DDDBEF901E31}"/>
              </a:ext>
            </a:extLst>
          </p:cNvPr>
          <p:cNvSpPr/>
          <p:nvPr/>
        </p:nvSpPr>
        <p:spPr>
          <a:xfrm>
            <a:off x="4179874" y="3015731"/>
            <a:ext cx="5862887"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 [ '</a:t>
            </a:r>
            <a:r>
              <a:rPr lang="en-US" sz="3200" b="1" dirty="0" err="1">
                <a:solidFill>
                  <a:schemeClr val="bg2">
                    <a:lumMod val="50000"/>
                  </a:schemeClr>
                </a:solidFill>
                <a:latin typeface="Segoe UI Light" panose="020B0502040204020203" pitchFamily="34" charset="0"/>
                <a:cs typeface="Segoe UI Light" panose="020B0502040204020203" pitchFamily="34" charset="0"/>
              </a:rPr>
              <a:t>abc</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10</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True</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3.14</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err="1">
                <a:solidFill>
                  <a:schemeClr val="bg2">
                    <a:lumMod val="50000"/>
                  </a:schemeClr>
                </a:solidFill>
                <a:latin typeface="Segoe UI Light" panose="020B0502040204020203" pitchFamily="34" charset="0"/>
                <a:cs typeface="Segoe UI Light" panose="020B0502040204020203" pitchFamily="34" charset="0"/>
              </a:rPr>
              <a:t>ijk</a:t>
            </a:r>
            <a:r>
              <a:rPr lang="en-US" sz="3200" b="1"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err="1">
                <a:solidFill>
                  <a:schemeClr val="bg2">
                    <a:lumMod val="50000"/>
                  </a:schemeClr>
                </a:solidFill>
                <a:latin typeface="Segoe UI Light" panose="020B0502040204020203" pitchFamily="34" charset="0"/>
                <a:cs typeface="Segoe UI Light" panose="020B0502040204020203" pitchFamily="34" charset="0"/>
              </a:rPr>
              <a:t>xyz</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
        <p:nvSpPr>
          <p:cNvPr id="19" name="Rectangle 18">
            <a:extLst>
              <a:ext uri="{FF2B5EF4-FFF2-40B4-BE49-F238E27FC236}">
                <a16:creationId xmlns:a16="http://schemas.microsoft.com/office/drawing/2014/main" id="{B1F7CB23-84CC-42E6-BCB6-5648FE400F46}"/>
              </a:ext>
            </a:extLst>
          </p:cNvPr>
          <p:cNvSpPr/>
          <p:nvPr/>
        </p:nvSpPr>
        <p:spPr>
          <a:xfrm>
            <a:off x="1645000" y="1610224"/>
            <a:ext cx="560801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dirty="0">
                <a:latin typeface="Segoe UI Light" panose="020B0502040204020203" pitchFamily="34" charset="0"/>
                <a:cs typeface="Segoe UI Light" panose="020B0502040204020203" pitchFamily="34" charset="0"/>
              </a:rPr>
              <a:t> = </a:t>
            </a:r>
            <a:r>
              <a:rPr lang="en-US" sz="3200" b="1" dirty="0">
                <a:latin typeface="Segoe UI Light" panose="020B0502040204020203" pitchFamily="34" charset="0"/>
                <a:cs typeface="Segoe UI Light" panose="020B0502040204020203" pitchFamily="34" charset="0"/>
              </a:rPr>
              <a:t>[ '</a:t>
            </a:r>
            <a:r>
              <a:rPr lang="en-US" sz="3200" b="1" dirty="0" err="1">
                <a:latin typeface="Segoe UI Light" panose="020B0502040204020203" pitchFamily="34" charset="0"/>
                <a:cs typeface="Segoe UI Light" panose="020B0502040204020203" pitchFamily="34" charset="0"/>
              </a:rPr>
              <a:t>abc</a:t>
            </a:r>
            <a:r>
              <a:rPr lang="en-US" sz="3200" b="1" dirty="0">
                <a:latin typeface="Segoe UI Light" panose="020B0502040204020203" pitchFamily="34" charset="0"/>
                <a:cs typeface="Segoe UI Light" panose="020B0502040204020203" pitchFamily="34" charset="0"/>
              </a:rPr>
              <a:t>'</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10</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True</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3.14</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a:t>
            </a:r>
            <a:r>
              <a:rPr lang="en-US" sz="3200" b="1" dirty="0" err="1">
                <a:latin typeface="Segoe UI Light" panose="020B0502040204020203" pitchFamily="34" charset="0"/>
                <a:cs typeface="Segoe UI Light" panose="020B0502040204020203" pitchFamily="34" charset="0"/>
              </a:rPr>
              <a:t>ijk</a:t>
            </a:r>
            <a:r>
              <a:rPr lang="en-US" sz="3200" b="1" dirty="0">
                <a:latin typeface="Segoe UI Light" panose="020B0502040204020203" pitchFamily="34" charset="0"/>
                <a:cs typeface="Segoe UI Light" panose="020B0502040204020203" pitchFamily="34" charset="0"/>
              </a:rPr>
              <a:t>'</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a:t>
            </a:r>
          </a:p>
        </p:txBody>
      </p:sp>
      <p:sp>
        <p:nvSpPr>
          <p:cNvPr id="20" name="Content Placeholder 6">
            <a:extLst>
              <a:ext uri="{FF2B5EF4-FFF2-40B4-BE49-F238E27FC236}">
                <a16:creationId xmlns:a16="http://schemas.microsoft.com/office/drawing/2014/main" id="{323A8B57-65D0-403B-973D-7B317CD2774B}"/>
              </a:ext>
            </a:extLst>
          </p:cNvPr>
          <p:cNvSpPr txBox="1">
            <a:spLocks/>
          </p:cNvSpPr>
          <p:nvPr/>
        </p:nvSpPr>
        <p:spPr>
          <a:xfrm>
            <a:off x="838200" y="3995490"/>
            <a:ext cx="10515600" cy="704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Segoe UI Light" panose="020B0502040204020203" pitchFamily="34" charset="0"/>
                <a:cs typeface="Segoe UI Light" panose="020B0502040204020203" pitchFamily="34" charset="0"/>
              </a:rPr>
              <a:t> insert() </a:t>
            </a:r>
            <a:r>
              <a:rPr lang="en-US" sz="2000" dirty="0">
                <a:latin typeface="Segoe UI Light" panose="020B0502040204020203" pitchFamily="34" charset="0"/>
                <a:cs typeface="Segoe UI Light" panose="020B0502040204020203" pitchFamily="34" charset="0"/>
              </a:rPr>
              <a:t>method </a:t>
            </a:r>
            <a:r>
              <a:rPr lang="en-PH" sz="2000" dirty="0">
                <a:latin typeface="Segoe UI Light" panose="020B0502040204020203" pitchFamily="34" charset="0"/>
                <a:cs typeface="Segoe UI Light" panose="020B0502040204020203" pitchFamily="34" charset="0"/>
              </a:rPr>
              <a:t>Inserts item before index</a:t>
            </a:r>
          </a:p>
        </p:txBody>
      </p:sp>
      <p:sp>
        <p:nvSpPr>
          <p:cNvPr id="22" name="Rectangle 21">
            <a:extLst>
              <a:ext uri="{FF2B5EF4-FFF2-40B4-BE49-F238E27FC236}">
                <a16:creationId xmlns:a16="http://schemas.microsoft.com/office/drawing/2014/main" id="{9186A0B7-5031-4C81-B13E-F19EDF185154}"/>
              </a:ext>
            </a:extLst>
          </p:cNvPr>
          <p:cNvSpPr/>
          <p:nvPr/>
        </p:nvSpPr>
        <p:spPr>
          <a:xfrm>
            <a:off x="1645000" y="4431941"/>
            <a:ext cx="560801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dirty="0">
                <a:latin typeface="Segoe UI Light" panose="020B0502040204020203" pitchFamily="34" charset="0"/>
                <a:cs typeface="Segoe UI Light" panose="020B0502040204020203" pitchFamily="34" charset="0"/>
              </a:rPr>
              <a:t> = </a:t>
            </a:r>
            <a:r>
              <a:rPr lang="en-US" sz="3200" b="1" dirty="0">
                <a:latin typeface="Segoe UI Light" panose="020B0502040204020203" pitchFamily="34" charset="0"/>
                <a:cs typeface="Segoe UI Light" panose="020B0502040204020203" pitchFamily="34" charset="0"/>
              </a:rPr>
              <a:t>[ '</a:t>
            </a:r>
            <a:r>
              <a:rPr lang="en-US" sz="3200" b="1" dirty="0" err="1">
                <a:latin typeface="Segoe UI Light" panose="020B0502040204020203" pitchFamily="34" charset="0"/>
                <a:cs typeface="Segoe UI Light" panose="020B0502040204020203" pitchFamily="34" charset="0"/>
              </a:rPr>
              <a:t>abc</a:t>
            </a:r>
            <a:r>
              <a:rPr lang="en-US" sz="3200" b="1" dirty="0">
                <a:latin typeface="Segoe UI Light" panose="020B0502040204020203" pitchFamily="34" charset="0"/>
                <a:cs typeface="Segoe UI Light" panose="020B0502040204020203" pitchFamily="34" charset="0"/>
              </a:rPr>
              <a:t>'</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10</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True</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3.14</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a:t>
            </a:r>
            <a:r>
              <a:rPr lang="en-US" sz="3200" b="1" dirty="0" err="1">
                <a:latin typeface="Segoe UI Light" panose="020B0502040204020203" pitchFamily="34" charset="0"/>
                <a:cs typeface="Segoe UI Light" panose="020B0502040204020203" pitchFamily="34" charset="0"/>
              </a:rPr>
              <a:t>ijk</a:t>
            </a:r>
            <a:r>
              <a:rPr lang="en-US" sz="3200" b="1" dirty="0">
                <a:latin typeface="Segoe UI Light" panose="020B0502040204020203" pitchFamily="34" charset="0"/>
                <a:cs typeface="Segoe UI Light" panose="020B0502040204020203" pitchFamily="34" charset="0"/>
              </a:rPr>
              <a:t>'</a:t>
            </a:r>
            <a:r>
              <a:rPr lang="en-US" sz="3200" dirty="0">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a:t>
            </a:r>
          </a:p>
        </p:txBody>
      </p:sp>
      <p:sp>
        <p:nvSpPr>
          <p:cNvPr id="23" name="Rectangle 22">
            <a:extLst>
              <a:ext uri="{FF2B5EF4-FFF2-40B4-BE49-F238E27FC236}">
                <a16:creationId xmlns:a16="http://schemas.microsoft.com/office/drawing/2014/main" id="{B4668640-C948-4AE4-83AC-904A67482157}"/>
              </a:ext>
            </a:extLst>
          </p:cNvPr>
          <p:cNvSpPr/>
          <p:nvPr/>
        </p:nvSpPr>
        <p:spPr>
          <a:xfrm>
            <a:off x="1645000" y="5132772"/>
            <a:ext cx="3193888"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.insert</a:t>
            </a:r>
            <a:r>
              <a:rPr lang="en-US" sz="3200" dirty="0">
                <a:latin typeface="Segoe UI Light" panose="020B0502040204020203" pitchFamily="34" charset="0"/>
                <a:cs typeface="Segoe UI Light" panose="020B0502040204020203" pitchFamily="34" charset="0"/>
              </a:rPr>
              <a:t>(</a:t>
            </a:r>
            <a:r>
              <a:rPr lang="en-US" sz="3200" b="1" dirty="0">
                <a:solidFill>
                  <a:srgbClr val="FF0000"/>
                </a:solidFill>
                <a:latin typeface="Segoe UI Light" panose="020B0502040204020203" pitchFamily="34" charset="0"/>
                <a:cs typeface="Segoe UI Light" panose="020B0502040204020203" pitchFamily="34" charset="0"/>
              </a:rPr>
              <a:t>2</a:t>
            </a:r>
            <a:r>
              <a:rPr lang="en-US" sz="3200" dirty="0">
                <a:latin typeface="Segoe UI Light" panose="020B0502040204020203" pitchFamily="34" charset="0"/>
                <a:cs typeface="Segoe UI Light" panose="020B0502040204020203" pitchFamily="34" charset="0"/>
              </a:rPr>
              <a:t>, </a:t>
            </a:r>
            <a:r>
              <a:rPr lang="en-US" sz="3200" b="1" dirty="0">
                <a:solidFill>
                  <a:srgbClr val="FF0000"/>
                </a:solidFill>
                <a:latin typeface="Segoe UI Light" panose="020B0502040204020203" pitchFamily="34" charset="0"/>
                <a:cs typeface="Segoe UI Light" panose="020B0502040204020203" pitchFamily="34" charset="0"/>
              </a:rPr>
              <a:t>'</a:t>
            </a:r>
            <a:r>
              <a:rPr lang="en-US" sz="3200" b="1" dirty="0" err="1">
                <a:solidFill>
                  <a:srgbClr val="FF0000"/>
                </a:solidFill>
                <a:latin typeface="Segoe UI Light" panose="020B0502040204020203" pitchFamily="34" charset="0"/>
                <a:cs typeface="Segoe UI Light" panose="020B0502040204020203" pitchFamily="34" charset="0"/>
              </a:rPr>
              <a:t>xyz</a:t>
            </a:r>
            <a:r>
              <a:rPr lang="en-US" sz="3200" b="1" dirty="0">
                <a:solidFill>
                  <a:srgbClr val="FF0000"/>
                </a:solidFill>
                <a:latin typeface="Segoe UI Light" panose="020B0502040204020203" pitchFamily="34" charset="0"/>
                <a:cs typeface="Segoe UI Light" panose="020B0502040204020203" pitchFamily="34" charset="0"/>
              </a:rPr>
              <a:t>'</a:t>
            </a:r>
            <a:r>
              <a:rPr lang="en-US" sz="3200" dirty="0">
                <a:latin typeface="Segoe UI Light" panose="020B0502040204020203" pitchFamily="34" charset="0"/>
                <a:cs typeface="Segoe UI Light" panose="020B0502040204020203" pitchFamily="34" charset="0"/>
              </a:rPr>
              <a:t>)</a:t>
            </a:r>
          </a:p>
        </p:txBody>
      </p:sp>
      <p:sp>
        <p:nvSpPr>
          <p:cNvPr id="24" name="Rectangle 23">
            <a:extLst>
              <a:ext uri="{FF2B5EF4-FFF2-40B4-BE49-F238E27FC236}">
                <a16:creationId xmlns:a16="http://schemas.microsoft.com/office/drawing/2014/main" id="{B45AB259-E173-4129-A632-615736AE0C04}"/>
              </a:ext>
            </a:extLst>
          </p:cNvPr>
          <p:cNvSpPr/>
          <p:nvPr/>
        </p:nvSpPr>
        <p:spPr>
          <a:xfrm>
            <a:off x="1645000" y="5779660"/>
            <a:ext cx="1806905"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print</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list1</a:t>
            </a:r>
            <a:r>
              <a:rPr lang="en-US" sz="3200" dirty="0">
                <a:latin typeface="Segoe UI Light" panose="020B0502040204020203" pitchFamily="34" charset="0"/>
                <a:cs typeface="Segoe UI Light" panose="020B0502040204020203" pitchFamily="34" charset="0"/>
              </a:rPr>
              <a:t>)</a:t>
            </a:r>
          </a:p>
        </p:txBody>
      </p:sp>
      <p:sp>
        <p:nvSpPr>
          <p:cNvPr id="25" name="Rectangle 24">
            <a:extLst>
              <a:ext uri="{FF2B5EF4-FFF2-40B4-BE49-F238E27FC236}">
                <a16:creationId xmlns:a16="http://schemas.microsoft.com/office/drawing/2014/main" id="{98E38C56-C5C2-4ACB-BDD6-34F30025C47C}"/>
              </a:ext>
            </a:extLst>
          </p:cNvPr>
          <p:cNvSpPr/>
          <p:nvPr/>
        </p:nvSpPr>
        <p:spPr>
          <a:xfrm>
            <a:off x="4179874" y="5759130"/>
            <a:ext cx="5862887"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 [ '</a:t>
            </a:r>
            <a:r>
              <a:rPr lang="en-US" sz="3200" b="1" dirty="0" err="1">
                <a:solidFill>
                  <a:schemeClr val="bg2">
                    <a:lumMod val="50000"/>
                  </a:schemeClr>
                </a:solidFill>
                <a:latin typeface="Segoe UI Light" panose="020B0502040204020203" pitchFamily="34" charset="0"/>
                <a:cs typeface="Segoe UI Light" panose="020B0502040204020203" pitchFamily="34" charset="0"/>
              </a:rPr>
              <a:t>abc</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10</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err="1">
                <a:solidFill>
                  <a:schemeClr val="bg2">
                    <a:lumMod val="50000"/>
                  </a:schemeClr>
                </a:solidFill>
                <a:latin typeface="Segoe UI Light" panose="020B0502040204020203" pitchFamily="34" charset="0"/>
                <a:cs typeface="Segoe UI Light" panose="020B0502040204020203" pitchFamily="34" charset="0"/>
              </a:rPr>
              <a:t>xyz</a:t>
            </a:r>
            <a:r>
              <a:rPr lang="en-US" sz="3200" b="1" dirty="0">
                <a:solidFill>
                  <a:schemeClr val="bg2">
                    <a:lumMod val="50000"/>
                  </a:schemeClr>
                </a:solidFill>
                <a:latin typeface="Segoe UI Light" panose="020B0502040204020203" pitchFamily="34" charset="0"/>
                <a:cs typeface="Segoe UI Light" panose="020B0502040204020203" pitchFamily="34" charset="0"/>
              </a:rPr>
              <a:t>’ </a:t>
            </a:r>
            <a:r>
              <a:rPr lang="en-US" sz="3200"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a:solidFill>
                  <a:schemeClr val="bg2">
                    <a:lumMod val="50000"/>
                  </a:schemeClr>
                </a:solidFill>
                <a:latin typeface="Segoe UI Light" panose="020B0502040204020203" pitchFamily="34" charset="0"/>
                <a:cs typeface="Segoe UI Light" panose="020B0502040204020203" pitchFamily="34" charset="0"/>
              </a:rPr>
              <a:t>True</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3.14</a:t>
            </a:r>
            <a:r>
              <a:rPr lang="en-US" sz="3200" dirty="0">
                <a:solidFill>
                  <a:schemeClr val="bg2">
                    <a:lumMod val="50000"/>
                  </a:schemeClr>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err="1">
                <a:solidFill>
                  <a:schemeClr val="bg2">
                    <a:lumMod val="50000"/>
                  </a:schemeClr>
                </a:solidFill>
                <a:latin typeface="Segoe UI Light" panose="020B0502040204020203" pitchFamily="34" charset="0"/>
                <a:cs typeface="Segoe UI Light" panose="020B0502040204020203" pitchFamily="34" charset="0"/>
              </a:rPr>
              <a:t>ijk</a:t>
            </a:r>
            <a:r>
              <a:rPr lang="en-US" sz="3200" b="1" dirty="0">
                <a:solidFill>
                  <a:schemeClr val="bg2">
                    <a:lumMod val="50000"/>
                  </a:schemeClr>
                </a:solidFill>
                <a:latin typeface="Segoe UI Light" panose="020B0502040204020203" pitchFamily="34" charset="0"/>
                <a:cs typeface="Segoe UI Light" panose="020B0502040204020203" pitchFamily="34" charset="0"/>
              </a:rPr>
              <a:t>' ]</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44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up)">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1" grpId="0"/>
      <p:bldP spid="19" grpId="0"/>
      <p:bldP spid="20" grpId="0"/>
      <p:bldP spid="22" grpId="0"/>
      <p:bldP spid="23"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Segoe UI Light" panose="020B0502040204020203" pitchFamily="34" charset="0"/>
              <a:cs typeface="Segoe UI Light" panose="020B0502040204020203" pitchFamily="34" charset="0"/>
            </a:endParaRPr>
          </a:p>
        </p:txBody>
      </p:sp>
      <p:sp>
        <p:nvSpPr>
          <p:cNvPr id="4" name="Title 3">
            <a:extLst>
              <a:ext uri="{FF2B5EF4-FFF2-40B4-BE49-F238E27FC236}">
                <a16:creationId xmlns:a16="http://schemas.microsoft.com/office/drawing/2014/main" id="{CB6DFC72-551E-4939-86B5-39ACFBBB45A4}"/>
              </a:ext>
            </a:extLst>
          </p:cNvPr>
          <p:cNvSpPr>
            <a:spLocks noGrp="1"/>
          </p:cNvSpPr>
          <p:nvPr>
            <p:ph type="title"/>
          </p:nvPr>
        </p:nvSpPr>
        <p:spPr/>
        <p:txBody>
          <a:bodyPr/>
          <a:lstStyle/>
          <a:p>
            <a:r>
              <a:rPr lang="en-PH" b="1" dirty="0">
                <a:latin typeface="Segoe UI Light" panose="020B0502040204020203" pitchFamily="34" charset="0"/>
                <a:cs typeface="Segoe UI Light" panose="020B0502040204020203" pitchFamily="34" charset="0"/>
              </a:rPr>
              <a:t>Lists</a:t>
            </a:r>
          </a:p>
        </p:txBody>
      </p:sp>
      <p:sp>
        <p:nvSpPr>
          <p:cNvPr id="6" name="Text Placeholder 5">
            <a:extLst>
              <a:ext uri="{FF2B5EF4-FFF2-40B4-BE49-F238E27FC236}">
                <a16:creationId xmlns:a16="http://schemas.microsoft.com/office/drawing/2014/main" id="{C90DE03D-795D-453B-BB8E-555B37E8B7EC}"/>
              </a:ext>
            </a:extLst>
          </p:cNvPr>
          <p:cNvSpPr>
            <a:spLocks noGrp="1"/>
          </p:cNvSpPr>
          <p:nvPr>
            <p:ph type="body" idx="1"/>
          </p:nvPr>
        </p:nvSpPr>
        <p:spPr/>
        <p:txBody>
          <a:bodyPr/>
          <a:lstStyle/>
          <a:p>
            <a:r>
              <a:rPr lang="en-PH" dirty="0">
                <a:latin typeface="Segoe UI Light" panose="020B0502040204020203" pitchFamily="34" charset="0"/>
                <a:cs typeface="Segoe UI Light" panose="020B0502040204020203" pitchFamily="34" charset="0"/>
              </a:rPr>
              <a:t>TOP ECE Review Center</a:t>
            </a:r>
          </a:p>
        </p:txBody>
      </p:sp>
    </p:spTree>
    <p:extLst>
      <p:ext uri="{BB962C8B-B14F-4D97-AF65-F5344CB8AC3E}">
        <p14:creationId xmlns:p14="http://schemas.microsoft.com/office/powerpoint/2010/main" val="308492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What you will learn?</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792537" y="1500943"/>
            <a:ext cx="10902277" cy="4903058"/>
          </a:xfrm>
        </p:spPr>
        <p:txBody>
          <a:bodyPr>
            <a:normAutofit/>
          </a:bodyPr>
          <a:lstStyle/>
          <a:p>
            <a:r>
              <a:rPr lang="en-US" sz="3200" dirty="0">
                <a:latin typeface="Segoe UI Light" panose="020B0502040204020203" pitchFamily="34" charset="0"/>
                <a:cs typeface="Segoe UI Light" panose="020B0502040204020203" pitchFamily="34" charset="0"/>
              </a:rPr>
              <a:t> Introduction to List</a:t>
            </a:r>
          </a:p>
          <a:p>
            <a:r>
              <a:rPr lang="en-US" sz="3200" dirty="0">
                <a:latin typeface="Segoe UI Light" panose="020B0502040204020203" pitchFamily="34" charset="0"/>
                <a:cs typeface="Segoe UI Light" panose="020B0502040204020203" pitchFamily="34" charset="0"/>
              </a:rPr>
              <a:t> Concatenation of List</a:t>
            </a:r>
          </a:p>
          <a:p>
            <a:r>
              <a:rPr lang="en-US" sz="3200" dirty="0">
                <a:latin typeface="Segoe UI Light" panose="020B0502040204020203" pitchFamily="34" charset="0"/>
                <a:cs typeface="Segoe UI Light" panose="020B0502040204020203" pitchFamily="34" charset="0"/>
              </a:rPr>
              <a:t> Indexing and Slicing</a:t>
            </a:r>
          </a:p>
          <a:p>
            <a:r>
              <a:rPr lang="en-US" sz="3200" dirty="0">
                <a:latin typeface="Segoe UI Light" panose="020B0502040204020203" pitchFamily="34" charset="0"/>
                <a:cs typeface="Segoe UI Light" panose="020B0502040204020203" pitchFamily="34" charset="0"/>
              </a:rPr>
              <a:t> List Methods</a:t>
            </a:r>
          </a:p>
          <a:p>
            <a:pPr marL="0" indent="0">
              <a:buNone/>
            </a:pPr>
            <a:endParaRPr lang="en-US" sz="3200" dirty="0">
              <a:latin typeface="Segoe UI Light" panose="020B0502040204020203" pitchFamily="34" charset="0"/>
              <a:cs typeface="Segoe UI Light" panose="020B0502040204020203" pitchFamily="34" charset="0"/>
            </a:endParaRPr>
          </a:p>
          <a:p>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007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left)">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Lists</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792537" y="1392571"/>
            <a:ext cx="10515600" cy="5176003"/>
          </a:xfrm>
        </p:spPr>
        <p:txBody>
          <a:bodyPr>
            <a:normAutofit/>
          </a:bodyPr>
          <a:lstStyle/>
          <a:p>
            <a:r>
              <a:rPr lang="en-US" sz="3200" dirty="0">
                <a:latin typeface="Segoe UI Light" panose="020B0502040204020203" pitchFamily="34" charset="0"/>
                <a:cs typeface="Segoe UI Light" panose="020B0502040204020203" pitchFamily="34" charset="0"/>
              </a:rPr>
              <a:t> List in Python is a </a:t>
            </a:r>
            <a:r>
              <a:rPr lang="en-US" sz="3200" b="1" dirty="0">
                <a:latin typeface="Segoe UI Light" panose="020B0502040204020203" pitchFamily="34" charset="0"/>
                <a:cs typeface="Segoe UI Light" panose="020B0502040204020203" pitchFamily="34" charset="0"/>
              </a:rPr>
              <a:t>collection of data </a:t>
            </a:r>
            <a:r>
              <a:rPr lang="en-US" sz="3200" dirty="0">
                <a:latin typeface="Segoe UI Light" panose="020B0502040204020203" pitchFamily="34" charset="0"/>
                <a:cs typeface="Segoe UI Light" panose="020B0502040204020203" pitchFamily="34" charset="0"/>
              </a:rPr>
              <a:t>which are </a:t>
            </a:r>
            <a:r>
              <a:rPr lang="en-US" sz="3200" b="1" dirty="0">
                <a:latin typeface="Segoe UI Light" panose="020B0502040204020203" pitchFamily="34" charset="0"/>
                <a:cs typeface="Segoe UI Light" panose="020B0502040204020203" pitchFamily="34" charset="0"/>
              </a:rPr>
              <a:t>ordered</a:t>
            </a:r>
            <a:r>
              <a:rPr lang="en-US" sz="3200" dirty="0">
                <a:latin typeface="Segoe UI Light" panose="020B0502040204020203" pitchFamily="34" charset="0"/>
                <a:cs typeface="Segoe UI Light" panose="020B0502040204020203" pitchFamily="34" charset="0"/>
              </a:rPr>
              <a:t> and </a:t>
            </a:r>
            <a:r>
              <a:rPr lang="en-US" sz="3200" b="1" dirty="0">
                <a:latin typeface="Segoe UI Light" panose="020B0502040204020203" pitchFamily="34" charset="0"/>
                <a:cs typeface="Segoe UI Light" panose="020B0502040204020203" pitchFamily="34" charset="0"/>
              </a:rPr>
              <a:t>mutable</a:t>
            </a:r>
          </a:p>
          <a:p>
            <a:r>
              <a:rPr lang="en-US" sz="3200" dirty="0">
                <a:latin typeface="Segoe UI Light" panose="020B0502040204020203" pitchFamily="34" charset="0"/>
                <a:cs typeface="Segoe UI Light" panose="020B0502040204020203" pitchFamily="34" charset="0"/>
              </a:rPr>
              <a:t> Lists items </a:t>
            </a:r>
            <a:r>
              <a:rPr lang="en-US" sz="3200" b="1" dirty="0">
                <a:latin typeface="Segoe UI Light" panose="020B0502040204020203" pitchFamily="34" charset="0"/>
                <a:cs typeface="Segoe UI Light" panose="020B0502040204020203" pitchFamily="34" charset="0"/>
              </a:rPr>
              <a:t>can be changed </a:t>
            </a:r>
            <a:r>
              <a:rPr lang="en-US" sz="3200" dirty="0">
                <a:latin typeface="Segoe UI Light" panose="020B0502040204020203" pitchFamily="34" charset="0"/>
                <a:cs typeface="Segoe UI Light" panose="020B0502040204020203" pitchFamily="34" charset="0"/>
              </a:rPr>
              <a:t>thus it is </a:t>
            </a:r>
            <a:r>
              <a:rPr lang="en-US" sz="3200" b="1" dirty="0">
                <a:latin typeface="Segoe UI Light" panose="020B0502040204020203" pitchFamily="34" charset="0"/>
                <a:cs typeface="Segoe UI Light" panose="020B0502040204020203" pitchFamily="34" charset="0"/>
              </a:rPr>
              <a:t>mutable</a:t>
            </a:r>
            <a:r>
              <a:rPr lang="en-US" sz="3200" dirty="0">
                <a:latin typeface="Segoe UI Light" panose="020B0502040204020203" pitchFamily="34" charset="0"/>
                <a:cs typeface="Segoe UI Light" panose="020B0502040204020203" pitchFamily="34" charset="0"/>
              </a:rPr>
              <a:t>.</a:t>
            </a:r>
          </a:p>
          <a:p>
            <a:r>
              <a:rPr lang="en-US" sz="3200" dirty="0">
                <a:latin typeface="Segoe UI Light" panose="020B0502040204020203" pitchFamily="34" charset="0"/>
                <a:cs typeface="Segoe UI Light" panose="020B0502040204020203" pitchFamily="34" charset="0"/>
              </a:rPr>
              <a:t> In Python, lists are written with </a:t>
            </a:r>
            <a:r>
              <a:rPr lang="en-US" sz="3200" b="1" dirty="0">
                <a:latin typeface="Segoe UI Light" panose="020B0502040204020203" pitchFamily="34" charset="0"/>
                <a:cs typeface="Segoe UI Light" panose="020B0502040204020203" pitchFamily="34" charset="0"/>
              </a:rPr>
              <a:t>square brackets</a:t>
            </a:r>
          </a:p>
          <a:p>
            <a:r>
              <a:rPr lang="en-US" sz="3200" dirty="0">
                <a:latin typeface="Segoe UI Light" panose="020B0502040204020203" pitchFamily="34" charset="0"/>
                <a:cs typeface="Segoe UI Light" panose="020B0502040204020203" pitchFamily="34" charset="0"/>
              </a:rPr>
              <a:t> Lists can be </a:t>
            </a:r>
            <a:r>
              <a:rPr lang="en-US" sz="3200" b="1" dirty="0">
                <a:latin typeface="Segoe UI Light" panose="020B0502040204020203" pitchFamily="34" charset="0"/>
                <a:cs typeface="Segoe UI Light" panose="020B0502040204020203" pitchFamily="34" charset="0"/>
              </a:rPr>
              <a:t>homogenous</a:t>
            </a:r>
            <a:r>
              <a:rPr lang="en-US" sz="3200" dirty="0">
                <a:latin typeface="Segoe UI Light" panose="020B0502040204020203" pitchFamily="34" charset="0"/>
                <a:cs typeface="Segoe UI Light" panose="020B0502040204020203" pitchFamily="34" charset="0"/>
              </a:rPr>
              <a:t> or </a:t>
            </a:r>
            <a:r>
              <a:rPr lang="en-US" sz="3200" b="1" dirty="0">
                <a:latin typeface="Segoe UI Light" panose="020B0502040204020203" pitchFamily="34" charset="0"/>
                <a:cs typeface="Segoe UI Light" panose="020B0502040204020203" pitchFamily="34" charset="0"/>
              </a:rPr>
              <a:t>heterogenous</a:t>
            </a:r>
            <a:r>
              <a:rPr lang="en-US" sz="3200" dirty="0">
                <a:latin typeface="Segoe UI Light" panose="020B0502040204020203" pitchFamily="34" charset="0"/>
                <a:cs typeface="Segoe UI Light" panose="020B0502040204020203" pitchFamily="34" charset="0"/>
              </a:rPr>
              <a:t> collection of data.</a:t>
            </a:r>
          </a:p>
        </p:txBody>
      </p:sp>
    </p:spTree>
    <p:extLst>
      <p:ext uri="{BB962C8B-B14F-4D97-AF65-F5344CB8AC3E}">
        <p14:creationId xmlns:p14="http://schemas.microsoft.com/office/powerpoint/2010/main" val="232388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up)">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up)">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up)">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Lists</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792537" y="1392571"/>
            <a:ext cx="10515600" cy="5176003"/>
          </a:xfrm>
        </p:spPr>
        <p:txBody>
          <a:bodyPr>
            <a:normAutofit/>
          </a:bodyPr>
          <a:lstStyle/>
          <a:p>
            <a:pPr marL="0" indent="0">
              <a:buNone/>
            </a:pPr>
            <a:r>
              <a:rPr lang="en-US" sz="3600" dirty="0">
                <a:latin typeface="Segoe UI Light" panose="020B0502040204020203" pitchFamily="34" charset="0"/>
                <a:cs typeface="Segoe UI Light" panose="020B0502040204020203" pitchFamily="34" charset="0"/>
              </a:rPr>
              <a:t>Format:		[ item1, item2, item3, …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	</a:t>
            </a:r>
            <a:r>
              <a:rPr lang="en-US" sz="3600" dirty="0">
                <a:latin typeface="Segoe UI Light" panose="020B0502040204020203" pitchFamily="34" charset="0"/>
                <a:cs typeface="Segoe UI Light" panose="020B0502040204020203" pitchFamily="34" charset="0"/>
              </a:rPr>
              <a:t>	</a:t>
            </a:r>
            <a:r>
              <a:rPr lang="en-US" sz="3600" dirty="0">
                <a:solidFill>
                  <a:srgbClr val="00B0F0"/>
                </a:solidFill>
                <a:latin typeface="Segoe UI Light" panose="020B0502040204020203" pitchFamily="34" charset="0"/>
                <a:cs typeface="Segoe UI Light" panose="020B0502040204020203" pitchFamily="34" charset="0"/>
              </a:rPr>
              <a:t>list1</a:t>
            </a:r>
            <a:r>
              <a:rPr lang="en-US" sz="3600" dirty="0">
                <a:latin typeface="Segoe UI Light" panose="020B0502040204020203" pitchFamily="34" charset="0"/>
                <a:cs typeface="Segoe UI Light" panose="020B0502040204020203" pitchFamily="34" charset="0"/>
              </a:rPr>
              <a:t> = [ 1, 2, 3, 4, 5 ] </a:t>
            </a:r>
          </a:p>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rgbClr val="00B0F0"/>
                </a:solidFill>
                <a:latin typeface="Segoe UI Light" panose="020B0502040204020203" pitchFamily="34" charset="0"/>
                <a:cs typeface="Segoe UI Light" panose="020B0502040204020203" pitchFamily="34" charset="0"/>
              </a:rPr>
              <a:t>list2</a:t>
            </a:r>
            <a:r>
              <a:rPr lang="en-US" sz="3600" dirty="0">
                <a:latin typeface="Segoe UI Light" panose="020B0502040204020203" pitchFamily="34" charset="0"/>
                <a:cs typeface="Segoe UI Light" panose="020B0502040204020203" pitchFamily="34" charset="0"/>
              </a:rPr>
              <a:t> = [ 1.5, 3.14, 6.78, 2.15 ] </a:t>
            </a:r>
          </a:p>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rgbClr val="00B0F0"/>
                </a:solidFill>
                <a:latin typeface="Segoe UI Light" panose="020B0502040204020203" pitchFamily="34" charset="0"/>
                <a:cs typeface="Segoe UI Light" panose="020B0502040204020203" pitchFamily="34" charset="0"/>
              </a:rPr>
              <a:t>list3</a:t>
            </a:r>
            <a:r>
              <a:rPr lang="en-US" sz="3600" dirty="0">
                <a:latin typeface="Segoe UI Light" panose="020B0502040204020203" pitchFamily="34" charset="0"/>
                <a:cs typeface="Segoe UI Light" panose="020B0502040204020203" pitchFamily="34" charset="0"/>
              </a:rPr>
              <a:t> = [ '</a:t>
            </a:r>
            <a:r>
              <a:rPr lang="en-US" sz="3600" dirty="0" err="1">
                <a:latin typeface="Segoe UI Light" panose="020B0502040204020203" pitchFamily="34" charset="0"/>
                <a:cs typeface="Segoe UI Light" panose="020B0502040204020203" pitchFamily="34" charset="0"/>
              </a:rPr>
              <a:t>abc</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xyz</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lmn</a:t>
            </a:r>
            <a:r>
              <a:rPr lang="en-US" sz="3600" dirty="0">
                <a:latin typeface="Segoe UI Light" panose="020B0502040204020203" pitchFamily="34" charset="0"/>
                <a:cs typeface="Segoe UI Light" panose="020B0502040204020203" pitchFamily="34" charset="0"/>
              </a:rPr>
              <a:t>' ] </a:t>
            </a:r>
          </a:p>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rgbClr val="00B0F0"/>
                </a:solidFill>
                <a:latin typeface="Segoe UI Light" panose="020B0502040204020203" pitchFamily="34" charset="0"/>
                <a:cs typeface="Segoe UI Light" panose="020B0502040204020203" pitchFamily="34" charset="0"/>
              </a:rPr>
              <a:t>list4</a:t>
            </a:r>
            <a:r>
              <a:rPr lang="en-US" sz="3600" dirty="0">
                <a:latin typeface="Segoe UI Light" panose="020B0502040204020203" pitchFamily="34" charset="0"/>
                <a:cs typeface="Segoe UI Light" panose="020B0502040204020203" pitchFamily="34" charset="0"/>
              </a:rPr>
              <a:t> = [ 'a', 3.2, 89, True ]</a:t>
            </a:r>
          </a:p>
        </p:txBody>
      </p:sp>
    </p:spTree>
    <p:extLst>
      <p:ext uri="{BB962C8B-B14F-4D97-AF65-F5344CB8AC3E}">
        <p14:creationId xmlns:p14="http://schemas.microsoft.com/office/powerpoint/2010/main" val="94416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up)">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 Concatenation</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792537" y="1392571"/>
            <a:ext cx="10515600" cy="3126389"/>
          </a:xfrm>
        </p:spPr>
        <p:txBody>
          <a:bodyPr>
            <a:normAutofit/>
          </a:bodyPr>
          <a:lstStyle/>
          <a:p>
            <a:r>
              <a:rPr lang="en-US" sz="3600" dirty="0">
                <a:latin typeface="Segoe UI Light" panose="020B0502040204020203" pitchFamily="34" charset="0"/>
                <a:cs typeface="Segoe UI Light" panose="020B0502040204020203" pitchFamily="34" charset="0"/>
              </a:rPr>
              <a:t> Just like strings, lists can also be concatenated.</a:t>
            </a:r>
          </a:p>
          <a:p>
            <a:pPr marL="0" indent="0">
              <a:buNone/>
            </a:pPr>
            <a:r>
              <a:rPr lang="en-US" sz="3600" b="1" dirty="0">
                <a:latin typeface="Segoe UI Light" panose="020B0502040204020203" pitchFamily="34" charset="0"/>
                <a:cs typeface="Segoe UI Light" panose="020B0502040204020203" pitchFamily="34" charset="0"/>
              </a:rPr>
              <a:t>Example:</a:t>
            </a:r>
          </a:p>
          <a:p>
            <a:pPr marL="0" indent="0">
              <a:buNone/>
            </a:pPr>
            <a:endParaRPr lang="en-US" sz="3600" dirty="0">
              <a:latin typeface="Segoe UI Light" panose="020B0502040204020203" pitchFamily="34" charset="0"/>
              <a:cs typeface="Segoe UI Light" panose="020B0502040204020203" pitchFamily="34" charset="0"/>
            </a:endParaRPr>
          </a:p>
          <a:p>
            <a:pPr marL="0" indent="0">
              <a:buNone/>
            </a:pPr>
            <a:r>
              <a:rPr lang="en-US" sz="3600" dirty="0">
                <a:latin typeface="Segoe UI Light" panose="020B0502040204020203" pitchFamily="34" charset="0"/>
                <a:cs typeface="Segoe UI Light" panose="020B0502040204020203" pitchFamily="34" charset="0"/>
              </a:rPr>
              <a:t>		</a:t>
            </a:r>
          </a:p>
        </p:txBody>
      </p:sp>
      <p:sp>
        <p:nvSpPr>
          <p:cNvPr id="8" name="Rectangle 7">
            <a:extLst>
              <a:ext uri="{FF2B5EF4-FFF2-40B4-BE49-F238E27FC236}">
                <a16:creationId xmlns:a16="http://schemas.microsoft.com/office/drawing/2014/main" id="{6F286725-70AE-4645-B05A-DA3B0041D573}"/>
              </a:ext>
            </a:extLst>
          </p:cNvPr>
          <p:cNvSpPr/>
          <p:nvPr/>
        </p:nvSpPr>
        <p:spPr>
          <a:xfrm>
            <a:off x="2993258" y="2955765"/>
            <a:ext cx="3281668"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 </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 'a', 'b', 'c' ]</a:t>
            </a:r>
            <a:endParaRPr lang="en-PH" sz="3200" dirty="0">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id="{D0F20250-06B7-4C2E-A745-9A643ACE4E44}"/>
              </a:ext>
            </a:extLst>
          </p:cNvPr>
          <p:cNvSpPr/>
          <p:nvPr/>
        </p:nvSpPr>
        <p:spPr>
          <a:xfrm>
            <a:off x="2997376" y="3754397"/>
            <a:ext cx="277031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list2 </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a:t>
            </a:r>
            <a:r>
              <a:rPr lang="en-US" sz="3200" b="1" dirty="0">
                <a:latin typeface="Segoe UI Light" panose="020B0502040204020203" pitchFamily="34" charset="0"/>
                <a:cs typeface="Segoe UI Light" panose="020B0502040204020203" pitchFamily="34" charset="0"/>
              </a:rPr>
              <a:t>[ 1, 2, 3 ]</a:t>
            </a:r>
            <a:endParaRPr lang="en-PH" sz="3200" dirty="0">
              <a:latin typeface="Segoe UI Light" panose="020B0502040204020203" pitchFamily="34" charset="0"/>
              <a:cs typeface="Segoe UI Light" panose="020B0502040204020203" pitchFamily="34" charset="0"/>
            </a:endParaRPr>
          </a:p>
        </p:txBody>
      </p:sp>
      <p:sp>
        <p:nvSpPr>
          <p:cNvPr id="12" name="Rectangle 11">
            <a:extLst>
              <a:ext uri="{FF2B5EF4-FFF2-40B4-BE49-F238E27FC236}">
                <a16:creationId xmlns:a16="http://schemas.microsoft.com/office/drawing/2014/main" id="{3F272DCB-FFAB-4011-AA73-E9D7820A7EA6}"/>
              </a:ext>
            </a:extLst>
          </p:cNvPr>
          <p:cNvSpPr/>
          <p:nvPr/>
        </p:nvSpPr>
        <p:spPr>
          <a:xfrm>
            <a:off x="3034455" y="5358654"/>
            <a:ext cx="3786614"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 [ 'a', 'b', 'c', 1, 2, 3 ]</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
        <p:nvSpPr>
          <p:cNvPr id="13" name="Rectangle 12">
            <a:extLst>
              <a:ext uri="{FF2B5EF4-FFF2-40B4-BE49-F238E27FC236}">
                <a16:creationId xmlns:a16="http://schemas.microsoft.com/office/drawing/2014/main" id="{7BA69BEB-3DE2-4881-8996-6E67A4F84C1C}"/>
              </a:ext>
            </a:extLst>
          </p:cNvPr>
          <p:cNvSpPr/>
          <p:nvPr/>
        </p:nvSpPr>
        <p:spPr>
          <a:xfrm>
            <a:off x="3012159" y="4518959"/>
            <a:ext cx="3090911"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list3 </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list1 </a:t>
            </a:r>
            <a:r>
              <a:rPr lang="en-US" sz="3200" dirty="0">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list2</a:t>
            </a:r>
            <a:endParaRPr lang="en-PH"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1954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up)">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Segoe UI Light" panose="020B0502040204020203" pitchFamily="34" charset="0"/>
              <a:cs typeface="Segoe UI Light" panose="020B0502040204020203" pitchFamily="34" charset="0"/>
            </a:endParaRPr>
          </a:p>
        </p:txBody>
      </p:sp>
      <p:sp>
        <p:nvSpPr>
          <p:cNvPr id="4" name="Title 3">
            <a:extLst>
              <a:ext uri="{FF2B5EF4-FFF2-40B4-BE49-F238E27FC236}">
                <a16:creationId xmlns:a16="http://schemas.microsoft.com/office/drawing/2014/main" id="{CB6DFC72-551E-4939-86B5-39ACFBBB45A4}"/>
              </a:ext>
            </a:extLst>
          </p:cNvPr>
          <p:cNvSpPr>
            <a:spLocks noGrp="1"/>
          </p:cNvSpPr>
          <p:nvPr>
            <p:ph type="title"/>
          </p:nvPr>
        </p:nvSpPr>
        <p:spPr/>
        <p:txBody>
          <a:bodyPr/>
          <a:lstStyle/>
          <a:p>
            <a:r>
              <a:rPr lang="en-PH" b="1" dirty="0">
                <a:latin typeface="Segoe UI Light" panose="020B0502040204020203" pitchFamily="34" charset="0"/>
                <a:cs typeface="Segoe UI Light" panose="020B0502040204020203" pitchFamily="34" charset="0"/>
              </a:rPr>
              <a:t>List Indexing and Slicing</a:t>
            </a:r>
          </a:p>
        </p:txBody>
      </p:sp>
      <p:sp>
        <p:nvSpPr>
          <p:cNvPr id="6" name="Text Placeholder 5">
            <a:extLst>
              <a:ext uri="{FF2B5EF4-FFF2-40B4-BE49-F238E27FC236}">
                <a16:creationId xmlns:a16="http://schemas.microsoft.com/office/drawing/2014/main" id="{C90DE03D-795D-453B-BB8E-555B37E8B7EC}"/>
              </a:ext>
            </a:extLst>
          </p:cNvPr>
          <p:cNvSpPr>
            <a:spLocks noGrp="1"/>
          </p:cNvSpPr>
          <p:nvPr>
            <p:ph type="body" idx="1"/>
          </p:nvPr>
        </p:nvSpPr>
        <p:spPr/>
        <p:txBody>
          <a:bodyPr/>
          <a:lstStyle/>
          <a:p>
            <a:r>
              <a:rPr lang="en-PH" dirty="0">
                <a:latin typeface="Segoe UI Light" panose="020B0502040204020203" pitchFamily="34" charset="0"/>
                <a:cs typeface="Segoe UI Light" panose="020B0502040204020203" pitchFamily="34" charset="0"/>
              </a:rPr>
              <a:t>TOP ECE Review Center</a:t>
            </a:r>
          </a:p>
        </p:txBody>
      </p:sp>
    </p:spTree>
    <p:extLst>
      <p:ext uri="{BB962C8B-B14F-4D97-AF65-F5344CB8AC3E}">
        <p14:creationId xmlns:p14="http://schemas.microsoft.com/office/powerpoint/2010/main" val="234942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 Indexing </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792537" y="1392571"/>
            <a:ext cx="10515600" cy="5176003"/>
          </a:xfrm>
        </p:spPr>
        <p:txBody>
          <a:bodyPr>
            <a:normAutofit/>
          </a:bodyPr>
          <a:lstStyle/>
          <a:p>
            <a:r>
              <a:rPr lang="en-US" sz="3600" dirty="0">
                <a:latin typeface="Segoe UI Light" panose="020B0502040204020203" pitchFamily="34" charset="0"/>
                <a:cs typeface="Segoe UI Light" panose="020B0502040204020203" pitchFamily="34" charset="0"/>
              </a:rPr>
              <a:t> Since lists are ordered, lists also have index. The concept is the same as with the strings where the first item on the list is index 0, next item will be index 1 and so on.</a:t>
            </a:r>
          </a:p>
          <a:p>
            <a:pPr marL="0" indent="0">
              <a:buNone/>
            </a:pPr>
            <a:r>
              <a:rPr lang="en-US" sz="3600" dirty="0">
                <a:latin typeface="Segoe UI Light" panose="020B0502040204020203" pitchFamily="34" charset="0"/>
                <a:cs typeface="Segoe UI Light" panose="020B0502040204020203" pitchFamily="34" charset="0"/>
              </a:rPr>
              <a:t> </a:t>
            </a:r>
          </a:p>
          <a:p>
            <a:r>
              <a:rPr lang="en-US" sz="3600" dirty="0">
                <a:latin typeface="Segoe UI Light" panose="020B0502040204020203" pitchFamily="34" charset="0"/>
                <a:cs typeface="Segoe UI Light" panose="020B0502040204020203" pitchFamily="34" charset="0"/>
              </a:rPr>
              <a:t> Also, negative indexing may also be used.</a:t>
            </a:r>
          </a:p>
        </p:txBody>
      </p:sp>
    </p:spTree>
    <p:extLst>
      <p:ext uri="{BB962C8B-B14F-4D97-AF65-F5344CB8AC3E}">
        <p14:creationId xmlns:p14="http://schemas.microsoft.com/office/powerpoint/2010/main" val="105307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607197" y="-3991"/>
            <a:ext cx="10746603" cy="1325563"/>
          </a:xfrm>
        </p:spPr>
        <p:txBody>
          <a:bodyPr>
            <a:normAutofit/>
          </a:bodyPr>
          <a:lstStyle/>
          <a:p>
            <a:r>
              <a:rPr lang="en-PH" dirty="0">
                <a:latin typeface="Segoe UI Light" panose="020B0502040204020203" pitchFamily="34" charset="0"/>
                <a:cs typeface="Segoe UI Light" panose="020B0502040204020203" pitchFamily="34" charset="0"/>
              </a:rPr>
              <a:t>List Indexing </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607197" y="1392571"/>
            <a:ext cx="10515600" cy="5176003"/>
          </a:xfrm>
        </p:spPr>
        <p:txBody>
          <a:bodyPr>
            <a:normAutofit/>
          </a:bodyPr>
          <a:lstStyle/>
          <a:p>
            <a:pPr marL="0" indent="0">
              <a:buNone/>
            </a:pPr>
            <a:r>
              <a:rPr lang="en-US" sz="3600" b="1" dirty="0">
                <a:latin typeface="Segoe UI Light" panose="020B0502040204020203" pitchFamily="34" charset="0"/>
                <a:cs typeface="Segoe UI Light" panose="020B0502040204020203" pitchFamily="34" charset="0"/>
              </a:rPr>
              <a:t>Example:</a:t>
            </a:r>
          </a:p>
          <a:p>
            <a:endParaRPr lang="en-US" sz="3600" dirty="0">
              <a:latin typeface="Segoe UI Light" panose="020B0502040204020203" pitchFamily="34" charset="0"/>
              <a:cs typeface="Segoe UI Light" panose="020B0502040204020203" pitchFamily="34" charset="0"/>
            </a:endParaRPr>
          </a:p>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chemeClr val="bg2">
                    <a:lumMod val="50000"/>
                  </a:schemeClr>
                </a:solidFill>
                <a:latin typeface="Segoe UI Light" panose="020B0502040204020203" pitchFamily="34" charset="0"/>
                <a:cs typeface="Segoe UI Light" panose="020B0502040204020203" pitchFamily="34" charset="0"/>
              </a:rPr>
              <a:t>-7   -6   -5   -4   -3   -2   -1</a:t>
            </a:r>
            <a:r>
              <a:rPr lang="en-US" sz="3600" dirty="0">
                <a:solidFill>
                  <a:srgbClr val="FF0000"/>
                </a:solidFill>
                <a:latin typeface="Segoe UI Light" panose="020B0502040204020203" pitchFamily="34" charset="0"/>
                <a:cs typeface="Segoe UI Light" panose="020B0502040204020203" pitchFamily="34" charset="0"/>
              </a:rPr>
              <a:t> </a:t>
            </a:r>
          </a:p>
          <a:p>
            <a:pPr marL="0" indent="0">
              <a:buNone/>
            </a:pPr>
            <a:r>
              <a:rPr lang="en-US" sz="3600" dirty="0">
                <a:latin typeface="Segoe UI Light" panose="020B0502040204020203" pitchFamily="34" charset="0"/>
                <a:cs typeface="Segoe UI Light" panose="020B0502040204020203" pitchFamily="34" charset="0"/>
              </a:rPr>
              <a:t>		</a:t>
            </a:r>
            <a:r>
              <a:rPr lang="en-US" sz="3600" b="1" dirty="0">
                <a:solidFill>
                  <a:srgbClr val="00B0F0"/>
                </a:solidFill>
                <a:latin typeface="Segoe UI Light" panose="020B0502040204020203" pitchFamily="34" charset="0"/>
                <a:cs typeface="Segoe UI Light" panose="020B0502040204020203" pitchFamily="34" charset="0"/>
              </a:rPr>
              <a:t>list1</a:t>
            </a:r>
            <a:r>
              <a:rPr lang="en-US" sz="3600" dirty="0">
                <a:latin typeface="Segoe UI Light" panose="020B0502040204020203" pitchFamily="34" charset="0"/>
                <a:cs typeface="Segoe UI Light" panose="020B0502040204020203" pitchFamily="34" charset="0"/>
              </a:rPr>
              <a:t> = </a:t>
            </a:r>
            <a:r>
              <a:rPr lang="en-US" sz="3600" b="1" dirty="0">
                <a:latin typeface="Segoe UI Light" panose="020B0502040204020203" pitchFamily="34" charset="0"/>
                <a:cs typeface="Segoe UI Light" panose="020B0502040204020203" pitchFamily="34" charset="0"/>
              </a:rPr>
              <a:t>[</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'a'</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'b'</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'c'</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'd'</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'e'</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'f'</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'g'</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a:t>
            </a:r>
          </a:p>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chemeClr val="bg2">
                    <a:lumMod val="50000"/>
                  </a:schemeClr>
                </a:solidFill>
                <a:latin typeface="Segoe UI Light" panose="020B0502040204020203" pitchFamily="34" charset="0"/>
                <a:cs typeface="Segoe UI Light" panose="020B0502040204020203" pitchFamily="34" charset="0"/>
              </a:rPr>
              <a:t>0    1    2    3    4     5    6	</a:t>
            </a:r>
          </a:p>
        </p:txBody>
      </p:sp>
      <p:sp>
        <p:nvSpPr>
          <p:cNvPr id="8" name="TextBox 7">
            <a:extLst>
              <a:ext uri="{FF2B5EF4-FFF2-40B4-BE49-F238E27FC236}">
                <a16:creationId xmlns:a16="http://schemas.microsoft.com/office/drawing/2014/main" id="{F3EF7443-668F-4F81-A846-98D29CA48F0E}"/>
              </a:ext>
            </a:extLst>
          </p:cNvPr>
          <p:cNvSpPr txBox="1"/>
          <p:nvPr/>
        </p:nvSpPr>
        <p:spPr>
          <a:xfrm>
            <a:off x="5910043" y="2311576"/>
            <a:ext cx="2109833" cy="307777"/>
          </a:xfrm>
          <a:prstGeom prst="rect">
            <a:avLst/>
          </a:prstGeom>
          <a:noFill/>
        </p:spPr>
        <p:txBody>
          <a:bodyPr wrap="square" rtlCol="0">
            <a:spAutoFit/>
          </a:bodyPr>
          <a:lstStyle/>
          <a:p>
            <a:r>
              <a:rPr lang="en-PH" sz="1400" b="1" dirty="0">
                <a:solidFill>
                  <a:srgbClr val="FF0000"/>
                </a:solidFill>
                <a:latin typeface="Segoe UI Light" panose="020B0502040204020203" pitchFamily="34" charset="0"/>
                <a:cs typeface="Segoe UI Light" panose="020B0502040204020203" pitchFamily="34" charset="0"/>
              </a:rPr>
              <a:t>Negative Index</a:t>
            </a:r>
          </a:p>
        </p:txBody>
      </p:sp>
      <p:sp>
        <p:nvSpPr>
          <p:cNvPr id="10" name="TextBox 9">
            <a:extLst>
              <a:ext uri="{FF2B5EF4-FFF2-40B4-BE49-F238E27FC236}">
                <a16:creationId xmlns:a16="http://schemas.microsoft.com/office/drawing/2014/main" id="{BB850180-4F4E-4C5C-BF0C-65931FB95A15}"/>
              </a:ext>
            </a:extLst>
          </p:cNvPr>
          <p:cNvSpPr txBox="1"/>
          <p:nvPr/>
        </p:nvSpPr>
        <p:spPr>
          <a:xfrm>
            <a:off x="5910043" y="5112875"/>
            <a:ext cx="1730929" cy="307777"/>
          </a:xfrm>
          <a:prstGeom prst="rect">
            <a:avLst/>
          </a:prstGeom>
          <a:noFill/>
        </p:spPr>
        <p:txBody>
          <a:bodyPr wrap="square" rtlCol="0">
            <a:spAutoFit/>
          </a:bodyPr>
          <a:lstStyle/>
          <a:p>
            <a:r>
              <a:rPr lang="en-PH" sz="1400" b="1" dirty="0">
                <a:solidFill>
                  <a:schemeClr val="accent1"/>
                </a:solidFill>
                <a:latin typeface="Segoe UI Light" panose="020B0502040204020203" pitchFamily="34" charset="0"/>
                <a:cs typeface="Segoe UI Light" panose="020B0502040204020203" pitchFamily="34" charset="0"/>
              </a:rPr>
              <a:t>Positive Index</a:t>
            </a:r>
          </a:p>
        </p:txBody>
      </p:sp>
    </p:spTree>
    <p:extLst>
      <p:ext uri="{BB962C8B-B14F-4D97-AF65-F5344CB8AC3E}">
        <p14:creationId xmlns:p14="http://schemas.microsoft.com/office/powerpoint/2010/main" val="383208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wipe(left)">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left)">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right)">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9A8596-035E-41F8-955F-845BBF01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461" y="200548"/>
            <a:ext cx="773353" cy="386676"/>
          </a:xfrm>
          <a:prstGeom prst="rect">
            <a:avLst/>
          </a:prstGeom>
        </p:spPr>
      </p:pic>
      <p:sp>
        <p:nvSpPr>
          <p:cNvPr id="5" name="Rectangle 4">
            <a:extLst>
              <a:ext uri="{FF2B5EF4-FFF2-40B4-BE49-F238E27FC236}">
                <a16:creationId xmlns:a16="http://schemas.microsoft.com/office/drawing/2014/main" id="{B13EECF9-30DD-4877-B4D4-86A534488B81}"/>
              </a:ext>
            </a:extLst>
          </p:cNvPr>
          <p:cNvSpPr/>
          <p:nvPr/>
        </p:nvSpPr>
        <p:spPr>
          <a:xfrm>
            <a:off x="-151002" y="1"/>
            <a:ext cx="302004"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400">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85586E06-B98A-4348-9886-A695012C5B1B}"/>
              </a:ext>
            </a:extLst>
          </p:cNvPr>
          <p:cNvSpPr>
            <a:spLocks noGrp="1"/>
          </p:cNvSpPr>
          <p:nvPr>
            <p:ph type="title"/>
          </p:nvPr>
        </p:nvSpPr>
        <p:spPr>
          <a:xfrm>
            <a:off x="838200" y="-3991"/>
            <a:ext cx="10515600" cy="1325563"/>
          </a:xfrm>
        </p:spPr>
        <p:txBody>
          <a:bodyPr>
            <a:normAutofit/>
          </a:bodyPr>
          <a:lstStyle/>
          <a:p>
            <a:r>
              <a:rPr lang="en-PH" dirty="0">
                <a:latin typeface="Segoe UI Light" panose="020B0502040204020203" pitchFamily="34" charset="0"/>
                <a:cs typeface="Segoe UI Light" panose="020B0502040204020203" pitchFamily="34" charset="0"/>
              </a:rPr>
              <a:t>List Indexing </a:t>
            </a:r>
          </a:p>
        </p:txBody>
      </p:sp>
      <p:cxnSp>
        <p:nvCxnSpPr>
          <p:cNvPr id="17" name="Straight Connector 16">
            <a:extLst>
              <a:ext uri="{FF2B5EF4-FFF2-40B4-BE49-F238E27FC236}">
                <a16:creationId xmlns:a16="http://schemas.microsoft.com/office/drawing/2014/main" id="{FA974D81-97B7-4E87-B1B4-1CD65C6CB4C9}"/>
              </a:ext>
            </a:extLst>
          </p:cNvPr>
          <p:cNvCxnSpPr/>
          <p:nvPr/>
        </p:nvCxnSpPr>
        <p:spPr>
          <a:xfrm>
            <a:off x="495512" y="1145403"/>
            <a:ext cx="1119930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1D64C56-8BEE-4EA9-B510-3DB75AB10C49}"/>
              </a:ext>
            </a:extLst>
          </p:cNvPr>
          <p:cNvSpPr>
            <a:spLocks noGrp="1"/>
          </p:cNvSpPr>
          <p:nvPr>
            <p:ph idx="1"/>
          </p:nvPr>
        </p:nvSpPr>
        <p:spPr>
          <a:xfrm>
            <a:off x="151002" y="1321572"/>
            <a:ext cx="10515600" cy="2567032"/>
          </a:xfrm>
        </p:spPr>
        <p:txBody>
          <a:bodyPr>
            <a:normAutofit/>
          </a:bodyPr>
          <a:lstStyle/>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chemeClr val="bg2">
                    <a:lumMod val="50000"/>
                  </a:schemeClr>
                </a:solidFill>
                <a:latin typeface="Segoe UI Light" panose="020B0502040204020203" pitchFamily="34" charset="0"/>
                <a:cs typeface="Segoe UI Light" panose="020B0502040204020203" pitchFamily="34" charset="0"/>
              </a:rPr>
              <a:t>-7   -6   -5   -4   -3   -2   -1</a:t>
            </a:r>
            <a:r>
              <a:rPr lang="en-US" sz="3600" dirty="0">
                <a:solidFill>
                  <a:srgbClr val="FF0000"/>
                </a:solidFill>
                <a:latin typeface="Segoe UI Light" panose="020B0502040204020203" pitchFamily="34" charset="0"/>
                <a:cs typeface="Segoe UI Light" panose="020B0502040204020203" pitchFamily="34" charset="0"/>
              </a:rPr>
              <a:t> </a:t>
            </a:r>
          </a:p>
          <a:p>
            <a:pPr marL="0" indent="0">
              <a:buNone/>
            </a:pPr>
            <a:r>
              <a:rPr lang="en-US" sz="3600" dirty="0">
                <a:latin typeface="Segoe UI Light" panose="020B0502040204020203" pitchFamily="34" charset="0"/>
                <a:cs typeface="Segoe UI Light" panose="020B0502040204020203" pitchFamily="34" charset="0"/>
              </a:rPr>
              <a:t>		</a:t>
            </a:r>
            <a:r>
              <a:rPr lang="en-US" sz="3600" b="1" dirty="0">
                <a:solidFill>
                  <a:srgbClr val="00B0F0"/>
                </a:solidFill>
                <a:latin typeface="Segoe UI Light" panose="020B0502040204020203" pitchFamily="34" charset="0"/>
                <a:cs typeface="Segoe UI Light" panose="020B0502040204020203" pitchFamily="34" charset="0"/>
              </a:rPr>
              <a:t>list1</a:t>
            </a:r>
            <a:r>
              <a:rPr lang="en-US" sz="3600" dirty="0">
                <a:latin typeface="Segoe UI Light" panose="020B0502040204020203" pitchFamily="34" charset="0"/>
                <a:cs typeface="Segoe UI Light" panose="020B0502040204020203" pitchFamily="34" charset="0"/>
              </a:rPr>
              <a:t> = </a:t>
            </a:r>
            <a:r>
              <a:rPr lang="en-US" sz="3600" b="1" dirty="0">
                <a:latin typeface="Segoe UI Light" panose="020B0502040204020203" pitchFamily="34" charset="0"/>
                <a:cs typeface="Segoe UI Light" panose="020B0502040204020203" pitchFamily="34" charset="0"/>
              </a:rPr>
              <a:t>[</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'a'</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'b'</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'c'</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'd'</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'e'</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'f'</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'g'</a:t>
            </a:r>
            <a:r>
              <a:rPr lang="en-US" sz="3600" dirty="0">
                <a:latin typeface="Segoe UI Light" panose="020B0502040204020203" pitchFamily="34" charset="0"/>
                <a:cs typeface="Segoe UI Light" panose="020B0502040204020203" pitchFamily="34" charset="0"/>
              </a:rPr>
              <a:t> </a:t>
            </a:r>
            <a:r>
              <a:rPr lang="en-US" sz="3600" b="1" dirty="0">
                <a:latin typeface="Segoe UI Light" panose="020B0502040204020203" pitchFamily="34" charset="0"/>
                <a:cs typeface="Segoe UI Light" panose="020B0502040204020203" pitchFamily="34" charset="0"/>
              </a:rPr>
              <a:t>]</a:t>
            </a:r>
          </a:p>
          <a:p>
            <a:pPr marL="0" indent="0">
              <a:buNone/>
            </a:pPr>
            <a:r>
              <a:rPr lang="en-US" sz="3600" dirty="0">
                <a:latin typeface="Segoe UI Light" panose="020B0502040204020203" pitchFamily="34" charset="0"/>
                <a:cs typeface="Segoe UI Light" panose="020B0502040204020203" pitchFamily="34" charset="0"/>
              </a:rPr>
              <a:t>       				 </a:t>
            </a:r>
            <a:r>
              <a:rPr lang="en-US" sz="3600" dirty="0">
                <a:solidFill>
                  <a:schemeClr val="bg2">
                    <a:lumMod val="50000"/>
                  </a:schemeClr>
                </a:solidFill>
                <a:latin typeface="Segoe UI Light" panose="020B0502040204020203" pitchFamily="34" charset="0"/>
                <a:cs typeface="Segoe UI Light" panose="020B0502040204020203" pitchFamily="34" charset="0"/>
              </a:rPr>
              <a:t>0    1    2    3    4     5    6	</a:t>
            </a:r>
          </a:p>
        </p:txBody>
      </p:sp>
      <p:sp>
        <p:nvSpPr>
          <p:cNvPr id="11" name="Rectangle 10">
            <a:extLst>
              <a:ext uri="{FF2B5EF4-FFF2-40B4-BE49-F238E27FC236}">
                <a16:creationId xmlns:a16="http://schemas.microsoft.com/office/drawing/2014/main" id="{41B3EE57-D79C-4455-8D03-4F9D59E35AD8}"/>
              </a:ext>
            </a:extLst>
          </p:cNvPr>
          <p:cNvSpPr/>
          <p:nvPr/>
        </p:nvSpPr>
        <p:spPr>
          <a:xfrm>
            <a:off x="3416902" y="3862801"/>
            <a:ext cx="135005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a:t>
            </a:r>
            <a:endParaRPr lang="en-PH" sz="3200" dirty="0">
              <a:latin typeface="Segoe UI Light" panose="020B0502040204020203" pitchFamily="34" charset="0"/>
              <a:cs typeface="Segoe UI Light" panose="020B0502040204020203" pitchFamily="34" charset="0"/>
            </a:endParaRPr>
          </a:p>
        </p:txBody>
      </p:sp>
      <p:sp>
        <p:nvSpPr>
          <p:cNvPr id="12" name="Rectangle 11">
            <a:extLst>
              <a:ext uri="{FF2B5EF4-FFF2-40B4-BE49-F238E27FC236}">
                <a16:creationId xmlns:a16="http://schemas.microsoft.com/office/drawing/2014/main" id="{FEA88009-45D7-4C0A-B3E6-3D24CD4C2CB2}"/>
              </a:ext>
            </a:extLst>
          </p:cNvPr>
          <p:cNvSpPr/>
          <p:nvPr/>
        </p:nvSpPr>
        <p:spPr>
          <a:xfrm>
            <a:off x="3416902" y="4534190"/>
            <a:ext cx="824265"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f</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F1A69CFA-4B94-4BB3-9FE1-98540F4600A7}"/>
              </a:ext>
            </a:extLst>
          </p:cNvPr>
          <p:cNvSpPr txBox="1"/>
          <p:nvPr/>
        </p:nvSpPr>
        <p:spPr>
          <a:xfrm>
            <a:off x="4209751" y="3862801"/>
            <a:ext cx="351578" cy="594777"/>
          </a:xfrm>
          <a:prstGeom prst="rect">
            <a:avLst/>
          </a:prstGeom>
          <a:noFill/>
        </p:spPr>
        <p:txBody>
          <a:bodyPr wrap="squar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5</a:t>
            </a:r>
          </a:p>
        </p:txBody>
      </p:sp>
      <p:sp>
        <p:nvSpPr>
          <p:cNvPr id="14" name="Rectangle 13">
            <a:extLst>
              <a:ext uri="{FF2B5EF4-FFF2-40B4-BE49-F238E27FC236}">
                <a16:creationId xmlns:a16="http://schemas.microsoft.com/office/drawing/2014/main" id="{12797C79-3D7E-425C-B56B-FA7957FCB486}"/>
              </a:ext>
            </a:extLst>
          </p:cNvPr>
          <p:cNvSpPr/>
          <p:nvPr/>
        </p:nvSpPr>
        <p:spPr>
          <a:xfrm>
            <a:off x="3382365" y="5232104"/>
            <a:ext cx="135005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a:t>
            </a:r>
            <a:endParaRPr lang="en-PH" sz="3200" dirty="0">
              <a:latin typeface="Segoe UI Light" panose="020B0502040204020203" pitchFamily="34" charset="0"/>
              <a:cs typeface="Segoe UI Light" panose="020B0502040204020203" pitchFamily="34" charset="0"/>
            </a:endParaRPr>
          </a:p>
        </p:txBody>
      </p:sp>
      <p:sp>
        <p:nvSpPr>
          <p:cNvPr id="15" name="Rectangle 14">
            <a:extLst>
              <a:ext uri="{FF2B5EF4-FFF2-40B4-BE49-F238E27FC236}">
                <a16:creationId xmlns:a16="http://schemas.microsoft.com/office/drawing/2014/main" id="{F4F713CA-37B5-4141-9CE1-09A22681DBDC}"/>
              </a:ext>
            </a:extLst>
          </p:cNvPr>
          <p:cNvSpPr/>
          <p:nvPr/>
        </p:nvSpPr>
        <p:spPr>
          <a:xfrm>
            <a:off x="3382365" y="5903493"/>
            <a:ext cx="893193"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c</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
        <p:nvSpPr>
          <p:cNvPr id="16" name="TextBox 15">
            <a:extLst>
              <a:ext uri="{FF2B5EF4-FFF2-40B4-BE49-F238E27FC236}">
                <a16:creationId xmlns:a16="http://schemas.microsoft.com/office/drawing/2014/main" id="{BDAD2BC1-20A6-4587-83B6-7CE24F4C0D2B}"/>
              </a:ext>
            </a:extLst>
          </p:cNvPr>
          <p:cNvSpPr txBox="1"/>
          <p:nvPr/>
        </p:nvSpPr>
        <p:spPr>
          <a:xfrm>
            <a:off x="4165067" y="5222102"/>
            <a:ext cx="396262"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2</a:t>
            </a:r>
          </a:p>
        </p:txBody>
      </p:sp>
      <p:sp>
        <p:nvSpPr>
          <p:cNvPr id="18" name="Rectangle 17">
            <a:extLst>
              <a:ext uri="{FF2B5EF4-FFF2-40B4-BE49-F238E27FC236}">
                <a16:creationId xmlns:a16="http://schemas.microsoft.com/office/drawing/2014/main" id="{B748095B-C9D1-40B8-81BC-98AD881F5214}"/>
              </a:ext>
            </a:extLst>
          </p:cNvPr>
          <p:cNvSpPr/>
          <p:nvPr/>
        </p:nvSpPr>
        <p:spPr>
          <a:xfrm>
            <a:off x="6953978" y="3826304"/>
            <a:ext cx="157447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a:t>
            </a:r>
            <a:endParaRPr lang="en-PH" sz="3200" dirty="0">
              <a:latin typeface="Segoe UI Light" panose="020B0502040204020203" pitchFamily="34" charset="0"/>
              <a:cs typeface="Segoe UI Light" panose="020B0502040204020203" pitchFamily="34" charset="0"/>
            </a:endParaRPr>
          </a:p>
        </p:txBody>
      </p:sp>
      <p:sp>
        <p:nvSpPr>
          <p:cNvPr id="19" name="Rectangle 18">
            <a:extLst>
              <a:ext uri="{FF2B5EF4-FFF2-40B4-BE49-F238E27FC236}">
                <a16:creationId xmlns:a16="http://schemas.microsoft.com/office/drawing/2014/main" id="{E5D693B7-3765-4213-A675-224C4D0CA18F}"/>
              </a:ext>
            </a:extLst>
          </p:cNvPr>
          <p:cNvSpPr/>
          <p:nvPr/>
        </p:nvSpPr>
        <p:spPr>
          <a:xfrm>
            <a:off x="6953978" y="4497693"/>
            <a:ext cx="941283"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d</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
        <p:nvSpPr>
          <p:cNvPr id="20" name="TextBox 19">
            <a:extLst>
              <a:ext uri="{FF2B5EF4-FFF2-40B4-BE49-F238E27FC236}">
                <a16:creationId xmlns:a16="http://schemas.microsoft.com/office/drawing/2014/main" id="{433B3F3D-72F4-4FCF-8F97-68E185B40B13}"/>
              </a:ext>
            </a:extLst>
          </p:cNvPr>
          <p:cNvSpPr txBox="1"/>
          <p:nvPr/>
        </p:nvSpPr>
        <p:spPr>
          <a:xfrm>
            <a:off x="7741213" y="3826304"/>
            <a:ext cx="566181"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-4</a:t>
            </a:r>
          </a:p>
        </p:txBody>
      </p:sp>
      <p:sp>
        <p:nvSpPr>
          <p:cNvPr id="21" name="Rectangle 20">
            <a:extLst>
              <a:ext uri="{FF2B5EF4-FFF2-40B4-BE49-F238E27FC236}">
                <a16:creationId xmlns:a16="http://schemas.microsoft.com/office/drawing/2014/main" id="{FA9382CD-ECE5-4FFD-8B38-D089A49E16E1}"/>
              </a:ext>
            </a:extLst>
          </p:cNvPr>
          <p:cNvSpPr/>
          <p:nvPr/>
        </p:nvSpPr>
        <p:spPr>
          <a:xfrm>
            <a:off x="6953978" y="5243115"/>
            <a:ext cx="1574470" cy="584775"/>
          </a:xfrm>
          <a:prstGeom prst="rect">
            <a:avLst/>
          </a:prstGeom>
        </p:spPr>
        <p:txBody>
          <a:bodyPr wrap="none">
            <a:spAutoFit/>
          </a:bodyPr>
          <a:lstStyle/>
          <a:p>
            <a:r>
              <a:rPr lang="en-US" sz="3200" b="1" dirty="0">
                <a:solidFill>
                  <a:srgbClr val="00B0F0"/>
                </a:solidFill>
                <a:latin typeface="Segoe UI Light" panose="020B0502040204020203" pitchFamily="34" charset="0"/>
                <a:cs typeface="Segoe UI Light" panose="020B0502040204020203" pitchFamily="34" charset="0"/>
              </a:rPr>
              <a:t>list1</a:t>
            </a:r>
            <a:r>
              <a:rPr lang="en-US" sz="3200" b="1" dirty="0">
                <a:latin typeface="Segoe UI Light" panose="020B0502040204020203" pitchFamily="34" charset="0"/>
                <a:cs typeface="Segoe UI Light" panose="020B0502040204020203" pitchFamily="34" charset="0"/>
              </a:rPr>
              <a:t>[     ]</a:t>
            </a:r>
            <a:endParaRPr lang="en-PH" sz="3200" dirty="0">
              <a:latin typeface="Segoe UI Light" panose="020B0502040204020203" pitchFamily="34" charset="0"/>
              <a:cs typeface="Segoe UI Light" panose="020B0502040204020203" pitchFamily="34" charset="0"/>
            </a:endParaRPr>
          </a:p>
        </p:txBody>
      </p:sp>
      <p:sp>
        <p:nvSpPr>
          <p:cNvPr id="22" name="Rectangle 21">
            <a:extLst>
              <a:ext uri="{FF2B5EF4-FFF2-40B4-BE49-F238E27FC236}">
                <a16:creationId xmlns:a16="http://schemas.microsoft.com/office/drawing/2014/main" id="{B2E85E09-EF27-484E-97A9-4A9C714EAA08}"/>
              </a:ext>
            </a:extLst>
          </p:cNvPr>
          <p:cNvSpPr/>
          <p:nvPr/>
        </p:nvSpPr>
        <p:spPr>
          <a:xfrm>
            <a:off x="6953978" y="5914504"/>
            <a:ext cx="941283" cy="584775"/>
          </a:xfrm>
          <a:prstGeom prst="rect">
            <a:avLst/>
          </a:prstGeom>
        </p:spPr>
        <p:txBody>
          <a:bodyPr wrap="none">
            <a:spAutoFit/>
          </a:bodyPr>
          <a:lstStyle/>
          <a:p>
            <a:r>
              <a:rPr lang="en-US" sz="3200" b="1" dirty="0">
                <a:solidFill>
                  <a:schemeClr val="bg2">
                    <a:lumMod val="50000"/>
                  </a:schemeClr>
                </a:solidFill>
                <a:latin typeface="Segoe UI Light" panose="020B0502040204020203" pitchFamily="34" charset="0"/>
                <a:cs typeface="Segoe UI Light" panose="020B0502040204020203" pitchFamily="34" charset="0"/>
              </a:rPr>
              <a:t>//</a:t>
            </a:r>
            <a:r>
              <a:rPr lang="en-US" sz="3200" b="1" dirty="0">
                <a:solidFill>
                  <a:srgbClr val="00B0F0"/>
                </a:solidFill>
                <a:latin typeface="Segoe UI Light" panose="020B0502040204020203" pitchFamily="34" charset="0"/>
                <a:cs typeface="Segoe UI Light" panose="020B0502040204020203" pitchFamily="34" charset="0"/>
              </a:rPr>
              <a:t>  </a:t>
            </a:r>
            <a:r>
              <a:rPr lang="en-US" sz="3200" b="1" dirty="0">
                <a:solidFill>
                  <a:schemeClr val="bg2">
                    <a:lumMod val="50000"/>
                  </a:schemeClr>
                </a:solidFill>
                <a:latin typeface="Segoe UI Light" panose="020B0502040204020203" pitchFamily="34" charset="0"/>
                <a:cs typeface="Segoe UI Light" panose="020B0502040204020203" pitchFamily="34" charset="0"/>
              </a:rPr>
              <a:t>b</a:t>
            </a:r>
            <a:endParaRPr lang="en-PH" sz="3200" dirty="0">
              <a:solidFill>
                <a:schemeClr val="bg2">
                  <a:lumMod val="50000"/>
                </a:schemeClr>
              </a:solidFill>
              <a:latin typeface="Segoe UI Light" panose="020B0502040204020203" pitchFamily="34" charset="0"/>
              <a:cs typeface="Segoe UI Light" panose="020B0502040204020203" pitchFamily="34" charset="0"/>
            </a:endParaRPr>
          </a:p>
        </p:txBody>
      </p:sp>
      <p:sp>
        <p:nvSpPr>
          <p:cNvPr id="23" name="TextBox 22">
            <a:extLst>
              <a:ext uri="{FF2B5EF4-FFF2-40B4-BE49-F238E27FC236}">
                <a16:creationId xmlns:a16="http://schemas.microsoft.com/office/drawing/2014/main" id="{FECA87C3-1E7B-4D7A-9468-6EB5B89E4462}"/>
              </a:ext>
            </a:extLst>
          </p:cNvPr>
          <p:cNvSpPr txBox="1"/>
          <p:nvPr/>
        </p:nvSpPr>
        <p:spPr>
          <a:xfrm>
            <a:off x="7741213" y="5232104"/>
            <a:ext cx="559769" cy="584775"/>
          </a:xfrm>
          <a:prstGeom prst="rect">
            <a:avLst/>
          </a:prstGeom>
          <a:noFill/>
        </p:spPr>
        <p:txBody>
          <a:bodyPr wrap="none" rtlCol="0" anchor="b">
            <a:spAutoFit/>
          </a:bodyPr>
          <a:lstStyle/>
          <a:p>
            <a:r>
              <a:rPr lang="en-PH" sz="3200" b="1" dirty="0">
                <a:solidFill>
                  <a:srgbClr val="FF0000"/>
                </a:solidFill>
                <a:latin typeface="Segoe UI Light" panose="020B0502040204020203" pitchFamily="34" charset="0"/>
                <a:cs typeface="Segoe UI Light" panose="020B0502040204020203" pitchFamily="34" charset="0"/>
              </a:rPr>
              <a:t>-6</a:t>
            </a:r>
          </a:p>
        </p:txBody>
      </p:sp>
    </p:spTree>
    <p:extLst>
      <p:ext uri="{BB962C8B-B14F-4D97-AF65-F5344CB8AC3E}">
        <p14:creationId xmlns:p14="http://schemas.microsoft.com/office/powerpoint/2010/main" val="322463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righ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8" grpId="0"/>
      <p:bldP spid="19" grpId="0"/>
      <p:bldP spid="20" grpId="0"/>
      <p:bldP spid="21" grpId="0"/>
      <p:bldP spid="22"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2100</TotalTime>
  <Words>938</Words>
  <Application>Microsoft Office PowerPoint</Application>
  <PresentationFormat>Widescreen</PresentationFormat>
  <Paragraphs>134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Segoe UI Light</vt:lpstr>
      <vt:lpstr>Office Theme</vt:lpstr>
      <vt:lpstr>Lists</vt:lpstr>
      <vt:lpstr>What you will learn?</vt:lpstr>
      <vt:lpstr>Lists</vt:lpstr>
      <vt:lpstr>Lists</vt:lpstr>
      <vt:lpstr>List Concatenation</vt:lpstr>
      <vt:lpstr>List Indexing and Slicing</vt:lpstr>
      <vt:lpstr>List Indexing </vt:lpstr>
      <vt:lpstr>List Indexing </vt:lpstr>
      <vt:lpstr>List Indexing </vt:lpstr>
      <vt:lpstr>Changing an Item of a List</vt:lpstr>
      <vt:lpstr>List Slicing</vt:lpstr>
      <vt:lpstr>List Slicing </vt:lpstr>
      <vt:lpstr>List Slicing </vt:lpstr>
      <vt:lpstr>List Methods</vt:lpstr>
      <vt:lpstr>List Methods </vt:lpstr>
      <vt:lpstr>List Methods </vt:lpstr>
      <vt:lpstr>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Melvin</dc:creator>
  <cp:lastModifiedBy>Darwin Tacubanza</cp:lastModifiedBy>
  <cp:revision>68</cp:revision>
  <dcterms:created xsi:type="dcterms:W3CDTF">2020-02-01T08:00:11Z</dcterms:created>
  <dcterms:modified xsi:type="dcterms:W3CDTF">2023-06-16T12:26:57Z</dcterms:modified>
</cp:coreProperties>
</file>