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92" r:id="rId3"/>
    <p:sldId id="293" r:id="rId4"/>
    <p:sldId id="294" r:id="rId5"/>
    <p:sldId id="295" r:id="rId6"/>
    <p:sldId id="31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range()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random module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8652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random module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000" dirty="0"/>
              <a:t> You can generate random numbers in Python by using </a:t>
            </a:r>
            <a:r>
              <a:rPr lang="en-US" sz="4000" b="1" dirty="0"/>
              <a:t>random module</a:t>
            </a:r>
          </a:p>
          <a:p>
            <a:r>
              <a:rPr lang="en-US" sz="4000" dirty="0"/>
              <a:t> Python offers random module that can generate random numbers.</a:t>
            </a:r>
          </a:p>
          <a:p>
            <a:r>
              <a:rPr lang="en-US" sz="4000" dirty="0"/>
              <a:t> In order to use the random module, it must be first imported</a:t>
            </a:r>
          </a:p>
        </p:txBody>
      </p:sp>
    </p:spTree>
    <p:extLst>
      <p:ext uri="{BB962C8B-B14F-4D97-AF65-F5344CB8AC3E}">
        <p14:creationId xmlns:p14="http://schemas.microsoft.com/office/powerpoint/2010/main" val="404837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random module (functions)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7498BA-02CB-4D39-BD68-DF035444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04" y="1283688"/>
            <a:ext cx="10515600" cy="70467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 random() </a:t>
            </a:r>
            <a:r>
              <a:rPr lang="en-US" dirty="0"/>
              <a:t>function return the next random floating point number in the 			range (0.0, 1.0)</a:t>
            </a:r>
            <a:endParaRPr lang="en-PH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F832F-390A-46F5-B80A-691F3CA10CE6}"/>
              </a:ext>
            </a:extLst>
          </p:cNvPr>
          <p:cNvSpPr/>
          <p:nvPr/>
        </p:nvSpPr>
        <p:spPr>
          <a:xfrm>
            <a:off x="1611672" y="1805025"/>
            <a:ext cx="46376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r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random</a:t>
            </a:r>
            <a:r>
              <a:rPr lang="en-US" sz="4000" b="1" dirty="0" err="1"/>
              <a:t>.random</a:t>
            </a:r>
            <a:r>
              <a:rPr lang="en-US" sz="4000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C09B5E-1762-49BD-859F-A684697C4F8D}"/>
              </a:ext>
            </a:extLst>
          </p:cNvPr>
          <p:cNvSpPr/>
          <p:nvPr/>
        </p:nvSpPr>
        <p:spPr>
          <a:xfrm>
            <a:off x="1611672" y="2437410"/>
            <a:ext cx="1717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r</a:t>
            </a:r>
            <a:r>
              <a:rPr lang="en-US" sz="40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750676-8872-4404-AE28-84E88BEE956B}"/>
              </a:ext>
            </a:extLst>
          </p:cNvPr>
          <p:cNvSpPr/>
          <p:nvPr/>
        </p:nvSpPr>
        <p:spPr>
          <a:xfrm>
            <a:off x="1611672" y="3137863"/>
            <a:ext cx="52485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PH" sz="4000" b="1" dirty="0">
                <a:solidFill>
                  <a:schemeClr val="bg2">
                    <a:lumMod val="50000"/>
                  </a:schemeClr>
                </a:solidFill>
              </a:rPr>
              <a:t>0.1577808554665978</a:t>
            </a:r>
            <a:endParaRPr lang="en-US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89A8DA5-A625-405A-9398-2176163A23C2}"/>
              </a:ext>
            </a:extLst>
          </p:cNvPr>
          <p:cNvSpPr txBox="1">
            <a:spLocks/>
          </p:cNvSpPr>
          <p:nvPr/>
        </p:nvSpPr>
        <p:spPr>
          <a:xfrm>
            <a:off x="676489" y="4048304"/>
            <a:ext cx="10515600" cy="704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uniform() </a:t>
            </a:r>
            <a:r>
              <a:rPr lang="en-US" dirty="0"/>
              <a:t>function return a random floating point number between 			a and b inclusive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BB0DD-EAF8-4869-B622-757A7B21F5AD}"/>
              </a:ext>
            </a:extLst>
          </p:cNvPr>
          <p:cNvSpPr/>
          <p:nvPr/>
        </p:nvSpPr>
        <p:spPr>
          <a:xfrm>
            <a:off x="1705349" y="4611586"/>
            <a:ext cx="6218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r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random</a:t>
            </a:r>
            <a:r>
              <a:rPr lang="en-US" sz="4000" b="1" dirty="0" err="1"/>
              <a:t>.uniform</a:t>
            </a:r>
            <a:r>
              <a:rPr lang="en-US" sz="4000" dirty="0"/>
              <a:t>(10, 100)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797219-BCC5-4051-9DC0-64D79DAADF84}"/>
              </a:ext>
            </a:extLst>
          </p:cNvPr>
          <p:cNvSpPr/>
          <p:nvPr/>
        </p:nvSpPr>
        <p:spPr>
          <a:xfrm>
            <a:off x="1705349" y="5243971"/>
            <a:ext cx="1717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r</a:t>
            </a:r>
            <a:r>
              <a:rPr lang="en-US" sz="4000" dirty="0"/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C8CED-1692-43C1-9C95-1532BA41C30F}"/>
              </a:ext>
            </a:extLst>
          </p:cNvPr>
          <p:cNvSpPr/>
          <p:nvPr/>
        </p:nvSpPr>
        <p:spPr>
          <a:xfrm>
            <a:off x="1705349" y="5944424"/>
            <a:ext cx="55082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PH" sz="4000" b="1" dirty="0">
                <a:solidFill>
                  <a:schemeClr val="bg2">
                    <a:lumMod val="50000"/>
                  </a:schemeClr>
                </a:solidFill>
              </a:rPr>
              <a:t>54.1375888532643750</a:t>
            </a:r>
            <a:endParaRPr lang="en-US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7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  <p:bldP spid="14" grpId="0" build="p"/>
      <p:bldP spid="15" grpId="0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random module (functions)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7498BA-02CB-4D39-BD68-DF035444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04" y="1283688"/>
            <a:ext cx="10515600" cy="70467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 </a:t>
            </a:r>
            <a:r>
              <a:rPr lang="en-US" b="1" dirty="0" err="1"/>
              <a:t>randint</a:t>
            </a:r>
            <a:r>
              <a:rPr lang="en-US" b="1" dirty="0"/>
              <a:t>(a, b) </a:t>
            </a:r>
            <a:r>
              <a:rPr lang="en-US" dirty="0"/>
              <a:t>function Returns a random integer between a and b inclusive</a:t>
            </a:r>
            <a:endParaRPr lang="en-PH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F832F-390A-46F5-B80A-691F3CA10CE6}"/>
              </a:ext>
            </a:extLst>
          </p:cNvPr>
          <p:cNvSpPr/>
          <p:nvPr/>
        </p:nvSpPr>
        <p:spPr>
          <a:xfrm>
            <a:off x="1611672" y="1712746"/>
            <a:ext cx="55434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r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random</a:t>
            </a:r>
            <a:r>
              <a:rPr lang="en-US" sz="4000" b="1" dirty="0" err="1"/>
              <a:t>.randint</a:t>
            </a:r>
            <a:r>
              <a:rPr lang="en-US" sz="4000" dirty="0"/>
              <a:t>(7, 70)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C09B5E-1762-49BD-859F-A684697C4F8D}"/>
              </a:ext>
            </a:extLst>
          </p:cNvPr>
          <p:cNvSpPr/>
          <p:nvPr/>
        </p:nvSpPr>
        <p:spPr>
          <a:xfrm>
            <a:off x="1611672" y="2345131"/>
            <a:ext cx="1717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r</a:t>
            </a:r>
            <a:r>
              <a:rPr lang="en-US" sz="40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750676-8872-4404-AE28-84E88BEE956B}"/>
              </a:ext>
            </a:extLst>
          </p:cNvPr>
          <p:cNvSpPr/>
          <p:nvPr/>
        </p:nvSpPr>
        <p:spPr>
          <a:xfrm>
            <a:off x="1611672" y="3045584"/>
            <a:ext cx="121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PH" sz="4000" b="1" dirty="0">
                <a:solidFill>
                  <a:schemeClr val="bg2">
                    <a:lumMod val="50000"/>
                  </a:schemeClr>
                </a:solidFill>
              </a:rPr>
              <a:t>45</a:t>
            </a:r>
            <a:endParaRPr lang="en-US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89A8DA5-A625-405A-9398-2176163A23C2}"/>
              </a:ext>
            </a:extLst>
          </p:cNvPr>
          <p:cNvSpPr txBox="1">
            <a:spLocks/>
          </p:cNvSpPr>
          <p:nvPr/>
        </p:nvSpPr>
        <p:spPr>
          <a:xfrm>
            <a:off x="676489" y="3838579"/>
            <a:ext cx="11269434" cy="704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</a:t>
            </a:r>
            <a:r>
              <a:rPr lang="en-US" b="1" dirty="0" err="1"/>
              <a:t>randrange</a:t>
            </a:r>
            <a:r>
              <a:rPr lang="en-US" b="1" dirty="0"/>
              <a:t>(</a:t>
            </a:r>
            <a:r>
              <a:rPr lang="en-US" dirty="0"/>
              <a:t>start, stop, step</a:t>
            </a:r>
            <a:r>
              <a:rPr lang="en-US" b="1" dirty="0"/>
              <a:t>) </a:t>
            </a:r>
            <a:r>
              <a:rPr lang="en-US" dirty="0"/>
              <a:t>function Returns a random integer from the range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BB0DD-EAF8-4869-B622-757A7B21F5AD}"/>
              </a:ext>
            </a:extLst>
          </p:cNvPr>
          <p:cNvSpPr/>
          <p:nvPr/>
        </p:nvSpPr>
        <p:spPr>
          <a:xfrm>
            <a:off x="1713738" y="4301193"/>
            <a:ext cx="66679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r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random</a:t>
            </a:r>
            <a:r>
              <a:rPr lang="en-US" sz="4000" b="1" dirty="0" err="1"/>
              <a:t>.randrange</a:t>
            </a:r>
            <a:r>
              <a:rPr lang="en-US" sz="4000" dirty="0"/>
              <a:t>(0, 10, 2)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797219-BCC5-4051-9DC0-64D79DAADF84}"/>
              </a:ext>
            </a:extLst>
          </p:cNvPr>
          <p:cNvSpPr/>
          <p:nvPr/>
        </p:nvSpPr>
        <p:spPr>
          <a:xfrm>
            <a:off x="1713738" y="4933578"/>
            <a:ext cx="1717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r</a:t>
            </a:r>
            <a:r>
              <a:rPr lang="en-US" sz="4000" dirty="0"/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C8CED-1692-43C1-9C95-1532BA41C30F}"/>
              </a:ext>
            </a:extLst>
          </p:cNvPr>
          <p:cNvSpPr/>
          <p:nvPr/>
        </p:nvSpPr>
        <p:spPr>
          <a:xfrm>
            <a:off x="1713738" y="5634031"/>
            <a:ext cx="9573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PH" sz="4000" b="1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41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  <p:bldP spid="14" grpId="0" build="p"/>
      <p:bldP spid="15" grpId="0"/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random module (functions)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7498BA-02CB-4D39-BD68-DF035444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04" y="1283688"/>
            <a:ext cx="10515600" cy="70467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 choice(sequence) </a:t>
            </a:r>
            <a:r>
              <a:rPr lang="en-US" dirty="0"/>
              <a:t>function Return a random element from the non-empty 				sequence</a:t>
            </a:r>
            <a:endParaRPr lang="en-PH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F832F-390A-46F5-B80A-691F3CA10CE6}"/>
              </a:ext>
            </a:extLst>
          </p:cNvPr>
          <p:cNvSpPr/>
          <p:nvPr/>
        </p:nvSpPr>
        <p:spPr>
          <a:xfrm>
            <a:off x="1611672" y="1813414"/>
            <a:ext cx="75920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r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random</a:t>
            </a:r>
            <a:r>
              <a:rPr lang="en-US" sz="4000" b="1" dirty="0" err="1"/>
              <a:t>.choice</a:t>
            </a:r>
            <a:r>
              <a:rPr lang="en-US" sz="4000" dirty="0"/>
              <a:t>([ </a:t>
            </a:r>
            <a:r>
              <a:rPr lang="en-US" sz="4000" b="1" dirty="0"/>
              <a:t>'a'</a:t>
            </a:r>
            <a:r>
              <a:rPr lang="en-US" sz="4000" dirty="0"/>
              <a:t>,</a:t>
            </a:r>
            <a:r>
              <a:rPr lang="en-US" sz="4000" b="1" dirty="0"/>
              <a:t> 'b'</a:t>
            </a:r>
            <a:r>
              <a:rPr lang="en-US" sz="4000" dirty="0"/>
              <a:t>,</a:t>
            </a:r>
            <a:r>
              <a:rPr lang="en-US" sz="4000" b="1" dirty="0"/>
              <a:t> 'c'</a:t>
            </a:r>
            <a:r>
              <a:rPr lang="en-US" sz="4000" dirty="0"/>
              <a:t>,</a:t>
            </a:r>
            <a:r>
              <a:rPr lang="en-US" sz="4000" b="1" dirty="0"/>
              <a:t> 'd' </a:t>
            </a:r>
            <a:r>
              <a:rPr lang="en-US" sz="4000" dirty="0"/>
              <a:t>])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C09B5E-1762-49BD-859F-A684697C4F8D}"/>
              </a:ext>
            </a:extLst>
          </p:cNvPr>
          <p:cNvSpPr/>
          <p:nvPr/>
        </p:nvSpPr>
        <p:spPr>
          <a:xfrm>
            <a:off x="1611672" y="2445799"/>
            <a:ext cx="1717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r</a:t>
            </a:r>
            <a:r>
              <a:rPr lang="en-US" sz="40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750676-8872-4404-AE28-84E88BEE956B}"/>
              </a:ext>
            </a:extLst>
          </p:cNvPr>
          <p:cNvSpPr/>
          <p:nvPr/>
        </p:nvSpPr>
        <p:spPr>
          <a:xfrm>
            <a:off x="1611672" y="3146252"/>
            <a:ext cx="9124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PH" sz="4000" b="1" dirty="0">
                <a:solidFill>
                  <a:schemeClr val="bg2">
                    <a:lumMod val="50000"/>
                  </a:schemeClr>
                </a:solidFill>
              </a:rPr>
              <a:t>c</a:t>
            </a:r>
            <a:endParaRPr lang="en-US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89A8DA5-A625-405A-9398-2176163A23C2}"/>
              </a:ext>
            </a:extLst>
          </p:cNvPr>
          <p:cNvSpPr txBox="1">
            <a:spLocks/>
          </p:cNvSpPr>
          <p:nvPr/>
        </p:nvSpPr>
        <p:spPr>
          <a:xfrm>
            <a:off x="676489" y="4048304"/>
            <a:ext cx="11269434" cy="704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sample(population</a:t>
            </a:r>
            <a:r>
              <a:rPr lang="en-US" dirty="0"/>
              <a:t>, </a:t>
            </a:r>
            <a:r>
              <a:rPr lang="en-US" b="1" dirty="0"/>
              <a:t>k) </a:t>
            </a:r>
            <a:r>
              <a:rPr lang="en-US" dirty="0"/>
              <a:t>function Return a k length list of unique elements 			chosen from the population sequence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BB0DD-EAF8-4869-B622-757A7B21F5AD}"/>
              </a:ext>
            </a:extLst>
          </p:cNvPr>
          <p:cNvSpPr/>
          <p:nvPr/>
        </p:nvSpPr>
        <p:spPr>
          <a:xfrm>
            <a:off x="1713738" y="4636753"/>
            <a:ext cx="82653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r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random</a:t>
            </a:r>
            <a:r>
              <a:rPr lang="en-US" sz="4000" b="1" dirty="0" err="1"/>
              <a:t>.sample</a:t>
            </a:r>
            <a:r>
              <a:rPr lang="en-US" sz="4000" dirty="0"/>
              <a:t>([ </a:t>
            </a:r>
            <a:r>
              <a:rPr lang="en-US" sz="4000" b="1" dirty="0"/>
              <a:t>'a'</a:t>
            </a:r>
            <a:r>
              <a:rPr lang="en-US" sz="4000" dirty="0"/>
              <a:t>,</a:t>
            </a:r>
            <a:r>
              <a:rPr lang="en-US" sz="4000" b="1" dirty="0"/>
              <a:t> 'b'</a:t>
            </a:r>
            <a:r>
              <a:rPr lang="en-US" sz="4000" dirty="0"/>
              <a:t>,</a:t>
            </a:r>
            <a:r>
              <a:rPr lang="en-US" sz="4000" b="1" dirty="0"/>
              <a:t> 'c'</a:t>
            </a:r>
            <a:r>
              <a:rPr lang="en-US" sz="4000" dirty="0"/>
              <a:t>,</a:t>
            </a:r>
            <a:r>
              <a:rPr lang="en-US" sz="4000" b="1" dirty="0"/>
              <a:t> 'd' </a:t>
            </a:r>
            <a:r>
              <a:rPr lang="en-US" sz="4000" dirty="0"/>
              <a:t>], 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797219-BCC5-4051-9DC0-64D79DAADF84}"/>
              </a:ext>
            </a:extLst>
          </p:cNvPr>
          <p:cNvSpPr/>
          <p:nvPr/>
        </p:nvSpPr>
        <p:spPr>
          <a:xfrm>
            <a:off x="1713738" y="5269138"/>
            <a:ext cx="1717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r</a:t>
            </a:r>
            <a:r>
              <a:rPr lang="en-US" sz="4000" dirty="0"/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C8CED-1692-43C1-9C95-1532BA41C30F}"/>
              </a:ext>
            </a:extLst>
          </p:cNvPr>
          <p:cNvSpPr/>
          <p:nvPr/>
        </p:nvSpPr>
        <p:spPr>
          <a:xfrm>
            <a:off x="1713738" y="5969591"/>
            <a:ext cx="24961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[ 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'a'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'd'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]</a:t>
            </a:r>
            <a:endParaRPr lang="en-US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0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  <p:bldP spid="14" grpId="0" build="p"/>
      <p:bldP spid="15" grpId="0"/>
      <p:bldP spid="16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random module (functions)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7498BA-02CB-4D39-BD68-DF035444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04" y="1283688"/>
            <a:ext cx="10515600" cy="704676"/>
          </a:xfrm>
        </p:spPr>
        <p:txBody>
          <a:bodyPr>
            <a:normAutofit/>
          </a:bodyPr>
          <a:lstStyle/>
          <a:p>
            <a:r>
              <a:rPr lang="en-US" b="1" dirty="0"/>
              <a:t> shuffle(sequence) </a:t>
            </a:r>
            <a:r>
              <a:rPr lang="en-US" dirty="0"/>
              <a:t>function </a:t>
            </a:r>
            <a:r>
              <a:rPr lang="en-PH" dirty="0"/>
              <a:t>Shuffle the sequence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F832F-390A-46F5-B80A-691F3CA10CE6}"/>
              </a:ext>
            </a:extLst>
          </p:cNvPr>
          <p:cNvSpPr/>
          <p:nvPr/>
        </p:nvSpPr>
        <p:spPr>
          <a:xfrm>
            <a:off x="1840050" y="2170790"/>
            <a:ext cx="52338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</a:rPr>
              <a:t>strlist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dirty="0"/>
              <a:t>[ </a:t>
            </a:r>
            <a:r>
              <a:rPr lang="en-US" sz="4000" b="1" dirty="0"/>
              <a:t>'a'</a:t>
            </a:r>
            <a:r>
              <a:rPr lang="en-US" sz="4000" dirty="0"/>
              <a:t>,</a:t>
            </a:r>
            <a:r>
              <a:rPr lang="en-US" sz="4000" b="1" dirty="0"/>
              <a:t> 'b'</a:t>
            </a:r>
            <a:r>
              <a:rPr lang="en-US" sz="4000" dirty="0"/>
              <a:t>,</a:t>
            </a:r>
            <a:r>
              <a:rPr lang="en-US" sz="4000" b="1" dirty="0"/>
              <a:t> 'c'</a:t>
            </a:r>
            <a:r>
              <a:rPr lang="en-US" sz="4000" dirty="0"/>
              <a:t>,</a:t>
            </a:r>
            <a:r>
              <a:rPr lang="en-US" sz="4000" b="1" dirty="0"/>
              <a:t> 'd' </a:t>
            </a:r>
            <a:r>
              <a:rPr lang="en-US" sz="4000" dirty="0"/>
              <a:t>]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endParaRPr lang="en-US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C09B5E-1762-49BD-859F-A684697C4F8D}"/>
              </a:ext>
            </a:extLst>
          </p:cNvPr>
          <p:cNvSpPr/>
          <p:nvPr/>
        </p:nvSpPr>
        <p:spPr>
          <a:xfrm>
            <a:off x="1787841" y="3595091"/>
            <a:ext cx="27203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 err="1">
                <a:solidFill>
                  <a:srgbClr val="00B0F0"/>
                </a:solidFill>
              </a:rPr>
              <a:t>strlist</a:t>
            </a:r>
            <a:r>
              <a:rPr lang="en-US" sz="40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750676-8872-4404-AE28-84E88BEE956B}"/>
              </a:ext>
            </a:extLst>
          </p:cNvPr>
          <p:cNvSpPr/>
          <p:nvPr/>
        </p:nvSpPr>
        <p:spPr>
          <a:xfrm>
            <a:off x="1787841" y="4295544"/>
            <a:ext cx="4070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[ 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'b'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'd'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'a'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'c'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77F601-C671-4C9C-8D09-EB1888E4FB76}"/>
              </a:ext>
            </a:extLst>
          </p:cNvPr>
          <p:cNvSpPr/>
          <p:nvPr/>
        </p:nvSpPr>
        <p:spPr>
          <a:xfrm>
            <a:off x="1840049" y="2871243"/>
            <a:ext cx="49564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random</a:t>
            </a:r>
            <a:r>
              <a:rPr lang="en-US" sz="4000" b="1" dirty="0" err="1"/>
              <a:t>.shuffle</a:t>
            </a:r>
            <a:r>
              <a:rPr lang="en-US" sz="4000" dirty="0"/>
              <a:t>(</a:t>
            </a:r>
            <a:r>
              <a:rPr lang="en-US" sz="4000" b="1" dirty="0" err="1">
                <a:solidFill>
                  <a:srgbClr val="00B0F0"/>
                </a:solidFill>
              </a:rPr>
              <a:t>strlist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42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B8B491F-9A6A-4D18-A467-01848AF7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751"/>
            <a:ext cx="10515600" cy="1332714"/>
          </a:xfrm>
        </p:spPr>
        <p:txBody>
          <a:bodyPr>
            <a:normAutofit/>
          </a:bodyPr>
          <a:lstStyle/>
          <a:p>
            <a:pPr algn="ctr"/>
            <a:r>
              <a:rPr lang="en-PH" sz="7200" b="1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94322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range()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300" dirty="0"/>
              <a:t> The </a:t>
            </a:r>
            <a:r>
              <a:rPr lang="en-US" sz="4300" b="1" dirty="0"/>
              <a:t>range() </a:t>
            </a:r>
            <a:r>
              <a:rPr lang="en-US" sz="4300" dirty="0"/>
              <a:t>function returns an immutable sequence of numbers between the given start integer to the stop integer.</a:t>
            </a:r>
          </a:p>
          <a:p>
            <a:pPr marL="0" indent="0">
              <a:buNone/>
            </a:pPr>
            <a:r>
              <a:rPr lang="en-US" sz="4300" b="1" dirty="0"/>
              <a:t>General forms:</a:t>
            </a:r>
          </a:p>
          <a:p>
            <a:pPr marL="0" indent="0">
              <a:buNone/>
            </a:pPr>
            <a:r>
              <a:rPr lang="en-US" sz="4300" dirty="0"/>
              <a:t>			</a:t>
            </a:r>
            <a:r>
              <a:rPr lang="en-US" sz="4300" b="1" dirty="0"/>
              <a:t>range</a:t>
            </a:r>
            <a:r>
              <a:rPr lang="en-US" sz="4300" dirty="0"/>
              <a:t>(stop)</a:t>
            </a:r>
          </a:p>
          <a:p>
            <a:pPr marL="0" indent="0">
              <a:buNone/>
            </a:pPr>
            <a:r>
              <a:rPr lang="en-US" sz="4300" b="1" dirty="0"/>
              <a:t>			range</a:t>
            </a:r>
            <a:r>
              <a:rPr lang="en-US" sz="4300" dirty="0"/>
              <a:t>(start, stop)</a:t>
            </a:r>
          </a:p>
          <a:p>
            <a:pPr marL="0" indent="0">
              <a:buNone/>
            </a:pPr>
            <a:r>
              <a:rPr lang="en-US" sz="4300" dirty="0"/>
              <a:t>			</a:t>
            </a:r>
            <a:r>
              <a:rPr lang="en-US" sz="4300" b="1" dirty="0"/>
              <a:t>range</a:t>
            </a:r>
            <a:r>
              <a:rPr lang="en-US" sz="4300" dirty="0"/>
              <a:t>(start, stop, step)</a:t>
            </a:r>
          </a:p>
        </p:txBody>
      </p:sp>
    </p:spTree>
    <p:extLst>
      <p:ext uri="{BB962C8B-B14F-4D97-AF65-F5344CB8AC3E}">
        <p14:creationId xmlns:p14="http://schemas.microsoft.com/office/powerpoint/2010/main" val="343011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range() function parameters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423171"/>
            <a:ext cx="10902277" cy="53358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300" b="1" dirty="0"/>
              <a:t>			range</a:t>
            </a:r>
            <a:r>
              <a:rPr lang="en-US" sz="4300" dirty="0"/>
              <a:t>(stop)</a:t>
            </a:r>
          </a:p>
          <a:p>
            <a:pPr marL="0" indent="0">
              <a:buNone/>
            </a:pPr>
            <a:r>
              <a:rPr lang="en-US" sz="4300" dirty="0"/>
              <a:t>			</a:t>
            </a:r>
            <a:r>
              <a:rPr lang="en-US" sz="4300" b="1" dirty="0"/>
              <a:t>range</a:t>
            </a:r>
            <a:r>
              <a:rPr lang="en-US" sz="4300" dirty="0"/>
              <a:t>(start, stop)</a:t>
            </a:r>
          </a:p>
          <a:p>
            <a:pPr marL="0" indent="0">
              <a:buNone/>
            </a:pPr>
            <a:r>
              <a:rPr lang="en-US" sz="4300" dirty="0"/>
              <a:t>			</a:t>
            </a:r>
            <a:r>
              <a:rPr lang="en-US" sz="4300" b="1" dirty="0"/>
              <a:t>range</a:t>
            </a:r>
            <a:r>
              <a:rPr lang="en-US" sz="4300" dirty="0"/>
              <a:t>(start, stop, step)</a:t>
            </a:r>
          </a:p>
          <a:p>
            <a:pPr marL="0" indent="0">
              <a:buNone/>
            </a:pPr>
            <a:r>
              <a:rPr lang="en-US" sz="4300" b="1" dirty="0"/>
              <a:t>Parameters:</a:t>
            </a:r>
            <a:endParaRPr lang="en-US" sz="1200" dirty="0"/>
          </a:p>
          <a:p>
            <a:pPr marL="0" indent="0">
              <a:buNone/>
            </a:pPr>
            <a:r>
              <a:rPr lang="en-US" sz="4300" b="1" dirty="0"/>
              <a:t>start</a:t>
            </a:r>
            <a:r>
              <a:rPr lang="en-US" sz="4300" dirty="0"/>
              <a:t> --&gt; integer starting from which the sequence of integers is to be returned</a:t>
            </a:r>
          </a:p>
          <a:p>
            <a:pPr marL="0" indent="0">
              <a:buNone/>
            </a:pPr>
            <a:r>
              <a:rPr lang="en-US" sz="4300" b="1" dirty="0"/>
              <a:t>stop</a:t>
            </a:r>
            <a:r>
              <a:rPr lang="en-US" sz="4300" dirty="0"/>
              <a:t> --&gt; integer before which the sequence of integers is to be returned. The range of integers end at stop-1.</a:t>
            </a:r>
          </a:p>
          <a:p>
            <a:pPr marL="0" indent="0">
              <a:buNone/>
            </a:pPr>
            <a:r>
              <a:rPr lang="en-US" sz="4300" b="1" dirty="0"/>
              <a:t>step</a:t>
            </a:r>
            <a:r>
              <a:rPr lang="en-US" sz="4300" dirty="0"/>
              <a:t> </a:t>
            </a:r>
            <a:r>
              <a:rPr lang="en-US" sz="4300" b="1" dirty="0"/>
              <a:t>(</a:t>
            </a:r>
            <a:r>
              <a:rPr lang="en-US" sz="4300" dirty="0"/>
              <a:t>optional</a:t>
            </a:r>
            <a:r>
              <a:rPr lang="en-US" sz="4300" b="1" dirty="0"/>
              <a:t>)</a:t>
            </a:r>
            <a:r>
              <a:rPr lang="en-US" sz="4300" dirty="0"/>
              <a:t> --&gt; integer value which determines the increment between each integer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35451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range()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300" b="1" dirty="0"/>
              <a:t>Example 1:</a:t>
            </a:r>
          </a:p>
          <a:p>
            <a:pPr marL="0" indent="0">
              <a:buNone/>
            </a:pPr>
            <a:r>
              <a:rPr lang="en-US" sz="4300" dirty="0"/>
              <a:t>			</a:t>
            </a:r>
            <a:r>
              <a:rPr lang="en-US" sz="4300" b="1" dirty="0"/>
              <a:t>print</a:t>
            </a:r>
            <a:r>
              <a:rPr lang="en-US" sz="4300" dirty="0"/>
              <a:t>(</a:t>
            </a:r>
            <a:r>
              <a:rPr lang="en-US" sz="4300" b="1" dirty="0"/>
              <a:t>list</a:t>
            </a:r>
            <a:r>
              <a:rPr lang="en-US" sz="4300" dirty="0"/>
              <a:t>(</a:t>
            </a:r>
            <a:r>
              <a:rPr lang="en-US" sz="4300" b="1" dirty="0"/>
              <a:t>range</a:t>
            </a:r>
            <a:r>
              <a:rPr lang="en-US" sz="4300" dirty="0"/>
              <a:t>(</a:t>
            </a:r>
            <a:r>
              <a:rPr lang="en-US" sz="4300" b="1" dirty="0">
                <a:solidFill>
                  <a:srgbClr val="FF0000"/>
                </a:solidFill>
              </a:rPr>
              <a:t>10</a:t>
            </a:r>
            <a:r>
              <a:rPr lang="en-US" sz="4300" dirty="0"/>
              <a:t>)))</a:t>
            </a:r>
          </a:p>
          <a:p>
            <a:pPr marL="0" indent="0">
              <a:buNone/>
            </a:pPr>
            <a:r>
              <a:rPr lang="en-US" sz="4300" dirty="0"/>
              <a:t>				//  [ </a:t>
            </a:r>
            <a:r>
              <a:rPr lang="en-US" sz="4300" b="1" dirty="0">
                <a:solidFill>
                  <a:srgbClr val="00B050"/>
                </a:solidFill>
              </a:rPr>
              <a:t>0</a:t>
            </a:r>
            <a:r>
              <a:rPr lang="en-US" sz="4300" dirty="0"/>
              <a:t>, </a:t>
            </a:r>
            <a:r>
              <a:rPr lang="en-US" sz="4300" b="1" dirty="0"/>
              <a:t>1</a:t>
            </a:r>
            <a:r>
              <a:rPr lang="en-US" sz="4300" dirty="0"/>
              <a:t>,</a:t>
            </a:r>
            <a:r>
              <a:rPr lang="en-US" sz="4300" b="1" dirty="0"/>
              <a:t> 2</a:t>
            </a:r>
            <a:r>
              <a:rPr lang="en-US" sz="4300" dirty="0"/>
              <a:t>,</a:t>
            </a:r>
            <a:r>
              <a:rPr lang="en-US" sz="4300" b="1" dirty="0"/>
              <a:t> 3</a:t>
            </a:r>
            <a:r>
              <a:rPr lang="en-US" sz="4300" dirty="0"/>
              <a:t>,</a:t>
            </a:r>
            <a:r>
              <a:rPr lang="en-US" sz="4300" b="1" dirty="0"/>
              <a:t> 4</a:t>
            </a:r>
            <a:r>
              <a:rPr lang="en-US" sz="4300" dirty="0"/>
              <a:t>,</a:t>
            </a:r>
            <a:r>
              <a:rPr lang="en-US" sz="4300" b="1" dirty="0"/>
              <a:t> 5</a:t>
            </a:r>
            <a:r>
              <a:rPr lang="en-US" sz="4300" dirty="0"/>
              <a:t>,</a:t>
            </a:r>
            <a:r>
              <a:rPr lang="en-US" sz="4300" b="1" dirty="0"/>
              <a:t> 6</a:t>
            </a:r>
            <a:r>
              <a:rPr lang="en-US" sz="4300" dirty="0"/>
              <a:t>,</a:t>
            </a:r>
            <a:r>
              <a:rPr lang="en-US" sz="4300" b="1" dirty="0"/>
              <a:t> 7</a:t>
            </a:r>
            <a:r>
              <a:rPr lang="en-US" sz="4300" dirty="0"/>
              <a:t>,</a:t>
            </a:r>
            <a:r>
              <a:rPr lang="en-US" sz="4300" b="1" dirty="0"/>
              <a:t> 8</a:t>
            </a:r>
            <a:r>
              <a:rPr lang="en-US" sz="4300" dirty="0"/>
              <a:t>,</a:t>
            </a:r>
            <a:r>
              <a:rPr lang="en-US" sz="4300" b="1" dirty="0"/>
              <a:t> </a:t>
            </a:r>
            <a:r>
              <a:rPr lang="en-US" sz="4300" b="1" dirty="0">
                <a:solidFill>
                  <a:srgbClr val="FF0000"/>
                </a:solidFill>
              </a:rPr>
              <a:t>9</a:t>
            </a:r>
            <a:r>
              <a:rPr lang="en-US" sz="4300" b="1" dirty="0"/>
              <a:t> </a:t>
            </a:r>
            <a:r>
              <a:rPr lang="en-US" sz="4300" dirty="0"/>
              <a:t>]</a:t>
            </a:r>
          </a:p>
          <a:p>
            <a:endParaRPr lang="en-US" sz="4300" dirty="0"/>
          </a:p>
          <a:p>
            <a:pPr marL="0" indent="0">
              <a:buNone/>
            </a:pPr>
            <a:r>
              <a:rPr lang="en-US" sz="4300" b="1" dirty="0"/>
              <a:t>Example 2</a:t>
            </a:r>
            <a:r>
              <a:rPr lang="en-US" sz="4300" dirty="0"/>
              <a:t>:</a:t>
            </a:r>
          </a:p>
          <a:p>
            <a:pPr marL="0" indent="0">
              <a:buNone/>
            </a:pPr>
            <a:r>
              <a:rPr lang="en-US" sz="4300" dirty="0"/>
              <a:t>			</a:t>
            </a:r>
            <a:r>
              <a:rPr lang="en-US" sz="4300" b="1" dirty="0"/>
              <a:t>print</a:t>
            </a:r>
            <a:r>
              <a:rPr lang="en-US" sz="4300" dirty="0"/>
              <a:t>(</a:t>
            </a:r>
            <a:r>
              <a:rPr lang="en-US" sz="4300" b="1" dirty="0"/>
              <a:t>list</a:t>
            </a:r>
            <a:r>
              <a:rPr lang="en-US" sz="4300" dirty="0"/>
              <a:t>(</a:t>
            </a:r>
            <a:r>
              <a:rPr lang="en-US" sz="4300" b="1" dirty="0"/>
              <a:t>range</a:t>
            </a:r>
            <a:r>
              <a:rPr lang="en-US" sz="4300" dirty="0"/>
              <a:t>(</a:t>
            </a:r>
            <a:r>
              <a:rPr lang="en-US" sz="4300" b="1" dirty="0">
                <a:solidFill>
                  <a:srgbClr val="00B050"/>
                </a:solidFill>
              </a:rPr>
              <a:t>1</a:t>
            </a:r>
            <a:r>
              <a:rPr lang="en-US" sz="4300" dirty="0"/>
              <a:t>, </a:t>
            </a:r>
            <a:r>
              <a:rPr lang="en-US" sz="4300" b="1" dirty="0">
                <a:solidFill>
                  <a:srgbClr val="FF0000"/>
                </a:solidFill>
              </a:rPr>
              <a:t>10</a:t>
            </a:r>
            <a:r>
              <a:rPr lang="en-US" sz="4300" dirty="0"/>
              <a:t>)))</a:t>
            </a:r>
          </a:p>
          <a:p>
            <a:pPr marL="0" indent="0">
              <a:buNone/>
            </a:pPr>
            <a:r>
              <a:rPr lang="en-US" sz="4300" dirty="0"/>
              <a:t>				//  [ </a:t>
            </a:r>
            <a:r>
              <a:rPr lang="en-US" sz="4300" b="1" dirty="0">
                <a:solidFill>
                  <a:srgbClr val="00B050"/>
                </a:solidFill>
              </a:rPr>
              <a:t>1</a:t>
            </a:r>
            <a:r>
              <a:rPr lang="en-US" sz="4300" dirty="0"/>
              <a:t>, </a:t>
            </a:r>
            <a:r>
              <a:rPr lang="en-US" sz="4300" b="1" dirty="0"/>
              <a:t>2</a:t>
            </a:r>
            <a:r>
              <a:rPr lang="en-US" sz="4300" dirty="0"/>
              <a:t>,</a:t>
            </a:r>
            <a:r>
              <a:rPr lang="en-US" sz="4300" b="1" dirty="0"/>
              <a:t> 3</a:t>
            </a:r>
            <a:r>
              <a:rPr lang="en-US" sz="4300" dirty="0"/>
              <a:t>,</a:t>
            </a:r>
            <a:r>
              <a:rPr lang="en-US" sz="4300" b="1" dirty="0"/>
              <a:t> 4</a:t>
            </a:r>
            <a:r>
              <a:rPr lang="en-US" sz="4300" dirty="0"/>
              <a:t>,</a:t>
            </a:r>
            <a:r>
              <a:rPr lang="en-US" sz="4300" b="1" dirty="0"/>
              <a:t> 5</a:t>
            </a:r>
            <a:r>
              <a:rPr lang="en-US" sz="4300" dirty="0"/>
              <a:t>,</a:t>
            </a:r>
            <a:r>
              <a:rPr lang="en-US" sz="4300" b="1" dirty="0"/>
              <a:t> 6</a:t>
            </a:r>
            <a:r>
              <a:rPr lang="en-US" sz="4300" dirty="0"/>
              <a:t>,</a:t>
            </a:r>
            <a:r>
              <a:rPr lang="en-US" sz="4300" b="1" dirty="0"/>
              <a:t> 7</a:t>
            </a:r>
            <a:r>
              <a:rPr lang="en-US" sz="4300" dirty="0"/>
              <a:t>,</a:t>
            </a:r>
            <a:r>
              <a:rPr lang="en-US" sz="4300" b="1" dirty="0"/>
              <a:t> 8</a:t>
            </a:r>
            <a:r>
              <a:rPr lang="en-US" sz="4300" dirty="0"/>
              <a:t>,</a:t>
            </a:r>
            <a:r>
              <a:rPr lang="en-US" sz="4300" b="1" dirty="0"/>
              <a:t> </a:t>
            </a:r>
            <a:r>
              <a:rPr lang="en-US" sz="4300" b="1" dirty="0">
                <a:solidFill>
                  <a:srgbClr val="FF0000"/>
                </a:solidFill>
              </a:rPr>
              <a:t>9</a:t>
            </a:r>
            <a:r>
              <a:rPr lang="en-US" sz="4300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1891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range()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b="1" dirty="0"/>
              <a:t>Example 3:</a:t>
            </a:r>
          </a:p>
          <a:p>
            <a:pPr marL="0" indent="0">
              <a:buNone/>
            </a:pPr>
            <a:r>
              <a:rPr lang="en-US" sz="4300" dirty="0"/>
              <a:t>			</a:t>
            </a:r>
            <a:r>
              <a:rPr lang="en-US" sz="4300" b="1" dirty="0"/>
              <a:t>print</a:t>
            </a:r>
            <a:r>
              <a:rPr lang="en-US" sz="4300" dirty="0"/>
              <a:t>(</a:t>
            </a:r>
            <a:r>
              <a:rPr lang="en-US" sz="4300" b="1" dirty="0"/>
              <a:t>list</a:t>
            </a:r>
            <a:r>
              <a:rPr lang="en-US" sz="4300" dirty="0"/>
              <a:t>(</a:t>
            </a:r>
            <a:r>
              <a:rPr lang="en-US" sz="4300" b="1" dirty="0"/>
              <a:t>range</a:t>
            </a:r>
            <a:r>
              <a:rPr lang="en-US" sz="4300" dirty="0"/>
              <a:t>(</a:t>
            </a:r>
            <a:r>
              <a:rPr lang="en-US" sz="4300" b="1" dirty="0">
                <a:solidFill>
                  <a:srgbClr val="00B050"/>
                </a:solidFill>
              </a:rPr>
              <a:t>0</a:t>
            </a:r>
            <a:r>
              <a:rPr lang="en-US" sz="4300" dirty="0"/>
              <a:t>, </a:t>
            </a:r>
            <a:r>
              <a:rPr lang="en-US" sz="4300" b="1" dirty="0">
                <a:solidFill>
                  <a:srgbClr val="FF0000"/>
                </a:solidFill>
              </a:rPr>
              <a:t>10</a:t>
            </a:r>
            <a:r>
              <a:rPr lang="en-US" sz="4300" dirty="0"/>
              <a:t>, </a:t>
            </a:r>
            <a:r>
              <a:rPr lang="en-US" sz="4300" b="1" dirty="0">
                <a:solidFill>
                  <a:schemeClr val="accent2"/>
                </a:solidFill>
              </a:rPr>
              <a:t>2</a:t>
            </a:r>
            <a:r>
              <a:rPr lang="en-US" sz="4300" dirty="0"/>
              <a:t>)))</a:t>
            </a:r>
          </a:p>
          <a:p>
            <a:pPr marL="0" indent="0">
              <a:buNone/>
            </a:pPr>
            <a:r>
              <a:rPr lang="en-US" sz="4300" dirty="0"/>
              <a:t>				//  [ </a:t>
            </a:r>
            <a:r>
              <a:rPr lang="en-US" sz="4300" b="1" dirty="0"/>
              <a:t>0</a:t>
            </a:r>
            <a:r>
              <a:rPr lang="en-US" sz="4300" dirty="0"/>
              <a:t>, </a:t>
            </a:r>
            <a:r>
              <a:rPr lang="en-US" sz="4300" b="1" dirty="0"/>
              <a:t>2</a:t>
            </a:r>
            <a:r>
              <a:rPr lang="en-US" sz="4300" dirty="0"/>
              <a:t>, </a:t>
            </a:r>
            <a:r>
              <a:rPr lang="en-US" sz="4300" b="1" dirty="0"/>
              <a:t>4</a:t>
            </a:r>
            <a:r>
              <a:rPr lang="en-US" sz="4300" dirty="0"/>
              <a:t>, </a:t>
            </a:r>
            <a:r>
              <a:rPr lang="en-US" sz="4300" b="1" dirty="0"/>
              <a:t>6</a:t>
            </a:r>
            <a:r>
              <a:rPr lang="en-US" sz="4300" dirty="0"/>
              <a:t>, </a:t>
            </a:r>
            <a:r>
              <a:rPr lang="en-US" sz="4300" b="1" dirty="0"/>
              <a:t>8</a:t>
            </a:r>
            <a:r>
              <a:rPr lang="en-US" sz="4300" dirty="0"/>
              <a:t> ]</a:t>
            </a:r>
          </a:p>
          <a:p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99974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B8B491F-9A6A-4D18-A467-01848AF7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751"/>
            <a:ext cx="10515600" cy="1332714"/>
          </a:xfrm>
        </p:spPr>
        <p:txBody>
          <a:bodyPr>
            <a:normAutofit/>
          </a:bodyPr>
          <a:lstStyle/>
          <a:p>
            <a:pPr algn="ctr"/>
            <a:r>
              <a:rPr lang="en-PH" sz="7200" b="1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8543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err="1"/>
              <a:t>len</a:t>
            </a:r>
            <a:r>
              <a:rPr lang="en-PH" b="1" dirty="0"/>
              <a:t>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4888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 err="1"/>
              <a:t>len</a:t>
            </a:r>
            <a:r>
              <a:rPr lang="en-PH" sz="5400" b="1" dirty="0"/>
              <a:t>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000" dirty="0"/>
              <a:t> The </a:t>
            </a:r>
            <a:r>
              <a:rPr lang="en-US" sz="4000" b="1" dirty="0" err="1"/>
              <a:t>len</a:t>
            </a:r>
            <a:r>
              <a:rPr lang="en-US" sz="4000" b="1" dirty="0"/>
              <a:t>() </a:t>
            </a:r>
            <a:r>
              <a:rPr lang="en-US" sz="4000" dirty="0"/>
              <a:t>function returns the number of items (length) in an object.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dirty="0"/>
              <a:t>General Form:</a:t>
            </a:r>
          </a:p>
          <a:p>
            <a:pPr marL="0" indent="0">
              <a:buNone/>
            </a:pPr>
            <a:r>
              <a:rPr lang="en-US" sz="1000" dirty="0"/>
              <a:t>	</a:t>
            </a:r>
          </a:p>
          <a:p>
            <a:pPr marL="0" indent="0" algn="ctr">
              <a:buNone/>
            </a:pPr>
            <a:r>
              <a:rPr lang="en-US" sz="4000" b="1" dirty="0" err="1"/>
              <a:t>len</a:t>
            </a:r>
            <a:r>
              <a:rPr lang="en-US" sz="4000" dirty="0"/>
              <a:t>(</a:t>
            </a:r>
            <a:r>
              <a:rPr lang="en-US" sz="4000" b="1" dirty="0"/>
              <a:t>sequence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728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 err="1"/>
              <a:t>len</a:t>
            </a:r>
            <a:r>
              <a:rPr lang="en-PH" sz="5400" b="1" dirty="0"/>
              <a:t> function parameters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/>
              <a:t>len</a:t>
            </a:r>
            <a:r>
              <a:rPr lang="en-US" sz="4000" dirty="0"/>
              <a:t>(sequence)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4000" b="1" dirty="0"/>
              <a:t>Parameter:</a:t>
            </a:r>
          </a:p>
          <a:p>
            <a:pPr marL="0" indent="0">
              <a:buNone/>
            </a:pPr>
            <a:r>
              <a:rPr lang="en-US" sz="4000" b="1" dirty="0"/>
              <a:t>sequence</a:t>
            </a:r>
            <a:r>
              <a:rPr lang="en-US" sz="4000" dirty="0"/>
              <a:t> --&gt; a sequence like strings, tuples, list, dictionary or sets</a:t>
            </a:r>
          </a:p>
        </p:txBody>
      </p:sp>
    </p:spTree>
    <p:extLst>
      <p:ext uri="{BB962C8B-B14F-4D97-AF65-F5344CB8AC3E}">
        <p14:creationId xmlns:p14="http://schemas.microsoft.com/office/powerpoint/2010/main" val="21360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</TotalTime>
  <Words>659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range() function</vt:lpstr>
      <vt:lpstr>range() function</vt:lpstr>
      <vt:lpstr>range() function parameters</vt:lpstr>
      <vt:lpstr>range() function</vt:lpstr>
      <vt:lpstr>range() function</vt:lpstr>
      <vt:lpstr>CODING</vt:lpstr>
      <vt:lpstr>len function</vt:lpstr>
      <vt:lpstr>len function</vt:lpstr>
      <vt:lpstr>len function parameters </vt:lpstr>
      <vt:lpstr>random module</vt:lpstr>
      <vt:lpstr>random module</vt:lpstr>
      <vt:lpstr>random module (functions)</vt:lpstr>
      <vt:lpstr>random module (functions)</vt:lpstr>
      <vt:lpstr>random module (functions)</vt:lpstr>
      <vt:lpstr>random module (functions)</vt:lpstr>
      <vt:lpstr>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67</cp:revision>
  <dcterms:created xsi:type="dcterms:W3CDTF">2020-02-01T08:00:11Z</dcterms:created>
  <dcterms:modified xsi:type="dcterms:W3CDTF">2021-11-23T12:06:33Z</dcterms:modified>
</cp:coreProperties>
</file>