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File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File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/>
              <a:t> Python supports file handling and allows users to handle files i.e., to read and write files, along with many other file handling options, to operate on files</a:t>
            </a:r>
          </a:p>
          <a:p>
            <a:r>
              <a:rPr lang="en-US" sz="4300" dirty="0"/>
              <a:t> File operation takes place in the following order:</a:t>
            </a:r>
          </a:p>
          <a:p>
            <a:pPr marL="0" indent="0">
              <a:buNone/>
            </a:pPr>
            <a:r>
              <a:rPr lang="en-US" sz="4300" dirty="0"/>
              <a:t>1. Open a file</a:t>
            </a:r>
          </a:p>
          <a:p>
            <a:pPr marL="0" indent="0">
              <a:buNone/>
            </a:pPr>
            <a:r>
              <a:rPr lang="en-US" sz="4300" dirty="0"/>
              <a:t>2. Read or write operation</a:t>
            </a:r>
          </a:p>
          <a:p>
            <a:pPr marL="0" indent="0">
              <a:buNone/>
            </a:pPr>
            <a:r>
              <a:rPr lang="en-US" sz="4300" dirty="0"/>
              <a:t>3. Close the file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File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Opening a file:</a:t>
            </a:r>
          </a:p>
          <a:p>
            <a:pPr marL="0" indent="0" algn="ctr">
              <a:buNone/>
            </a:pPr>
            <a:r>
              <a:rPr lang="en-US" sz="4300" b="1" dirty="0"/>
              <a:t>f</a:t>
            </a:r>
            <a:r>
              <a:rPr lang="en-US" sz="4300" dirty="0"/>
              <a:t> = </a:t>
            </a:r>
            <a:r>
              <a:rPr lang="en-US" sz="4300" b="1" dirty="0">
                <a:solidFill>
                  <a:srgbClr val="FF0000"/>
                </a:solidFill>
              </a:rPr>
              <a:t>open</a:t>
            </a:r>
            <a:r>
              <a:rPr lang="en-US" sz="4300" dirty="0"/>
              <a:t>(</a:t>
            </a:r>
            <a:r>
              <a:rPr lang="en-US" sz="4300" b="1" dirty="0">
                <a:solidFill>
                  <a:schemeClr val="accent1"/>
                </a:solidFill>
              </a:rPr>
              <a:t>filename</a:t>
            </a:r>
            <a:r>
              <a:rPr lang="en-US" sz="4300" dirty="0"/>
              <a:t>, </a:t>
            </a:r>
            <a:r>
              <a:rPr lang="en-US" sz="4300" b="1" dirty="0">
                <a:solidFill>
                  <a:srgbClr val="00B050"/>
                </a:solidFill>
              </a:rPr>
              <a:t>mode</a:t>
            </a:r>
            <a:r>
              <a:rPr lang="en-US" sz="4300" dirty="0"/>
              <a:t>)</a:t>
            </a:r>
          </a:p>
          <a:p>
            <a:endParaRPr lang="en-US" sz="4300" dirty="0"/>
          </a:p>
          <a:p>
            <a:pPr marL="0" indent="0">
              <a:buNone/>
            </a:pPr>
            <a:r>
              <a:rPr lang="en-US" sz="4300" b="1" dirty="0"/>
              <a:t>f </a:t>
            </a:r>
            <a:r>
              <a:rPr lang="en-US" sz="4300" dirty="0"/>
              <a:t>- variable</a:t>
            </a:r>
          </a:p>
          <a:p>
            <a:pPr marL="0" indent="0">
              <a:buNone/>
            </a:pPr>
            <a:r>
              <a:rPr lang="en-US" sz="4300" b="1" dirty="0">
                <a:solidFill>
                  <a:schemeClr val="accent1"/>
                </a:solidFill>
              </a:rPr>
              <a:t>filename</a:t>
            </a:r>
            <a:r>
              <a:rPr lang="en-US" sz="4300" b="1" dirty="0"/>
              <a:t> </a:t>
            </a:r>
            <a:r>
              <a:rPr lang="en-US" sz="4300" dirty="0"/>
              <a:t>- the name of file to be opened during the reading mode</a:t>
            </a:r>
          </a:p>
          <a:p>
            <a:pPr marL="0" indent="0">
              <a:buNone/>
            </a:pPr>
            <a:r>
              <a:rPr lang="en-US" sz="4300" b="1" dirty="0">
                <a:solidFill>
                  <a:srgbClr val="00B050"/>
                </a:solidFill>
              </a:rPr>
              <a:t>mode</a:t>
            </a:r>
            <a:r>
              <a:rPr lang="en-US" sz="4300" b="1" dirty="0"/>
              <a:t> </a:t>
            </a:r>
            <a:r>
              <a:rPr lang="en-US" sz="4300" dirty="0"/>
              <a:t>- reading and writing modes on a file</a:t>
            </a:r>
          </a:p>
        </p:txBody>
      </p:sp>
    </p:spTree>
    <p:extLst>
      <p:ext uri="{BB962C8B-B14F-4D97-AF65-F5344CB8AC3E}">
        <p14:creationId xmlns:p14="http://schemas.microsoft.com/office/powerpoint/2010/main" val="41590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File Handling Modes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7D5357-B2A3-48D4-910D-1E2E8E22C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382788"/>
              </p:ext>
            </p:extLst>
          </p:nvPr>
        </p:nvGraphicFramePr>
        <p:xfrm>
          <a:off x="598277" y="1603012"/>
          <a:ext cx="1099377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02">
                  <a:extLst>
                    <a:ext uri="{9D8B030D-6E8A-4147-A177-3AD203B41FA5}">
                      <a16:colId xmlns:a16="http://schemas.microsoft.com/office/drawing/2014/main" val="4124255476"/>
                    </a:ext>
                  </a:extLst>
                </a:gridCol>
                <a:gridCol w="8076270">
                  <a:extLst>
                    <a:ext uri="{9D8B030D-6E8A-4147-A177-3AD203B41FA5}">
                      <a16:colId xmlns:a16="http://schemas.microsoft.com/office/drawing/2014/main" val="144013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Open for reading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Open for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Create a new file and open it for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2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Open for writing, appending to the end of the file if it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Binary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Text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2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/>
                        <a:t>Open a disk for updating either for reading 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3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File Handling Modes (Reading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r>
              <a:rPr lang="en-US" sz="3600" dirty="0"/>
              <a:t> When opening a file, the default mode is '</a:t>
            </a:r>
            <a:r>
              <a:rPr lang="en-US" sz="3600" b="1" dirty="0">
                <a:solidFill>
                  <a:srgbClr val="00B050"/>
                </a:solidFill>
              </a:rPr>
              <a:t>r</a:t>
            </a:r>
            <a:r>
              <a:rPr lang="en-US" sz="3600" dirty="0"/>
              <a:t>' which means open for reading</a:t>
            </a:r>
          </a:p>
          <a:p>
            <a:pPr marL="0" indent="0">
              <a:buNone/>
            </a:pPr>
            <a:r>
              <a:rPr lang="en-US" sz="3600" dirty="0"/>
              <a:t>			</a:t>
            </a:r>
            <a:r>
              <a:rPr lang="en-US" sz="3600" b="1" dirty="0"/>
              <a:t>f</a:t>
            </a:r>
            <a:r>
              <a:rPr lang="en-US" sz="3600" dirty="0"/>
              <a:t> = </a:t>
            </a:r>
            <a:r>
              <a:rPr lang="en-US" sz="3600" b="1" dirty="0">
                <a:solidFill>
                  <a:srgbClr val="FF0000"/>
                </a:solidFill>
              </a:rPr>
              <a:t>open</a:t>
            </a:r>
            <a:r>
              <a:rPr lang="en-US" sz="3600" dirty="0"/>
              <a:t>('</a:t>
            </a:r>
            <a:r>
              <a:rPr lang="en-US" sz="3600" b="1" dirty="0">
                <a:solidFill>
                  <a:srgbClr val="00B0F0"/>
                </a:solidFill>
              </a:rPr>
              <a:t>test.txt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rgbClr val="00B050"/>
                </a:solidFill>
              </a:rPr>
              <a:t>r</a:t>
            </a:r>
            <a:r>
              <a:rPr lang="en-US" sz="3600" dirty="0"/>
              <a:t>')</a:t>
            </a:r>
          </a:p>
          <a:p>
            <a:pPr marL="0" indent="0">
              <a:buNone/>
            </a:pPr>
            <a:r>
              <a:rPr lang="en-US" sz="3600" dirty="0"/>
              <a:t>			</a:t>
            </a:r>
            <a:r>
              <a:rPr lang="en-US" sz="3600" b="1" dirty="0"/>
              <a:t>file</a:t>
            </a:r>
            <a:r>
              <a:rPr lang="en-US" sz="3600" dirty="0"/>
              <a:t> = </a:t>
            </a:r>
            <a:r>
              <a:rPr lang="en-US" sz="3600" b="1" dirty="0" err="1"/>
              <a:t>f.</a:t>
            </a:r>
            <a:r>
              <a:rPr lang="en-US" sz="3600" b="1" dirty="0" err="1">
                <a:solidFill>
                  <a:srgbClr val="FF0000"/>
                </a:solidFill>
              </a:rPr>
              <a:t>read</a:t>
            </a:r>
            <a:r>
              <a:rPr lang="en-US" sz="3600" dirty="0"/>
              <a:t>( )</a:t>
            </a:r>
          </a:p>
          <a:p>
            <a:pPr marL="0" indent="0">
              <a:buNone/>
            </a:pPr>
            <a:r>
              <a:rPr lang="en-US" sz="3600" dirty="0"/>
              <a:t>			print(</a:t>
            </a:r>
            <a:r>
              <a:rPr lang="en-US" sz="3600" b="1" dirty="0"/>
              <a:t>file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			</a:t>
            </a:r>
            <a:r>
              <a:rPr lang="en-US" sz="3600" b="1" dirty="0" err="1"/>
              <a:t>f.</a:t>
            </a:r>
            <a:r>
              <a:rPr lang="en-US" sz="3600" b="1" dirty="0" err="1">
                <a:solidFill>
                  <a:srgbClr val="FF0000"/>
                </a:solidFill>
              </a:rPr>
              <a:t>close</a:t>
            </a:r>
            <a:r>
              <a:rPr lang="en-US" sz="3600" dirty="0"/>
              <a:t>( )</a:t>
            </a:r>
          </a:p>
          <a:p>
            <a:r>
              <a:rPr lang="en-US" sz="3600" dirty="0"/>
              <a:t> The </a:t>
            </a:r>
            <a:r>
              <a:rPr lang="en-US" sz="3600" b="1" dirty="0">
                <a:solidFill>
                  <a:srgbClr val="FF0000"/>
                </a:solidFill>
              </a:rPr>
              <a:t>close</a:t>
            </a:r>
            <a:r>
              <a:rPr lang="en-US" sz="3600" dirty="0"/>
              <a:t>() method is used to close the file and free up the resources that were tied with the file.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33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200" b="1" dirty="0"/>
              <a:t>File Handling Modes (Writing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Writing to a file</a:t>
            </a:r>
          </a:p>
          <a:p>
            <a:r>
              <a:rPr lang="en-US" sz="4000" dirty="0"/>
              <a:t>The mode '</a:t>
            </a:r>
            <a:r>
              <a:rPr lang="en-US" sz="4000" b="1" dirty="0">
                <a:solidFill>
                  <a:srgbClr val="00B050"/>
                </a:solidFill>
              </a:rPr>
              <a:t>w</a:t>
            </a:r>
            <a:r>
              <a:rPr lang="en-US" sz="4000" dirty="0"/>
              <a:t>' means open for writing to a file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/>
              <a:t>f</a:t>
            </a:r>
            <a:r>
              <a:rPr lang="en-US" sz="4000" dirty="0"/>
              <a:t> = </a:t>
            </a:r>
            <a:r>
              <a:rPr lang="en-US" sz="4000" b="1" dirty="0">
                <a:solidFill>
                  <a:srgbClr val="FF0000"/>
                </a:solidFill>
              </a:rPr>
              <a:t>open</a:t>
            </a:r>
            <a:r>
              <a:rPr lang="en-US" sz="4000" dirty="0"/>
              <a:t>('</a:t>
            </a:r>
            <a:r>
              <a:rPr lang="en-US" sz="4000" b="1" dirty="0">
                <a:solidFill>
                  <a:schemeClr val="accent1"/>
                </a:solidFill>
              </a:rPr>
              <a:t>test.txt</a:t>
            </a:r>
            <a:r>
              <a:rPr lang="en-US" sz="4000" dirty="0"/>
              <a:t>', '</a:t>
            </a:r>
            <a:r>
              <a:rPr lang="en-US" sz="4000" b="1" dirty="0">
                <a:solidFill>
                  <a:srgbClr val="00B050"/>
                </a:solidFill>
              </a:rPr>
              <a:t>w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 err="1"/>
              <a:t>f.</a:t>
            </a:r>
            <a:r>
              <a:rPr lang="en-US" sz="4000" b="1" dirty="0" err="1">
                <a:solidFill>
                  <a:srgbClr val="FF0000"/>
                </a:solidFill>
              </a:rPr>
              <a:t>write</a:t>
            </a:r>
            <a:r>
              <a:rPr lang="en-US" sz="4000" dirty="0"/>
              <a:t>('</a:t>
            </a:r>
            <a:r>
              <a:rPr lang="en-US" sz="4000" b="1" dirty="0">
                <a:solidFill>
                  <a:schemeClr val="accent1"/>
                </a:solidFill>
              </a:rPr>
              <a:t>Hello World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 err="1"/>
              <a:t>f.</a:t>
            </a:r>
            <a:r>
              <a:rPr lang="en-US" sz="4000" b="1" dirty="0" err="1">
                <a:solidFill>
                  <a:srgbClr val="FF0000"/>
                </a:solidFill>
              </a:rPr>
              <a:t>close</a:t>
            </a:r>
            <a:r>
              <a:rPr lang="en-US" sz="4000" dirty="0"/>
              <a:t>( )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5975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200" b="1" dirty="0"/>
              <a:t>File Handling Modes (Adding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Append to a file</a:t>
            </a:r>
          </a:p>
          <a:p>
            <a:r>
              <a:rPr lang="en-US" sz="4000" dirty="0"/>
              <a:t> To append to a file, we use the mode 'a'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/>
              <a:t>f</a:t>
            </a:r>
            <a:r>
              <a:rPr lang="en-US" sz="4000" dirty="0"/>
              <a:t> = </a:t>
            </a:r>
            <a:r>
              <a:rPr lang="en-US" sz="4000" b="1" dirty="0">
                <a:solidFill>
                  <a:srgbClr val="FF0000"/>
                </a:solidFill>
              </a:rPr>
              <a:t>open</a:t>
            </a:r>
            <a:r>
              <a:rPr lang="en-US" sz="4000" dirty="0"/>
              <a:t>('</a:t>
            </a:r>
            <a:r>
              <a:rPr lang="en-US" sz="4000" b="1" dirty="0">
                <a:solidFill>
                  <a:schemeClr val="accent1"/>
                </a:solidFill>
              </a:rPr>
              <a:t>test.txt</a:t>
            </a:r>
            <a:r>
              <a:rPr lang="en-US" sz="4000" dirty="0"/>
              <a:t>', '</a:t>
            </a:r>
            <a:r>
              <a:rPr lang="en-US" sz="4000" b="1" dirty="0">
                <a:solidFill>
                  <a:srgbClr val="00B050"/>
                </a:solidFill>
              </a:rPr>
              <a:t>a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 err="1"/>
              <a:t>f.</a:t>
            </a:r>
            <a:r>
              <a:rPr lang="en-US" sz="4000" b="1" dirty="0" err="1">
                <a:solidFill>
                  <a:srgbClr val="FF0000"/>
                </a:solidFill>
              </a:rPr>
              <a:t>write</a:t>
            </a:r>
            <a:r>
              <a:rPr lang="en-US" sz="4000" dirty="0"/>
              <a:t>('</a:t>
            </a:r>
            <a:r>
              <a:rPr lang="en-US" sz="4000" b="1" dirty="0">
                <a:solidFill>
                  <a:schemeClr val="accent1"/>
                </a:solidFill>
              </a:rPr>
              <a:t>Hello Python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 err="1"/>
              <a:t>f.</a:t>
            </a:r>
            <a:r>
              <a:rPr lang="en-US" sz="4000" b="1" dirty="0" err="1">
                <a:solidFill>
                  <a:srgbClr val="FF0000"/>
                </a:solidFill>
              </a:rPr>
              <a:t>close</a:t>
            </a:r>
            <a:r>
              <a:rPr lang="en-US" sz="4000" dirty="0"/>
              <a:t>( )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4879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200" b="1" dirty="0"/>
              <a:t>File Handling Modes (Adding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the </a:t>
            </a:r>
            <a:r>
              <a:rPr lang="en-US" sz="4000" b="1" dirty="0">
                <a:solidFill>
                  <a:srgbClr val="FF0000"/>
                </a:solidFill>
              </a:rPr>
              <a:t>with</a:t>
            </a:r>
            <a:r>
              <a:rPr lang="en-US" sz="4000" b="1" dirty="0"/>
              <a:t> operator</a:t>
            </a:r>
          </a:p>
          <a:p>
            <a:r>
              <a:rPr lang="en-US" sz="4000" dirty="0"/>
              <a:t> The use of with operator in opening a file is now commonly used because of its advantage of automatically closing the file after use.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with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open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1"/>
                </a:solidFill>
              </a:rPr>
              <a:t>'test2.txt</a:t>
            </a:r>
            <a:r>
              <a:rPr lang="en-US" sz="4000" dirty="0"/>
              <a:t>', '</a:t>
            </a:r>
            <a:r>
              <a:rPr lang="en-US" sz="4000" b="1" dirty="0">
                <a:solidFill>
                  <a:srgbClr val="00B050"/>
                </a:solidFill>
              </a:rPr>
              <a:t>w</a:t>
            </a:r>
            <a:r>
              <a:rPr lang="en-US" sz="4000" dirty="0"/>
              <a:t>') as </a:t>
            </a:r>
            <a:r>
              <a:rPr lang="en-US" sz="4000" b="1" dirty="0"/>
              <a:t>f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     </a:t>
            </a:r>
            <a:r>
              <a:rPr lang="en-US" sz="4000" b="1" dirty="0" err="1"/>
              <a:t>f.</a:t>
            </a:r>
            <a:r>
              <a:rPr lang="en-US" sz="4000" b="1" dirty="0" err="1">
                <a:solidFill>
                  <a:srgbClr val="FF0000"/>
                </a:solidFill>
              </a:rPr>
              <a:t>write</a:t>
            </a:r>
            <a:r>
              <a:rPr lang="en-US" sz="4000" dirty="0"/>
              <a:t>('</a:t>
            </a:r>
            <a:r>
              <a:rPr lang="en-US" sz="4000" b="1" dirty="0">
                <a:solidFill>
                  <a:schemeClr val="accent1"/>
                </a:solidFill>
              </a:rPr>
              <a:t>This is the file test2.txt</a:t>
            </a:r>
            <a:r>
              <a:rPr lang="en-US" sz="4000" dirty="0"/>
              <a:t>')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2231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425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File Handling</vt:lpstr>
      <vt:lpstr>File Handling</vt:lpstr>
      <vt:lpstr>File Handling</vt:lpstr>
      <vt:lpstr>File Handling Modes</vt:lpstr>
      <vt:lpstr>File Handling Modes (Reading a File)</vt:lpstr>
      <vt:lpstr>File Handling Modes (Writing to a File)</vt:lpstr>
      <vt:lpstr>File Handling Modes (Adding to a File)</vt:lpstr>
      <vt:lpstr>File Handling Modes (Adding to a File)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84</cp:revision>
  <dcterms:created xsi:type="dcterms:W3CDTF">2020-02-01T08:00:11Z</dcterms:created>
  <dcterms:modified xsi:type="dcterms:W3CDTF">2022-03-01T00:57:51Z</dcterms:modified>
</cp:coreProperties>
</file>