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93" r:id="rId3"/>
    <p:sldId id="294" r:id="rId4"/>
    <p:sldId id="295" r:id="rId5"/>
    <p:sldId id="305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Types of Errors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b="1" dirty="0"/>
              <a:t>Two Types of Errors:</a:t>
            </a:r>
          </a:p>
          <a:p>
            <a:r>
              <a:rPr lang="en-US" sz="4300" b="1" dirty="0"/>
              <a:t>Syntax errors </a:t>
            </a:r>
            <a:r>
              <a:rPr lang="en-US" sz="4300" dirty="0"/>
              <a:t>-&gt; Most basic type of error and arise when Python parser is unable to understand a line of code.</a:t>
            </a:r>
          </a:p>
          <a:p>
            <a:r>
              <a:rPr lang="en-US" sz="4300" b="1" dirty="0"/>
              <a:t>Exceptions</a:t>
            </a:r>
            <a:r>
              <a:rPr lang="en-US" sz="4300" dirty="0"/>
              <a:t> -&gt; Exceptions arise when the Python parser knows what to do with a piece of code but unable to perform the action</a:t>
            </a:r>
          </a:p>
          <a:p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Try, Except, Else and Finally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300" dirty="0"/>
              <a:t> Python has many built-in exceptions that force your program to output an error when something in the program goes wrong.</a:t>
            </a:r>
          </a:p>
          <a:p>
            <a:r>
              <a:rPr lang="en-US" sz="4300" dirty="0"/>
              <a:t> When these exceptions occur, it causes the current process to stop and passes it to the calling process until it is handled.</a:t>
            </a:r>
          </a:p>
          <a:p>
            <a:r>
              <a:rPr lang="en-US" sz="4300" dirty="0"/>
              <a:t> If not handled, the program will crash.</a:t>
            </a:r>
          </a:p>
        </p:txBody>
      </p:sp>
    </p:spTree>
    <p:extLst>
      <p:ext uri="{BB962C8B-B14F-4D97-AF65-F5344CB8AC3E}">
        <p14:creationId xmlns:p14="http://schemas.microsoft.com/office/powerpoint/2010/main" val="36893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Try, Except, Else and Finally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fontScale="92500" lnSpcReduction="20000"/>
          </a:bodyPr>
          <a:lstStyle/>
          <a:p>
            <a:r>
              <a:rPr lang="en-US" sz="4300" b="1" dirty="0"/>
              <a:t>Try clause </a:t>
            </a:r>
            <a:r>
              <a:rPr lang="en-US" sz="4300" dirty="0"/>
              <a:t>-&gt; This is the clause where a critical operation can raise an exception is placed.</a:t>
            </a:r>
          </a:p>
          <a:p>
            <a:r>
              <a:rPr lang="en-US" sz="4300" b="1" dirty="0"/>
              <a:t>Except clause </a:t>
            </a:r>
            <a:r>
              <a:rPr lang="en-US" sz="4300" dirty="0"/>
              <a:t>-&gt; The code that handles exception is written this clause.</a:t>
            </a:r>
          </a:p>
          <a:p>
            <a:r>
              <a:rPr lang="en-US" sz="4300" b="1" dirty="0"/>
              <a:t>Else clause</a:t>
            </a:r>
            <a:r>
              <a:rPr lang="en-US" sz="4300" dirty="0"/>
              <a:t> -&gt; Will work with the try clause. If the try clause does not raise an exception, it will execute the else clause</a:t>
            </a:r>
          </a:p>
          <a:p>
            <a:r>
              <a:rPr lang="en-US" sz="4300" b="1" dirty="0"/>
              <a:t>Finally clause </a:t>
            </a:r>
            <a:r>
              <a:rPr lang="en-US" sz="4300" dirty="0"/>
              <a:t>-&gt; This clause is executed no matter what, and is generally used to release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32150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PH" sz="5400" b="1" dirty="0"/>
              <a:t>Try, Except, Else and Finally: Example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C9304-BBF6-456D-A22A-E52FB94F383A}"/>
              </a:ext>
            </a:extLst>
          </p:cNvPr>
          <p:cNvSpPr/>
          <p:nvPr/>
        </p:nvSpPr>
        <p:spPr>
          <a:xfrm>
            <a:off x="948713" y="1325563"/>
            <a:ext cx="2475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a, b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/>
              <a:t>10, 5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3BF33-CE42-4BE2-AF59-D6D2A5137F1E}"/>
              </a:ext>
            </a:extLst>
          </p:cNvPr>
          <p:cNvSpPr/>
          <p:nvPr/>
        </p:nvSpPr>
        <p:spPr>
          <a:xfrm>
            <a:off x="948712" y="1948988"/>
            <a:ext cx="932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try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44B4E-4A73-4AB8-933F-C847BDDCE636}"/>
              </a:ext>
            </a:extLst>
          </p:cNvPr>
          <p:cNvSpPr/>
          <p:nvPr/>
        </p:nvSpPr>
        <p:spPr>
          <a:xfrm>
            <a:off x="1696207" y="2606540"/>
            <a:ext cx="2871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result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=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00B0F0"/>
                </a:solidFill>
              </a:rPr>
              <a:t>a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/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00B0F0"/>
                </a:solidFill>
              </a:rPr>
              <a:t>b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94464-A3F1-4F13-96F4-CAADFA79F121}"/>
              </a:ext>
            </a:extLst>
          </p:cNvPr>
          <p:cNvSpPr/>
          <p:nvPr/>
        </p:nvSpPr>
        <p:spPr>
          <a:xfrm>
            <a:off x="948712" y="3215053"/>
            <a:ext cx="4850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except </a:t>
            </a:r>
            <a:r>
              <a:rPr lang="en-US" sz="4000" b="1" dirty="0"/>
              <a:t>Exception </a:t>
            </a:r>
            <a:r>
              <a:rPr lang="en-US" sz="4000" dirty="0"/>
              <a:t>as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e</a:t>
            </a:r>
            <a:r>
              <a:rPr lang="en-US" sz="4000" b="1" dirty="0"/>
              <a:t>: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883CF8-FDE8-4603-8505-180DBDEFF0B0}"/>
              </a:ext>
            </a:extLst>
          </p:cNvPr>
          <p:cNvSpPr/>
          <p:nvPr/>
        </p:nvSpPr>
        <p:spPr>
          <a:xfrm>
            <a:off x="1649757" y="3906936"/>
            <a:ext cx="68764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('</a:t>
            </a:r>
            <a:r>
              <a:rPr lang="en-US" sz="4000" b="1" dirty="0"/>
              <a:t>An error has occurred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B050"/>
                </a:solidFill>
              </a:rPr>
              <a:t>e</a:t>
            </a:r>
            <a:r>
              <a:rPr lang="en-US" sz="4000" dirty="0"/>
              <a:t>')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989C00-B515-417D-9738-E2BE22247B1D}"/>
              </a:ext>
            </a:extLst>
          </p:cNvPr>
          <p:cNvSpPr/>
          <p:nvPr/>
        </p:nvSpPr>
        <p:spPr>
          <a:xfrm>
            <a:off x="948712" y="4583804"/>
            <a:ext cx="11737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else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8156A1-B9DC-4EB6-81E4-882F20A2F053}"/>
              </a:ext>
            </a:extLst>
          </p:cNvPr>
          <p:cNvSpPr/>
          <p:nvPr/>
        </p:nvSpPr>
        <p:spPr>
          <a:xfrm>
            <a:off x="1696207" y="5104543"/>
            <a:ext cx="6531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('</a:t>
            </a:r>
            <a:r>
              <a:rPr lang="en-US" sz="4000" b="1" dirty="0"/>
              <a:t>No error has occurred</a:t>
            </a:r>
            <a:r>
              <a:rPr lang="en-US" sz="4000" dirty="0"/>
              <a:t>')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DAA9F3-8AD0-4955-A5C8-DE7F0FFC9642}"/>
              </a:ext>
            </a:extLst>
          </p:cNvPr>
          <p:cNvSpPr/>
          <p:nvPr/>
        </p:nvSpPr>
        <p:spPr>
          <a:xfrm>
            <a:off x="1696207" y="5727968"/>
            <a:ext cx="2750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/>
              <a:t>result</a:t>
            </a:r>
            <a:r>
              <a:rPr lang="en-US" sz="4000" dirty="0"/>
              <a:t>)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PH" sz="5400" b="1" dirty="0"/>
              <a:t>Try, Except, Else and Finally: Example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E6FC1-A886-4A3C-96FA-912424950222}"/>
              </a:ext>
            </a:extLst>
          </p:cNvPr>
          <p:cNvSpPr/>
          <p:nvPr/>
        </p:nvSpPr>
        <p:spPr>
          <a:xfrm>
            <a:off x="948713" y="1325563"/>
            <a:ext cx="4632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f</a:t>
            </a:r>
            <a:r>
              <a:rPr lang="en-US" sz="4000" b="1" dirty="0"/>
              <a:t> </a:t>
            </a:r>
            <a:r>
              <a:rPr lang="en-US" sz="4000" dirty="0"/>
              <a:t>=</a:t>
            </a:r>
            <a:r>
              <a:rPr lang="en-US" sz="4000" b="1" dirty="0"/>
              <a:t> open</a:t>
            </a:r>
            <a:r>
              <a:rPr lang="en-US" sz="4000" dirty="0"/>
              <a:t>('</a:t>
            </a:r>
            <a:r>
              <a:rPr lang="en-US" sz="4000" b="1" dirty="0"/>
              <a:t>test.txt</a:t>
            </a:r>
            <a:r>
              <a:rPr lang="en-US" sz="4000" dirty="0"/>
              <a:t>',</a:t>
            </a:r>
            <a:r>
              <a:rPr lang="en-US" sz="4000" b="1" dirty="0"/>
              <a:t> </a:t>
            </a:r>
            <a:r>
              <a:rPr lang="en-US" sz="4000" dirty="0"/>
              <a:t>'</a:t>
            </a:r>
            <a:r>
              <a:rPr lang="en-US" sz="4000" b="1" dirty="0"/>
              <a:t>r</a:t>
            </a:r>
            <a:r>
              <a:rPr lang="en-US" sz="4000" dirty="0"/>
              <a:t>')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0489C5-3721-465A-AD28-F4418DE89970}"/>
              </a:ext>
            </a:extLst>
          </p:cNvPr>
          <p:cNvSpPr/>
          <p:nvPr/>
        </p:nvSpPr>
        <p:spPr>
          <a:xfrm>
            <a:off x="948712" y="1948988"/>
            <a:ext cx="932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try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27254-DAF4-4A43-9265-740DD6C4E761}"/>
              </a:ext>
            </a:extLst>
          </p:cNvPr>
          <p:cNvSpPr/>
          <p:nvPr/>
        </p:nvSpPr>
        <p:spPr>
          <a:xfrm>
            <a:off x="1696207" y="2606540"/>
            <a:ext cx="5971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>
                <a:solidFill>
                  <a:srgbClr val="00B0F0"/>
                </a:solidFill>
              </a:rPr>
              <a:t>f</a:t>
            </a:r>
            <a:r>
              <a:rPr lang="en-US" sz="4000" dirty="0" err="1"/>
              <a:t>.</a:t>
            </a:r>
            <a:r>
              <a:rPr lang="en-US" sz="4000" b="1" dirty="0" err="1"/>
              <a:t>write</a:t>
            </a:r>
            <a:r>
              <a:rPr lang="en-US" sz="4000" dirty="0"/>
              <a:t>('</a:t>
            </a:r>
            <a:r>
              <a:rPr lang="en-US" sz="4000" b="1" dirty="0"/>
              <a:t>Let us beat </a:t>
            </a:r>
            <a:r>
              <a:rPr lang="en-US" sz="4000" b="1" dirty="0" err="1"/>
              <a:t>Covid</a:t>
            </a:r>
            <a:r>
              <a:rPr lang="en-US" sz="4000" b="1" dirty="0"/>
              <a:t>!</a:t>
            </a:r>
            <a:r>
              <a:rPr lang="en-US" sz="4000" dirty="0"/>
              <a:t>')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9A803-AA6D-40B9-BF13-DF4E7181F719}"/>
              </a:ext>
            </a:extLst>
          </p:cNvPr>
          <p:cNvSpPr/>
          <p:nvPr/>
        </p:nvSpPr>
        <p:spPr>
          <a:xfrm>
            <a:off x="948712" y="3215053"/>
            <a:ext cx="4850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except </a:t>
            </a:r>
            <a:r>
              <a:rPr lang="en-US" sz="4000" b="1" dirty="0"/>
              <a:t>Exception </a:t>
            </a:r>
            <a:r>
              <a:rPr lang="en-US" sz="4000" dirty="0"/>
              <a:t>as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e</a:t>
            </a:r>
            <a:r>
              <a:rPr lang="en-US" sz="4000" b="1" dirty="0"/>
              <a:t>: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7688E-355A-4984-AF8E-67FBB672E187}"/>
              </a:ext>
            </a:extLst>
          </p:cNvPr>
          <p:cNvSpPr/>
          <p:nvPr/>
        </p:nvSpPr>
        <p:spPr>
          <a:xfrm>
            <a:off x="1649757" y="3906936"/>
            <a:ext cx="7281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('</a:t>
            </a:r>
            <a:r>
              <a:rPr lang="en-US" sz="4000" b="1" dirty="0"/>
              <a:t>Unsupported operation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B050"/>
                </a:solidFill>
              </a:rPr>
              <a:t>e</a:t>
            </a:r>
            <a:r>
              <a:rPr lang="en-US" sz="4000" dirty="0"/>
              <a:t>')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BF8F7-C3DC-4D4A-A769-1B0E0E103AF9}"/>
              </a:ext>
            </a:extLst>
          </p:cNvPr>
          <p:cNvSpPr/>
          <p:nvPr/>
        </p:nvSpPr>
        <p:spPr>
          <a:xfrm>
            <a:off x="948712" y="4583804"/>
            <a:ext cx="1640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finally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5AAF0-5BD3-42A1-A5AE-6277E5CBDA66}"/>
              </a:ext>
            </a:extLst>
          </p:cNvPr>
          <p:cNvSpPr/>
          <p:nvPr/>
        </p:nvSpPr>
        <p:spPr>
          <a:xfrm>
            <a:off x="1696207" y="5104543"/>
            <a:ext cx="6064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print</a:t>
            </a:r>
            <a:r>
              <a:rPr lang="en-US" sz="4000" dirty="0"/>
              <a:t>('</a:t>
            </a:r>
            <a:r>
              <a:rPr lang="en-US" sz="4000" b="1" dirty="0"/>
              <a:t>File closed:</a:t>
            </a:r>
            <a:r>
              <a:rPr lang="en-US" sz="4000" dirty="0"/>
              <a:t> , </a:t>
            </a:r>
            <a:r>
              <a:rPr lang="en-US" sz="4000" b="1" dirty="0" err="1">
                <a:solidFill>
                  <a:srgbClr val="00B0F0"/>
                </a:solidFill>
              </a:rPr>
              <a:t>f</a:t>
            </a:r>
            <a:r>
              <a:rPr lang="en-US" sz="4000" b="1" dirty="0" err="1"/>
              <a:t>.closed</a:t>
            </a:r>
            <a:r>
              <a:rPr lang="en-US" sz="4000" dirty="0"/>
              <a:t>')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C653F1-DB1D-4FCA-AD11-25E7CFBA552D}"/>
              </a:ext>
            </a:extLst>
          </p:cNvPr>
          <p:cNvSpPr/>
          <p:nvPr/>
        </p:nvSpPr>
        <p:spPr>
          <a:xfrm>
            <a:off x="1696207" y="5712597"/>
            <a:ext cx="19716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f.close</a:t>
            </a:r>
            <a:r>
              <a:rPr lang="en-US" sz="4000" b="1" dirty="0"/>
              <a:t>( )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318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Error Handling</vt:lpstr>
      <vt:lpstr>Types of Errors</vt:lpstr>
      <vt:lpstr>Try, Except, Else and Finally</vt:lpstr>
      <vt:lpstr>Try, Except, Else and Finally</vt:lpstr>
      <vt:lpstr>Try, Except, Else and Finally: Example 1</vt:lpstr>
      <vt:lpstr>Try, Except, Else and Finally: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81</cp:revision>
  <dcterms:created xsi:type="dcterms:W3CDTF">2020-02-01T08:00:11Z</dcterms:created>
  <dcterms:modified xsi:type="dcterms:W3CDTF">2022-03-01T00:55:52Z</dcterms:modified>
</cp:coreProperties>
</file>