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362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04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63" r:id="rId59"/>
    <p:sldId id="332" r:id="rId60"/>
    <p:sldId id="333" r:id="rId61"/>
    <p:sldId id="334" r:id="rId62"/>
    <p:sldId id="335" r:id="rId63"/>
    <p:sldId id="336" r:id="rId64"/>
    <p:sldId id="365" r:id="rId65"/>
    <p:sldId id="366" r:id="rId66"/>
    <p:sldId id="367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68" r:id="rId88"/>
    <p:sldId id="357" r:id="rId89"/>
    <p:sldId id="358" r:id="rId90"/>
    <p:sldId id="359" r:id="rId91"/>
    <p:sldId id="360" r:id="rId92"/>
    <p:sldId id="364" r:id="rId93"/>
    <p:sldId id="361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24/06/2023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Intermediate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6470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'v' : 'veggies', 'f' : 'fruits', 'p' : 'pork'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E763-C966-4054-9A2D-1044665DA94C}"/>
              </a:ext>
            </a:extLst>
          </p:cNvPr>
          <p:cNvSpPr/>
          <p:nvPr/>
        </p:nvSpPr>
        <p:spPr>
          <a:xfrm>
            <a:off x="906997" y="2370142"/>
            <a:ext cx="1593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.items()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A94128-FBF4-4320-BD74-C598E19E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89" y="1248324"/>
            <a:ext cx="11199301" cy="52945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items()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a list containing a tuple for each key value pair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B0E70-13E4-4575-8402-72321FDA937C}"/>
              </a:ext>
            </a:extLst>
          </p:cNvPr>
          <p:cNvSpPr/>
          <p:nvPr/>
        </p:nvSpPr>
        <p:spPr>
          <a:xfrm>
            <a:off x="3549529" y="237014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F1069-27F2-467E-B87B-0DD279A0A73F}"/>
              </a:ext>
            </a:extLst>
          </p:cNvPr>
          <p:cNvSpPr/>
          <p:nvPr/>
        </p:nvSpPr>
        <p:spPr>
          <a:xfrm>
            <a:off x="906997" y="2997240"/>
            <a:ext cx="6777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dict_items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([('v', 'veggies'), ('f', 'fruits'), ('p', 'pork')])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4C937-19FC-4B0B-8B45-1FBD851662D1}"/>
              </a:ext>
            </a:extLst>
          </p:cNvPr>
          <p:cNvSpPr/>
          <p:nvPr/>
        </p:nvSpPr>
        <p:spPr>
          <a:xfrm>
            <a:off x="803929" y="4453114"/>
            <a:ext cx="6470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'v' : 'veggies', 'f' : 'fruits', 'p' : 'pork'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F5D6-47B7-4BB6-8DC3-F698A3EF782C}"/>
              </a:ext>
            </a:extLst>
          </p:cNvPr>
          <p:cNvSpPr/>
          <p:nvPr/>
        </p:nvSpPr>
        <p:spPr>
          <a:xfrm>
            <a:off x="803929" y="5085499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.keys()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D36CF62B-1078-4471-8780-D68AA14D40A5}"/>
              </a:ext>
            </a:extLst>
          </p:cNvPr>
          <p:cNvSpPr txBox="1">
            <a:spLocks/>
          </p:cNvSpPr>
          <p:nvPr/>
        </p:nvSpPr>
        <p:spPr>
          <a:xfrm>
            <a:off x="715742" y="3975120"/>
            <a:ext cx="9518938" cy="52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keys()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a list containing the dictionary's keys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C17E0-F984-410F-A178-0681C7334241}"/>
              </a:ext>
            </a:extLst>
          </p:cNvPr>
          <p:cNvSpPr/>
          <p:nvPr/>
        </p:nvSpPr>
        <p:spPr>
          <a:xfrm>
            <a:off x="803929" y="5712597"/>
            <a:ext cx="3082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dict_keys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(['v', 'f', 'p'])</a:t>
            </a: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4" grpId="0"/>
      <p:bldP spid="15" grpId="0"/>
      <p:bldP spid="16" grpId="0"/>
      <p:bldP spid="18" grpId="0" build="p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6506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'v' : 'veggies', 'f' : 'fruits', 'p' : 'pork'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E763-C966-4054-9A2D-1044665DA94C}"/>
              </a:ext>
            </a:extLst>
          </p:cNvPr>
          <p:cNvSpPr/>
          <p:nvPr/>
        </p:nvSpPr>
        <p:spPr>
          <a:xfrm>
            <a:off x="906997" y="2370142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.values()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A94128-FBF4-4320-BD74-C598E19E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29" y="1240060"/>
            <a:ext cx="9853911" cy="52945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values()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a list of all the values in the dictionary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B0E70-13E4-4575-8402-72321FDA937C}"/>
              </a:ext>
            </a:extLst>
          </p:cNvPr>
          <p:cNvSpPr/>
          <p:nvPr/>
        </p:nvSpPr>
        <p:spPr>
          <a:xfrm>
            <a:off x="3549529" y="237014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F1069-27F2-467E-B87B-0DD279A0A73F}"/>
              </a:ext>
            </a:extLst>
          </p:cNvPr>
          <p:cNvSpPr/>
          <p:nvPr/>
        </p:nvSpPr>
        <p:spPr>
          <a:xfrm>
            <a:off x="906997" y="2997240"/>
            <a:ext cx="529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dict_values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(['veggies', 'fruits', 'pork'])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4C937-19FC-4B0B-8B45-1FBD851662D1}"/>
              </a:ext>
            </a:extLst>
          </p:cNvPr>
          <p:cNvSpPr/>
          <p:nvPr/>
        </p:nvSpPr>
        <p:spPr>
          <a:xfrm>
            <a:off x="803929" y="4453114"/>
            <a:ext cx="6506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'v' : 'veggies', 'f' : 'fruits', 'p' : 'pork'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F5D6-47B7-4BB6-8DC3-F698A3EF782C}"/>
              </a:ext>
            </a:extLst>
          </p:cNvPr>
          <p:cNvSpPr/>
          <p:nvPr/>
        </p:nvSpPr>
        <p:spPr>
          <a:xfrm>
            <a:off x="803929" y="5085499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.pop('v')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D36CF62B-1078-4471-8780-D68AA14D40A5}"/>
              </a:ext>
            </a:extLst>
          </p:cNvPr>
          <p:cNvSpPr txBox="1">
            <a:spLocks/>
          </p:cNvSpPr>
          <p:nvPr/>
        </p:nvSpPr>
        <p:spPr>
          <a:xfrm>
            <a:off x="614141" y="3955417"/>
            <a:ext cx="10216419" cy="52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pop()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Removes the element with the specified key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C17E0-F984-410F-A178-0681C7334241}"/>
              </a:ext>
            </a:extLst>
          </p:cNvPr>
          <p:cNvSpPr/>
          <p:nvPr/>
        </p:nvSpPr>
        <p:spPr>
          <a:xfrm>
            <a:off x="803929" y="5712597"/>
            <a:ext cx="1466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veggies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25EEE-D19B-4B8E-AAA4-33D3F4270B8D}"/>
              </a:ext>
            </a:extLst>
          </p:cNvPr>
          <p:cNvSpPr/>
          <p:nvPr/>
        </p:nvSpPr>
        <p:spPr>
          <a:xfrm>
            <a:off x="6096000" y="5079488"/>
            <a:ext cx="2801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.pop('v', 'beef')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FA0F6-45FE-4743-A0F0-078AFCA7ED21}"/>
              </a:ext>
            </a:extLst>
          </p:cNvPr>
          <p:cNvSpPr/>
          <p:nvPr/>
        </p:nvSpPr>
        <p:spPr>
          <a:xfrm>
            <a:off x="6096000" y="5706586"/>
            <a:ext cx="1091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beef</a:t>
            </a:r>
          </a:p>
        </p:txBody>
      </p:sp>
    </p:spTree>
    <p:extLst>
      <p:ext uri="{BB962C8B-B14F-4D97-AF65-F5344CB8AC3E}">
        <p14:creationId xmlns:p14="http://schemas.microsoft.com/office/powerpoint/2010/main" val="9597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4" grpId="0"/>
      <p:bldP spid="15" grpId="0"/>
      <p:bldP spid="16" grpId="0"/>
      <p:bldP spid="18" grpId="0" build="p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6470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'v' : 'veggies', 'f' : 'fruits', 'p' : 'pork'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E763-C966-4054-9A2D-1044665DA94C}"/>
              </a:ext>
            </a:extLst>
          </p:cNvPr>
          <p:cNvSpPr/>
          <p:nvPr/>
        </p:nvSpPr>
        <p:spPr>
          <a:xfrm>
            <a:off x="906997" y="2370142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.popitem()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A94128-FBF4-4320-BD74-C598E19E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29" y="1240060"/>
            <a:ext cx="9853911" cy="52945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popitem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Removes the last inserted key-value pair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B0E70-13E4-4575-8402-72321FDA937C}"/>
              </a:ext>
            </a:extLst>
          </p:cNvPr>
          <p:cNvSpPr/>
          <p:nvPr/>
        </p:nvSpPr>
        <p:spPr>
          <a:xfrm>
            <a:off x="3549529" y="237014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F1069-27F2-467E-B87B-0DD279A0A73F}"/>
              </a:ext>
            </a:extLst>
          </p:cNvPr>
          <p:cNvSpPr/>
          <p:nvPr/>
        </p:nvSpPr>
        <p:spPr>
          <a:xfrm>
            <a:off x="906997" y="2997240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( p, pork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4C937-19FC-4B0B-8B45-1FBD851662D1}"/>
              </a:ext>
            </a:extLst>
          </p:cNvPr>
          <p:cNvSpPr/>
          <p:nvPr/>
        </p:nvSpPr>
        <p:spPr>
          <a:xfrm>
            <a:off x="803929" y="4453114"/>
            <a:ext cx="6470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'v' : 'veggies', 'f' : 'fruits', 'p' : 'pork'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F5D6-47B7-4BB6-8DC3-F698A3EF782C}"/>
              </a:ext>
            </a:extLst>
          </p:cNvPr>
          <p:cNvSpPr/>
          <p:nvPr/>
        </p:nvSpPr>
        <p:spPr>
          <a:xfrm>
            <a:off x="803929" y="5085499"/>
            <a:ext cx="2342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d2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.copy()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D36CF62B-1078-4471-8780-D68AA14D40A5}"/>
              </a:ext>
            </a:extLst>
          </p:cNvPr>
          <p:cNvSpPr txBox="1">
            <a:spLocks/>
          </p:cNvSpPr>
          <p:nvPr/>
        </p:nvSpPr>
        <p:spPr>
          <a:xfrm>
            <a:off x="705043" y="3955178"/>
            <a:ext cx="7575358" cy="52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copy()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a copy of the dictionary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C17E0-F984-410F-A178-0681C7334241}"/>
              </a:ext>
            </a:extLst>
          </p:cNvPr>
          <p:cNvSpPr/>
          <p:nvPr/>
        </p:nvSpPr>
        <p:spPr>
          <a:xfrm>
            <a:off x="3978212" y="5784875"/>
            <a:ext cx="5065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{'v' : 'veggies', 'f' : 'fruits', 'p' : 'pork'}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C9C15-A52F-4D00-AE63-7FB42D46079E}"/>
              </a:ext>
            </a:extLst>
          </p:cNvPr>
          <p:cNvSpPr/>
          <p:nvPr/>
        </p:nvSpPr>
        <p:spPr>
          <a:xfrm>
            <a:off x="838200" y="5714809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d2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6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4" grpId="0"/>
      <p:bldP spid="15" grpId="0"/>
      <p:bldP spid="16" grpId="0"/>
      <p:bldP spid="18" grpId="0" build="p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6470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'v' : 'veggies', 'f' : 'fruits', 'p' : 'pork'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E763-C966-4054-9A2D-1044665DA94C}"/>
              </a:ext>
            </a:extLst>
          </p:cNvPr>
          <p:cNvSpPr/>
          <p:nvPr/>
        </p:nvSpPr>
        <p:spPr>
          <a:xfrm>
            <a:off x="906997" y="2370142"/>
            <a:ext cx="1508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.clear()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A94128-FBF4-4320-BD74-C598E19E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29" y="1240060"/>
            <a:ext cx="9853911" cy="52945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clear()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Removes all items from dictionary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B0E70-13E4-4575-8402-72321FDA937C}"/>
              </a:ext>
            </a:extLst>
          </p:cNvPr>
          <p:cNvSpPr/>
          <p:nvPr/>
        </p:nvSpPr>
        <p:spPr>
          <a:xfrm>
            <a:off x="3549529" y="237014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F1069-27F2-467E-B87B-0DD279A0A73F}"/>
              </a:ext>
            </a:extLst>
          </p:cNvPr>
          <p:cNvSpPr/>
          <p:nvPr/>
        </p:nvSpPr>
        <p:spPr>
          <a:xfrm>
            <a:off x="906997" y="3678652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F47FC-70E0-412F-A365-216E3A7F86B9}"/>
              </a:ext>
            </a:extLst>
          </p:cNvPr>
          <p:cNvSpPr/>
          <p:nvPr/>
        </p:nvSpPr>
        <p:spPr>
          <a:xfrm>
            <a:off x="906997" y="2970766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32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1003467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dictionary for gadgets with the following parameters:</a:t>
            </a:r>
          </a:p>
          <a:p>
            <a:endParaRPr lang="en-US" sz="2800" b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Brand: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(ASUS, Dell, etc.)</a:t>
            </a:r>
          </a:p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Model: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(specific model)</a:t>
            </a:r>
          </a:p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Processor: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(e.g. Intel, AMD, etc.)</a:t>
            </a:r>
          </a:p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Internal: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(internal memory, ROM, e.g. 100 Gb, 128 Gb, etc.)</a:t>
            </a:r>
          </a:p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RAM: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(e.g. 4 Gb)</a:t>
            </a:r>
          </a:p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OS: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(e.g. Windows 10, Mountain Lion (Mac), 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Android, version)</a:t>
            </a:r>
          </a:p>
        </p:txBody>
      </p:sp>
    </p:spTree>
    <p:extLst>
      <p:ext uri="{BB962C8B-B14F-4D97-AF65-F5344CB8AC3E}">
        <p14:creationId xmlns:p14="http://schemas.microsoft.com/office/powerpoint/2010/main" val="41097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0748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 tuple is an ordered and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immutable data type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It is a sequence just like a list.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difference between tuples and lists are,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tuples cannot be changed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unlike lists.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Tuples use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parenthesis.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Creating a tuple is as simple as putting different comma-separated values.</a:t>
            </a:r>
          </a:p>
        </p:txBody>
      </p:sp>
    </p:spTree>
    <p:extLst>
      <p:ext uri="{BB962C8B-B14F-4D97-AF65-F5344CB8AC3E}">
        <p14:creationId xmlns:p14="http://schemas.microsoft.com/office/powerpoint/2010/main" val="18671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What can we do with tuples?</a:t>
            </a:r>
          </a:p>
          <a:p>
            <a:pPr lvl="1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Concatenate</a:t>
            </a:r>
          </a:p>
          <a:p>
            <a:pPr lvl="1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Indexing and Slicing</a:t>
            </a:r>
          </a:p>
        </p:txBody>
      </p:sp>
    </p:spTree>
    <p:extLst>
      <p:ext uri="{BB962C8B-B14F-4D97-AF65-F5344CB8AC3E}">
        <p14:creationId xmlns:p14="http://schemas.microsoft.com/office/powerpoint/2010/main" val="20902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8736694-0FB1-4EAD-AB89-80B4504B97B6}"/>
              </a:ext>
            </a:extLst>
          </p:cNvPr>
          <p:cNvSpPr txBox="1">
            <a:spLocks/>
          </p:cNvSpPr>
          <p:nvPr/>
        </p:nvSpPr>
        <p:spPr>
          <a:xfrm>
            <a:off x="493690" y="1277530"/>
            <a:ext cx="11460622" cy="70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count()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the number of times a specified value occurs in a tuple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F384B2-FF5F-428B-A99A-2D434B64A8AA}"/>
              </a:ext>
            </a:extLst>
          </p:cNvPr>
          <p:cNvSpPr/>
          <p:nvPr/>
        </p:nvSpPr>
        <p:spPr>
          <a:xfrm>
            <a:off x="1304436" y="1756922"/>
            <a:ext cx="4455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CF95D5-671F-4084-B47E-D884463ADA34}"/>
              </a:ext>
            </a:extLst>
          </p:cNvPr>
          <p:cNvSpPr/>
          <p:nvPr/>
        </p:nvSpPr>
        <p:spPr>
          <a:xfrm>
            <a:off x="1304436" y="2389307"/>
            <a:ext cx="2282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.count('a')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38647-A933-4D08-854B-BFD7AF62EF93}"/>
              </a:ext>
            </a:extLst>
          </p:cNvPr>
          <p:cNvSpPr/>
          <p:nvPr/>
        </p:nvSpPr>
        <p:spPr>
          <a:xfrm>
            <a:off x="1304436" y="3075057"/>
            <a:ext cx="7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3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4242024-49FE-4EAA-AE79-7AACE3970BC2}"/>
              </a:ext>
            </a:extLst>
          </p:cNvPr>
          <p:cNvSpPr txBox="1">
            <a:spLocks/>
          </p:cNvSpPr>
          <p:nvPr/>
        </p:nvSpPr>
        <p:spPr>
          <a:xfrm>
            <a:off x="493690" y="3971794"/>
            <a:ext cx="11460622" cy="70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index()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Searches the tuple for a specified value and returns the position of where it was found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22704C-5C71-4688-B29A-B4FB3269D0EA}"/>
              </a:ext>
            </a:extLst>
          </p:cNvPr>
          <p:cNvSpPr/>
          <p:nvPr/>
        </p:nvSpPr>
        <p:spPr>
          <a:xfrm>
            <a:off x="1304436" y="4593799"/>
            <a:ext cx="4455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73A07-77B8-4A10-9737-98F1BA4F9EBC}"/>
              </a:ext>
            </a:extLst>
          </p:cNvPr>
          <p:cNvSpPr/>
          <p:nvPr/>
        </p:nvSpPr>
        <p:spPr>
          <a:xfrm>
            <a:off x="1304436" y="5226184"/>
            <a:ext cx="2228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.index('a')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484F1A-E382-4395-8889-D1B4746A04FA}"/>
              </a:ext>
            </a:extLst>
          </p:cNvPr>
          <p:cNvSpPr/>
          <p:nvPr/>
        </p:nvSpPr>
        <p:spPr>
          <a:xfrm>
            <a:off x="1304436" y="5911934"/>
            <a:ext cx="7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0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3" grpId="0"/>
      <p:bldP spid="14" grpId="0" build="p"/>
      <p:bldP spid="15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8767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set is a collection of data which is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unique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unordered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unindexed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In Python, sets are written with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curly brackets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Format: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'a'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 }</a:t>
            </a:r>
          </a:p>
        </p:txBody>
      </p:sp>
    </p:spTree>
    <p:extLst>
      <p:ext uri="{BB962C8B-B14F-4D97-AF65-F5344CB8AC3E}">
        <p14:creationId xmlns:p14="http://schemas.microsoft.com/office/powerpoint/2010/main" val="11991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Sets will return a unique version of the items.</a:t>
            </a:r>
          </a:p>
          <a:p>
            <a:pPr marL="0" indent="0">
              <a:buNone/>
            </a:pP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{ 'a'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'a'}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 	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{ 'a'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'c' }</a:t>
            </a:r>
          </a:p>
        </p:txBody>
      </p:sp>
    </p:spTree>
    <p:extLst>
      <p:ext uri="{BB962C8B-B14F-4D97-AF65-F5344CB8AC3E}">
        <p14:creationId xmlns:p14="http://schemas.microsoft.com/office/powerpoint/2010/main" val="4534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16764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171034"/>
            <a:ext cx="10515600" cy="52037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add()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adds an item to the set</a:t>
            </a:r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1600092"/>
            <a:ext cx="2989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'a'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3283" y="2232477"/>
            <a:ext cx="1885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.add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'd'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893A1-0F97-4602-B7FD-13F8B6BFCAD9}"/>
              </a:ext>
            </a:extLst>
          </p:cNvPr>
          <p:cNvSpPr/>
          <p:nvPr/>
        </p:nvSpPr>
        <p:spPr>
          <a:xfrm>
            <a:off x="1603283" y="2899374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3971081" y="2914763"/>
            <a:ext cx="332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'a'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'd'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B054F29A-8627-4C0B-86BD-A60AB4AA5C72}"/>
              </a:ext>
            </a:extLst>
          </p:cNvPr>
          <p:cNvSpPr txBox="1">
            <a:spLocks/>
          </p:cNvSpPr>
          <p:nvPr/>
        </p:nvSpPr>
        <p:spPr>
          <a:xfrm>
            <a:off x="733814" y="3678278"/>
            <a:ext cx="10515600" cy="52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update()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adds multiple items to the set</a:t>
            </a:r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29895-8246-4C93-ABF2-F9FD84380B59}"/>
              </a:ext>
            </a:extLst>
          </p:cNvPr>
          <p:cNvSpPr/>
          <p:nvPr/>
        </p:nvSpPr>
        <p:spPr>
          <a:xfrm>
            <a:off x="1544560" y="4107336"/>
            <a:ext cx="2989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'a'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DCE0A-A3C5-475D-8A57-41B3C3DD32DB}"/>
              </a:ext>
            </a:extLst>
          </p:cNvPr>
          <p:cNvSpPr/>
          <p:nvPr/>
        </p:nvSpPr>
        <p:spPr>
          <a:xfrm>
            <a:off x="1544560" y="4739721"/>
            <a:ext cx="3713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.update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['d'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'e'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'f']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0B00E-60F7-49CB-A4BA-3B40F2A2AEA9}"/>
              </a:ext>
            </a:extLst>
          </p:cNvPr>
          <p:cNvSpPr/>
          <p:nvPr/>
        </p:nvSpPr>
        <p:spPr>
          <a:xfrm>
            <a:off x="1544560" y="5406618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5202EB-00DF-4D7F-9230-F6E62BDCDE9C}"/>
              </a:ext>
            </a:extLst>
          </p:cNvPr>
          <p:cNvSpPr/>
          <p:nvPr/>
        </p:nvSpPr>
        <p:spPr>
          <a:xfrm>
            <a:off x="3851532" y="5406618"/>
            <a:ext cx="4378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'a'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'd'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'e'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'f'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/>
      <p:bldP spid="15" grpId="0" build="p"/>
      <p:bldP spid="16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171034"/>
            <a:ext cx="10515600" cy="52037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remove()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removes an item from a set</a:t>
            </a:r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1600092"/>
            <a:ext cx="5680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'apple'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'banana'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'cherry'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3283" y="2232477"/>
            <a:ext cx="3566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.remove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'banana'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893A1-0F97-4602-B7FD-13F8B6BFCAD9}"/>
              </a:ext>
            </a:extLst>
          </p:cNvPr>
          <p:cNvSpPr/>
          <p:nvPr/>
        </p:nvSpPr>
        <p:spPr>
          <a:xfrm>
            <a:off x="1603283" y="2899374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3971081" y="2914763"/>
            <a:ext cx="3748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'apple'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'cherry'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B054F29A-8627-4C0B-86BD-A60AB4AA5C72}"/>
              </a:ext>
            </a:extLst>
          </p:cNvPr>
          <p:cNvSpPr txBox="1">
            <a:spLocks/>
          </p:cNvSpPr>
          <p:nvPr/>
        </p:nvSpPr>
        <p:spPr>
          <a:xfrm>
            <a:off x="540545" y="3686853"/>
            <a:ext cx="10515600" cy="87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discard()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removes an item from a set but will not raise an error is the item is not present</a:t>
            </a:r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29895-8246-4C93-ABF2-F9FD84380B59}"/>
              </a:ext>
            </a:extLst>
          </p:cNvPr>
          <p:cNvSpPr/>
          <p:nvPr/>
        </p:nvSpPr>
        <p:spPr>
          <a:xfrm>
            <a:off x="1544560" y="4526786"/>
            <a:ext cx="5021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'car'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'airplane'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'boat'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DCE0A-A3C5-475D-8A57-41B3C3DD32DB}"/>
              </a:ext>
            </a:extLst>
          </p:cNvPr>
          <p:cNvSpPr/>
          <p:nvPr/>
        </p:nvSpPr>
        <p:spPr>
          <a:xfrm>
            <a:off x="1544560" y="5159171"/>
            <a:ext cx="2733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.discard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'car'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0B00E-60F7-49CB-A4BA-3B40F2A2AEA9}"/>
              </a:ext>
            </a:extLst>
          </p:cNvPr>
          <p:cNvSpPr/>
          <p:nvPr/>
        </p:nvSpPr>
        <p:spPr>
          <a:xfrm>
            <a:off x="1544560" y="5826068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5202EB-00DF-4D7F-9230-F6E62BDCDE9C}"/>
              </a:ext>
            </a:extLst>
          </p:cNvPr>
          <p:cNvSpPr/>
          <p:nvPr/>
        </p:nvSpPr>
        <p:spPr>
          <a:xfrm>
            <a:off x="3851532" y="5826068"/>
            <a:ext cx="3847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'airplane'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'boat'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</p:spTree>
    <p:extLst>
      <p:ext uri="{BB962C8B-B14F-4D97-AF65-F5344CB8AC3E}">
        <p14:creationId xmlns:p14="http://schemas.microsoft.com/office/powerpoint/2010/main" val="6813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/>
      <p:bldP spid="15" grpId="0" build="p"/>
      <p:bldP spid="16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439482"/>
            <a:ext cx="10515600" cy="52037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pop()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the popped item but it may be any item from the set.</a:t>
            </a:r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12489"/>
            <a:ext cx="7104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'apple'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'banana'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'cherry', 'guava'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3283" y="2844874"/>
            <a:ext cx="2372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p1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.pop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893A1-0F97-4602-B7FD-13F8B6BFCAD9}"/>
              </a:ext>
            </a:extLst>
          </p:cNvPr>
          <p:cNvSpPr/>
          <p:nvPr/>
        </p:nvSpPr>
        <p:spPr>
          <a:xfrm>
            <a:off x="1603283" y="3511771"/>
            <a:ext cx="1585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3971081" y="3527160"/>
            <a:ext cx="1803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cherry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D82F0-3C5F-48B9-BCEF-A5F49FD28602}"/>
              </a:ext>
            </a:extLst>
          </p:cNvPr>
          <p:cNvSpPr/>
          <p:nvPr/>
        </p:nvSpPr>
        <p:spPr>
          <a:xfrm>
            <a:off x="1601793" y="4234050"/>
            <a:ext cx="1627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328C0-A62A-4C28-B300-CD9077828DB7}"/>
              </a:ext>
            </a:extLst>
          </p:cNvPr>
          <p:cNvSpPr/>
          <p:nvPr/>
        </p:nvSpPr>
        <p:spPr>
          <a:xfrm>
            <a:off x="3851532" y="4234050"/>
            <a:ext cx="5239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 'apple'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'banana'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'guava' }</a:t>
            </a:r>
          </a:p>
        </p:txBody>
      </p:sp>
    </p:spTree>
    <p:extLst>
      <p:ext uri="{BB962C8B-B14F-4D97-AF65-F5344CB8AC3E}">
        <p14:creationId xmlns:p14="http://schemas.microsoft.com/office/powerpoint/2010/main" val="21896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96869"/>
            <a:ext cx="10515600" cy="52037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union()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</a:t>
            </a:r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new set containing the items of two or more sets</a:t>
            </a:r>
          </a:p>
          <a:p>
            <a:pPr algn="ctr"/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46045"/>
            <a:ext cx="2989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'a'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4773" y="3616662"/>
            <a:ext cx="3021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.union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1601683" y="5085268"/>
            <a:ext cx="4432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'a'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} 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C7D0A-FA3C-4977-92B4-A5808855C852}"/>
              </a:ext>
            </a:extLst>
          </p:cNvPr>
          <p:cNvSpPr/>
          <p:nvPr/>
        </p:nvSpPr>
        <p:spPr>
          <a:xfrm>
            <a:off x="1601683" y="2892907"/>
            <a:ext cx="2900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3, 4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601683" y="4324548"/>
            <a:ext cx="1580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3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96869"/>
            <a:ext cx="10515600" cy="52037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difference()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 the difference of two or more sets as a new set</a:t>
            </a:r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46045"/>
            <a:ext cx="366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4773" y="3616662"/>
            <a:ext cx="3741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.difference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1660440" y="5107866"/>
            <a:ext cx="2254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1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} 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C7D0A-FA3C-4977-92B4-A5808855C852}"/>
              </a:ext>
            </a:extLst>
          </p:cNvPr>
          <p:cNvSpPr/>
          <p:nvPr/>
        </p:nvSpPr>
        <p:spPr>
          <a:xfrm>
            <a:off x="1601683" y="2892907"/>
            <a:ext cx="3789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9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629732" y="4303529"/>
            <a:ext cx="1580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10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296869"/>
            <a:ext cx="10826215" cy="52037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intersection()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 the intersection of two sets as a new set</a:t>
            </a:r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46045"/>
            <a:ext cx="366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4773" y="3616662"/>
            <a:ext cx="4027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.intersection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1660440" y="5107866"/>
            <a:ext cx="2326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4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6 } 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C7D0A-FA3C-4977-92B4-A5808855C852}"/>
              </a:ext>
            </a:extLst>
          </p:cNvPr>
          <p:cNvSpPr/>
          <p:nvPr/>
        </p:nvSpPr>
        <p:spPr>
          <a:xfrm>
            <a:off x="1601683" y="2892907"/>
            <a:ext cx="3789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9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629732" y="4303529"/>
            <a:ext cx="1580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01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296869"/>
            <a:ext cx="9004607" cy="520378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symmetric_difference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()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the symmetric difference of two sets as a new set (i.e. all elements that are in exactly on of the sets)</a:t>
            </a:r>
            <a:endParaRPr lang="en-PH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46045"/>
            <a:ext cx="366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4773" y="3616662"/>
            <a:ext cx="566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.symmetric_difference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1660440" y="5107866"/>
            <a:ext cx="3493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1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9 } 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C7D0A-FA3C-4977-92B4-A5808855C852}"/>
              </a:ext>
            </a:extLst>
          </p:cNvPr>
          <p:cNvSpPr/>
          <p:nvPr/>
        </p:nvSpPr>
        <p:spPr>
          <a:xfrm>
            <a:off x="1601683" y="2892907"/>
            <a:ext cx="3789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9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629732" y="4303529"/>
            <a:ext cx="1580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92571"/>
            <a:ext cx="9657749" cy="517600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dictionary is a collection which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unordered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indexed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Python, dictionaries are written with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curly braces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items have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key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}</a:t>
            </a:r>
          </a:p>
          <a:p>
            <a:pPr marL="0" indent="0"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Note:</a:t>
            </a:r>
          </a:p>
          <a:p>
            <a:pPr marL="0" indent="0"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key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	   --&gt; May be a string or integer</a:t>
            </a:r>
          </a:p>
          <a:p>
            <a:pPr marL="0" indent="0"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--&gt; Any type of data</a:t>
            </a:r>
          </a:p>
        </p:txBody>
      </p:sp>
    </p:spTree>
    <p:extLst>
      <p:ext uri="{BB962C8B-B14F-4D97-AF65-F5344CB8AC3E}">
        <p14:creationId xmlns:p14="http://schemas.microsoft.com/office/powerpoint/2010/main" val="10530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79" y="1296869"/>
            <a:ext cx="10826215" cy="52037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copy() </a:t>
            </a:r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a copy of a set</a:t>
            </a: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488919" y="1832271"/>
            <a:ext cx="366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488919" y="2540157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.copy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3834272" y="3181395"/>
            <a:ext cx="35060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1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6 } 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488919" y="3181395"/>
            <a:ext cx="1580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</a:t>
            </a:r>
            <a:r>
              <a:rPr lang="en-US" sz="32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882B43F-EE32-46AE-9FFB-89E33E8E16C3}"/>
              </a:ext>
            </a:extLst>
          </p:cNvPr>
          <p:cNvSpPr txBox="1">
            <a:spLocks/>
          </p:cNvSpPr>
          <p:nvPr/>
        </p:nvSpPr>
        <p:spPr>
          <a:xfrm>
            <a:off x="699670" y="4116968"/>
            <a:ext cx="10826215" cy="520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Segoe UI Light" panose="020B0502040204020203" pitchFamily="34" charset="0"/>
                <a:cs typeface="Segoe UI Light" panose="020B0502040204020203" pitchFamily="34" charset="0"/>
              </a:rPr>
              <a:t> clear() </a:t>
            </a:r>
            <a:r>
              <a:rPr lang="en-PH" sz="2000">
                <a:latin typeface="Segoe UI Light" panose="020B0502040204020203" pitchFamily="34" charset="0"/>
                <a:cs typeface="Segoe UI Light" panose="020B0502040204020203" pitchFamily="34" charset="0"/>
              </a:rPr>
              <a:t>method returns an empty set</a:t>
            </a: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3271CA-CE65-4E7A-960B-A5235B0C9928}"/>
              </a:ext>
            </a:extLst>
          </p:cNvPr>
          <p:cNvSpPr/>
          <p:nvPr/>
        </p:nvSpPr>
        <p:spPr>
          <a:xfrm>
            <a:off x="1379275" y="4652370"/>
            <a:ext cx="366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 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C5B98-073E-437F-A485-91A33132389C}"/>
              </a:ext>
            </a:extLst>
          </p:cNvPr>
          <p:cNvSpPr/>
          <p:nvPr/>
        </p:nvSpPr>
        <p:spPr>
          <a:xfrm>
            <a:off x="1379275" y="5360256"/>
            <a:ext cx="1627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.clear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00996-3D98-469B-B7A9-91A410533BD9}"/>
              </a:ext>
            </a:extLst>
          </p:cNvPr>
          <p:cNvSpPr/>
          <p:nvPr/>
        </p:nvSpPr>
        <p:spPr>
          <a:xfrm>
            <a:off x="3724628" y="6001494"/>
            <a:ext cx="154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set() 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71E2E7-6AD8-4EA1-A511-AC309BF79B60}"/>
              </a:ext>
            </a:extLst>
          </p:cNvPr>
          <p:cNvSpPr/>
          <p:nvPr/>
        </p:nvSpPr>
        <p:spPr>
          <a:xfrm>
            <a:off x="1379275" y="6001494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1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6" grpId="0"/>
      <p:bldP spid="13" grpId="0" build="p"/>
      <p:bldP spid="18" grpId="0"/>
      <p:bldP spid="19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76712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programming there is a necessity to find out if an expression is either </a:t>
            </a:r>
            <a:r>
              <a:rPr lang="en-US" sz="32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32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Boolean value is often an output associated with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 operations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operations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1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21572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 can use Boolean operators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797A5D-A9E6-4B8E-8121-32DDE8D19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07376"/>
              </p:ext>
            </p:extLst>
          </p:nvPr>
        </p:nvGraphicFramePr>
        <p:xfrm>
          <a:off x="4882529" y="2326204"/>
          <a:ext cx="28712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939">
                  <a:extLst>
                    <a:ext uri="{9D8B030D-6E8A-4147-A177-3AD203B41FA5}">
                      <a16:colId xmlns:a16="http://schemas.microsoft.com/office/drawing/2014/main" val="495799918"/>
                    </a:ext>
                  </a:extLst>
                </a:gridCol>
                <a:gridCol w="1521271">
                  <a:extLst>
                    <a:ext uri="{9D8B030D-6E8A-4147-A177-3AD203B41FA5}">
                      <a16:colId xmlns:a16="http://schemas.microsoft.com/office/drawing/2014/main" val="150120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8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631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36FCFA1-2578-48B4-BFB7-A6236CC56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2135"/>
              </p:ext>
            </p:extLst>
          </p:nvPr>
        </p:nvGraphicFramePr>
        <p:xfrm>
          <a:off x="2053913" y="4528096"/>
          <a:ext cx="2312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528266054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0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525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2DD2F96-8F4A-4C1A-8116-989329977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61519"/>
              </p:ext>
            </p:extLst>
          </p:nvPr>
        </p:nvGraphicFramePr>
        <p:xfrm>
          <a:off x="5039210" y="4510153"/>
          <a:ext cx="2312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528266054"/>
                    </a:ext>
                  </a:extLst>
                </a:gridCol>
                <a:gridCol w="687749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25977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0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525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2F59EC0-4EB7-441C-BADC-039FE5CD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22643"/>
              </p:ext>
            </p:extLst>
          </p:nvPr>
        </p:nvGraphicFramePr>
        <p:xfrm>
          <a:off x="8030566" y="4542768"/>
          <a:ext cx="1656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</a:tbl>
          </a:graphicData>
        </a:graphic>
      </p:graphicFrame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B6782CAA-63C6-4DF5-A794-26FD4503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64361"/>
              </p:ext>
            </p:extLst>
          </p:nvPr>
        </p:nvGraphicFramePr>
        <p:xfrm>
          <a:off x="2053913" y="4165103"/>
          <a:ext cx="2312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34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5B6672A-244F-4EA6-9DF0-415B17128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63959"/>
              </p:ext>
            </p:extLst>
          </p:nvPr>
        </p:nvGraphicFramePr>
        <p:xfrm>
          <a:off x="5039210" y="4165103"/>
          <a:ext cx="2312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34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54B0FBC1-C31C-4644-A83A-B476D5C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33734"/>
              </p:ext>
            </p:extLst>
          </p:nvPr>
        </p:nvGraphicFramePr>
        <p:xfrm>
          <a:off x="8030566" y="4165103"/>
          <a:ext cx="1656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398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5" y="1229600"/>
            <a:ext cx="10902277" cy="73434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Comparators used for Booleans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797A5D-A9E6-4B8E-8121-32DDE8D19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65033"/>
              </p:ext>
            </p:extLst>
          </p:nvPr>
        </p:nvGraphicFramePr>
        <p:xfrm>
          <a:off x="2041378" y="1879751"/>
          <a:ext cx="858747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46">
                  <a:extLst>
                    <a:ext uri="{9D8B030D-6E8A-4147-A177-3AD203B41FA5}">
                      <a16:colId xmlns:a16="http://schemas.microsoft.com/office/drawing/2014/main" val="495799918"/>
                    </a:ext>
                  </a:extLst>
                </a:gridCol>
                <a:gridCol w="6640227">
                  <a:extLst>
                    <a:ext uri="{9D8B030D-6E8A-4147-A177-3AD203B41FA5}">
                      <a16:colId xmlns:a16="http://schemas.microsoft.com/office/drawing/2014/main" val="150120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8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6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8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7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4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Object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8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Negated object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2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input()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720371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Used to ask for information from a user and use that data for whatever purpose of the program.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Take note that the returned data will always be a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47244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('What is your name: ')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08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 formatting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166181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 formatting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Print formatting is the way printed data is presented on the screen. There are several ways and the two widely used are: 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format() method</a:t>
            </a:r>
          </a:p>
          <a:p>
            <a:pPr lvl="1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f-string</a:t>
            </a:r>
          </a:p>
        </p:txBody>
      </p:sp>
    </p:spTree>
    <p:extLst>
      <p:ext uri="{BB962C8B-B14F-4D97-AF65-F5344CB8AC3E}">
        <p14:creationId xmlns:p14="http://schemas.microsoft.com/office/powerpoint/2010/main" val="75195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Examples:</a:t>
            </a: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'brand' : 'Toyota'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: 'Fortuner'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'year' : 2020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 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'brand' : 'Toyota'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: 'Fortuner'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'year' : 2020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746A8-8973-46FF-B630-C2B1FBC3AD62}"/>
              </a:ext>
            </a:extLst>
          </p:cNvPr>
          <p:cNvSpPr txBox="1"/>
          <p:nvPr/>
        </p:nvSpPr>
        <p:spPr>
          <a:xfrm>
            <a:off x="6886831" y="1703583"/>
            <a:ext cx="115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F0ECA9-644E-4759-AF2E-31B0615F3339}"/>
              </a:ext>
            </a:extLst>
          </p:cNvPr>
          <p:cNvGrpSpPr/>
          <p:nvPr/>
        </p:nvGrpSpPr>
        <p:grpSpPr>
          <a:xfrm>
            <a:off x="2328700" y="1922242"/>
            <a:ext cx="6203465" cy="607150"/>
            <a:chOff x="4038685" y="2123057"/>
            <a:chExt cx="6203465" cy="6071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6AC5D9-7D05-4575-B5DD-C279957BDFFF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45" y="2143620"/>
              <a:ext cx="9269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E23746-5B71-4EF1-A30A-F263F1689B28}"/>
                </a:ext>
              </a:extLst>
            </p:cNvPr>
            <p:cNvCxnSpPr/>
            <p:nvPr/>
          </p:nvCxnSpPr>
          <p:spPr>
            <a:xfrm flipH="1">
              <a:off x="7045748" y="2135231"/>
              <a:ext cx="687897" cy="494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DA028-63F0-4F19-B4DA-61241ADF0681}"/>
                </a:ext>
              </a:extLst>
            </p:cNvPr>
            <p:cNvCxnSpPr/>
            <p:nvPr/>
          </p:nvCxnSpPr>
          <p:spPr>
            <a:xfrm flipH="1">
              <a:off x="4038685" y="2123057"/>
              <a:ext cx="687897" cy="494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DA5F3-7291-4889-9437-2AF2E6C582CB}"/>
                </a:ext>
              </a:extLst>
            </p:cNvPr>
            <p:cNvCxnSpPr>
              <a:cxnSpLocks/>
            </p:cNvCxnSpPr>
            <p:nvPr/>
          </p:nvCxnSpPr>
          <p:spPr>
            <a:xfrm>
              <a:off x="4726582" y="2137271"/>
              <a:ext cx="3007063" cy="144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FCDC4B-32B7-4F99-A3EB-2E96371A3D26}"/>
                </a:ext>
              </a:extLst>
            </p:cNvPr>
            <p:cNvCxnSpPr>
              <a:cxnSpLocks/>
            </p:cNvCxnSpPr>
            <p:nvPr/>
          </p:nvCxnSpPr>
          <p:spPr>
            <a:xfrm>
              <a:off x="9740012" y="2143620"/>
              <a:ext cx="5021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7994AF-4B69-42E3-AE23-5787717BD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3761" y="2135231"/>
              <a:ext cx="1" cy="5949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91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Allows multiple substitutions and value formatting.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Formats the specified value(s) and insert them inside the string's placeholder.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placeholder is defined using curly brackets: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{}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format() method returns the formatted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string.</a:t>
            </a:r>
          </a:p>
        </p:txBody>
      </p:sp>
    </p:spTree>
    <p:extLst>
      <p:ext uri="{BB962C8B-B14F-4D97-AF65-F5344CB8AC3E}">
        <p14:creationId xmlns:p14="http://schemas.microsoft.com/office/powerpoint/2010/main" val="264621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12" y="1433831"/>
            <a:ext cx="11408466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endParaRPr lang="en-US" sz="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animal1 = ‘bird’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animal2 = ‘worm’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print(‘The early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}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catches the early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}’.format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(animal1, animal2))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 The early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bird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catches the early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worm</a:t>
            </a:r>
          </a:p>
        </p:txBody>
      </p:sp>
    </p:spTree>
    <p:extLst>
      <p:ext uri="{BB962C8B-B14F-4D97-AF65-F5344CB8AC3E}">
        <p14:creationId xmlns:p14="http://schemas.microsoft.com/office/powerpoint/2010/main" val="19053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f-string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19" y="1440657"/>
            <a:ext cx="10905688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f-string print formatting uses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‘f’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syntax before the string to use this feature.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variable is directly inserted into the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536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f-string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18" y="1440657"/>
            <a:ext cx="11052495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= ‘Ford’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 = ‘white’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’The car model of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{model}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{color}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 color’)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// The car model of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white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color</a:t>
            </a:r>
          </a:p>
        </p:txBody>
      </p:sp>
    </p:spTree>
    <p:extLst>
      <p:ext uri="{BB962C8B-B14F-4D97-AF65-F5344CB8AC3E}">
        <p14:creationId xmlns:p14="http://schemas.microsoft.com/office/powerpoint/2010/main" val="11749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624334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returns an immutable sequence of numbers between the given start integer to the stop integer.</a:t>
            </a:r>
          </a:p>
          <a:p>
            <a:pPr marL="0" indent="0">
              <a:buNone/>
            </a:pP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forms: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(stop)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(start, stop)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(start, stop, step)</a:t>
            </a:r>
          </a:p>
        </p:txBody>
      </p:sp>
    </p:spTree>
    <p:extLst>
      <p:ext uri="{BB962C8B-B14F-4D97-AF65-F5344CB8AC3E}">
        <p14:creationId xmlns:p14="http://schemas.microsoft.com/office/powerpoint/2010/main" val="34301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 parameters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423171"/>
            <a:ext cx="10902277" cy="5335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range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(stop)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(start, stop)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(start, stop, step)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Parameters:</a:t>
            </a:r>
            <a:endParaRPr lang="en-US" sz="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integer starting from which the sequence of integers is to be returned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integer before which the sequence of integers is to be returned. The range of integers end at stop-1.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optional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integer value which determines the increment between each integer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5451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1: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//  [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//  [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1891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3: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//  [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488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9704403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Accessing values: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access the value of an item in a dictionary, we use the key of the item.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'brand' : 'Toyota'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: 'Fortuner'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'year' : 2020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Fortuner</a:t>
            </a:r>
          </a:p>
        </p:txBody>
      </p:sp>
    </p:spTree>
    <p:extLst>
      <p:ext uri="{BB962C8B-B14F-4D97-AF65-F5344CB8AC3E}">
        <p14:creationId xmlns:p14="http://schemas.microsoft.com/office/powerpoint/2010/main" val="14468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()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returns the number of items (length) in an object.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>
              <a:buNone/>
            </a:pPr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2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 parameters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(sequence)</a:t>
            </a:r>
          </a:p>
          <a:p>
            <a:pPr marL="0" indent="0">
              <a:buNone/>
            </a:pPr>
            <a:endParaRPr lang="en-US" sz="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Parameter: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a sequence like strings, tuples, list, dictionary or sets</a:t>
            </a:r>
          </a:p>
        </p:txBody>
      </p:sp>
    </p:spTree>
    <p:extLst>
      <p:ext uri="{BB962C8B-B14F-4D97-AF65-F5344CB8AC3E}">
        <p14:creationId xmlns:p14="http://schemas.microsoft.com/office/powerpoint/2010/main" val="2136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86525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You can generate random numbers in Python by using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Python offers random module that can generate random numbers.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order to use the random module, it must be first imported</a:t>
            </a:r>
          </a:p>
        </p:txBody>
      </p:sp>
    </p:spTree>
    <p:extLst>
      <p:ext uri="{BB962C8B-B14F-4D97-AF65-F5344CB8AC3E}">
        <p14:creationId xmlns:p14="http://schemas.microsoft.com/office/powerpoint/2010/main" val="40483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1032174" cy="7046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random()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 the next random floating point number in the range (0.0, 1.0)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805025"/>
            <a:ext cx="3390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.random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437410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137863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0.1577808554665978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9" y="4048304"/>
            <a:ext cx="10515600" cy="70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uniform()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 a random floating point number between a and b inclusive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05349" y="4611586"/>
            <a:ext cx="4362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.uniform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(10, 100)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05349" y="5243971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05349" y="5944424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54.1375888532643750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7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515600" cy="7046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randint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(a, b)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Returns a random integer between a and b inclusive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712746"/>
            <a:ext cx="3988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.randint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(7, 70)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345131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045584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45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9" y="3838579"/>
            <a:ext cx="11269434" cy="70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randrange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start, stop, step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Returns a random integer from the 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13738" y="4301193"/>
            <a:ext cx="480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.randrange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(0, 10, 2)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13738" y="4933578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13738" y="5634031"/>
            <a:ext cx="7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1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985520" cy="7046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choice(sequence)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 a random element from the non-empty sequence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813414"/>
            <a:ext cx="5461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.choice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445799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146252"/>
            <a:ext cx="705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9" y="4048304"/>
            <a:ext cx="11269434" cy="70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sample(population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 a k length list of unique elements chosen from the population sequence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13738" y="4636753"/>
            <a:ext cx="592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.sample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],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13738" y="5269138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13738" y="5969591"/>
            <a:ext cx="1805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515600" cy="7046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shuffle(sequence)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PH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Shuffle the sequence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840050" y="2170790"/>
            <a:ext cx="3760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787841" y="3595091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787841" y="4295544"/>
            <a:ext cx="2932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'b'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'd'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'a'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'c'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7F601-C671-4C9C-8D09-EB1888E4FB76}"/>
              </a:ext>
            </a:extLst>
          </p:cNvPr>
          <p:cNvSpPr/>
          <p:nvPr/>
        </p:nvSpPr>
        <p:spPr>
          <a:xfrm>
            <a:off x="1840049" y="2871243"/>
            <a:ext cx="3392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.shuffle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2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582030" y="1536309"/>
            <a:ext cx="11206786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list of the following using </a:t>
            </a: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 method</a:t>
            </a:r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A – First seven multiples of ‘6’, e.g. 6, 12, and so 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B – First seven multiples of ‘4’ e.g. 4, 8, and so on</a:t>
            </a:r>
          </a:p>
          <a:p>
            <a:endParaRPr lang="en-US" sz="2800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Create Set C for a set of first 20 counting numbers using </a:t>
            </a: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range method</a:t>
            </a:r>
          </a:p>
          <a:p>
            <a:endParaRPr lang="en-US" sz="2800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Print the intersection of Set A and Set B using </a:t>
            </a: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format method</a:t>
            </a:r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intersection of {} and {} is: {…}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Print the union of Set B and Set C using </a:t>
            </a: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f-string 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union of {Set B} and {Set C} is: {…}</a:t>
            </a:r>
          </a:p>
        </p:txBody>
      </p:sp>
    </p:spTree>
    <p:extLst>
      <p:ext uri="{BB962C8B-B14F-4D97-AF65-F5344CB8AC3E}">
        <p14:creationId xmlns:p14="http://schemas.microsoft.com/office/powerpoint/2010/main" val="19762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15843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a value: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change the value of an item, use the key of the item and assign a different value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'brand' : 'Toyota'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: 'Fortuner'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'year' : 2020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 =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'Hilux'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'brand' : 'Toyota'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: 'Hilux'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'year' : 2020 }</a:t>
            </a:r>
          </a:p>
        </p:txBody>
      </p:sp>
    </p:spTree>
    <p:extLst>
      <p:ext uri="{BB962C8B-B14F-4D97-AF65-F5344CB8AC3E}">
        <p14:creationId xmlns:p14="http://schemas.microsoft.com/office/powerpoint/2010/main" val="33322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anonymous function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 function that is defined without a name.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Anonymous functions are defined using lambda keyword and are called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</a:p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expression can have any number of arguments but only one expression.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expression is evaluated and returned.</a:t>
            </a:r>
          </a:p>
        </p:txBody>
      </p:sp>
    </p:spTree>
    <p:extLst>
      <p:ext uri="{BB962C8B-B14F-4D97-AF65-F5344CB8AC3E}">
        <p14:creationId xmlns:p14="http://schemas.microsoft.com/office/powerpoint/2010/main" val="38003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function that will double an integer.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double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 2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double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))  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34023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it to lambda expression: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can be passed to a variable: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d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lambda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10042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to extract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year, month, date and time using Lambda.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to count the even and odd numbers in a given array of integers using Lambda.</a:t>
            </a: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 = [1, 2, 3,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19041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that multiplies each number in a list with a given number using lambda functions.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5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0506304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Errors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Types of Errors:</a:t>
            </a:r>
          </a:p>
          <a:p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Syntax errors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 Most basic type of error and arise when Python parser is unable to understand a line of code.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-&gt; Exceptions arise when the Python parser knows what to do with a piece of code but unable to perform the action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Try, Except, Else and Finally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Python has many built-in exceptions that force your program to output an error when something in the program goes wrong.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When these exceptions occur, it causes the current process to stop and passes it to the calling process until it is handled.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not handled, the program will crash.</a:t>
            </a:r>
          </a:p>
        </p:txBody>
      </p:sp>
    </p:spTree>
    <p:extLst>
      <p:ext uri="{BB962C8B-B14F-4D97-AF65-F5344CB8AC3E}">
        <p14:creationId xmlns:p14="http://schemas.microsoft.com/office/powerpoint/2010/main" val="36893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an item to the dictionary: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add an item to a dictionary, use a different key and a corresponding value</a:t>
            </a:r>
          </a:p>
          <a:p>
            <a:pPr marL="0" indent="0">
              <a:buNone/>
            </a:pP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'brand' : 'Toyota'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: 'Fortuner'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'year' : 2020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4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‘dealer'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 = </a:t>
            </a:r>
            <a:r>
              <a:rPr lang="en-US" sz="24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‘TCP'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{ '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brand':'Toyota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model':'Hilux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', 'year':2020, </a:t>
            </a:r>
            <a:r>
              <a:rPr lang="en-US" sz="24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400" b="1" dirty="0" err="1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dealer':'TCP</a:t>
            </a:r>
            <a:r>
              <a:rPr lang="en-US" sz="24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Try, Except, Else and Finally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1085332" cy="4903058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Try clause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 This is the clause where a critical operation can raise an exception is placed.</a:t>
            </a:r>
          </a:p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 clause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 The code that handles exception is written this clause.</a:t>
            </a:r>
          </a:p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 clause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-&gt; Will work with the try clause. If the try clause does not raise an exception, it will execute the else clause</a:t>
            </a:r>
          </a:p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Finally clause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 This clause is executed no matter what, and is generally used to release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32150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Try, Except, Else and Finally: Example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948713" y="1325563"/>
            <a:ext cx="1850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a, b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10, 5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33BF33-CE42-4BE2-AF59-D6D2A5137F1E}"/>
              </a:ext>
            </a:extLst>
          </p:cNvPr>
          <p:cNvSpPr/>
          <p:nvPr/>
        </p:nvSpPr>
        <p:spPr>
          <a:xfrm>
            <a:off x="948712" y="1948988"/>
            <a:ext cx="676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44B4E-4A73-4AB8-933F-C847BDDCE636}"/>
              </a:ext>
            </a:extLst>
          </p:cNvPr>
          <p:cNvSpPr/>
          <p:nvPr/>
        </p:nvSpPr>
        <p:spPr>
          <a:xfrm>
            <a:off x="1696207" y="2606540"/>
            <a:ext cx="2126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94464-A3F1-4F13-96F4-CAADFA79F121}"/>
              </a:ext>
            </a:extLst>
          </p:cNvPr>
          <p:cNvSpPr/>
          <p:nvPr/>
        </p:nvSpPr>
        <p:spPr>
          <a:xfrm>
            <a:off x="948712" y="3215053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except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83CF8-FDE8-4603-8505-180DBDEFF0B0}"/>
              </a:ext>
            </a:extLst>
          </p:cNvPr>
          <p:cNvSpPr/>
          <p:nvPr/>
        </p:nvSpPr>
        <p:spPr>
          <a:xfrm>
            <a:off x="1649757" y="3906936"/>
            <a:ext cx="4875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 error has occurred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989C00-B515-417D-9738-E2BE22247B1D}"/>
              </a:ext>
            </a:extLst>
          </p:cNvPr>
          <p:cNvSpPr/>
          <p:nvPr/>
        </p:nvSpPr>
        <p:spPr>
          <a:xfrm>
            <a:off x="948712" y="4583804"/>
            <a:ext cx="840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8156A1-B9DC-4EB6-81E4-882F20A2F053}"/>
              </a:ext>
            </a:extLst>
          </p:cNvPr>
          <p:cNvSpPr/>
          <p:nvPr/>
        </p:nvSpPr>
        <p:spPr>
          <a:xfrm>
            <a:off x="1696207" y="5104543"/>
            <a:ext cx="4554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 error has occurred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DAA9F3-8AD0-4955-A5C8-DE7F0FFC9642}"/>
              </a:ext>
            </a:extLst>
          </p:cNvPr>
          <p:cNvSpPr/>
          <p:nvPr/>
        </p:nvSpPr>
        <p:spPr>
          <a:xfrm>
            <a:off x="1696207" y="5727968"/>
            <a:ext cx="1886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Try, Except, Else and Finally: Example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E6FC1-A886-4A3C-96FA-912424950222}"/>
              </a:ext>
            </a:extLst>
          </p:cNvPr>
          <p:cNvSpPr/>
          <p:nvPr/>
        </p:nvSpPr>
        <p:spPr>
          <a:xfrm>
            <a:off x="948713" y="1325563"/>
            <a:ext cx="3278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test.txt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489C5-3721-465A-AD28-F4418DE89970}"/>
              </a:ext>
            </a:extLst>
          </p:cNvPr>
          <p:cNvSpPr/>
          <p:nvPr/>
        </p:nvSpPr>
        <p:spPr>
          <a:xfrm>
            <a:off x="948712" y="1948988"/>
            <a:ext cx="676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27254-DAF4-4A43-9265-740DD6C4E761}"/>
              </a:ext>
            </a:extLst>
          </p:cNvPr>
          <p:cNvSpPr/>
          <p:nvPr/>
        </p:nvSpPr>
        <p:spPr>
          <a:xfrm>
            <a:off x="1696207" y="2606540"/>
            <a:ext cx="4158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write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us beat 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Covid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09A803-AA6D-40B9-BF13-DF4E7181F719}"/>
              </a:ext>
            </a:extLst>
          </p:cNvPr>
          <p:cNvSpPr/>
          <p:nvPr/>
        </p:nvSpPr>
        <p:spPr>
          <a:xfrm>
            <a:off x="948712" y="3215053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except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7688E-355A-4984-AF8E-67FBB672E187}"/>
              </a:ext>
            </a:extLst>
          </p:cNvPr>
          <p:cNvSpPr/>
          <p:nvPr/>
        </p:nvSpPr>
        <p:spPr>
          <a:xfrm>
            <a:off x="1649757" y="3906936"/>
            <a:ext cx="5136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Unsupported operation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BF8F7-C3DC-4D4A-A769-1B0E0E103AF9}"/>
              </a:ext>
            </a:extLst>
          </p:cNvPr>
          <p:cNvSpPr/>
          <p:nvPr/>
        </p:nvSpPr>
        <p:spPr>
          <a:xfrm>
            <a:off x="948712" y="4583804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95AAF0-5BD3-42A1-A5AE-6277E5CBDA66}"/>
              </a:ext>
            </a:extLst>
          </p:cNvPr>
          <p:cNvSpPr/>
          <p:nvPr/>
        </p:nvSpPr>
        <p:spPr>
          <a:xfrm>
            <a:off x="1696207" y="5104543"/>
            <a:ext cx="4245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closed: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, 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.closed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C653F1-DB1D-4FCA-AD11-25E7CFBA552D}"/>
              </a:ext>
            </a:extLst>
          </p:cNvPr>
          <p:cNvSpPr/>
          <p:nvPr/>
        </p:nvSpPr>
        <p:spPr>
          <a:xfrm>
            <a:off x="1696207" y="5712597"/>
            <a:ext cx="138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f.close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  <a:endParaRPr lang="en-US" sz="28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5" grpId="0"/>
      <p:bldP spid="28" grpId="0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return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4366979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 is used to end the execution of the function call and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“returns”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result (value of the expression following the return keyword)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31309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>
              <a:buNone/>
            </a:pP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0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4526225" y="3073119"/>
            <a:ext cx="2022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'hello'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824D-9C72-4A5D-95B6-D424F5F66509}"/>
              </a:ext>
            </a:extLst>
          </p:cNvPr>
          <p:cNvSpPr/>
          <p:nvPr/>
        </p:nvSpPr>
        <p:spPr>
          <a:xfrm>
            <a:off x="3708694" y="4142783"/>
            <a:ext cx="2569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3708694" y="2365233"/>
            <a:ext cx="2396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greeting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36719-7CA9-45FC-85E1-3D68AB95EDCB}"/>
              </a:ext>
            </a:extLst>
          </p:cNvPr>
          <p:cNvSpPr/>
          <p:nvPr/>
        </p:nvSpPr>
        <p:spPr>
          <a:xfrm>
            <a:off x="3708694" y="5507667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hello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EFAB-9A9A-4CDD-939F-261B8A342A5D}"/>
              </a:ext>
            </a:extLst>
          </p:cNvPr>
          <p:cNvSpPr/>
          <p:nvPr/>
        </p:nvSpPr>
        <p:spPr>
          <a:xfrm>
            <a:off x="3708694" y="4764966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7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with two parameters and a return statement: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param1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function_name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arg1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15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with two parameters and a return 					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3309820" y="3266066"/>
            <a:ext cx="3287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num1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num2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824D-9C72-4A5D-95B6-D424F5F66509}"/>
              </a:ext>
            </a:extLst>
          </p:cNvPr>
          <p:cNvSpPr/>
          <p:nvPr/>
        </p:nvSpPr>
        <p:spPr>
          <a:xfrm>
            <a:off x="2492289" y="4327895"/>
            <a:ext cx="2744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add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2492289" y="2558180"/>
            <a:ext cx="3578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num2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36719-7CA9-45FC-85E1-3D68AB95EDCB}"/>
              </a:ext>
            </a:extLst>
          </p:cNvPr>
          <p:cNvSpPr/>
          <p:nvPr/>
        </p:nvSpPr>
        <p:spPr>
          <a:xfrm>
            <a:off x="2492289" y="5718556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15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72271-54F3-4BF1-ACDB-599AA43BF6BD}"/>
              </a:ext>
            </a:extLst>
          </p:cNvPr>
          <p:cNvSpPr/>
          <p:nvPr/>
        </p:nvSpPr>
        <p:spPr>
          <a:xfrm>
            <a:off x="2492289" y="4979450"/>
            <a:ext cx="1749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25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38657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Delete an item from a dictionary: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delete an item from a dictionary, use the del keyword followed by the dictionary and the key</a:t>
            </a:r>
          </a:p>
          <a:p>
            <a:pPr marL="0" indent="0">
              <a:buNone/>
            </a:pP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{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'brand' : 'Toyota'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: 'Fortuner'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'year' : 2020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4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'year'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mycar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 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// {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'brand' : 'Toyota'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'model' : 'Fortuner'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36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Handling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Python supports file handling and allows users to handle files i.e., to read and write files, along with many other file handling options, to operate on files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 operation takes place in the following order: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Open a file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Read or write operation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 Close the file</a:t>
            </a:r>
          </a:p>
        </p:txBody>
      </p:sp>
    </p:spTree>
    <p:extLst>
      <p:ext uri="{BB962C8B-B14F-4D97-AF65-F5344CB8AC3E}">
        <p14:creationId xmlns:p14="http://schemas.microsoft.com/office/powerpoint/2010/main" val="35071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Handling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Opening a file:</a:t>
            </a:r>
          </a:p>
          <a:p>
            <a:pPr marL="0" indent="0" algn="ctr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variable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filename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the name of file to be opened during the reading mode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reading and writing modes on a file</a:t>
            </a:r>
          </a:p>
        </p:txBody>
      </p:sp>
    </p:spTree>
    <p:extLst>
      <p:ext uri="{BB962C8B-B14F-4D97-AF65-F5344CB8AC3E}">
        <p14:creationId xmlns:p14="http://schemas.microsoft.com/office/powerpoint/2010/main" val="41590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Handling Modes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07D5357-B2A3-48D4-910D-1E2E8E22C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87429"/>
              </p:ext>
            </p:extLst>
          </p:nvPr>
        </p:nvGraphicFramePr>
        <p:xfrm>
          <a:off x="598277" y="1603012"/>
          <a:ext cx="10993772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02">
                  <a:extLst>
                    <a:ext uri="{9D8B030D-6E8A-4147-A177-3AD203B41FA5}">
                      <a16:colId xmlns:a16="http://schemas.microsoft.com/office/drawing/2014/main" val="4124255476"/>
                    </a:ext>
                  </a:extLst>
                </a:gridCol>
                <a:gridCol w="8076270">
                  <a:extLst>
                    <a:ext uri="{9D8B030D-6E8A-4147-A177-3AD203B41FA5}">
                      <a16:colId xmlns:a16="http://schemas.microsoft.com/office/drawing/2014/main" val="144013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2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Open for reading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1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Open for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Create a new file and open it for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2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Open for writing, appending to the end of the file if it exists.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5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Text mode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2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Open a disk for updating either for reading or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3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Handling Modes (Reading a File)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When opening a file, the default mode is '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' which means open for reading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test.txt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', '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f.</a:t>
            </a:r>
            <a:r>
              <a:rPr lang="en-US" sz="24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print(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f.</a:t>
            </a:r>
            <a:r>
              <a:rPr lang="en-US" sz="24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 method is used to close the file and free up the resources that were tied with the file.</a:t>
            </a:r>
            <a:endParaRPr lang="en-PH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Handling Modes (Writing to a File)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Writing to a file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mode '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 means open for writing to a file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test.txt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', '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f.</a:t>
            </a:r>
            <a:r>
              <a:rPr lang="en-US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Hello World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f.</a:t>
            </a:r>
            <a:r>
              <a:rPr lang="en-US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  <a:endParaRPr lang="en-PH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Handling Modes (Adding to a File)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Append to a file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append to a file, we use the mode 'a'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test.txt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', '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f.</a:t>
            </a:r>
            <a:r>
              <a:rPr lang="en-US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Hello Python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f.</a:t>
            </a:r>
            <a:r>
              <a:rPr lang="en-US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  <a:endParaRPr lang="en-PH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Handling Modes (Adding to a File)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operator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use of with operator in opening a file is now commonly used because of its advantage of automatically closing the file after use.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'test2.txt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', '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') as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f.</a:t>
            </a:r>
            <a:r>
              <a:rPr lang="en-US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is the file test2.txt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  <a:endParaRPr lang="en-PH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CSV Reader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D5D3-1CC8-429D-AF83-4C8CB98D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2"/>
            <a:ext cx="10515600" cy="50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csv</a:t>
            </a:r>
            <a:endParaRPr lang="en-PH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PH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to read each row from a given csv file and print a list of strings.</a:t>
            </a:r>
          </a:p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to read a given CSV file as a list.</a:t>
            </a:r>
          </a:p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to read a given CSV file as a dictionary.</a:t>
            </a:r>
          </a:p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to read specific columns of a given CSV file and print the content of the columns.	</a:t>
            </a:r>
          </a:p>
          <a:p>
            <a:endParaRPr lang="en-US" b="1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3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00599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 comprehension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 comprehensions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 a concise way to create 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 consists of brackets containing an expression followed by a for clause, then zero or more for or if clauses.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new_list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 [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for_loop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conditions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824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8364810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 comprehension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Consider: 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 the squares of a number using the for loop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 [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 [ ]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squares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.append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**2)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	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91A74-5D57-4F0F-96DD-31D7AB2E7795}"/>
              </a:ext>
            </a:extLst>
          </p:cNvPr>
          <p:cNvSpPr txBox="1"/>
          <p:nvPr/>
        </p:nvSpPr>
        <p:spPr>
          <a:xfrm>
            <a:off x="4846769" y="5502872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9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16 ]</a:t>
            </a:r>
            <a:endParaRPr lang="en-P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 comprehension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Now, converting it to list comprehension: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 [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**2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 in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9127B-E6CB-486E-B553-EE1C06ACD2E0}"/>
              </a:ext>
            </a:extLst>
          </p:cNvPr>
          <p:cNvSpPr txBox="1"/>
          <p:nvPr/>
        </p:nvSpPr>
        <p:spPr>
          <a:xfrm>
            <a:off x="792537" y="4907254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9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16 ]</a:t>
            </a:r>
            <a:endParaRPr lang="en-P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Now, converting it to list comprehension: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 [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**2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 in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9127B-E6CB-486E-B553-EE1C06ACD2E0}"/>
              </a:ext>
            </a:extLst>
          </p:cNvPr>
          <p:cNvSpPr txBox="1"/>
          <p:nvPr/>
        </p:nvSpPr>
        <p:spPr>
          <a:xfrm>
            <a:off x="792537" y="4907254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9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16 ]</a:t>
            </a:r>
            <a:endParaRPr lang="en-P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4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23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Intermediate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305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Words>4314</Words>
  <Application>Microsoft Office PowerPoint</Application>
  <PresentationFormat>Widescreen</PresentationFormat>
  <Paragraphs>620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Segoe UI Light</vt:lpstr>
      <vt:lpstr>Office Theme</vt:lpstr>
      <vt:lpstr>Intermediate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 Methods</vt:lpstr>
      <vt:lpstr>Dictionary Methods</vt:lpstr>
      <vt:lpstr>Dictionary Methods</vt:lpstr>
      <vt:lpstr>Dictionary Methods</vt:lpstr>
      <vt:lpstr>Dictionary Methods</vt:lpstr>
      <vt:lpstr>Exercise</vt:lpstr>
      <vt:lpstr>Tuples</vt:lpstr>
      <vt:lpstr>Tuples</vt:lpstr>
      <vt:lpstr>Tuples</vt:lpstr>
      <vt:lpstr>Tuples</vt:lpstr>
      <vt:lpstr>Sets</vt:lpstr>
      <vt:lpstr>Sets</vt:lpstr>
      <vt:lpstr>Sets</vt:lpstr>
      <vt:lpstr>Set Methods</vt:lpstr>
      <vt:lpstr>Set methods</vt:lpstr>
      <vt:lpstr>Set methods</vt:lpstr>
      <vt:lpstr>Set methods</vt:lpstr>
      <vt:lpstr>Set methods</vt:lpstr>
      <vt:lpstr>Set methods</vt:lpstr>
      <vt:lpstr>Set methods</vt:lpstr>
      <vt:lpstr>Set methods</vt:lpstr>
      <vt:lpstr>Set methods</vt:lpstr>
      <vt:lpstr>Boolean</vt:lpstr>
      <vt:lpstr>Boolean</vt:lpstr>
      <vt:lpstr>Boolean</vt:lpstr>
      <vt:lpstr>Boolean</vt:lpstr>
      <vt:lpstr>input() function</vt:lpstr>
      <vt:lpstr>input() function</vt:lpstr>
      <vt:lpstr>input() function</vt:lpstr>
      <vt:lpstr>Print formatting</vt:lpstr>
      <vt:lpstr>Print formatting</vt:lpstr>
      <vt:lpstr>format() method</vt:lpstr>
      <vt:lpstr>format() method</vt:lpstr>
      <vt:lpstr>f-string </vt:lpstr>
      <vt:lpstr>f-string </vt:lpstr>
      <vt:lpstr>range() function</vt:lpstr>
      <vt:lpstr>range() function</vt:lpstr>
      <vt:lpstr>range() function parameters</vt:lpstr>
      <vt:lpstr>range() function</vt:lpstr>
      <vt:lpstr>range() function</vt:lpstr>
      <vt:lpstr>len function</vt:lpstr>
      <vt:lpstr>len function</vt:lpstr>
      <vt:lpstr>len function parameters </vt:lpstr>
      <vt:lpstr>random module</vt:lpstr>
      <vt:lpstr>random module</vt:lpstr>
      <vt:lpstr>random module (functions)</vt:lpstr>
      <vt:lpstr>random module (functions)</vt:lpstr>
      <vt:lpstr>random module (functions)</vt:lpstr>
      <vt:lpstr>random module (functions)</vt:lpstr>
      <vt:lpstr>Exercise</vt:lpstr>
      <vt:lpstr>Lambda expression</vt:lpstr>
      <vt:lpstr>Lambda expression</vt:lpstr>
      <vt:lpstr>Lambda expression</vt:lpstr>
      <vt:lpstr>Lambda expression</vt:lpstr>
      <vt:lpstr>Lambda expression</vt:lpstr>
      <vt:lpstr>Lambda expression</vt:lpstr>
      <vt:lpstr>Lambda expression</vt:lpstr>
      <vt:lpstr>Lambda expression</vt:lpstr>
      <vt:lpstr>Error Handling</vt:lpstr>
      <vt:lpstr>Types of Errors</vt:lpstr>
      <vt:lpstr>Try, Except, Else and Finally</vt:lpstr>
      <vt:lpstr>Try, Except, Else and Finally</vt:lpstr>
      <vt:lpstr>Try, Except, Else and Finally: Example 1</vt:lpstr>
      <vt:lpstr>Try, Except, Else and Finally: Example 2</vt:lpstr>
      <vt:lpstr>Functions with return statement</vt:lpstr>
      <vt:lpstr>Functions with return statement</vt:lpstr>
      <vt:lpstr>Functions with return statement</vt:lpstr>
      <vt:lpstr>Functions with return statement</vt:lpstr>
      <vt:lpstr>Functions with return statement</vt:lpstr>
      <vt:lpstr>Functions with return statement</vt:lpstr>
      <vt:lpstr>File Handling</vt:lpstr>
      <vt:lpstr>File Handling</vt:lpstr>
      <vt:lpstr>File Handling</vt:lpstr>
      <vt:lpstr>File Handling Modes</vt:lpstr>
      <vt:lpstr>File Handling Modes (Reading a File)</vt:lpstr>
      <vt:lpstr>File Handling Modes (Writing to a File)</vt:lpstr>
      <vt:lpstr>File Handling Modes (Adding to a File)</vt:lpstr>
      <vt:lpstr>File Handling Modes (Adding to a File)</vt:lpstr>
      <vt:lpstr>CSV Reader</vt:lpstr>
      <vt:lpstr>List comprehension</vt:lpstr>
      <vt:lpstr>List comprehension</vt:lpstr>
      <vt:lpstr>List comprehension Example</vt:lpstr>
      <vt:lpstr>List comprehension Example</vt:lpstr>
      <vt:lpstr>Exercise</vt:lpstr>
      <vt:lpstr>Intermediate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Darwin Tacubanza</cp:lastModifiedBy>
  <cp:revision>87</cp:revision>
  <dcterms:created xsi:type="dcterms:W3CDTF">2020-02-01T08:00:11Z</dcterms:created>
  <dcterms:modified xsi:type="dcterms:W3CDTF">2023-06-25T05:40:05Z</dcterms:modified>
</cp:coreProperties>
</file>