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370" r:id="rId4"/>
    <p:sldId id="300" r:id="rId5"/>
    <p:sldId id="301" r:id="rId6"/>
    <p:sldId id="302" r:id="rId7"/>
    <p:sldId id="303" r:id="rId8"/>
    <p:sldId id="304" r:id="rId9"/>
    <p:sldId id="305" r:id="rId10"/>
    <p:sldId id="263" r:id="rId11"/>
    <p:sldId id="307" r:id="rId12"/>
    <p:sldId id="308" r:id="rId13"/>
    <p:sldId id="309" r:id="rId14"/>
    <p:sldId id="310" r:id="rId15"/>
    <p:sldId id="311" r:id="rId16"/>
    <p:sldId id="313" r:id="rId17"/>
    <p:sldId id="314" r:id="rId18"/>
    <p:sldId id="315" r:id="rId19"/>
    <p:sldId id="316" r:id="rId20"/>
    <p:sldId id="317" r:id="rId21"/>
    <p:sldId id="371" r:id="rId22"/>
    <p:sldId id="374" r:id="rId23"/>
    <p:sldId id="375" r:id="rId24"/>
    <p:sldId id="319" r:id="rId25"/>
    <p:sldId id="320" r:id="rId26"/>
    <p:sldId id="321" r:id="rId27"/>
    <p:sldId id="322" r:id="rId28"/>
    <p:sldId id="323" r:id="rId29"/>
    <p:sldId id="324" r:id="rId30"/>
    <p:sldId id="326" r:id="rId31"/>
    <p:sldId id="327" r:id="rId32"/>
    <p:sldId id="328" r:id="rId33"/>
    <p:sldId id="329" r:id="rId34"/>
    <p:sldId id="330" r:id="rId35"/>
    <p:sldId id="331" r:id="rId36"/>
    <p:sldId id="333" r:id="rId37"/>
    <p:sldId id="293" r:id="rId38"/>
    <p:sldId id="292" r:id="rId39"/>
    <p:sldId id="335" r:id="rId40"/>
    <p:sldId id="336" r:id="rId41"/>
    <p:sldId id="337" r:id="rId42"/>
    <p:sldId id="294" r:id="rId43"/>
    <p:sldId id="339" r:id="rId44"/>
    <p:sldId id="340" r:id="rId45"/>
    <p:sldId id="341" r:id="rId46"/>
    <p:sldId id="342" r:id="rId47"/>
    <p:sldId id="343" r:id="rId48"/>
    <p:sldId id="344" r:id="rId49"/>
    <p:sldId id="372" r:id="rId50"/>
    <p:sldId id="373" r:id="rId51"/>
    <p:sldId id="345" r:id="rId52"/>
    <p:sldId id="346" r:id="rId53"/>
    <p:sldId id="347" r:id="rId54"/>
    <p:sldId id="348" r:id="rId55"/>
    <p:sldId id="296" r:id="rId56"/>
    <p:sldId id="349" r:id="rId57"/>
    <p:sldId id="298" r:id="rId58"/>
    <p:sldId id="350" r:id="rId59"/>
    <p:sldId id="299" r:id="rId60"/>
    <p:sldId id="351" r:id="rId61"/>
    <p:sldId id="352" r:id="rId62"/>
    <p:sldId id="376" r:id="rId63"/>
    <p:sldId id="378" r:id="rId64"/>
    <p:sldId id="379" r:id="rId65"/>
    <p:sldId id="380" r:id="rId66"/>
    <p:sldId id="354" r:id="rId67"/>
    <p:sldId id="355" r:id="rId68"/>
    <p:sldId id="356" r:id="rId69"/>
    <p:sldId id="295" r:id="rId70"/>
    <p:sldId id="358" r:id="rId71"/>
    <p:sldId id="359" r:id="rId72"/>
    <p:sldId id="360" r:id="rId73"/>
    <p:sldId id="361" r:id="rId74"/>
    <p:sldId id="362" r:id="rId75"/>
    <p:sldId id="297" r:id="rId76"/>
    <p:sldId id="365" r:id="rId77"/>
    <p:sldId id="366" r:id="rId78"/>
    <p:sldId id="367" r:id="rId79"/>
    <p:sldId id="368" r:id="rId80"/>
    <p:sldId id="381" r:id="rId81"/>
    <p:sldId id="382" r:id="rId82"/>
    <p:sldId id="383" r:id="rId83"/>
    <p:sldId id="369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4894-794E-479B-8009-E0840DBAE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28EFD-A709-4E34-8B64-D6F3DEDEE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E1CCB-C2FF-4198-9EC6-ED937814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30/06/2023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E32F-CE52-498A-B281-02090EB4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B656-DF57-4E19-A8F9-CE21B1F3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170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34E-8ADE-406D-B94A-892A393E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463A0-7E8B-4932-A5AA-578A6F1AC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F202-279A-4922-B50E-BA7548D8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30/06/2023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7DDF4-624C-4E0C-B8DC-32EA5AC5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31B13-FF20-42C1-83AE-F4FCC314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940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2BCCC-602D-47CE-939C-41025F961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3E8AB-B919-4B7C-9CF5-53977B712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4FF8-1AF6-4DAD-AC6A-5BF78855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30/06/2023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AD30-FCD3-4579-82CF-E56ED396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886D6-AA1E-4489-BBC8-10539C9A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765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BC71-A871-41BC-9C62-AA46B97C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2104-B07A-4949-899C-B19C031D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6E9F6-0EC2-4760-B28A-2766BDB5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30/06/2023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F5512-6346-4637-AC2C-57EA66C2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0BD08-8FB5-414E-866C-A879F732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708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CF02-7398-4BDC-B1F5-3770AD8D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B9408-0571-4160-82DC-DE16FBCB4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DA69F-C2AB-4145-A3BE-73B46415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30/06/2023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5E4C8-1EB2-4DB3-A2D9-86912A5A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C144-F51A-4447-8904-08EEA4FC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873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6E7-57AB-4844-A483-45D9977A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ADB82-4D41-40FE-BE17-65AACBD73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4D6FF-5493-4B67-965A-42EAFBED2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527B9-1595-4A08-B2B6-16021F33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30/06/2023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AD035-2E02-4D08-8E0D-1A85972E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A5D59-A4C7-4E3D-8049-B2AC4EDB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36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F023-DDB5-43B3-BBB1-F59F7226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04C00-53D2-4739-B7A1-83B2359A4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78D1-E14A-42F7-B6AC-6CF467F16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02EC7-83B8-40E8-BD96-F4C8F61EB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979B8-5946-440D-A0E0-F01D4CAAC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457CB-0D4C-426C-969C-2638C644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30/06/2023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999C6-B30A-4E7D-9B6C-D6616D02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6F2AD-4281-4EB4-B637-E3E7B965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857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FB68-1B57-425B-A91F-D719A083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83196-0DA8-49D4-A88D-784EBDA1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30/06/2023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656A7-8E12-4AF9-BC06-BC00E04B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06DA9-9091-41E1-8524-7659FE46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96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1BBC3-AACC-4918-A5A8-72FC126A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30/06/2023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FBCE9-5745-4103-B6EE-306EE4BC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6571D-8B55-4228-9C4F-06F9A5A3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3503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D5DA-9D83-45C9-B512-FA785678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ABD0-881D-4CEC-9D99-4663345B2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296B7-C2AB-40F5-B84A-1A6078749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D1A28-3A4A-434D-BBE6-242ADEF4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30/06/2023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596BA-E986-42D5-BB67-4C069EE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4EE85-3B70-4131-B3CC-90981C36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7009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9246-28F7-4C7B-BCE2-D49AE31F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428DA-476F-4BE4-9A9A-4C41E0242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16054-A7E6-4890-A7C6-4626C9D92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029BA-F598-46DB-9297-8E82AA62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30/06/2023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0842A-044B-4F6E-A75E-5B762131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59FF9-9912-4F01-B2A1-05C0C758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985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55896-16BB-4E8D-97B9-96F63CD4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42E01-9F90-45E6-9F6B-7758EFA44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D6192-1AD5-482C-B070-75527DA96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9D92B-AD9B-4C1E-9AF0-9891B9274C4F}" type="datetimeFigureOut">
              <a:rPr lang="en-PH" smtClean="0"/>
              <a:t>30/06/2023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35CE8-E7F8-4250-ACE6-3578B5FC2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1908-A880-4009-9842-5F4C669E6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92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88CC0A-C64D-4295-9638-15F3C9BD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40" y="1052915"/>
            <a:ext cx="6033429" cy="25491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577" y="4043243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AA6083C-687D-492F-B571-B67117F5C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Advanced Python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6592A58-53B5-4690-92E7-7E35D3F80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556289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1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B8B491F-9A6A-4D18-A467-01848AF7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3751"/>
            <a:ext cx="10515600" cy="1332714"/>
          </a:xfrm>
        </p:spPr>
        <p:txBody>
          <a:bodyPr>
            <a:normAutofit/>
          </a:bodyPr>
          <a:lstStyle/>
          <a:p>
            <a:pPr algn="ctr"/>
            <a:r>
              <a:rPr lang="en-PH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943221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5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*</a:t>
            </a:r>
            <a:r>
              <a:rPr lang="en-PH" sz="5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args</a:t>
            </a:r>
            <a:r>
              <a:rPr lang="en-PH" sz="5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**</a:t>
            </a:r>
            <a:r>
              <a:rPr lang="en-PH" sz="5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kwargs</a:t>
            </a:r>
            <a:endParaRPr lang="en-PH" sz="5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P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52543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*</a:t>
            </a:r>
            <a:r>
              <a:rPr lang="en-PH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args</a:t>
            </a:r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**</a:t>
            </a:r>
            <a:r>
              <a:rPr lang="en-PH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kwargs</a:t>
            </a:r>
            <a:endParaRPr lang="en-PH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Python has *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args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which allows us to pass the variable number of non-keyword arguments to function.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	def </a:t>
            </a:r>
            <a:r>
              <a:rPr lang="en-US" sz="3200" b="1" dirty="0" err="1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):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		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pass</a:t>
            </a:r>
          </a:p>
          <a:p>
            <a:pPr marL="0" indent="0">
              <a:buNone/>
            </a:pP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		</a:t>
            </a:r>
            <a:r>
              <a:rPr lang="en-US" sz="3200" b="1" dirty="0" err="1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5, 7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68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*</a:t>
            </a:r>
            <a:r>
              <a:rPr lang="en-PH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args</a:t>
            </a:r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**</a:t>
            </a:r>
            <a:r>
              <a:rPr lang="en-PH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kwargs</a:t>
            </a:r>
            <a:endParaRPr lang="en-PH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**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kwargs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allows us to pass the variable length of keyword arguments to the function.</a:t>
            </a:r>
          </a:p>
          <a:p>
            <a:pPr marL="0" indent="0">
              <a:buNone/>
            </a:pP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	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def </a:t>
            </a:r>
            <a:r>
              <a:rPr lang="en-US" sz="3200" b="1" dirty="0" err="1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		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pass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	</a:t>
            </a:r>
            <a:r>
              <a:rPr lang="en-US" sz="3200" b="1" dirty="0" err="1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9335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*</a:t>
            </a:r>
            <a:r>
              <a:rPr lang="en-PH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args</a:t>
            </a:r>
            <a:endParaRPr lang="en-PH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877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Example: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Using *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args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AD86F0-FBC9-406C-9153-0C4D7CE31EA5}"/>
              </a:ext>
            </a:extLst>
          </p:cNvPr>
          <p:cNvSpPr/>
          <p:nvPr/>
        </p:nvSpPr>
        <p:spPr>
          <a:xfrm>
            <a:off x="2177305" y="2972451"/>
            <a:ext cx="16498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0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89BE59-ED38-469A-98EB-CB7A8409DBC2}"/>
              </a:ext>
            </a:extLst>
          </p:cNvPr>
          <p:cNvSpPr/>
          <p:nvPr/>
        </p:nvSpPr>
        <p:spPr>
          <a:xfrm>
            <a:off x="1359774" y="2365233"/>
            <a:ext cx="31804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def </a:t>
            </a:r>
            <a:r>
              <a:rPr lang="en-US" sz="3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adder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*</a:t>
            </a:r>
            <a:r>
              <a:rPr lang="en-US" sz="3200" b="1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args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367D02-17BA-430D-ABA9-DB8C2CB625FB}"/>
              </a:ext>
            </a:extLst>
          </p:cNvPr>
          <p:cNvSpPr/>
          <p:nvPr/>
        </p:nvSpPr>
        <p:spPr>
          <a:xfrm>
            <a:off x="2177305" y="3577856"/>
            <a:ext cx="23405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for n in </a:t>
            </a:r>
            <a:r>
              <a:rPr lang="en-US" sz="3200" b="1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args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18F155-D0D4-46BF-9CC2-D72B64D89C8B}"/>
              </a:ext>
            </a:extLst>
          </p:cNvPr>
          <p:cNvSpPr/>
          <p:nvPr/>
        </p:nvSpPr>
        <p:spPr>
          <a:xfrm>
            <a:off x="2688117" y="4216817"/>
            <a:ext cx="29113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total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n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C43CC7-F245-41DF-9181-E655CF252A1A}"/>
              </a:ext>
            </a:extLst>
          </p:cNvPr>
          <p:cNvSpPr/>
          <p:nvPr/>
        </p:nvSpPr>
        <p:spPr>
          <a:xfrm>
            <a:off x="2177305" y="4860556"/>
            <a:ext cx="19720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B69AA2-9731-40C4-88DD-1F1745C2F771}"/>
              </a:ext>
            </a:extLst>
          </p:cNvPr>
          <p:cNvSpPr/>
          <p:nvPr/>
        </p:nvSpPr>
        <p:spPr>
          <a:xfrm>
            <a:off x="6817572" y="2365233"/>
            <a:ext cx="16353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adder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0E279F-1B74-4BE4-A29A-5F5DA26721C3}"/>
              </a:ext>
            </a:extLst>
          </p:cNvPr>
          <p:cNvSpPr/>
          <p:nvPr/>
        </p:nvSpPr>
        <p:spPr>
          <a:xfrm>
            <a:off x="6817572" y="2922908"/>
            <a:ext cx="809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6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BFAC74-DCEC-4F50-8EDB-1DE3599FB17C}"/>
              </a:ext>
            </a:extLst>
          </p:cNvPr>
          <p:cNvSpPr/>
          <p:nvPr/>
        </p:nvSpPr>
        <p:spPr>
          <a:xfrm>
            <a:off x="6817572" y="3577856"/>
            <a:ext cx="20505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adder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9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9B2D2A-985A-4926-8BEA-94F5C8F0895B}"/>
              </a:ext>
            </a:extLst>
          </p:cNvPr>
          <p:cNvSpPr/>
          <p:nvPr/>
        </p:nvSpPr>
        <p:spPr>
          <a:xfrm>
            <a:off x="6817572" y="4135531"/>
            <a:ext cx="9557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15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1C8FFA-0419-46EB-8365-48D2FA849754}"/>
              </a:ext>
            </a:extLst>
          </p:cNvPr>
          <p:cNvSpPr/>
          <p:nvPr/>
        </p:nvSpPr>
        <p:spPr>
          <a:xfrm>
            <a:off x="6808424" y="4816181"/>
            <a:ext cx="26116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adder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9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10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224E7B-F72A-4D8C-A88A-16CC55EC91F8}"/>
              </a:ext>
            </a:extLst>
          </p:cNvPr>
          <p:cNvSpPr/>
          <p:nvPr/>
        </p:nvSpPr>
        <p:spPr>
          <a:xfrm>
            <a:off x="6808424" y="5373856"/>
            <a:ext cx="10214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25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76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5" grpId="0"/>
      <p:bldP spid="16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**</a:t>
            </a:r>
            <a:r>
              <a:rPr lang="en-PH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kwargs</a:t>
            </a:r>
            <a:endParaRPr lang="en-PH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232144"/>
            <a:ext cx="10902277" cy="877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Example: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Using **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kwargs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89BE59-ED38-469A-98EB-CB7A8409DBC2}"/>
              </a:ext>
            </a:extLst>
          </p:cNvPr>
          <p:cNvSpPr/>
          <p:nvPr/>
        </p:nvSpPr>
        <p:spPr>
          <a:xfrm>
            <a:off x="2431192" y="1828337"/>
            <a:ext cx="40589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def </a:t>
            </a:r>
            <a:r>
              <a:rPr lang="en-US" sz="3200" b="1" dirty="0" err="1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myfunc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**</a:t>
            </a:r>
            <a:r>
              <a:rPr lang="en-US" sz="3200" b="1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kwargs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367D02-17BA-430D-ABA9-DB8C2CB625FB}"/>
              </a:ext>
            </a:extLst>
          </p:cNvPr>
          <p:cNvSpPr/>
          <p:nvPr/>
        </p:nvSpPr>
        <p:spPr>
          <a:xfrm>
            <a:off x="2971886" y="2473257"/>
            <a:ext cx="4387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for 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3200" b="1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kwargs</a:t>
            </a:r>
            <a:r>
              <a:rPr lang="en-US" sz="3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.items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():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18F155-D0D4-46BF-9CC2-D72B64D89C8B}"/>
              </a:ext>
            </a:extLst>
          </p:cNvPr>
          <p:cNvSpPr/>
          <p:nvPr/>
        </p:nvSpPr>
        <p:spPr>
          <a:xfrm>
            <a:off x="3617385" y="3073301"/>
            <a:ext cx="17812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B69AA2-9731-40C4-88DD-1F1745C2F771}"/>
              </a:ext>
            </a:extLst>
          </p:cNvPr>
          <p:cNvSpPr/>
          <p:nvPr/>
        </p:nvSpPr>
        <p:spPr>
          <a:xfrm>
            <a:off x="2431192" y="3804931"/>
            <a:ext cx="40671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myfunc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PH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PH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PH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PH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PH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r>
              <a:rPr lang="en-PH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PH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PH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PH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r>
              <a:rPr lang="en-PH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PH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0E279F-1B74-4BE4-A29A-5F5DA26721C3}"/>
              </a:ext>
            </a:extLst>
          </p:cNvPr>
          <p:cNvSpPr/>
          <p:nvPr/>
        </p:nvSpPr>
        <p:spPr>
          <a:xfrm>
            <a:off x="2800308" y="4449851"/>
            <a:ext cx="10599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a 1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7C426D-F7EC-4D91-B8C9-A5DAE7DADB27}"/>
              </a:ext>
            </a:extLst>
          </p:cNvPr>
          <p:cNvSpPr/>
          <p:nvPr/>
        </p:nvSpPr>
        <p:spPr>
          <a:xfrm>
            <a:off x="2747174" y="5124819"/>
            <a:ext cx="1152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b 2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5EEE93-0FD9-449A-8DEF-D3D8F97913D6}"/>
              </a:ext>
            </a:extLst>
          </p:cNvPr>
          <p:cNvSpPr/>
          <p:nvPr/>
        </p:nvSpPr>
        <p:spPr>
          <a:xfrm>
            <a:off x="2773741" y="5832705"/>
            <a:ext cx="11047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c 3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41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9" grpId="0"/>
      <p:bldP spid="20" grpId="0"/>
      <p:bldP spid="18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Docstrings and Annotations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2576916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Docstrings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Python docstrings are the string literals that appear right after the definition of a function, method, class, or module.</a:t>
            </a:r>
          </a:p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def </a:t>
            </a:r>
            <a:r>
              <a:rPr lang="en-US" sz="3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square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	''</a:t>
            </a:r>
            <a:r>
              <a:rPr lang="en-US" sz="3200" b="1">
                <a:latin typeface="Segoe UI Light" panose="020B0502040204020203" pitchFamily="34" charset="0"/>
                <a:cs typeface="Segoe UI Light" panose="020B0502040204020203" pitchFamily="34" charset="0"/>
              </a:rPr>
              <a:t>'</a:t>
            </a:r>
            <a:r>
              <a:rPr lang="en-US" sz="3200">
                <a:latin typeface="Segoe UI Light" panose="020B0502040204020203" pitchFamily="34" charset="0"/>
                <a:cs typeface="Segoe UI Light" panose="020B0502040204020203" pitchFamily="34" charset="0"/>
              </a:rPr>
              <a:t>Takes in num,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returns its square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'''</a:t>
            </a:r>
          </a:p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	return 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**2</a:t>
            </a:r>
          </a:p>
        </p:txBody>
      </p:sp>
    </p:spTree>
    <p:extLst>
      <p:ext uri="{BB962C8B-B14F-4D97-AF65-F5344CB8AC3E}">
        <p14:creationId xmlns:p14="http://schemas.microsoft.com/office/powerpoint/2010/main" val="100422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Annotations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316385"/>
            <a:ext cx="10902277" cy="4903058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 annotations are arbitrary python expressions that are associated with various part of functions. 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These expressions are evaluated at compile time and have no life in python’s runtime environment. 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They take life when interpreted by third party libraries, for example, </a:t>
            </a:r>
            <a:r>
              <a:rPr lang="en-US" sz="3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mypy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990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Annotations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316385"/>
            <a:ext cx="10902277" cy="4903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Format:</a:t>
            </a:r>
          </a:p>
          <a:p>
            <a:pPr marL="0" indent="0">
              <a:buNone/>
            </a:pP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def </a:t>
            </a:r>
            <a:r>
              <a:rPr lang="en-US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spam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p1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: </a:t>
            </a:r>
            <a:r>
              <a:rPr lang="en-US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expression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p2</a:t>
            </a:r>
            <a:r>
              <a:rPr lang="en-US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expression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-&gt; </a:t>
            </a:r>
            <a:r>
              <a:rPr lang="en-US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expression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indent="0">
              <a:buNone/>
            </a:pP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expression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- the type of the parameters that should be passed or comment or any arbitrary string that can be made use by external libraries in a meaningful way.</a:t>
            </a:r>
          </a:p>
          <a:p>
            <a:pPr marL="0" indent="0">
              <a:buNone/>
            </a:pP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56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951"/>
            <a:ext cx="10515600" cy="1325563"/>
          </a:xfrm>
        </p:spPr>
        <p:txBody>
          <a:bodyPr/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Topics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81"/>
            <a:ext cx="10515600" cy="4785482"/>
          </a:xfrm>
        </p:spPr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Packing and Unpacking </a:t>
            </a:r>
            <a:r>
              <a:rPr lang="en-P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Iterables</a:t>
            </a:r>
            <a:endParaRPr lang="en-PH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P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args</a:t>
            </a:r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P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kwargs</a:t>
            </a:r>
            <a:endParaRPr lang="en-PH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Docstring and annotations</a:t>
            </a:r>
          </a:p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Functions (Map, Filter, Zip and Enumerate)</a:t>
            </a:r>
          </a:p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Scopes</a:t>
            </a:r>
          </a:p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Classes</a:t>
            </a:r>
          </a:p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Modules</a:t>
            </a:r>
          </a:p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__name__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F2817B-A0BC-4A6C-9FE6-A8381672B7B3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478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Annotations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316385"/>
            <a:ext cx="10902277" cy="4903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Example:</a:t>
            </a:r>
          </a:p>
          <a:p>
            <a:pPr marL="0" indent="0">
              <a:buNone/>
            </a:pP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def </a:t>
            </a:r>
            <a:r>
              <a:rPr lang="en-US" sz="3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square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: </a:t>
            </a:r>
            <a:r>
              <a:rPr lang="en-US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-&gt; </a:t>
            </a:r>
            <a:r>
              <a:rPr lang="en-US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		return 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**2</a:t>
            </a:r>
          </a:p>
          <a:p>
            <a:pPr marL="0" indent="0">
              <a:buNone/>
            </a:pP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	def </a:t>
            </a:r>
            <a:r>
              <a:rPr lang="en-US" sz="3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quo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n1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: </a:t>
            </a:r>
            <a:r>
              <a:rPr lang="en-US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n2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: </a:t>
            </a:r>
            <a:r>
              <a:rPr lang="en-US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-&gt; </a:t>
            </a:r>
            <a:r>
              <a:rPr lang="en-US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float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		return 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n1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/ 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n2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061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Exercises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316385"/>
            <a:ext cx="10902277" cy="490305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Write a program to create a function that takes two arguments, name and age, and print their value.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Write a program to create function </a:t>
            </a:r>
            <a:r>
              <a:rPr lang="en-US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calculation()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such that it can accept two variables and calculate addition and subtraction. Also, it must return both addition and subtraction in a single return call.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10491E9-DD22-5EC7-6017-AB8210112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929" y="3429000"/>
            <a:ext cx="7210940" cy="305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9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Exercises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316385"/>
            <a:ext cx="10902277" cy="490305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Write a program to create a function that takes two arguments, name and age, and print their value.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# demo is the function name</a:t>
            </a: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 demo(name, age):</a:t>
            </a: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# print value</a:t>
            </a: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print(name, age)</a:t>
            </a:r>
          </a:p>
          <a:p>
            <a:pPr marL="0" indent="0">
              <a:buNone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# call function</a:t>
            </a: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demo("Ben", 25)</a:t>
            </a:r>
          </a:p>
          <a:p>
            <a:pPr marL="0" indent="0">
              <a:buNone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67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Exercises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316385"/>
            <a:ext cx="10902277" cy="4903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2. Solution</a:t>
            </a:r>
          </a:p>
          <a:p>
            <a:pPr marL="0" indent="0">
              <a:buNone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 calculation(a, b):</a:t>
            </a: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addition = a + b</a:t>
            </a: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subtraction = a - b</a:t>
            </a: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# return multiple values separated by comma</a:t>
            </a: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return addition, subtraction</a:t>
            </a:r>
          </a:p>
          <a:p>
            <a:pPr marL="0" indent="0">
              <a:buNone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# get result in tuple format</a:t>
            </a: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res = calculation(40, 10)</a:t>
            </a: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print(res)</a:t>
            </a:r>
          </a:p>
        </p:txBody>
      </p:sp>
    </p:spTree>
    <p:extLst>
      <p:ext uri="{BB962C8B-B14F-4D97-AF65-F5344CB8AC3E}">
        <p14:creationId xmlns:p14="http://schemas.microsoft.com/office/powerpoint/2010/main" val="398941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map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4023855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map function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function takes in a function and a list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function is called with all the items in the list and a new list is returned which contains items returned by that function for each item.</a:t>
            </a: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General Form:</a:t>
            </a:r>
          </a:p>
          <a:p>
            <a:pPr marL="0" indent="0">
              <a:buNone/>
            </a:pP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3200" b="1" i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iterable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24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map function Example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B7A43EC-2C1A-45C5-96E6-F126527499AC}"/>
              </a:ext>
            </a:extLst>
          </p:cNvPr>
          <p:cNvSpPr/>
          <p:nvPr/>
        </p:nvSpPr>
        <p:spPr>
          <a:xfrm>
            <a:off x="1645000" y="1734707"/>
            <a:ext cx="2031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sq_list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[ 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E147C5-C5DB-42B3-AE6F-7F0A7F3575E0}"/>
              </a:ext>
            </a:extLst>
          </p:cNvPr>
          <p:cNvSpPr/>
          <p:nvPr/>
        </p:nvSpPr>
        <p:spPr>
          <a:xfrm>
            <a:off x="1645000" y="4038249"/>
            <a:ext cx="53156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for 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square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numlist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C9304-BBF6-456D-A22A-E52FB94F383A}"/>
              </a:ext>
            </a:extLst>
          </p:cNvPr>
          <p:cNvSpPr/>
          <p:nvPr/>
        </p:nvSpPr>
        <p:spPr>
          <a:xfrm>
            <a:off x="1645000" y="1175947"/>
            <a:ext cx="42322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numlist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[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6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7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99A7F-AB93-4263-8E7A-5AA896266789}"/>
              </a:ext>
            </a:extLst>
          </p:cNvPr>
          <p:cNvSpPr/>
          <p:nvPr/>
        </p:nvSpPr>
        <p:spPr>
          <a:xfrm>
            <a:off x="2459613" y="3079604"/>
            <a:ext cx="26502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return 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**2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89C86E-652E-4C5C-B263-6A1BBE5874A8}"/>
              </a:ext>
            </a:extLst>
          </p:cNvPr>
          <p:cNvSpPr/>
          <p:nvPr/>
        </p:nvSpPr>
        <p:spPr>
          <a:xfrm>
            <a:off x="1645000" y="2545502"/>
            <a:ext cx="30971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def </a:t>
            </a:r>
            <a:r>
              <a:rPr lang="en-US" sz="3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square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525718-6B1A-4C9F-8632-FC93D5B87343}"/>
              </a:ext>
            </a:extLst>
          </p:cNvPr>
          <p:cNvSpPr/>
          <p:nvPr/>
        </p:nvSpPr>
        <p:spPr>
          <a:xfrm>
            <a:off x="2444319" y="4699918"/>
            <a:ext cx="31742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sq_list</a:t>
            </a:r>
            <a:r>
              <a:rPr lang="en-US" sz="3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.append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1857C5-8EFA-4066-A54B-EF82043F4AA3}"/>
              </a:ext>
            </a:extLst>
          </p:cNvPr>
          <p:cNvSpPr/>
          <p:nvPr/>
        </p:nvSpPr>
        <p:spPr>
          <a:xfrm>
            <a:off x="1645000" y="5530996"/>
            <a:ext cx="2334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sq_list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817371-7CF3-436E-999C-C50EB1C5E36D}"/>
              </a:ext>
            </a:extLst>
          </p:cNvPr>
          <p:cNvSpPr/>
          <p:nvPr/>
        </p:nvSpPr>
        <p:spPr>
          <a:xfrm>
            <a:off x="5265029" y="5489051"/>
            <a:ext cx="38314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16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25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36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49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]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031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map function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C9304-BBF6-456D-A22A-E52FB94F383A}"/>
              </a:ext>
            </a:extLst>
          </p:cNvPr>
          <p:cNvSpPr/>
          <p:nvPr/>
        </p:nvSpPr>
        <p:spPr>
          <a:xfrm>
            <a:off x="1645000" y="2434297"/>
            <a:ext cx="42322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numlist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[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6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7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99A7F-AB93-4263-8E7A-5AA896266789}"/>
              </a:ext>
            </a:extLst>
          </p:cNvPr>
          <p:cNvSpPr/>
          <p:nvPr/>
        </p:nvSpPr>
        <p:spPr>
          <a:xfrm>
            <a:off x="2459613" y="3725557"/>
            <a:ext cx="26502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return 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**2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89C86E-652E-4C5C-B263-6A1BBE5874A8}"/>
              </a:ext>
            </a:extLst>
          </p:cNvPr>
          <p:cNvSpPr/>
          <p:nvPr/>
        </p:nvSpPr>
        <p:spPr>
          <a:xfrm>
            <a:off x="1645000" y="3191455"/>
            <a:ext cx="30971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def </a:t>
            </a:r>
            <a:r>
              <a:rPr lang="en-US" sz="3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square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525718-6B1A-4C9F-8632-FC93D5B87343}"/>
              </a:ext>
            </a:extLst>
          </p:cNvPr>
          <p:cNvSpPr/>
          <p:nvPr/>
        </p:nvSpPr>
        <p:spPr>
          <a:xfrm>
            <a:off x="1645000" y="4478109"/>
            <a:ext cx="75150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sq_list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[ 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square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numlist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]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1857C5-8EFA-4066-A54B-EF82043F4AA3}"/>
              </a:ext>
            </a:extLst>
          </p:cNvPr>
          <p:cNvSpPr/>
          <p:nvPr/>
        </p:nvSpPr>
        <p:spPr>
          <a:xfrm>
            <a:off x="1645000" y="5346438"/>
            <a:ext cx="2334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sq_list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817371-7CF3-436E-999C-C50EB1C5E36D}"/>
              </a:ext>
            </a:extLst>
          </p:cNvPr>
          <p:cNvSpPr/>
          <p:nvPr/>
        </p:nvSpPr>
        <p:spPr>
          <a:xfrm>
            <a:off x="5265029" y="5304493"/>
            <a:ext cx="38314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16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25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36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49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]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3AEBA97-16BE-43EE-8494-C73A3DC4B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622" y="14714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Alternative 1: </a:t>
            </a:r>
            <a:r>
              <a:rPr lang="en-PH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Using list comprehension</a:t>
            </a:r>
          </a:p>
        </p:txBody>
      </p:sp>
    </p:spTree>
    <p:extLst>
      <p:ext uri="{BB962C8B-B14F-4D97-AF65-F5344CB8AC3E}">
        <p14:creationId xmlns:p14="http://schemas.microsoft.com/office/powerpoint/2010/main" val="56883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899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map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FE2E5-1806-49B5-90D0-C4107F84C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Alternative 2: </a:t>
            </a:r>
            <a:r>
              <a:rPr lang="en-PH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Using lambda expression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C9304-BBF6-456D-A22A-E52FB94F383A}"/>
              </a:ext>
            </a:extLst>
          </p:cNvPr>
          <p:cNvSpPr/>
          <p:nvPr/>
        </p:nvSpPr>
        <p:spPr>
          <a:xfrm>
            <a:off x="629931" y="3105834"/>
            <a:ext cx="37257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numlist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[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6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7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525718-6B1A-4C9F-8632-FC93D5B87343}"/>
              </a:ext>
            </a:extLst>
          </p:cNvPr>
          <p:cNvSpPr/>
          <p:nvPr/>
        </p:nvSpPr>
        <p:spPr>
          <a:xfrm>
            <a:off x="629931" y="3823767"/>
            <a:ext cx="8924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sq_list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[ </a:t>
            </a:r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8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lambda </a:t>
            </a:r>
            <a:r>
              <a:rPr lang="en-US" sz="28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en-US" sz="28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**2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8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numlist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]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1857C5-8EFA-4066-A54B-EF82043F4AA3}"/>
              </a:ext>
            </a:extLst>
          </p:cNvPr>
          <p:cNvSpPr/>
          <p:nvPr/>
        </p:nvSpPr>
        <p:spPr>
          <a:xfrm>
            <a:off x="629931" y="4502405"/>
            <a:ext cx="2063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8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sq_list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817371-7CF3-436E-999C-C50EB1C5E36D}"/>
              </a:ext>
            </a:extLst>
          </p:cNvPr>
          <p:cNvSpPr/>
          <p:nvPr/>
        </p:nvSpPr>
        <p:spPr>
          <a:xfrm>
            <a:off x="3706874" y="4541700"/>
            <a:ext cx="33778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16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25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36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49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]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264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899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map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FE2E5-1806-49B5-90D0-C4107F84C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Alternative 3: </a:t>
            </a:r>
            <a:r>
              <a:rPr lang="en-PH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Using list constructor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C9304-BBF6-456D-A22A-E52FB94F383A}"/>
              </a:ext>
            </a:extLst>
          </p:cNvPr>
          <p:cNvSpPr/>
          <p:nvPr/>
        </p:nvSpPr>
        <p:spPr>
          <a:xfrm>
            <a:off x="864823" y="3105834"/>
            <a:ext cx="42322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numlist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[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6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7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525718-6B1A-4C9F-8632-FC93D5B87343}"/>
              </a:ext>
            </a:extLst>
          </p:cNvPr>
          <p:cNvSpPr/>
          <p:nvPr/>
        </p:nvSpPr>
        <p:spPr>
          <a:xfrm>
            <a:off x="864823" y="3823767"/>
            <a:ext cx="87398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sq_list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list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lambda 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en-US" sz="3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**2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numlist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))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1857C5-8EFA-4066-A54B-EF82043F4AA3}"/>
              </a:ext>
            </a:extLst>
          </p:cNvPr>
          <p:cNvSpPr/>
          <p:nvPr/>
        </p:nvSpPr>
        <p:spPr>
          <a:xfrm>
            <a:off x="864823" y="4502405"/>
            <a:ext cx="2334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sq_list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817371-7CF3-436E-999C-C50EB1C5E36D}"/>
              </a:ext>
            </a:extLst>
          </p:cNvPr>
          <p:cNvSpPr/>
          <p:nvPr/>
        </p:nvSpPr>
        <p:spPr>
          <a:xfrm>
            <a:off x="3941766" y="4541700"/>
            <a:ext cx="38314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16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25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36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49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]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683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Packing and Unpacking </a:t>
            </a:r>
            <a:r>
              <a:rPr lang="en-PH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Iterables</a:t>
            </a:r>
            <a:endParaRPr lang="en-PH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311717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filter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1754563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filter function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filter()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 takes in a function and a list as arguments.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function is called with all items in the list and a new list returned which contains items for which the function evaluates True.</a:t>
            </a: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General Form: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</a:p>
          <a:p>
            <a:pPr marL="0" indent="0" algn="ctr">
              <a:buNone/>
            </a:pPr>
            <a:r>
              <a:rPr lang="en-US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filter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iterable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716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filter function: Filter even numbers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B7A43EC-2C1A-45C5-96E6-F126527499AC}"/>
              </a:ext>
            </a:extLst>
          </p:cNvPr>
          <p:cNvSpPr/>
          <p:nvPr/>
        </p:nvSpPr>
        <p:spPr>
          <a:xfrm>
            <a:off x="1645000" y="1734707"/>
            <a:ext cx="24593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even_list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[ 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E147C5-C5DB-42B3-AE6F-7F0A7F3575E0}"/>
              </a:ext>
            </a:extLst>
          </p:cNvPr>
          <p:cNvSpPr/>
          <p:nvPr/>
        </p:nvSpPr>
        <p:spPr>
          <a:xfrm>
            <a:off x="1645000" y="4038249"/>
            <a:ext cx="49616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for 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filter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numlist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C9304-BBF6-456D-A22A-E52FB94F383A}"/>
              </a:ext>
            </a:extLst>
          </p:cNvPr>
          <p:cNvSpPr/>
          <p:nvPr/>
        </p:nvSpPr>
        <p:spPr>
          <a:xfrm>
            <a:off x="1645000" y="1175947"/>
            <a:ext cx="51427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numlist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[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99A7F-AB93-4263-8E7A-5AA896266789}"/>
              </a:ext>
            </a:extLst>
          </p:cNvPr>
          <p:cNvSpPr/>
          <p:nvPr/>
        </p:nvSpPr>
        <p:spPr>
          <a:xfrm>
            <a:off x="2459613" y="3079604"/>
            <a:ext cx="3831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return 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% 2 ==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89C86E-652E-4C5C-B263-6A1BBE5874A8}"/>
              </a:ext>
            </a:extLst>
          </p:cNvPr>
          <p:cNvSpPr/>
          <p:nvPr/>
        </p:nvSpPr>
        <p:spPr>
          <a:xfrm>
            <a:off x="1645000" y="2545502"/>
            <a:ext cx="27671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def </a:t>
            </a:r>
            <a:r>
              <a:rPr lang="en-US" sz="3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525718-6B1A-4C9F-8632-FC93D5B87343}"/>
              </a:ext>
            </a:extLst>
          </p:cNvPr>
          <p:cNvSpPr/>
          <p:nvPr/>
        </p:nvSpPr>
        <p:spPr>
          <a:xfrm>
            <a:off x="2444319" y="4699918"/>
            <a:ext cx="36022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even_list</a:t>
            </a:r>
            <a:r>
              <a:rPr lang="en-US" sz="3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.append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1857C5-8EFA-4066-A54B-EF82043F4AA3}"/>
              </a:ext>
            </a:extLst>
          </p:cNvPr>
          <p:cNvSpPr/>
          <p:nvPr/>
        </p:nvSpPr>
        <p:spPr>
          <a:xfrm>
            <a:off x="1645000" y="5530996"/>
            <a:ext cx="27622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even_list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817371-7CF3-436E-999C-C50EB1C5E36D}"/>
              </a:ext>
            </a:extLst>
          </p:cNvPr>
          <p:cNvSpPr/>
          <p:nvPr/>
        </p:nvSpPr>
        <p:spPr>
          <a:xfrm>
            <a:off x="5265029" y="5489051"/>
            <a:ext cx="23599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6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10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]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953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filter function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C9304-BBF6-456D-A22A-E52FB94F383A}"/>
              </a:ext>
            </a:extLst>
          </p:cNvPr>
          <p:cNvSpPr/>
          <p:nvPr/>
        </p:nvSpPr>
        <p:spPr>
          <a:xfrm>
            <a:off x="1645000" y="2434297"/>
            <a:ext cx="51427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numlist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[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99A7F-AB93-4263-8E7A-5AA896266789}"/>
              </a:ext>
            </a:extLst>
          </p:cNvPr>
          <p:cNvSpPr/>
          <p:nvPr/>
        </p:nvSpPr>
        <p:spPr>
          <a:xfrm>
            <a:off x="2459613" y="3725557"/>
            <a:ext cx="3831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return 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%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==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89C86E-652E-4C5C-B263-6A1BBE5874A8}"/>
              </a:ext>
            </a:extLst>
          </p:cNvPr>
          <p:cNvSpPr/>
          <p:nvPr/>
        </p:nvSpPr>
        <p:spPr>
          <a:xfrm>
            <a:off x="1645000" y="3191455"/>
            <a:ext cx="27671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def </a:t>
            </a:r>
            <a:r>
              <a:rPr lang="en-US" sz="3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525718-6B1A-4C9F-8632-FC93D5B87343}"/>
              </a:ext>
            </a:extLst>
          </p:cNvPr>
          <p:cNvSpPr/>
          <p:nvPr/>
        </p:nvSpPr>
        <p:spPr>
          <a:xfrm>
            <a:off x="1645000" y="4478109"/>
            <a:ext cx="75889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even_list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[ 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filter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numlist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]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1857C5-8EFA-4066-A54B-EF82043F4AA3}"/>
              </a:ext>
            </a:extLst>
          </p:cNvPr>
          <p:cNvSpPr/>
          <p:nvPr/>
        </p:nvSpPr>
        <p:spPr>
          <a:xfrm>
            <a:off x="1645000" y="5346438"/>
            <a:ext cx="27622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even_list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817371-7CF3-436E-999C-C50EB1C5E36D}"/>
              </a:ext>
            </a:extLst>
          </p:cNvPr>
          <p:cNvSpPr/>
          <p:nvPr/>
        </p:nvSpPr>
        <p:spPr>
          <a:xfrm>
            <a:off x="5265029" y="5304493"/>
            <a:ext cx="23599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6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10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]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3AEBA97-16BE-43EE-8494-C73A3DC4B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622" y="14714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Alternative 1: </a:t>
            </a:r>
            <a:r>
              <a:rPr lang="en-PH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Using list comprehension</a:t>
            </a:r>
          </a:p>
        </p:txBody>
      </p:sp>
    </p:spTree>
    <p:extLst>
      <p:ext uri="{BB962C8B-B14F-4D97-AF65-F5344CB8AC3E}">
        <p14:creationId xmlns:p14="http://schemas.microsoft.com/office/powerpoint/2010/main" val="366635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899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filter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FE2E5-1806-49B5-90D0-C4107F84C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Alternative 2: </a:t>
            </a:r>
            <a:r>
              <a:rPr lang="en-PH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Using lambda expression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C9304-BBF6-456D-A22A-E52FB94F383A}"/>
              </a:ext>
            </a:extLst>
          </p:cNvPr>
          <p:cNvSpPr/>
          <p:nvPr/>
        </p:nvSpPr>
        <p:spPr>
          <a:xfrm>
            <a:off x="629931" y="3105834"/>
            <a:ext cx="39148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numlist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[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525718-6B1A-4C9F-8632-FC93D5B87343}"/>
              </a:ext>
            </a:extLst>
          </p:cNvPr>
          <p:cNvSpPr/>
          <p:nvPr/>
        </p:nvSpPr>
        <p:spPr>
          <a:xfrm>
            <a:off x="629931" y="3823767"/>
            <a:ext cx="88825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even_list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[ </a:t>
            </a:r>
            <a:r>
              <a:rPr lang="en-US" sz="24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en-US" sz="24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24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filter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lambda </a:t>
            </a:r>
            <a:r>
              <a:rPr lang="en-US" sz="24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en-US" sz="24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% 2 == 0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4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numlist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]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1857C5-8EFA-4066-A54B-EF82043F4AA3}"/>
              </a:ext>
            </a:extLst>
          </p:cNvPr>
          <p:cNvSpPr/>
          <p:nvPr/>
        </p:nvSpPr>
        <p:spPr>
          <a:xfrm>
            <a:off x="629931" y="4502405"/>
            <a:ext cx="21162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4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even_list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817371-7CF3-436E-999C-C50EB1C5E36D}"/>
              </a:ext>
            </a:extLst>
          </p:cNvPr>
          <p:cNvSpPr/>
          <p:nvPr/>
        </p:nvSpPr>
        <p:spPr>
          <a:xfrm>
            <a:off x="3706874" y="4541700"/>
            <a:ext cx="18213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6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10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]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350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899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filter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FE2E5-1806-49B5-90D0-C4107F84C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Alternative 3: </a:t>
            </a:r>
            <a:r>
              <a:rPr lang="en-PH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Using list constructor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C9304-BBF6-456D-A22A-E52FB94F383A}"/>
              </a:ext>
            </a:extLst>
          </p:cNvPr>
          <p:cNvSpPr/>
          <p:nvPr/>
        </p:nvSpPr>
        <p:spPr>
          <a:xfrm>
            <a:off x="450751" y="3105834"/>
            <a:ext cx="45239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numlist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[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525718-6B1A-4C9F-8632-FC93D5B87343}"/>
              </a:ext>
            </a:extLst>
          </p:cNvPr>
          <p:cNvSpPr/>
          <p:nvPr/>
        </p:nvSpPr>
        <p:spPr>
          <a:xfrm>
            <a:off x="450751" y="3823767"/>
            <a:ext cx="90524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even_list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list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filter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8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lambda </a:t>
            </a:r>
            <a:r>
              <a:rPr lang="en-US" sz="28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en-US" sz="28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% 2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==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0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8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numlist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))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1857C5-8EFA-4066-A54B-EF82043F4AA3}"/>
              </a:ext>
            </a:extLst>
          </p:cNvPr>
          <p:cNvSpPr/>
          <p:nvPr/>
        </p:nvSpPr>
        <p:spPr>
          <a:xfrm>
            <a:off x="450751" y="4502405"/>
            <a:ext cx="24400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8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even_list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817371-7CF3-436E-999C-C50EB1C5E36D}"/>
              </a:ext>
            </a:extLst>
          </p:cNvPr>
          <p:cNvSpPr/>
          <p:nvPr/>
        </p:nvSpPr>
        <p:spPr>
          <a:xfrm>
            <a:off x="4200552" y="4541700"/>
            <a:ext cx="20874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6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10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]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185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zip()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78196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zip() function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zip() 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 takes </a:t>
            </a:r>
            <a:r>
              <a:rPr lang="en-US" sz="3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iterables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which can be zero or more, aggregates in a tuple, and return it.</a:t>
            </a:r>
          </a:p>
          <a:p>
            <a:pPr marL="0" indent="0">
              <a:buNone/>
            </a:pP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General Form:</a:t>
            </a:r>
          </a:p>
          <a:p>
            <a:pPr marL="0" indent="0">
              <a:buNone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		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zip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(*</a:t>
            </a:r>
            <a:r>
              <a:rPr lang="en-US" sz="3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iterables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Parameters:</a:t>
            </a:r>
          </a:p>
          <a:p>
            <a:pPr marL="0" indent="0">
              <a:buNone/>
            </a:pPr>
            <a:r>
              <a:rPr lang="en-US" sz="3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iterables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--&gt; can be built-in </a:t>
            </a:r>
            <a:r>
              <a:rPr lang="en-US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iterables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like list, string, </a:t>
            </a:r>
            <a:r>
              <a:rPr lang="en-US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dict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 user-defined </a:t>
            </a:r>
            <a:r>
              <a:rPr lang="en-US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iterables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74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zip() function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Example:</a:t>
            </a:r>
          </a:p>
          <a:p>
            <a:pPr marL="0" indent="0">
              <a:buNone/>
            </a:pPr>
            <a:endParaRPr lang="en-US" sz="1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36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numlist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[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3 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]</a:t>
            </a:r>
          </a:p>
          <a:p>
            <a:pPr marL="0" indent="0">
              <a:buNone/>
            </a:pPr>
            <a:r>
              <a:rPr lang="en-US" sz="36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strlist</a:t>
            </a:r>
            <a:r>
              <a:rPr lang="en-US" sz="36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[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'a'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'b'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'c'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]</a:t>
            </a:r>
          </a:p>
          <a:p>
            <a:pPr marL="0" indent="0">
              <a:buNone/>
            </a:pPr>
            <a:endParaRPr lang="en-US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3600" b="1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zipped_list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36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zip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6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numlist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6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strlist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print(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list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zipped_list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   //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[(1,'a'), (2,'b'), (3,'c')]</a:t>
            </a:r>
          </a:p>
        </p:txBody>
      </p:sp>
    </p:spTree>
    <p:extLst>
      <p:ext uri="{BB962C8B-B14F-4D97-AF65-F5344CB8AC3E}">
        <p14:creationId xmlns:p14="http://schemas.microsoft.com/office/powerpoint/2010/main" val="343011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enumerate() method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186114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Packing and Unpacking </a:t>
            </a:r>
            <a:r>
              <a:rPr lang="en-PH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Iterables</a:t>
            </a:r>
            <a:endParaRPr lang="en-PH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Packed values refer to the values that are bundled together in some way.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Tuple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	( 1, 2, 3 )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List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	[ 1, 2, 3 ]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String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‘Hello’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	{ 1, 2, 3 }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Dictionary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{‘a’:1, ‘b’:2, ‘c’:3 }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58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enumerate() method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enumerate method adds counter to an </a:t>
            </a:r>
            <a:r>
              <a:rPr lang="en-US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iterable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returns it.</a:t>
            </a:r>
          </a:p>
          <a:p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General Form:</a:t>
            </a:r>
          </a:p>
          <a:p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enumerate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iterable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start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8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enumerate() method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enumerate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iterable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start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indent="0">
              <a:buNone/>
            </a:pPr>
            <a:endParaRPr lang="en-US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Parameters:</a:t>
            </a:r>
          </a:p>
          <a:p>
            <a:pPr marL="0" indent="0">
              <a:buNone/>
            </a:pPr>
            <a:r>
              <a:rPr lang="en-US" sz="3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iterable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--&gt; a sequence, an iterator, or objects that supports iteration</a:t>
            </a:r>
          </a:p>
          <a:p>
            <a:pPr marL="0" indent="0">
              <a:buNone/>
            </a:pP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start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(optional) --&gt;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enumerate()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starts counting from this number. If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start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is omitted, 0 is taken as start.</a:t>
            </a:r>
          </a:p>
        </p:txBody>
      </p:sp>
    </p:spTree>
    <p:extLst>
      <p:ext uri="{BB962C8B-B14F-4D97-AF65-F5344CB8AC3E}">
        <p14:creationId xmlns:p14="http://schemas.microsoft.com/office/powerpoint/2010/main" val="40437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enumerate() method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Example:</a:t>
            </a:r>
          </a:p>
          <a:p>
            <a:pPr marL="0" indent="0">
              <a:buNone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36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strlist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[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'a'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'b'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'c'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'd' 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]</a:t>
            </a:r>
          </a:p>
          <a:p>
            <a:pPr marL="0" indent="0">
              <a:buNone/>
            </a:pPr>
            <a:r>
              <a:rPr lang="en-US" sz="3600" b="1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enum_list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list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6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enumerate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6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strlist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start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))</a:t>
            </a:r>
          </a:p>
          <a:p>
            <a:pPr marL="0" indent="0">
              <a:buNone/>
            </a:pP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600" b="1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enum_list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	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	[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(1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'a')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(2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'b')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(3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'c')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(4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'd') 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9352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Scope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36954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Scope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concept of scope rules how variables and names are looked up in your code.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It determines the visibility of a variable within a code.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scope of a name depends on the place in your code where you create that variable.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It generally presented using the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LEGB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rule.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72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Scope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def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display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 ):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  <a:r>
              <a:rPr lang="en-US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=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20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return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14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LEGB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LEGB stands for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Local, Enclosing, Global and Built-in scopes</a:t>
            </a:r>
          </a:p>
          <a:p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Local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Is the code block or body of any Python function or lambda expression.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Python scope contains the names that you define inside the function.</a:t>
            </a:r>
          </a:p>
          <a:p>
            <a:pPr lvl="1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Enclosing (or non-local) scope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It is a special scope that only exists for nested functions.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If the local scope is an inner or nested function, then the enclosing scope is the scope of the outer or enclosing function.</a:t>
            </a:r>
          </a:p>
        </p:txBody>
      </p:sp>
    </p:spTree>
    <p:extLst>
      <p:ext uri="{BB962C8B-B14F-4D97-AF65-F5344CB8AC3E}">
        <p14:creationId xmlns:p14="http://schemas.microsoft.com/office/powerpoint/2010/main" val="269447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LEGB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Global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It is the top-most scope in a Python program, script or module.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This Python scope contains all of the names that you define at the top level of a program or a module.</a:t>
            </a:r>
          </a:p>
          <a:p>
            <a:pPr lvl="1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Built-in Scope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It is a special Python scope that’s created or loaded whenever you a run a script or open an interactive session.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Contains names such as keywords, functions, exceptions and other attributes that are built into Python.</a:t>
            </a:r>
          </a:p>
        </p:txBody>
      </p:sp>
    </p:spTree>
    <p:extLst>
      <p:ext uri="{BB962C8B-B14F-4D97-AF65-F5344CB8AC3E}">
        <p14:creationId xmlns:p14="http://schemas.microsoft.com/office/powerpoint/2010/main" val="402780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Scope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325563"/>
            <a:ext cx="10902277" cy="4903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def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display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 ):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  <a:r>
              <a:rPr lang="en-US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=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20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def </a:t>
            </a:r>
            <a:r>
              <a:rPr lang="en-US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display2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 ):</a:t>
            </a:r>
          </a:p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		</a:t>
            </a:r>
            <a:r>
              <a:rPr lang="en-US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= 30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return </a:t>
            </a:r>
            <a:r>
              <a:rPr lang="en-US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return </a:t>
            </a:r>
            <a:r>
              <a:rPr lang="en-US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display2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()</a:t>
            </a:r>
          </a:p>
          <a:p>
            <a:pPr marL="0" indent="0">
              <a:buNone/>
            </a:pP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display()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1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Exercises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316385"/>
            <a:ext cx="10902277" cy="490305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Write a program to split a given string on hyphens and display each substring.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FBD14D-61A4-DC36-E0AA-A79C924E7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102" y="1883742"/>
            <a:ext cx="7506350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5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Packing and Unpacking </a:t>
            </a:r>
            <a:r>
              <a:rPr lang="en-PH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Iterables</a:t>
            </a:r>
            <a:endParaRPr lang="en-PH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Python offers a very powerful assignment tool that maps right hand side arguments into left hand side arguments.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This act of mapping together is known as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unpacking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of values into a normal variable.</a:t>
            </a:r>
          </a:p>
          <a:p>
            <a:pPr marL="0" indent="0">
              <a:buNone/>
            </a:pP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10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Exercises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316385"/>
            <a:ext cx="10902277" cy="490305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Write a program to split a given string on hyphens and display each substring.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str1 = "Emma-is-a-data-scientist"</a:t>
            </a: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print("Original String is:", str1)</a:t>
            </a:r>
          </a:p>
          <a:p>
            <a:pPr marL="0" indent="0">
              <a:buNone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# split string</a:t>
            </a:r>
          </a:p>
          <a:p>
            <a:pPr marL="0" indent="0">
              <a:buNone/>
            </a:pP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sub_strings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str1.split("-")</a:t>
            </a:r>
          </a:p>
          <a:p>
            <a:pPr marL="0" indent="0">
              <a:buNone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print("Displaying each substring")</a:t>
            </a: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 sub in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sub_strings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print(sub)</a:t>
            </a:r>
          </a:p>
          <a:p>
            <a:pPr marL="0" indent="0">
              <a:buNone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44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PH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PH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 1: </a:t>
            </a:r>
            <a:br>
              <a:rPr lang="en-PH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PH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 Oriented Programming (OOP)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P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18990915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Object-Oriented Programming (OOP)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Object-oriented Programming or OOP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is a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programming paradigm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which provides a means of structuring programs so that properties and behaviors are bundled into individual objects.</a:t>
            </a: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is simply a collection of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(variables)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and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methods (functions)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that can act on those data.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is a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blueprint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the object.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is also called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an instance of a class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and the process of creating this object is called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instantiation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723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 in Python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61BD4AA-5373-496F-A5AA-F85852063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759" y="2577389"/>
            <a:ext cx="3256014" cy="32560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985727-F948-440C-A856-37F10BDC6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69" y="3459546"/>
            <a:ext cx="3423834" cy="17062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6BC308-ED35-4791-8632-EA9C41CF203E}"/>
              </a:ext>
            </a:extLst>
          </p:cNvPr>
          <p:cNvSpPr txBox="1"/>
          <p:nvPr/>
        </p:nvSpPr>
        <p:spPr>
          <a:xfrm>
            <a:off x="7016872" y="1593244"/>
            <a:ext cx="117692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 </a:t>
            </a:r>
          </a:p>
          <a:p>
            <a:pPr algn="ctr"/>
            <a:r>
              <a:rPr lang="en-PH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(Blueprint)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568426-6D04-4A95-BE87-F43BB2FC0E3F}"/>
              </a:ext>
            </a:extLst>
          </p:cNvPr>
          <p:cNvSpPr txBox="1"/>
          <p:nvPr/>
        </p:nvSpPr>
        <p:spPr>
          <a:xfrm>
            <a:off x="1747971" y="1613684"/>
            <a:ext cx="18911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</a:t>
            </a:r>
          </a:p>
          <a:p>
            <a:pPr algn="ctr"/>
            <a:r>
              <a:rPr lang="en-PH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(Instance of a class) 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2A16705-4E2E-43C3-8DA2-1395A525F3A8}"/>
              </a:ext>
            </a:extLst>
          </p:cNvPr>
          <p:cNvSpPr/>
          <p:nvPr/>
        </p:nvSpPr>
        <p:spPr>
          <a:xfrm rot="10800000">
            <a:off x="4359232" y="3657601"/>
            <a:ext cx="1451295" cy="72145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8AC5A2-EA8D-4D9F-81D2-3DBC2FE55DE2}"/>
              </a:ext>
            </a:extLst>
          </p:cNvPr>
          <p:cNvSpPr txBox="1"/>
          <p:nvPr/>
        </p:nvSpPr>
        <p:spPr>
          <a:xfrm>
            <a:off x="9744263" y="2294583"/>
            <a:ext cx="111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Attributes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99FE64-B5A7-4076-8521-EF0002BA8BBF}"/>
              </a:ext>
            </a:extLst>
          </p:cNvPr>
          <p:cNvSpPr txBox="1"/>
          <p:nvPr/>
        </p:nvSpPr>
        <p:spPr>
          <a:xfrm>
            <a:off x="9785236" y="426571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Methods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638F47-F483-4189-98E6-464EE4F1FE8A}"/>
              </a:ext>
            </a:extLst>
          </p:cNvPr>
          <p:cNvSpPr txBox="1"/>
          <p:nvPr/>
        </p:nvSpPr>
        <p:spPr>
          <a:xfrm>
            <a:off x="9902255" y="2669621"/>
            <a:ext cx="80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499944-79BB-407C-A196-A4AAAD66E5B7}"/>
              </a:ext>
            </a:extLst>
          </p:cNvPr>
          <p:cNvSpPr txBox="1"/>
          <p:nvPr/>
        </p:nvSpPr>
        <p:spPr>
          <a:xfrm>
            <a:off x="10009881" y="3044659"/>
            <a:ext cx="58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Year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C0F376-B809-4520-B61A-11F0B3D4C0DA}"/>
              </a:ext>
            </a:extLst>
          </p:cNvPr>
          <p:cNvSpPr txBox="1"/>
          <p:nvPr/>
        </p:nvSpPr>
        <p:spPr>
          <a:xfrm>
            <a:off x="9947140" y="3419697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Color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A32283-8FBE-4AFD-AB47-29E730572CD9}"/>
              </a:ext>
            </a:extLst>
          </p:cNvPr>
          <p:cNvSpPr txBox="1"/>
          <p:nvPr/>
        </p:nvSpPr>
        <p:spPr>
          <a:xfrm>
            <a:off x="9705888" y="458405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Accelerate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89BEE3-AACC-4070-8700-04F548B29207}"/>
              </a:ext>
            </a:extLst>
          </p:cNvPr>
          <p:cNvSpPr txBox="1"/>
          <p:nvPr/>
        </p:nvSpPr>
        <p:spPr>
          <a:xfrm>
            <a:off x="9988819" y="4927561"/>
            <a:ext cx="6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Stop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A3F90-CDDC-4DAE-BAA7-8C5A23222B98}"/>
              </a:ext>
            </a:extLst>
          </p:cNvPr>
          <p:cNvSpPr txBox="1"/>
          <p:nvPr/>
        </p:nvSpPr>
        <p:spPr>
          <a:xfrm>
            <a:off x="9963170" y="5287848"/>
            <a:ext cx="67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Steer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40B194-2652-49DD-8D85-9F1CC4A934F1}"/>
              </a:ext>
            </a:extLst>
          </p:cNvPr>
          <p:cNvSpPr txBox="1"/>
          <p:nvPr/>
        </p:nvSpPr>
        <p:spPr>
          <a:xfrm>
            <a:off x="9817369" y="1560946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CAR</a:t>
            </a:r>
          </a:p>
        </p:txBody>
      </p:sp>
    </p:spTree>
    <p:extLst>
      <p:ext uri="{BB962C8B-B14F-4D97-AF65-F5344CB8AC3E}">
        <p14:creationId xmlns:p14="http://schemas.microsoft.com/office/powerpoint/2010/main" val="58182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3" grpId="0" animBg="1"/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Defining a Class in Python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Classes are defined in Python by using a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keyword</a:t>
            </a:r>
          </a:p>
          <a:p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Example: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	</a:t>
            </a:r>
            <a:r>
              <a:rPr lang="en-US" sz="36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Car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		pass</a:t>
            </a:r>
          </a:p>
        </p:txBody>
      </p:sp>
    </p:spTree>
    <p:extLst>
      <p:ext uri="{BB962C8B-B14F-4D97-AF65-F5344CB8AC3E}">
        <p14:creationId xmlns:p14="http://schemas.microsoft.com/office/powerpoint/2010/main" val="363040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Attributes of a Class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1122655" cy="4903058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Attributes of a class may be data or method.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Methods of an object are corresponding functions of that class</a:t>
            </a: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	</a:t>
            </a:r>
            <a:r>
              <a:rPr lang="en-US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		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color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'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Blue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07439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PH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PH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 2: </a:t>
            </a:r>
            <a:br>
              <a:rPr lang="en-PH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PH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an instance of a class (object)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P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3753021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Attributes of a Class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215718"/>
            <a:ext cx="10902277" cy="4903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	</a:t>
            </a:r>
            <a:r>
              <a:rPr lang="en-US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		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color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'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Blue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’</a:t>
            </a:r>
          </a:p>
          <a:p>
            <a:pPr marL="0" indent="0">
              <a:buNone/>
            </a:pP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color is called the class data attribute</a:t>
            </a: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Whenever we instantiate the Car class, we can call the class attribute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	</a:t>
            </a:r>
            <a:r>
              <a:rPr lang="en-US" sz="3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car1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3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()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	</a:t>
            </a:r>
            <a:r>
              <a:rPr lang="en-US" sz="3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car1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color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Blue</a:t>
            </a:r>
          </a:p>
        </p:txBody>
      </p:sp>
    </p:spTree>
    <p:extLst>
      <p:ext uri="{BB962C8B-B14F-4D97-AF65-F5344CB8AC3E}">
        <p14:creationId xmlns:p14="http://schemas.microsoft.com/office/powerpoint/2010/main" val="159541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PH" sz="54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PH" sz="5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 3: </a:t>
            </a:r>
            <a:br>
              <a:rPr lang="en-PH" sz="54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PH" sz="5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a method of an object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P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18500683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215718"/>
            <a:ext cx="10902277" cy="4903058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Methods are functions in Python and it is bound to an instance of a class.</a:t>
            </a: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  <a:r>
              <a:rPr lang="en-US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    		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color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'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Blue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'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    		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def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accelerate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self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):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		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('</a:t>
            </a:r>
            <a:r>
              <a:rPr lang="en-US" sz="3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vrroomm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')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  <a:r>
              <a:rPr lang="en-US" sz="3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car1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3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()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  <a:r>
              <a:rPr lang="en-US" sz="3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car1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en-US" sz="3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accelerate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()	</a:t>
            </a:r>
            <a:endParaRPr lang="en-US" sz="3200" b="1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04D655-4B45-4727-856C-94B6D99BCB25}"/>
              </a:ext>
            </a:extLst>
          </p:cNvPr>
          <p:cNvSpPr txBox="1"/>
          <p:nvPr/>
        </p:nvSpPr>
        <p:spPr>
          <a:xfrm>
            <a:off x="7071417" y="5712597"/>
            <a:ext cx="3159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</a:t>
            </a:r>
            <a:r>
              <a:rPr lang="en-PH" sz="3200" b="1" dirty="0" err="1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vrroomm</a:t>
            </a:r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0583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Packing and Unpacking </a:t>
            </a:r>
            <a:r>
              <a:rPr lang="en-PH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Iterables</a:t>
            </a:r>
            <a:endParaRPr lang="en-PH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49233" y="2406081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tup1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(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1, 2, 3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	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tup1</a:t>
            </a:r>
          </a:p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1</a:t>
            </a:r>
          </a:p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2</a:t>
            </a:r>
          </a:p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ED7AA-F0F5-4B66-91E5-37242560E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3214" y="2306114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list1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[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1, 2, 3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]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list1</a:t>
            </a:r>
          </a:p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1</a:t>
            </a:r>
          </a:p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2</a:t>
            </a:r>
          </a:p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3</a:t>
            </a:r>
            <a:endParaRPr lang="en-PH" sz="3200" b="1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663AC65-ED71-4071-B78C-6FB0914961BA}"/>
              </a:ext>
            </a:extLst>
          </p:cNvPr>
          <p:cNvSpPr txBox="1"/>
          <p:nvPr/>
        </p:nvSpPr>
        <p:spPr>
          <a:xfrm>
            <a:off x="838200" y="1421799"/>
            <a:ext cx="1718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81408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PH" sz="54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PH" sz="5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 4: </a:t>
            </a:r>
            <a:br>
              <a:rPr lang="en-PH" sz="54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PH" sz="5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Initializing an instance of a class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P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13840600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Initializing the class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128" y="1215718"/>
            <a:ext cx="10902277" cy="4903058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create instances of a class, you call the class using class name and pass in whatever arguments its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__</a:t>
            </a:r>
            <a:r>
              <a:rPr lang="en-US" sz="3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init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__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 accepts.</a:t>
            </a: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color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PH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'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Blue</a:t>
            </a:r>
            <a:r>
              <a:rPr lang="en-PH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'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def </a:t>
            </a:r>
            <a:r>
              <a:rPr lang="en-US" sz="3200" b="1" i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__</a:t>
            </a:r>
            <a:r>
              <a:rPr lang="en-US" sz="3200" b="1" i="1" dirty="0" err="1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init</a:t>
            </a:r>
            <a:r>
              <a:rPr lang="en-US" sz="3200" b="1" i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__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self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brand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):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  <a:r>
              <a:rPr lang="en-US" sz="3200" b="1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self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en-US" sz="32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brand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brand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349C35-19CF-428B-AD4B-9730EE22D1A8}"/>
              </a:ext>
            </a:extLst>
          </p:cNvPr>
          <p:cNvSpPr txBox="1"/>
          <p:nvPr/>
        </p:nvSpPr>
        <p:spPr>
          <a:xfrm>
            <a:off x="7762951" y="3667247"/>
            <a:ext cx="39318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car1</a:t>
            </a:r>
            <a:r>
              <a:rPr lang="en-PH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PH" sz="3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Car</a:t>
            </a:r>
            <a:r>
              <a:rPr lang="en-PH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('Ford')</a:t>
            </a:r>
          </a:p>
          <a:p>
            <a:r>
              <a:rPr lang="en-PH" sz="3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car1</a:t>
            </a:r>
            <a:r>
              <a:rPr lang="en-PH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en-PH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brand</a:t>
            </a:r>
            <a:r>
              <a:rPr lang="en-PH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</a:p>
          <a:p>
            <a:r>
              <a:rPr lang="en-PH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Ford</a:t>
            </a:r>
          </a:p>
        </p:txBody>
      </p:sp>
    </p:spTree>
    <p:extLst>
      <p:ext uri="{BB962C8B-B14F-4D97-AF65-F5344CB8AC3E}">
        <p14:creationId xmlns:p14="http://schemas.microsoft.com/office/powerpoint/2010/main" val="128298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Exercises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316385"/>
            <a:ext cx="10902277" cy="490305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Write a Python program to create a Vehicle class with </a:t>
            </a:r>
            <a:r>
              <a:rPr lang="en-US" sz="2400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max_speed</a:t>
            </a:r>
            <a:r>
              <a:rPr lang="en-US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and </a:t>
            </a:r>
            <a:r>
              <a:rPr lang="en-US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mileage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instance attributes.</a:t>
            </a:r>
          </a:p>
        </p:txBody>
      </p:sp>
    </p:spTree>
    <p:extLst>
      <p:ext uri="{BB962C8B-B14F-4D97-AF65-F5344CB8AC3E}">
        <p14:creationId xmlns:p14="http://schemas.microsoft.com/office/powerpoint/2010/main" val="398762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Exercises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316385"/>
            <a:ext cx="10902277" cy="490305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Write a Python program to create a Vehicle class with </a:t>
            </a:r>
            <a:r>
              <a:rPr lang="en-US" sz="2400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max_speed</a:t>
            </a:r>
            <a:r>
              <a:rPr lang="en-US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and </a:t>
            </a:r>
            <a:r>
              <a:rPr lang="en-US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mileage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instance attributes.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 Vehicle:</a:t>
            </a: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def __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init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__(self,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max_speed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mileage):</a:t>
            </a: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self.max_speed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max_speed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self.mileage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mileage</a:t>
            </a:r>
          </a:p>
          <a:p>
            <a:pPr marL="0" indent="0">
              <a:buNone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modelX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Vehicle(240, 18)</a:t>
            </a: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print(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modelX.max_speed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modelX.mileage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877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Exercises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316385"/>
            <a:ext cx="10902277" cy="4903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2. Create a child class Bus that will inherit all of the variables and methods of the Vehicle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71E2D3-2093-865F-0B09-6A4E0BA99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48" y="4638084"/>
            <a:ext cx="7597798" cy="10745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D5F0AB-BF7B-C471-45C4-A48D97350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623" y="2219916"/>
            <a:ext cx="7468247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6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Exercises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316385"/>
            <a:ext cx="10902277" cy="4903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 Vehicle:</a:t>
            </a: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def __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init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__(self, name,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max_speed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mileage):</a:t>
            </a: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self.name = name</a:t>
            </a: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self.max_speed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max_speed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self.mileage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mileage</a:t>
            </a:r>
          </a:p>
          <a:p>
            <a:pPr marL="0" indent="0">
              <a:buNone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 Bus(Vehicle):</a:t>
            </a: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pass</a:t>
            </a:r>
          </a:p>
          <a:p>
            <a:pPr marL="0" indent="0">
              <a:buNone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School_bus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Bus("School Volvo", 180, 12)</a:t>
            </a: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print("Vehicle Name:", School_bus.name, "Speed:",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School_bus.max_speed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"Mileage:",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School_bus.mileage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302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Inheritance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22051015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Inheritance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Inheritance 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refers to defining a new class with little or no modification to an existing class.</a:t>
            </a:r>
          </a:p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new class is called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derived class 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and the one from which it inherits is called the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base class.</a:t>
            </a:r>
          </a:p>
        </p:txBody>
      </p:sp>
    </p:spTree>
    <p:extLst>
      <p:ext uri="{BB962C8B-B14F-4D97-AF65-F5344CB8AC3E}">
        <p14:creationId xmlns:p14="http://schemas.microsoft.com/office/powerpoint/2010/main" val="294798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Inheritance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24" y="1417053"/>
            <a:ext cx="10902277" cy="4903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General Form: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class </a:t>
            </a:r>
            <a:r>
              <a:rPr lang="en-US" sz="3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BaseClass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# body of the base class</a:t>
            </a:r>
          </a:p>
          <a:p>
            <a:pPr marL="0" indent="0">
              <a:buNone/>
            </a:pP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class </a:t>
            </a:r>
            <a:r>
              <a:rPr lang="en-US" sz="3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DerivedClass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BaseClass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):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    def __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init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__(self):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  <a:r>
              <a:rPr lang="en-US" sz="3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BaseClass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.__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init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__(self)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# statements</a:t>
            </a:r>
          </a:p>
        </p:txBody>
      </p:sp>
    </p:spTree>
    <p:extLst>
      <p:ext uri="{BB962C8B-B14F-4D97-AF65-F5344CB8AC3E}">
        <p14:creationId xmlns:p14="http://schemas.microsoft.com/office/powerpoint/2010/main" val="30678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Inheritance Example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2DEB106-3688-4E30-9C9C-82489172B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79" y="1287331"/>
            <a:ext cx="5717821" cy="4903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Insect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def </a:t>
            </a:r>
            <a:r>
              <a:rPr lang="en-US" b="1" i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__</a:t>
            </a:r>
            <a:r>
              <a:rPr lang="en-US" b="1" i="1" dirty="0" err="1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init</a:t>
            </a:r>
            <a:r>
              <a:rPr lang="en-US" b="1" i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__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self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'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 am an insect</a:t>
            </a:r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'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def </a:t>
            </a:r>
            <a:r>
              <a:rPr lang="en-US" b="1" i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crawl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self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'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 am crawling</a:t>
            </a:r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'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def </a:t>
            </a:r>
            <a:r>
              <a:rPr lang="en-US" b="1" i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eating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self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'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 am eating</a:t>
            </a:r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'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45621D6-9334-4CBD-9E3A-89CF040775CB}"/>
              </a:ext>
            </a:extLst>
          </p:cNvPr>
          <p:cNvSpPr txBox="1">
            <a:spLocks/>
          </p:cNvSpPr>
          <p:nvPr/>
        </p:nvSpPr>
        <p:spPr>
          <a:xfrm>
            <a:off x="6095163" y="1284156"/>
            <a:ext cx="5717821" cy="4903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Insect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def </a:t>
            </a:r>
            <a:r>
              <a:rPr lang="en-US" b="1" i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__</a:t>
            </a:r>
            <a:r>
              <a:rPr lang="en-US" b="1" i="1" dirty="0" err="1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init</a:t>
            </a:r>
            <a:r>
              <a:rPr lang="en-US" b="1" i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__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self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Insect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.__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init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__(</a:t>
            </a:r>
            <a:r>
              <a:rPr lang="en-US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self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'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 am an Ant</a:t>
            </a:r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’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indent="0">
              <a:buNone/>
            </a:pPr>
            <a:endParaRPr lang="en-US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myinsect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 )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myinsect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en-US" b="1" dirty="0" err="1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crawl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 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 am an insect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 am an Ant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 am crawling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70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Packing and Unpacking </a:t>
            </a:r>
            <a:r>
              <a:rPr lang="en-PH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Iterables</a:t>
            </a:r>
            <a:endParaRPr lang="en-PH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2503" y="227886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str1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‘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Hey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’	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str1</a:t>
            </a:r>
          </a:p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H</a:t>
            </a:r>
          </a:p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e</a:t>
            </a:r>
          </a:p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ED7AA-F0F5-4B66-91E5-37242560E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6503" y="227886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set1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{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1, 2, 3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</a:t>
            </a:r>
            <a:r>
              <a:rPr lang="en-US" sz="32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set1</a:t>
            </a:r>
          </a:p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1</a:t>
            </a:r>
          </a:p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2</a:t>
            </a:r>
          </a:p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3</a:t>
            </a:r>
            <a:endParaRPr lang="en-PH" sz="3200" b="1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663AC65-ED71-4071-B78C-6FB0914961BA}"/>
              </a:ext>
            </a:extLst>
          </p:cNvPr>
          <p:cNvSpPr txBox="1"/>
          <p:nvPr/>
        </p:nvSpPr>
        <p:spPr>
          <a:xfrm>
            <a:off x="838200" y="1421799"/>
            <a:ext cx="1718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D7D0E7-8F31-4A45-81F6-03B18823159C}"/>
              </a:ext>
            </a:extLst>
          </p:cNvPr>
          <p:cNvSpPr txBox="1"/>
          <p:nvPr/>
        </p:nvSpPr>
        <p:spPr>
          <a:xfrm>
            <a:off x="758687" y="5943185"/>
            <a:ext cx="11119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Note: </a:t>
            </a:r>
            <a:r>
              <a:rPr lang="en-P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Sets are unordered therefore no guarantees on variable assignments</a:t>
            </a:r>
          </a:p>
        </p:txBody>
      </p:sp>
    </p:spTree>
    <p:extLst>
      <p:ext uri="{BB962C8B-B14F-4D97-AF65-F5344CB8AC3E}">
        <p14:creationId xmlns:p14="http://schemas.microsoft.com/office/powerpoint/2010/main" val="54957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5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Modules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P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2768398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Modules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module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is a file containing Python definitions and statements.</a:t>
            </a:r>
          </a:p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module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can define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functions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classes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variables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199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Modules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1. Built-in Modules</a:t>
            </a:r>
          </a:p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They come with Python and are part of so called Python Standard Library</a:t>
            </a:r>
          </a:p>
          <a:p>
            <a:pPr marL="0" indent="0">
              <a:buNone/>
            </a:pP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Examples of built-in modules:</a:t>
            </a:r>
          </a:p>
          <a:p>
            <a:pPr marL="0" indent="0">
              <a:buNone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math, random, </a:t>
            </a:r>
            <a:r>
              <a:rPr lang="en-US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os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shutil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subprocess, etc.</a:t>
            </a:r>
          </a:p>
        </p:txBody>
      </p:sp>
    </p:spTree>
    <p:extLst>
      <p:ext uri="{BB962C8B-B14F-4D97-AF65-F5344CB8AC3E}">
        <p14:creationId xmlns:p14="http://schemas.microsoft.com/office/powerpoint/2010/main" val="168790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Modules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2. External Modules</a:t>
            </a:r>
          </a:p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Modules that are not part of the built-ins and must be downloaded from the Internet</a:t>
            </a:r>
          </a:p>
          <a:p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pip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is a simple utility that downloads and installs modules and packages at the command line directly from the Internet</a:t>
            </a:r>
          </a:p>
        </p:txBody>
      </p:sp>
    </p:spTree>
    <p:extLst>
      <p:ext uri="{BB962C8B-B14F-4D97-AF65-F5344CB8AC3E}">
        <p14:creationId xmlns:p14="http://schemas.microsoft.com/office/powerpoint/2010/main" val="86235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Modules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import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Statement</a:t>
            </a:r>
          </a:p>
          <a:p>
            <a:pPr marL="0" indent="0">
              <a:buNone/>
            </a:pP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Module contents are made available to the caller with the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import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statement. </a:t>
            </a:r>
          </a:p>
          <a:p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import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statement takes may different forms</a:t>
            </a:r>
          </a:p>
        </p:txBody>
      </p:sp>
    </p:spTree>
    <p:extLst>
      <p:ext uri="{BB962C8B-B14F-4D97-AF65-F5344CB8AC3E}">
        <p14:creationId xmlns:p14="http://schemas.microsoft.com/office/powerpoint/2010/main" val="74927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Forms of import statement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6349" y="1111847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import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&lt;</a:t>
            </a:r>
            <a:r>
              <a:rPr lang="en-US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module_name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import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&lt;</a:t>
            </a:r>
            <a:r>
              <a:rPr lang="en-US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module_name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as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&lt;</a:t>
            </a:r>
            <a:r>
              <a:rPr lang="en-US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alt_name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US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module_name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import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&lt;name(s)&gt;</a:t>
            </a:r>
          </a:p>
          <a:p>
            <a:pPr marL="0" indent="0">
              <a:buNone/>
            </a:pP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&lt;</a:t>
            </a:r>
            <a:r>
              <a:rPr lang="en-US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module_name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import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&lt;name&gt;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as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&lt;</a:t>
            </a:r>
            <a:r>
              <a:rPr lang="en-US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alt_name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2392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5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__name__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P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27144138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__name__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Every module in Python has a special attribute called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__name__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The value of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__name__ 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attribute is set to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'__main__' 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when module run as main program.</a:t>
            </a:r>
          </a:p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Otherwise, the value of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__name__ 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is set to the name of the module.</a:t>
            </a:r>
          </a:p>
        </p:txBody>
      </p:sp>
    </p:spTree>
    <p:extLst>
      <p:ext uri="{BB962C8B-B14F-4D97-AF65-F5344CB8AC3E}">
        <p14:creationId xmlns:p14="http://schemas.microsoft.com/office/powerpoint/2010/main" val="201044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__name__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5660" y="1484165"/>
            <a:ext cx="7789401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 pytest1.py</a:t>
            </a:r>
          </a:p>
          <a:p>
            <a:pPr marL="0" indent="0">
              <a:buNone/>
            </a:pP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print(</a:t>
            </a:r>
            <a:r>
              <a:rPr lang="en-US" sz="36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__name__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__main__</a:t>
            </a:r>
          </a:p>
          <a:p>
            <a:pPr marL="0" indent="0">
              <a:buNone/>
            </a:pP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 pytest2.py</a:t>
            </a:r>
          </a:p>
          <a:p>
            <a:pPr marL="0" indent="0">
              <a:buNone/>
            </a:pP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import pytest1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pytest1</a:t>
            </a:r>
          </a:p>
        </p:txBody>
      </p:sp>
    </p:spTree>
    <p:extLst>
      <p:ext uri="{BB962C8B-B14F-4D97-AF65-F5344CB8AC3E}">
        <p14:creationId xmlns:p14="http://schemas.microsoft.com/office/powerpoint/2010/main" val="181929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__name__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5660" y="1484165"/>
            <a:ext cx="9400180" cy="4903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 pytest1.py</a:t>
            </a:r>
          </a:p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def </a:t>
            </a:r>
            <a:r>
              <a:rPr lang="en-US" sz="3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greet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():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	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('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 am from pytest1.py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')</a:t>
            </a:r>
          </a:p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if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__name__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==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'__main__':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	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'This is the new program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')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	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greet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()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 pytest2.py</a:t>
            </a:r>
          </a:p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import pytest1</a:t>
            </a:r>
          </a:p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pytest1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greet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()	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I am from pytest1.py</a:t>
            </a:r>
          </a:p>
        </p:txBody>
      </p:sp>
    </p:spTree>
    <p:extLst>
      <p:ext uri="{BB962C8B-B14F-4D97-AF65-F5344CB8AC3E}">
        <p14:creationId xmlns:p14="http://schemas.microsoft.com/office/powerpoint/2010/main" val="310542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Packing and Unpacking </a:t>
            </a:r>
            <a:r>
              <a:rPr lang="en-PH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Iterables</a:t>
            </a:r>
            <a:endParaRPr lang="en-PH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1134" y="2555261"/>
            <a:ext cx="5693800" cy="3157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dict1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{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‘a’:1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‘b’:2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‘c’:3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}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4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4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</a:t>
            </a:r>
            <a:r>
              <a:rPr lang="en-US" sz="24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dict1</a:t>
            </a:r>
          </a:p>
          <a:p>
            <a:pPr marL="0" indent="0">
              <a:buNone/>
            </a:pP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4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		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x</a:t>
            </a:r>
          </a:p>
          <a:p>
            <a:pPr marL="0" indent="0">
              <a:buNone/>
            </a:pP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4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		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y</a:t>
            </a:r>
          </a:p>
          <a:p>
            <a:pPr marL="0" indent="0">
              <a:buNone/>
            </a:pP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4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		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z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663AC65-ED71-4071-B78C-6FB0914961BA}"/>
              </a:ext>
            </a:extLst>
          </p:cNvPr>
          <p:cNvSpPr txBox="1"/>
          <p:nvPr/>
        </p:nvSpPr>
        <p:spPr>
          <a:xfrm>
            <a:off x="838200" y="1421799"/>
            <a:ext cx="1718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Example: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FB7CD61-2721-4284-8214-E8EC4B6645F1}"/>
              </a:ext>
            </a:extLst>
          </p:cNvPr>
          <p:cNvSpPr txBox="1">
            <a:spLocks/>
          </p:cNvSpPr>
          <p:nvPr/>
        </p:nvSpPr>
        <p:spPr>
          <a:xfrm>
            <a:off x="6577054" y="2555261"/>
            <a:ext cx="5693800" cy="3157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dict1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{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‘a’:1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‘b’:2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‘c’:3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4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4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</a:t>
            </a:r>
            <a:r>
              <a:rPr lang="en-US" sz="24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dict1.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values()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4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		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4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		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4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		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57BFDE-88E5-4C42-8830-188B733540DC}"/>
              </a:ext>
            </a:extLst>
          </p:cNvPr>
          <p:cNvSpPr txBox="1"/>
          <p:nvPr/>
        </p:nvSpPr>
        <p:spPr>
          <a:xfrm>
            <a:off x="734833" y="5661119"/>
            <a:ext cx="11119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Note: </a:t>
            </a:r>
            <a:r>
              <a:rPr lang="en-P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Dictionaries are unordered therefore no guarantees on variable 	assignments</a:t>
            </a:r>
          </a:p>
        </p:txBody>
      </p:sp>
    </p:spTree>
    <p:extLst>
      <p:ext uri="{BB962C8B-B14F-4D97-AF65-F5344CB8AC3E}">
        <p14:creationId xmlns:p14="http://schemas.microsoft.com/office/powerpoint/2010/main" val="12844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Exercises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316385"/>
            <a:ext cx="10902277" cy="4903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Create a Bus child class that inherits from the Vehicle class. The default fare charge of any vehicle is seating capacity * 100. If Vehicle is Bus instance, we need to add an extra 10% on full fare as a maintenance charge. So total fare for bus instance will become the final amount = total fare + 10% of the total fare.</a:t>
            </a: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Note: The bus seating capacity is 50. so the final fare amount should be 5500. You need to override the fare() method of a Vehicle class in Bus class.</a:t>
            </a:r>
          </a:p>
          <a:p>
            <a:pPr marL="0" indent="0">
              <a:buNone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 the following code for your parent Vehicle class. We need to access the parent class from inside a method of a child class.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50BD7C-9060-7E78-C06F-0BF5D8D1C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67" y="5374384"/>
            <a:ext cx="8526201" cy="119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6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Exercises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316385"/>
            <a:ext cx="10902277" cy="4903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 Vehicle:</a:t>
            </a:r>
          </a:p>
          <a:p>
            <a:pPr marL="0" indent="0">
              <a:buNone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def __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__(self, name, mileage, capacity):</a:t>
            </a:r>
          </a:p>
          <a:p>
            <a:pPr marL="0" indent="0">
              <a:buNone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self.name = name</a:t>
            </a:r>
          </a:p>
          <a:p>
            <a:pPr marL="0" indent="0">
              <a:buNone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self.mileage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mileage</a:t>
            </a:r>
          </a:p>
          <a:p>
            <a:pPr marL="0" indent="0">
              <a:buNone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self.capacity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capacity</a:t>
            </a:r>
          </a:p>
          <a:p>
            <a:pPr marL="0" indent="0">
              <a:buNone/>
            </a:pP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def fare(self):</a:t>
            </a:r>
          </a:p>
          <a:p>
            <a:pPr marL="0" indent="0">
              <a:buNone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return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self.capacity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100</a:t>
            </a:r>
          </a:p>
          <a:p>
            <a:pPr marL="0" indent="0">
              <a:buNone/>
            </a:pP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 Bus(Vehicle):</a:t>
            </a:r>
          </a:p>
          <a:p>
            <a:pPr marL="0" indent="0">
              <a:buNone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pass</a:t>
            </a:r>
          </a:p>
          <a:p>
            <a:pPr marL="0" indent="0">
              <a:buNone/>
            </a:pP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School_bus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Bus("School Volvo", 12, 50)</a:t>
            </a:r>
          </a:p>
          <a:p>
            <a:pPr marL="0" indent="0">
              <a:buNone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print("Total Bus fare is:",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School_bus.fare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23814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Exercises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316385"/>
            <a:ext cx="10902277" cy="4903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 Vehicle:</a:t>
            </a:r>
          </a:p>
          <a:p>
            <a:pPr marL="0" indent="0">
              <a:buNone/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def __</a:t>
            </a:r>
            <a:r>
              <a:rPr lang="en-US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init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__(self, name, mileage, capacity):</a:t>
            </a:r>
          </a:p>
          <a:p>
            <a:pPr marL="0" indent="0">
              <a:buNone/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self.name = name</a:t>
            </a:r>
          </a:p>
          <a:p>
            <a:pPr marL="0" indent="0">
              <a:buNone/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</a:t>
            </a:r>
            <a:r>
              <a:rPr lang="en-US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self.mileage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mileage</a:t>
            </a:r>
          </a:p>
          <a:p>
            <a:pPr marL="0" indent="0">
              <a:buNone/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</a:t>
            </a:r>
            <a:r>
              <a:rPr lang="en-US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self.capacity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capacity</a:t>
            </a:r>
          </a:p>
          <a:p>
            <a:pPr marL="0" indent="0">
              <a:buNone/>
            </a:pP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def fare(self):</a:t>
            </a:r>
          </a:p>
          <a:p>
            <a:pPr marL="0" indent="0">
              <a:buNone/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return </a:t>
            </a:r>
            <a:r>
              <a:rPr lang="en-US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self.capacity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100</a:t>
            </a:r>
          </a:p>
          <a:p>
            <a:pPr marL="0" indent="0">
              <a:buNone/>
            </a:pP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 Bus(Vehicle):</a:t>
            </a:r>
          </a:p>
          <a:p>
            <a:pPr marL="0" indent="0">
              <a:buNone/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def fare(self):</a:t>
            </a:r>
          </a:p>
          <a:p>
            <a:pPr marL="0" indent="0">
              <a:buNone/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amount = super().fare()</a:t>
            </a:r>
          </a:p>
          <a:p>
            <a:pPr marL="0" indent="0">
              <a:buNone/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amount += amount * 10 / 100</a:t>
            </a:r>
          </a:p>
          <a:p>
            <a:pPr marL="0" indent="0">
              <a:buNone/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return amount</a:t>
            </a:r>
          </a:p>
          <a:p>
            <a:pPr marL="0" indent="0">
              <a:buNone/>
            </a:pP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School_bus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Bus("School Volvo", 12, 50)</a:t>
            </a:r>
          </a:p>
          <a:p>
            <a:pPr marL="0" indent="0">
              <a:buNone/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print("Total Bus fare is:", </a:t>
            </a:r>
            <a:r>
              <a:rPr lang="en-US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School_bus.fare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24031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88CC0A-C64D-4295-9638-15F3C9BD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40" y="1052915"/>
            <a:ext cx="6033429" cy="25491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577" y="4043243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AA6083C-687D-492F-B571-B67117F5C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Advanced Python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6592A58-53B5-4690-92E7-7E35D3F80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1460862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Packing and Unpacking </a:t>
            </a:r>
            <a:r>
              <a:rPr lang="en-PH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Iterables</a:t>
            </a:r>
            <a:endParaRPr lang="en-PH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663AC65-ED71-4071-B78C-6FB0914961BA}"/>
              </a:ext>
            </a:extLst>
          </p:cNvPr>
          <p:cNvSpPr txBox="1"/>
          <p:nvPr/>
        </p:nvSpPr>
        <p:spPr>
          <a:xfrm>
            <a:off x="838200" y="1421799"/>
            <a:ext cx="1718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Example: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FB7CD61-2721-4284-8214-E8EC4B6645F1}"/>
              </a:ext>
            </a:extLst>
          </p:cNvPr>
          <p:cNvSpPr txBox="1">
            <a:spLocks/>
          </p:cNvSpPr>
          <p:nvPr/>
        </p:nvSpPr>
        <p:spPr>
          <a:xfrm>
            <a:off x="3317019" y="2316734"/>
            <a:ext cx="5693800" cy="3157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dict1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{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‘a’:1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‘b’:2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‘c’:3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4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4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</a:t>
            </a:r>
            <a:r>
              <a:rPr lang="en-US" sz="24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dict1.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items()</a:t>
            </a:r>
          </a:p>
          <a:p>
            <a:pPr marL="0" indent="0">
              <a:buNone/>
            </a:pP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4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		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( ‘a’:1 )</a:t>
            </a:r>
          </a:p>
          <a:p>
            <a:pPr marL="0" indent="0">
              <a:buNone/>
            </a:pP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4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		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( ‘b’:1 )</a:t>
            </a:r>
          </a:p>
          <a:p>
            <a:pPr marL="0" indent="0">
              <a:buNone/>
            </a:pP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4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		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( ‘c’:1 )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57BFDE-88E5-4C42-8830-188B733540DC}"/>
              </a:ext>
            </a:extLst>
          </p:cNvPr>
          <p:cNvSpPr txBox="1"/>
          <p:nvPr/>
        </p:nvSpPr>
        <p:spPr>
          <a:xfrm>
            <a:off x="734833" y="5661119"/>
            <a:ext cx="11119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Note: </a:t>
            </a:r>
            <a:r>
              <a:rPr lang="en-P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number of variables should equal the number of items</a:t>
            </a:r>
          </a:p>
        </p:txBody>
      </p:sp>
    </p:spTree>
    <p:extLst>
      <p:ext uri="{BB962C8B-B14F-4D97-AF65-F5344CB8AC3E}">
        <p14:creationId xmlns:p14="http://schemas.microsoft.com/office/powerpoint/2010/main" val="427124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3841</TotalTime>
  <Words>3861</Words>
  <Application>Microsoft Office PowerPoint</Application>
  <PresentationFormat>Widescreen</PresentationFormat>
  <Paragraphs>547</Paragraphs>
  <Slides>83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8" baseType="lpstr">
      <vt:lpstr>Arial</vt:lpstr>
      <vt:lpstr>Calibri</vt:lpstr>
      <vt:lpstr>Calibri Light</vt:lpstr>
      <vt:lpstr>Segoe UI Light</vt:lpstr>
      <vt:lpstr>Office Theme</vt:lpstr>
      <vt:lpstr>Advanced Python</vt:lpstr>
      <vt:lpstr>Topics</vt:lpstr>
      <vt:lpstr>Packing and Unpacking Iterables</vt:lpstr>
      <vt:lpstr>Packing and Unpacking Iterables</vt:lpstr>
      <vt:lpstr>Packing and Unpacking Iterables</vt:lpstr>
      <vt:lpstr>Packing and Unpacking Iterables</vt:lpstr>
      <vt:lpstr>Packing and Unpacking Iterables</vt:lpstr>
      <vt:lpstr>Packing and Unpacking Iterables</vt:lpstr>
      <vt:lpstr>Packing and Unpacking Iterables</vt:lpstr>
      <vt:lpstr>CODING</vt:lpstr>
      <vt:lpstr>*args and **kwargs</vt:lpstr>
      <vt:lpstr>*args and **kwargs</vt:lpstr>
      <vt:lpstr>*args and **kwargs</vt:lpstr>
      <vt:lpstr>*args</vt:lpstr>
      <vt:lpstr>**kwargs</vt:lpstr>
      <vt:lpstr>Docstrings and Annotations</vt:lpstr>
      <vt:lpstr>Docstrings</vt:lpstr>
      <vt:lpstr>Annotations</vt:lpstr>
      <vt:lpstr>Annotations</vt:lpstr>
      <vt:lpstr>Annotations</vt:lpstr>
      <vt:lpstr>Exercises</vt:lpstr>
      <vt:lpstr>Exercises</vt:lpstr>
      <vt:lpstr>Exercises</vt:lpstr>
      <vt:lpstr>map function</vt:lpstr>
      <vt:lpstr>map function</vt:lpstr>
      <vt:lpstr>map function Example</vt:lpstr>
      <vt:lpstr>map function</vt:lpstr>
      <vt:lpstr>map function</vt:lpstr>
      <vt:lpstr>map function</vt:lpstr>
      <vt:lpstr>filter function</vt:lpstr>
      <vt:lpstr>filter function</vt:lpstr>
      <vt:lpstr>filter function: Filter even numbers</vt:lpstr>
      <vt:lpstr>filter function</vt:lpstr>
      <vt:lpstr>filter function</vt:lpstr>
      <vt:lpstr>filter function</vt:lpstr>
      <vt:lpstr>zip() function</vt:lpstr>
      <vt:lpstr>zip() function</vt:lpstr>
      <vt:lpstr>zip() function</vt:lpstr>
      <vt:lpstr>enumerate() method</vt:lpstr>
      <vt:lpstr>enumerate() method</vt:lpstr>
      <vt:lpstr>enumerate() method</vt:lpstr>
      <vt:lpstr>enumerate() method</vt:lpstr>
      <vt:lpstr>Scope</vt:lpstr>
      <vt:lpstr>Scope</vt:lpstr>
      <vt:lpstr>Scope</vt:lpstr>
      <vt:lpstr>LEGB</vt:lpstr>
      <vt:lpstr>LEGB</vt:lpstr>
      <vt:lpstr>Scope</vt:lpstr>
      <vt:lpstr>Exercises</vt:lpstr>
      <vt:lpstr>Exercises</vt:lpstr>
      <vt:lpstr> Part 1:  Object Oriented Programming (OOP)</vt:lpstr>
      <vt:lpstr>Object-Oriented Programming (OOP)</vt:lpstr>
      <vt:lpstr>Class in Python</vt:lpstr>
      <vt:lpstr>Defining a Class in Python</vt:lpstr>
      <vt:lpstr>Attributes of a Class</vt:lpstr>
      <vt:lpstr> Part 2:  Creating an instance of a class (object)</vt:lpstr>
      <vt:lpstr>Attributes of a Class</vt:lpstr>
      <vt:lpstr> Part 3:  Creating a method of an object</vt:lpstr>
      <vt:lpstr>Methods</vt:lpstr>
      <vt:lpstr> Part 4:  Initializing an instance of a class</vt:lpstr>
      <vt:lpstr>Initializing the class</vt:lpstr>
      <vt:lpstr>Exercises</vt:lpstr>
      <vt:lpstr>Exercises</vt:lpstr>
      <vt:lpstr>Exercises</vt:lpstr>
      <vt:lpstr>Exercises</vt:lpstr>
      <vt:lpstr>Inheritance</vt:lpstr>
      <vt:lpstr>Inheritance</vt:lpstr>
      <vt:lpstr>Inheritance</vt:lpstr>
      <vt:lpstr>Inheritance Example</vt:lpstr>
      <vt:lpstr>Modules</vt:lpstr>
      <vt:lpstr>Modules</vt:lpstr>
      <vt:lpstr>Types of Modules</vt:lpstr>
      <vt:lpstr>Types of Modules</vt:lpstr>
      <vt:lpstr>Types of Modules</vt:lpstr>
      <vt:lpstr>Forms of import statement</vt:lpstr>
      <vt:lpstr>__name__</vt:lpstr>
      <vt:lpstr>__name__</vt:lpstr>
      <vt:lpstr>__name__</vt:lpstr>
      <vt:lpstr>__name__</vt:lpstr>
      <vt:lpstr>Exercises</vt:lpstr>
      <vt:lpstr>Exercises</vt:lpstr>
      <vt:lpstr>Exercises</vt:lpstr>
      <vt:lpstr>Advanced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Melvin</dc:creator>
  <cp:lastModifiedBy>Darwin Tacubanza</cp:lastModifiedBy>
  <cp:revision>159</cp:revision>
  <dcterms:created xsi:type="dcterms:W3CDTF">2020-02-01T08:00:11Z</dcterms:created>
  <dcterms:modified xsi:type="dcterms:W3CDTF">2023-06-30T09:45:54Z</dcterms:modified>
</cp:coreProperties>
</file>