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0" r:id="rId4"/>
    <p:sldId id="305" r:id="rId5"/>
    <p:sldId id="308" r:id="rId6"/>
    <p:sldId id="309" r:id="rId7"/>
    <p:sldId id="31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05/06/2020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filter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filter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 The </a:t>
            </a:r>
            <a:r>
              <a:rPr lang="en-US" sz="4000" b="1" dirty="0"/>
              <a:t>filter() </a:t>
            </a:r>
            <a:r>
              <a:rPr lang="en-US" sz="4000" dirty="0"/>
              <a:t>function takes in a function and a list as arguments.</a:t>
            </a:r>
          </a:p>
          <a:p>
            <a:r>
              <a:rPr lang="en-US" sz="4000" dirty="0"/>
              <a:t> The function is called with all items in the list and a new list returned which contains items for which the function evaluates True.</a:t>
            </a:r>
          </a:p>
          <a:p>
            <a:pPr marL="0" indent="0">
              <a:buNone/>
            </a:pPr>
            <a:r>
              <a:rPr lang="en-US" sz="4000" b="1" dirty="0"/>
              <a:t>General Form:</a:t>
            </a:r>
          </a:p>
          <a:p>
            <a:pPr marL="0" indent="0">
              <a:buNone/>
            </a:pPr>
            <a:r>
              <a:rPr lang="en-US" sz="4000" dirty="0"/>
              <a:t>		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filter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iterable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filter function: Filter even numbers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7A43EC-2C1A-45C5-96E6-F126527499AC}"/>
              </a:ext>
            </a:extLst>
          </p:cNvPr>
          <p:cNvSpPr/>
          <p:nvPr/>
        </p:nvSpPr>
        <p:spPr>
          <a:xfrm>
            <a:off x="1645000" y="1734707"/>
            <a:ext cx="3012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even_list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/>
              <a:t> </a:t>
            </a:r>
            <a:r>
              <a:rPr lang="en-US" sz="4000" dirty="0"/>
              <a:t>[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147C5-C5DB-42B3-AE6F-7F0A7F3575E0}"/>
              </a:ext>
            </a:extLst>
          </p:cNvPr>
          <p:cNvSpPr/>
          <p:nvPr/>
        </p:nvSpPr>
        <p:spPr>
          <a:xfrm>
            <a:off x="1645000" y="4038249"/>
            <a:ext cx="6285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for 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b="1" dirty="0"/>
              <a:t> in </a:t>
            </a:r>
            <a:r>
              <a:rPr lang="en-US" sz="4000" b="1" dirty="0">
                <a:solidFill>
                  <a:srgbClr val="FF0000"/>
                </a:solidFill>
              </a:rPr>
              <a:t>filter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even</a:t>
            </a:r>
            <a:r>
              <a:rPr lang="en-US" sz="4000" dirty="0"/>
              <a:t>,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)</a:t>
            </a:r>
            <a:r>
              <a:rPr lang="en-US" sz="4000" b="1" dirty="0"/>
              <a:t>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1175947"/>
            <a:ext cx="6353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 = [ </a:t>
            </a:r>
            <a:r>
              <a:rPr lang="en-US" sz="4000" b="1" dirty="0"/>
              <a:t>1</a:t>
            </a:r>
            <a:r>
              <a:rPr lang="en-US" sz="4000" dirty="0"/>
              <a:t>, </a:t>
            </a:r>
            <a:r>
              <a:rPr lang="en-US" sz="4000" b="1" dirty="0"/>
              <a:t>4</a:t>
            </a:r>
            <a:r>
              <a:rPr lang="en-US" sz="4000" dirty="0"/>
              <a:t>, </a:t>
            </a:r>
            <a:r>
              <a:rPr lang="en-US" sz="4000" b="1" dirty="0"/>
              <a:t>5</a:t>
            </a:r>
            <a:r>
              <a:rPr lang="en-US" sz="4000" dirty="0"/>
              <a:t>, </a:t>
            </a:r>
            <a:r>
              <a:rPr lang="en-US" sz="4000" b="1" dirty="0"/>
              <a:t>6</a:t>
            </a:r>
            <a:r>
              <a:rPr lang="en-US" sz="4000" dirty="0"/>
              <a:t>, </a:t>
            </a:r>
            <a:r>
              <a:rPr lang="en-US" sz="4000" b="1" dirty="0"/>
              <a:t>7</a:t>
            </a:r>
            <a:r>
              <a:rPr lang="en-US" sz="4000" dirty="0"/>
              <a:t>, </a:t>
            </a:r>
            <a:r>
              <a:rPr lang="en-US" sz="4000" b="1" dirty="0"/>
              <a:t>9</a:t>
            </a:r>
            <a:r>
              <a:rPr lang="en-US" sz="4000" dirty="0"/>
              <a:t>, </a:t>
            </a:r>
            <a:r>
              <a:rPr lang="en-US" sz="4000" b="1" dirty="0"/>
              <a:t>10</a:t>
            </a:r>
            <a:r>
              <a:rPr lang="en-US" sz="4000" dirty="0"/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079604"/>
            <a:ext cx="446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return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 % 2 ==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2545502"/>
            <a:ext cx="3438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even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2444319" y="4699918"/>
            <a:ext cx="4549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even_list</a:t>
            </a:r>
            <a:r>
              <a:rPr lang="en-US" sz="4000" b="1" dirty="0" err="1"/>
              <a:t>.append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dirty="0"/>
              <a:t>)</a:t>
            </a:r>
            <a:r>
              <a:rPr lang="en-US" sz="40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530996"/>
            <a:ext cx="3557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 err="1">
                <a:solidFill>
                  <a:srgbClr val="00B0F0"/>
                </a:solidFill>
              </a:rPr>
              <a:t>even_list</a:t>
            </a:r>
            <a:r>
              <a:rPr lang="en-US" sz="4000" dirty="0"/>
              <a:t>)</a:t>
            </a:r>
            <a:r>
              <a:rPr lang="en-US" sz="40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489051"/>
            <a:ext cx="29290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10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filter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2434297"/>
            <a:ext cx="6353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 = [ </a:t>
            </a:r>
            <a:r>
              <a:rPr lang="en-US" sz="4000" b="1" dirty="0"/>
              <a:t>1</a:t>
            </a:r>
            <a:r>
              <a:rPr lang="en-US" sz="4000" dirty="0"/>
              <a:t>, </a:t>
            </a:r>
            <a:r>
              <a:rPr lang="en-US" sz="4000" b="1" dirty="0"/>
              <a:t>4</a:t>
            </a:r>
            <a:r>
              <a:rPr lang="en-US" sz="4000" dirty="0"/>
              <a:t>, </a:t>
            </a:r>
            <a:r>
              <a:rPr lang="en-US" sz="4000" b="1" dirty="0"/>
              <a:t>5</a:t>
            </a:r>
            <a:r>
              <a:rPr lang="en-US" sz="4000" dirty="0"/>
              <a:t>, </a:t>
            </a:r>
            <a:r>
              <a:rPr lang="en-US" sz="4000" b="1" dirty="0"/>
              <a:t>6</a:t>
            </a:r>
            <a:r>
              <a:rPr lang="en-US" sz="4000" dirty="0"/>
              <a:t>, </a:t>
            </a:r>
            <a:r>
              <a:rPr lang="en-US" sz="4000" b="1" dirty="0"/>
              <a:t>7</a:t>
            </a:r>
            <a:r>
              <a:rPr lang="en-US" sz="4000" dirty="0"/>
              <a:t>, </a:t>
            </a:r>
            <a:r>
              <a:rPr lang="en-US" sz="4000" b="1" dirty="0"/>
              <a:t>9</a:t>
            </a:r>
            <a:r>
              <a:rPr lang="en-US" sz="4000" dirty="0"/>
              <a:t>, </a:t>
            </a:r>
            <a:r>
              <a:rPr lang="en-US" sz="4000" b="1" dirty="0"/>
              <a:t>10</a:t>
            </a:r>
            <a:r>
              <a:rPr lang="en-US" sz="4000" dirty="0"/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725557"/>
            <a:ext cx="4476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return </a:t>
            </a:r>
            <a:r>
              <a:rPr lang="en-US" sz="4000" b="1" dirty="0">
                <a:solidFill>
                  <a:schemeClr val="accent2"/>
                </a:solidFill>
              </a:rPr>
              <a:t>num </a:t>
            </a:r>
            <a:r>
              <a:rPr lang="en-US" sz="4000" b="1" dirty="0"/>
              <a:t>%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/>
              <a:t>2</a:t>
            </a:r>
            <a:r>
              <a:rPr lang="en-US" sz="4000" dirty="0"/>
              <a:t> == </a:t>
            </a:r>
            <a:r>
              <a:rPr lang="en-US" sz="4000" b="1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3191455"/>
            <a:ext cx="3438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even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1645000" y="4478109"/>
            <a:ext cx="9462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even_list</a:t>
            </a:r>
            <a:r>
              <a:rPr lang="en-US" sz="4000" b="1" dirty="0"/>
              <a:t> </a:t>
            </a:r>
            <a:r>
              <a:rPr lang="en-US" sz="4000" dirty="0"/>
              <a:t>= [ 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b="1" dirty="0"/>
              <a:t> for </a:t>
            </a:r>
            <a:r>
              <a:rPr lang="en-US" sz="4000" b="1" dirty="0">
                <a:solidFill>
                  <a:srgbClr val="00B0F0"/>
                </a:solidFill>
              </a:rPr>
              <a:t>n</a:t>
            </a:r>
            <a:r>
              <a:rPr lang="en-US" sz="4000" dirty="0"/>
              <a:t> in </a:t>
            </a:r>
            <a:r>
              <a:rPr lang="en-US" sz="4000" b="1" dirty="0">
                <a:solidFill>
                  <a:srgbClr val="FF0000"/>
                </a:solidFill>
              </a:rPr>
              <a:t>filter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even</a:t>
            </a:r>
            <a:r>
              <a:rPr lang="en-US" sz="4000" dirty="0"/>
              <a:t>, </a:t>
            </a:r>
            <a:r>
              <a:rPr lang="en-US" sz="4000" b="1" dirty="0" err="1">
                <a:solidFill>
                  <a:srgbClr val="00B0F0"/>
                </a:solidFill>
              </a:rPr>
              <a:t>numlist</a:t>
            </a:r>
            <a:r>
              <a:rPr lang="en-US" sz="4000" dirty="0"/>
              <a:t>) ]</a:t>
            </a:r>
            <a:r>
              <a:rPr lang="en-US" sz="40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346438"/>
            <a:ext cx="3557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 err="1">
                <a:solidFill>
                  <a:srgbClr val="00B0F0"/>
                </a:solidFill>
              </a:rPr>
              <a:t>even_list</a:t>
            </a:r>
            <a:r>
              <a:rPr lang="en-US" sz="4000" dirty="0"/>
              <a:t>)</a:t>
            </a:r>
            <a:r>
              <a:rPr lang="en-US" sz="40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304493"/>
            <a:ext cx="29290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6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10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4000" b="1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AEBA97-16BE-43EE-8494-C73A3DC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22" y="14714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b="1" dirty="0"/>
              <a:t>Alternative 1: </a:t>
            </a:r>
            <a:r>
              <a:rPr lang="en-PH" sz="4000" dirty="0"/>
              <a:t>Using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5688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b="1" dirty="0"/>
              <a:t>Alternative 2: </a:t>
            </a:r>
            <a:r>
              <a:rPr lang="en-PH" sz="4000" dirty="0"/>
              <a:t>Using 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629931" y="3105834"/>
            <a:ext cx="5131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</a:rPr>
              <a:t>numlist</a:t>
            </a:r>
            <a:r>
              <a:rPr lang="en-US" sz="3200" dirty="0"/>
              <a:t> = [ </a:t>
            </a:r>
            <a:r>
              <a:rPr lang="en-US" sz="3200" b="1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4</a:t>
            </a:r>
            <a:r>
              <a:rPr lang="en-US" sz="3200" dirty="0"/>
              <a:t>, </a:t>
            </a:r>
            <a:r>
              <a:rPr lang="en-US" sz="3200" b="1" dirty="0"/>
              <a:t>5</a:t>
            </a:r>
            <a:r>
              <a:rPr lang="en-US" sz="3200" dirty="0"/>
              <a:t>, </a:t>
            </a:r>
            <a:r>
              <a:rPr lang="en-US" sz="3200" b="1" dirty="0"/>
              <a:t>6</a:t>
            </a:r>
            <a:r>
              <a:rPr lang="en-US" sz="3200" dirty="0"/>
              <a:t>, </a:t>
            </a:r>
            <a:r>
              <a:rPr lang="en-US" sz="3200" b="1" dirty="0"/>
              <a:t>7</a:t>
            </a:r>
            <a:r>
              <a:rPr lang="en-US" sz="3200" dirty="0"/>
              <a:t>, </a:t>
            </a:r>
            <a:r>
              <a:rPr lang="en-US" sz="3200" b="1" dirty="0"/>
              <a:t>9</a:t>
            </a:r>
            <a:r>
              <a:rPr lang="en-US" sz="3200" dirty="0"/>
              <a:t>, </a:t>
            </a:r>
            <a:r>
              <a:rPr lang="en-US" sz="3200" b="1" dirty="0"/>
              <a:t>10</a:t>
            </a:r>
            <a:r>
              <a:rPr lang="en-US" sz="3200" dirty="0"/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629931" y="3823767"/>
            <a:ext cx="1150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</a:rPr>
              <a:t>even_list</a:t>
            </a:r>
            <a:r>
              <a:rPr lang="en-US" sz="3200" b="1" dirty="0"/>
              <a:t> </a:t>
            </a:r>
            <a:r>
              <a:rPr lang="en-US" sz="3200" dirty="0"/>
              <a:t>= [ </a:t>
            </a:r>
            <a:r>
              <a:rPr lang="en-US" sz="3200" b="1" dirty="0">
                <a:solidFill>
                  <a:srgbClr val="00B0F0"/>
                </a:solidFill>
              </a:rPr>
              <a:t>n</a:t>
            </a:r>
            <a:r>
              <a:rPr lang="en-US" sz="3200" b="1" dirty="0"/>
              <a:t> for </a:t>
            </a:r>
            <a:r>
              <a:rPr lang="en-US" sz="3200" b="1" dirty="0">
                <a:solidFill>
                  <a:srgbClr val="00B0F0"/>
                </a:solidFill>
              </a:rPr>
              <a:t>n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rgbClr val="FF0000"/>
                </a:solidFill>
              </a:rPr>
              <a:t>filter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00B050"/>
                </a:solidFill>
              </a:rPr>
              <a:t>lambda </a:t>
            </a:r>
            <a:r>
              <a:rPr lang="en-US" sz="3200" b="1" dirty="0">
                <a:solidFill>
                  <a:schemeClr val="accent2"/>
                </a:solidFill>
              </a:rPr>
              <a:t>num </a:t>
            </a:r>
            <a:r>
              <a:rPr lang="en-US" sz="3200" b="1" dirty="0"/>
              <a:t>: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>
                <a:solidFill>
                  <a:schemeClr val="accent2"/>
                </a:solidFill>
              </a:rPr>
              <a:t>num</a:t>
            </a:r>
            <a:r>
              <a:rPr lang="en-US" sz="3200" b="1" dirty="0"/>
              <a:t> % 2 == 0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rgbClr val="00B0F0"/>
                </a:solidFill>
              </a:rPr>
              <a:t>numlist</a:t>
            </a:r>
            <a:r>
              <a:rPr lang="en-US" sz="3200" dirty="0"/>
              <a:t>) ]</a:t>
            </a:r>
            <a:r>
              <a:rPr lang="en-US" sz="32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629931" y="4502405"/>
            <a:ext cx="2882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F0"/>
                </a:solidFill>
              </a:rPr>
              <a:t>even_list</a:t>
            </a:r>
            <a:r>
              <a:rPr lang="en-US" sz="3200" dirty="0"/>
              <a:t>)</a:t>
            </a:r>
            <a:r>
              <a:rPr lang="en-US" sz="32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3706874" y="4541700"/>
            <a:ext cx="2387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10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6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filter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b="1" dirty="0"/>
              <a:t>Alternative 3: </a:t>
            </a:r>
            <a:r>
              <a:rPr lang="en-PH" sz="4000" dirty="0"/>
              <a:t>Using list constructor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450751" y="3105834"/>
            <a:ext cx="5741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00B0F0"/>
                </a:solidFill>
              </a:rPr>
              <a:t>numlist</a:t>
            </a:r>
            <a:r>
              <a:rPr lang="en-US" sz="3600" dirty="0"/>
              <a:t> = [ </a:t>
            </a:r>
            <a:r>
              <a:rPr lang="en-US" sz="3600" b="1" dirty="0"/>
              <a:t>1</a:t>
            </a:r>
            <a:r>
              <a:rPr lang="en-US" sz="3600" dirty="0"/>
              <a:t>, </a:t>
            </a:r>
            <a:r>
              <a:rPr lang="en-US" sz="3600" b="1" dirty="0"/>
              <a:t>4</a:t>
            </a:r>
            <a:r>
              <a:rPr lang="en-US" sz="3600" dirty="0"/>
              <a:t>, </a:t>
            </a:r>
            <a:r>
              <a:rPr lang="en-US" sz="3600" b="1" dirty="0"/>
              <a:t>5</a:t>
            </a:r>
            <a:r>
              <a:rPr lang="en-US" sz="3600" dirty="0"/>
              <a:t>, </a:t>
            </a:r>
            <a:r>
              <a:rPr lang="en-US" sz="3600" b="1" dirty="0"/>
              <a:t>6</a:t>
            </a:r>
            <a:r>
              <a:rPr lang="en-US" sz="3600" dirty="0"/>
              <a:t>, </a:t>
            </a:r>
            <a:r>
              <a:rPr lang="en-US" sz="3600" b="1" dirty="0"/>
              <a:t>7</a:t>
            </a:r>
            <a:r>
              <a:rPr lang="en-US" sz="3600" dirty="0"/>
              <a:t>, </a:t>
            </a:r>
            <a:r>
              <a:rPr lang="en-US" sz="3600" b="1" dirty="0"/>
              <a:t>9</a:t>
            </a:r>
            <a:r>
              <a:rPr lang="en-US" sz="3600" dirty="0"/>
              <a:t>, </a:t>
            </a:r>
            <a:r>
              <a:rPr lang="en-US" sz="3600" b="1" dirty="0"/>
              <a:t>10</a:t>
            </a:r>
            <a:r>
              <a:rPr lang="en-US" sz="3600" dirty="0"/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450751" y="3823767"/>
            <a:ext cx="11459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00B0F0"/>
                </a:solidFill>
              </a:rPr>
              <a:t>even_list</a:t>
            </a:r>
            <a:r>
              <a:rPr lang="en-US" sz="3600" b="1" dirty="0"/>
              <a:t> </a:t>
            </a:r>
            <a:r>
              <a:rPr lang="en-US" sz="3600" dirty="0"/>
              <a:t>= </a:t>
            </a:r>
            <a:r>
              <a:rPr lang="en-US" sz="3600" b="1" dirty="0"/>
              <a:t>list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filter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00B050"/>
                </a:solidFill>
              </a:rPr>
              <a:t>lambda </a:t>
            </a:r>
            <a:r>
              <a:rPr lang="en-US" sz="3600" b="1" dirty="0">
                <a:solidFill>
                  <a:schemeClr val="accent2"/>
                </a:solidFill>
              </a:rPr>
              <a:t>num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chemeClr val="accent2"/>
                </a:solidFill>
              </a:rPr>
              <a:t>num </a:t>
            </a:r>
            <a:r>
              <a:rPr lang="en-US" sz="3600" b="1" dirty="0"/>
              <a:t>% 2 </a:t>
            </a:r>
            <a:r>
              <a:rPr lang="en-US" sz="3600" dirty="0"/>
              <a:t>==</a:t>
            </a:r>
            <a:r>
              <a:rPr lang="en-US" sz="3600" b="1" dirty="0"/>
              <a:t> 0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00B0F0"/>
                </a:solidFill>
              </a:rPr>
              <a:t>numlist</a:t>
            </a:r>
            <a:r>
              <a:rPr lang="en-US" sz="3600" dirty="0"/>
              <a:t>))</a:t>
            </a:r>
            <a:r>
              <a:rPr lang="en-US" sz="36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450751" y="4502405"/>
            <a:ext cx="3219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print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rgbClr val="00B0F0"/>
                </a:solidFill>
              </a:rPr>
              <a:t>even_list</a:t>
            </a:r>
            <a:r>
              <a:rPr lang="en-US" sz="3600" dirty="0"/>
              <a:t>)</a:t>
            </a:r>
            <a:r>
              <a:rPr lang="en-US" sz="36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4200552" y="4541700"/>
            <a:ext cx="2656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6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10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]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325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 Absolute Beginners</vt:lpstr>
      <vt:lpstr>filter function</vt:lpstr>
      <vt:lpstr>filter function</vt:lpstr>
      <vt:lpstr>filter function: Filter even numbers</vt:lpstr>
      <vt:lpstr>filter function</vt:lpstr>
      <vt:lpstr>filter function</vt:lpstr>
      <vt:lpstr>filter function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87</cp:revision>
  <dcterms:created xsi:type="dcterms:W3CDTF">2020-02-01T08:00:11Z</dcterms:created>
  <dcterms:modified xsi:type="dcterms:W3CDTF">2020-06-05T14:04:14Z</dcterms:modified>
</cp:coreProperties>
</file>