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93" r:id="rId4"/>
    <p:sldId id="294" r:id="rId5"/>
    <p:sldId id="301" r:id="rId6"/>
    <p:sldId id="296" r:id="rId7"/>
    <p:sldId id="302" r:id="rId8"/>
    <p:sldId id="298" r:id="rId9"/>
    <p:sldId id="303" r:id="rId10"/>
    <p:sldId id="299" r:id="rId11"/>
    <p:sldId id="304" r:id="rId12"/>
    <p:sldId id="30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15718"/>
            <a:ext cx="10902277" cy="4903058"/>
          </a:xfrm>
        </p:spPr>
        <p:txBody>
          <a:bodyPr>
            <a:noAutofit/>
          </a:bodyPr>
          <a:lstStyle/>
          <a:p>
            <a:r>
              <a:rPr lang="en-US" sz="4000" dirty="0"/>
              <a:t> Methods are functions in Python and it is bound to an instance of a class.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>
                <a:solidFill>
                  <a:srgbClr val="FF0000"/>
                </a:solidFill>
              </a:rPr>
              <a:t>class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Car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r>
              <a:rPr lang="en-US" sz="4000" dirty="0"/>
              <a:t>	    		</a:t>
            </a:r>
            <a:r>
              <a:rPr lang="en-US" sz="4000" b="1" dirty="0">
                <a:solidFill>
                  <a:srgbClr val="00B0F0"/>
                </a:solidFill>
              </a:rPr>
              <a:t>color</a:t>
            </a:r>
            <a:r>
              <a:rPr lang="en-US" sz="4000" dirty="0"/>
              <a:t> = '</a:t>
            </a:r>
            <a:r>
              <a:rPr lang="en-US" sz="4000" b="1" dirty="0"/>
              <a:t>Blue</a:t>
            </a:r>
            <a:r>
              <a:rPr lang="en-US" sz="4000" dirty="0"/>
              <a:t>'</a:t>
            </a:r>
          </a:p>
          <a:p>
            <a:pPr marL="0" indent="0">
              <a:buNone/>
            </a:pPr>
            <a:r>
              <a:rPr lang="en-US" sz="4000" dirty="0"/>
              <a:t>	    		</a:t>
            </a:r>
            <a:r>
              <a:rPr lang="en-US" sz="4000" b="1" dirty="0"/>
              <a:t>def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accelerate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self</a:t>
            </a:r>
            <a:r>
              <a:rPr lang="en-US" sz="4000" dirty="0"/>
              <a:t>):</a:t>
            </a:r>
          </a:p>
          <a:p>
            <a:pPr marL="0" indent="0">
              <a:buNone/>
            </a:pPr>
            <a:r>
              <a:rPr lang="en-US" sz="4000" dirty="0"/>
              <a:t>				</a:t>
            </a:r>
            <a:r>
              <a:rPr lang="en-US" sz="4000" b="1" dirty="0"/>
              <a:t>print</a:t>
            </a:r>
            <a:r>
              <a:rPr lang="en-US" sz="4000" dirty="0"/>
              <a:t>('</a:t>
            </a:r>
            <a:r>
              <a:rPr lang="en-US" sz="4000" b="1" dirty="0" err="1"/>
              <a:t>vrroomm</a:t>
            </a:r>
            <a:r>
              <a:rPr lang="en-US" sz="4000" b="1" dirty="0"/>
              <a:t>!</a:t>
            </a:r>
            <a:r>
              <a:rPr lang="en-US" sz="4000" dirty="0"/>
              <a:t>')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>
                <a:solidFill>
                  <a:srgbClr val="00B050"/>
                </a:solidFill>
              </a:rPr>
              <a:t>car1</a:t>
            </a:r>
            <a:r>
              <a:rPr lang="en-US" sz="4000" dirty="0"/>
              <a:t> = </a:t>
            </a:r>
            <a:r>
              <a:rPr lang="en-US" sz="4000" b="1" dirty="0">
                <a:solidFill>
                  <a:srgbClr val="00B050"/>
                </a:solidFill>
              </a:rPr>
              <a:t>Car</a:t>
            </a:r>
            <a:r>
              <a:rPr lang="en-US" sz="4000" dirty="0"/>
              <a:t>()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>
                <a:solidFill>
                  <a:srgbClr val="00B050"/>
                </a:solidFill>
              </a:rPr>
              <a:t>car1</a:t>
            </a:r>
            <a:r>
              <a:rPr lang="en-US" sz="4000" dirty="0"/>
              <a:t>.</a:t>
            </a:r>
            <a:r>
              <a:rPr lang="en-US" sz="4000" b="1" dirty="0">
                <a:solidFill>
                  <a:srgbClr val="00B050"/>
                </a:solidFill>
              </a:rPr>
              <a:t>accelerate</a:t>
            </a:r>
            <a:r>
              <a:rPr lang="en-US" sz="4000" dirty="0"/>
              <a:t>()	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4D655-4B45-4727-856C-94B6D99BCB25}"/>
              </a:ext>
            </a:extLst>
          </p:cNvPr>
          <p:cNvSpPr txBox="1"/>
          <p:nvPr/>
        </p:nvSpPr>
        <p:spPr>
          <a:xfrm>
            <a:off x="7071417" y="5712597"/>
            <a:ext cx="315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PH" sz="4000" b="1" dirty="0" err="1">
                <a:solidFill>
                  <a:schemeClr val="bg2">
                    <a:lumMod val="50000"/>
                  </a:schemeClr>
                </a:solidFill>
              </a:rPr>
              <a:t>vrroomm</a:t>
            </a:r>
            <a:r>
              <a:rPr lang="en-PH" sz="4000" b="1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58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PH" b="1" dirty="0"/>
            </a:br>
            <a:r>
              <a:rPr lang="en-PH" b="1" dirty="0"/>
              <a:t>Part 4: </a:t>
            </a:r>
            <a:br>
              <a:rPr lang="en-PH" b="1" dirty="0"/>
            </a:br>
            <a:r>
              <a:rPr lang="en-PH" b="1" dirty="0"/>
              <a:t>Initializing an instance of a class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38406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Initializing the class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28" y="1215718"/>
            <a:ext cx="10902277" cy="4903058"/>
          </a:xfrm>
        </p:spPr>
        <p:txBody>
          <a:bodyPr>
            <a:noAutofit/>
          </a:bodyPr>
          <a:lstStyle/>
          <a:p>
            <a:r>
              <a:rPr lang="en-US" sz="4000" dirty="0"/>
              <a:t> To create instances of a class, you call the class using class name and pass in whatever arguments its </a:t>
            </a:r>
            <a:r>
              <a:rPr lang="en-US" sz="4000" b="1" dirty="0"/>
              <a:t>__</a:t>
            </a:r>
            <a:r>
              <a:rPr lang="en-US" sz="4000" b="1" dirty="0" err="1"/>
              <a:t>init</a:t>
            </a:r>
            <a:r>
              <a:rPr lang="en-US" sz="4000" b="1" dirty="0"/>
              <a:t>__ </a:t>
            </a:r>
            <a:r>
              <a:rPr lang="en-US" sz="4000" dirty="0"/>
              <a:t>method accepts.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class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Car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>
                <a:solidFill>
                  <a:srgbClr val="00B0F0"/>
                </a:solidFill>
              </a:rPr>
              <a:t>color</a:t>
            </a:r>
            <a:r>
              <a:rPr lang="en-US" sz="4000" dirty="0"/>
              <a:t> = </a:t>
            </a:r>
            <a:r>
              <a:rPr lang="en-PH" sz="4000" dirty="0"/>
              <a:t>'</a:t>
            </a:r>
            <a:r>
              <a:rPr lang="en-US" sz="4000" dirty="0"/>
              <a:t>Blue</a:t>
            </a:r>
            <a:r>
              <a:rPr lang="en-PH" sz="4000" dirty="0"/>
              <a:t>'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def </a:t>
            </a:r>
            <a:r>
              <a:rPr lang="en-US" sz="4000" b="1" i="1" dirty="0">
                <a:solidFill>
                  <a:srgbClr val="00B050"/>
                </a:solidFill>
              </a:rPr>
              <a:t>__</a:t>
            </a:r>
            <a:r>
              <a:rPr lang="en-US" sz="4000" b="1" i="1" dirty="0" err="1">
                <a:solidFill>
                  <a:srgbClr val="00B050"/>
                </a:solidFill>
              </a:rPr>
              <a:t>init</a:t>
            </a:r>
            <a:r>
              <a:rPr lang="en-US" sz="4000" b="1" i="1" dirty="0">
                <a:solidFill>
                  <a:srgbClr val="00B050"/>
                </a:solidFill>
              </a:rPr>
              <a:t>__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self</a:t>
            </a:r>
            <a:r>
              <a:rPr lang="en-US" sz="4000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brand</a:t>
            </a:r>
            <a:r>
              <a:rPr lang="en-US" sz="4000" dirty="0"/>
              <a:t>):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 err="1">
                <a:solidFill>
                  <a:schemeClr val="accent2"/>
                </a:solidFill>
              </a:rPr>
              <a:t>self</a:t>
            </a:r>
            <a:r>
              <a:rPr lang="en-US" sz="4000" dirty="0" err="1"/>
              <a:t>.</a:t>
            </a:r>
            <a:r>
              <a:rPr lang="en-US" sz="4000" b="1" dirty="0" err="1">
                <a:solidFill>
                  <a:srgbClr val="00B0F0"/>
                </a:solidFill>
              </a:rPr>
              <a:t>brand</a:t>
            </a:r>
            <a:r>
              <a:rPr lang="en-US" sz="4000" dirty="0"/>
              <a:t> = </a:t>
            </a:r>
            <a:r>
              <a:rPr lang="en-US" sz="4000" b="1" dirty="0">
                <a:solidFill>
                  <a:schemeClr val="accent2"/>
                </a:solidFill>
              </a:rPr>
              <a:t>brand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49C35-19CF-428B-AD4B-9730EE22D1A8}"/>
              </a:ext>
            </a:extLst>
          </p:cNvPr>
          <p:cNvSpPr txBox="1"/>
          <p:nvPr/>
        </p:nvSpPr>
        <p:spPr>
          <a:xfrm>
            <a:off x="7762951" y="3667247"/>
            <a:ext cx="3931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rgbClr val="00B050"/>
                </a:solidFill>
              </a:rPr>
              <a:t>car1</a:t>
            </a:r>
            <a:r>
              <a:rPr lang="en-PH" sz="4000" dirty="0"/>
              <a:t> = </a:t>
            </a:r>
            <a:r>
              <a:rPr lang="en-PH" sz="4000" b="1" dirty="0">
                <a:solidFill>
                  <a:srgbClr val="00B050"/>
                </a:solidFill>
              </a:rPr>
              <a:t>Car</a:t>
            </a:r>
            <a:r>
              <a:rPr lang="en-PH" sz="4000" dirty="0"/>
              <a:t>('Ford')</a:t>
            </a:r>
          </a:p>
          <a:p>
            <a:r>
              <a:rPr lang="en-PH" sz="4000" b="1" dirty="0">
                <a:solidFill>
                  <a:srgbClr val="00B050"/>
                </a:solidFill>
              </a:rPr>
              <a:t>car1</a:t>
            </a:r>
            <a:r>
              <a:rPr lang="en-PH" sz="4000" dirty="0"/>
              <a:t>.</a:t>
            </a:r>
            <a:r>
              <a:rPr lang="en-PH" sz="4000" b="1" dirty="0">
                <a:solidFill>
                  <a:srgbClr val="00B0F0"/>
                </a:solidFill>
              </a:rPr>
              <a:t>brand</a:t>
            </a:r>
            <a:r>
              <a:rPr lang="en-PH" sz="4000" dirty="0"/>
              <a:t>	</a:t>
            </a:r>
          </a:p>
          <a:p>
            <a:r>
              <a:rPr lang="en-PH" sz="4000" b="1" dirty="0">
                <a:solidFill>
                  <a:schemeClr val="bg2">
                    <a:lumMod val="50000"/>
                  </a:schemeClr>
                </a:solidFill>
              </a:rPr>
              <a:t>// Ford</a:t>
            </a:r>
          </a:p>
        </p:txBody>
      </p:sp>
    </p:spTree>
    <p:extLst>
      <p:ext uri="{BB962C8B-B14F-4D97-AF65-F5344CB8AC3E}">
        <p14:creationId xmlns:p14="http://schemas.microsoft.com/office/powerpoint/2010/main" val="128298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PH" b="1" dirty="0"/>
            </a:br>
            <a:r>
              <a:rPr lang="en-PH" b="1" dirty="0"/>
              <a:t>Part 1: </a:t>
            </a:r>
            <a:br>
              <a:rPr lang="en-PH" b="1" dirty="0"/>
            </a:br>
            <a:r>
              <a:rPr lang="en-PH" b="1" dirty="0"/>
              <a:t>Object Oriented Programming (OOP)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Object-Oriented Programming (OOP)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fontScale="85000" lnSpcReduction="10000"/>
          </a:bodyPr>
          <a:lstStyle/>
          <a:p>
            <a:r>
              <a:rPr lang="en-US" sz="4300" b="1" dirty="0"/>
              <a:t>Object-oriented Programming or OOP </a:t>
            </a:r>
            <a:r>
              <a:rPr lang="en-US" sz="4300" dirty="0"/>
              <a:t>is a </a:t>
            </a:r>
            <a:r>
              <a:rPr lang="en-US" sz="4300" b="1" dirty="0"/>
              <a:t>programming paradigm </a:t>
            </a:r>
            <a:r>
              <a:rPr lang="en-US" sz="4300" dirty="0"/>
              <a:t>which provides a means of structuring programs so that properties and behaviors are bundled into individual objects.</a:t>
            </a:r>
          </a:p>
          <a:p>
            <a:r>
              <a:rPr lang="en-US" sz="4300" dirty="0"/>
              <a:t>An </a:t>
            </a:r>
            <a:r>
              <a:rPr lang="en-US" sz="4300" b="1" dirty="0"/>
              <a:t>Object</a:t>
            </a:r>
            <a:r>
              <a:rPr lang="en-US" sz="4300" dirty="0"/>
              <a:t> is simply a collection of </a:t>
            </a:r>
            <a:r>
              <a:rPr lang="en-US" sz="4300" b="1" dirty="0"/>
              <a:t>data (variables) </a:t>
            </a:r>
            <a:r>
              <a:rPr lang="en-US" sz="4300" dirty="0"/>
              <a:t>and </a:t>
            </a:r>
            <a:r>
              <a:rPr lang="en-US" sz="4300" b="1" dirty="0"/>
              <a:t>methods (functions) </a:t>
            </a:r>
            <a:r>
              <a:rPr lang="en-US" sz="4300" dirty="0"/>
              <a:t>that can act on those data.</a:t>
            </a:r>
          </a:p>
          <a:p>
            <a:r>
              <a:rPr lang="en-US" sz="4300" dirty="0"/>
              <a:t>A </a:t>
            </a:r>
            <a:r>
              <a:rPr lang="en-US" sz="4300" b="1" dirty="0"/>
              <a:t>class</a:t>
            </a:r>
            <a:r>
              <a:rPr lang="en-US" sz="4300" dirty="0"/>
              <a:t> is a </a:t>
            </a:r>
            <a:r>
              <a:rPr lang="en-US" sz="4300" b="1" dirty="0"/>
              <a:t>blueprint</a:t>
            </a:r>
            <a:r>
              <a:rPr lang="en-US" sz="4300" dirty="0"/>
              <a:t> for the object.</a:t>
            </a:r>
          </a:p>
          <a:p>
            <a:r>
              <a:rPr lang="en-US" sz="4300" dirty="0"/>
              <a:t>An </a:t>
            </a:r>
            <a:r>
              <a:rPr lang="en-US" sz="4300" b="1" dirty="0"/>
              <a:t>Object</a:t>
            </a:r>
            <a:r>
              <a:rPr lang="en-US" sz="4300" dirty="0"/>
              <a:t> is also called </a:t>
            </a:r>
            <a:r>
              <a:rPr lang="en-US" sz="4300" b="1" dirty="0"/>
              <a:t>an instance of a class </a:t>
            </a:r>
            <a:r>
              <a:rPr lang="en-US" sz="4300" dirty="0"/>
              <a:t>and the process of creating this object is called </a:t>
            </a:r>
            <a:r>
              <a:rPr lang="en-US" sz="4300" b="1" dirty="0"/>
              <a:t>instantiation</a:t>
            </a:r>
            <a:r>
              <a:rPr lang="en-US" sz="4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Class in Python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61BD4AA-5373-496F-A5AA-F8585206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59" y="2577389"/>
            <a:ext cx="3256014" cy="3256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85727-F948-440C-A856-37F10BDC6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9" y="3459546"/>
            <a:ext cx="3423834" cy="1706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6BC308-ED35-4791-8632-EA9C41CF203E}"/>
              </a:ext>
            </a:extLst>
          </p:cNvPr>
          <p:cNvSpPr txBox="1"/>
          <p:nvPr/>
        </p:nvSpPr>
        <p:spPr>
          <a:xfrm>
            <a:off x="6936722" y="1593244"/>
            <a:ext cx="1337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/>
              <a:t>Class </a:t>
            </a:r>
          </a:p>
          <a:p>
            <a:pPr algn="ctr"/>
            <a:r>
              <a:rPr lang="en-PH" sz="2000" dirty="0"/>
              <a:t>(Blueprint)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68426-6D04-4A95-BE87-F43BB2FC0E3F}"/>
              </a:ext>
            </a:extLst>
          </p:cNvPr>
          <p:cNvSpPr txBox="1"/>
          <p:nvPr/>
        </p:nvSpPr>
        <p:spPr>
          <a:xfrm>
            <a:off x="1554265" y="1613684"/>
            <a:ext cx="2278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/>
              <a:t>Object</a:t>
            </a:r>
          </a:p>
          <a:p>
            <a:pPr algn="ctr"/>
            <a:r>
              <a:rPr lang="en-PH" sz="2000" dirty="0"/>
              <a:t>(Instance of a class)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2A16705-4E2E-43C3-8DA2-1395A525F3A8}"/>
              </a:ext>
            </a:extLst>
          </p:cNvPr>
          <p:cNvSpPr/>
          <p:nvPr/>
        </p:nvSpPr>
        <p:spPr>
          <a:xfrm rot="10800000">
            <a:off x="4359232" y="3657601"/>
            <a:ext cx="1451295" cy="72145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AC5A2-EA8D-4D9F-81D2-3DBC2FE55DE2}"/>
              </a:ext>
            </a:extLst>
          </p:cNvPr>
          <p:cNvSpPr txBox="1"/>
          <p:nvPr/>
        </p:nvSpPr>
        <p:spPr>
          <a:xfrm>
            <a:off x="9568447" y="2294583"/>
            <a:ext cx="146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b="1" dirty="0">
                <a:solidFill>
                  <a:srgbClr val="00B050"/>
                </a:solidFill>
              </a:rPr>
              <a:t>Attributes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9FE64-B5A7-4076-8521-EF0002BA8BBF}"/>
              </a:ext>
            </a:extLst>
          </p:cNvPr>
          <p:cNvSpPr txBox="1"/>
          <p:nvPr/>
        </p:nvSpPr>
        <p:spPr>
          <a:xfrm>
            <a:off x="9636414" y="4265712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b="1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638F47-F483-4189-98E6-464EE4F1FE8A}"/>
              </a:ext>
            </a:extLst>
          </p:cNvPr>
          <p:cNvSpPr txBox="1"/>
          <p:nvPr/>
        </p:nvSpPr>
        <p:spPr>
          <a:xfrm>
            <a:off x="9805274" y="2669621"/>
            <a:ext cx="99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99944-79BB-407C-A196-A4AAAD66E5B7}"/>
              </a:ext>
            </a:extLst>
          </p:cNvPr>
          <p:cNvSpPr txBox="1"/>
          <p:nvPr/>
        </p:nvSpPr>
        <p:spPr>
          <a:xfrm>
            <a:off x="9942171" y="3044659"/>
            <a:ext cx="72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C0F376-B809-4520-B61A-11F0B3D4C0DA}"/>
              </a:ext>
            </a:extLst>
          </p:cNvPr>
          <p:cNvSpPr txBox="1"/>
          <p:nvPr/>
        </p:nvSpPr>
        <p:spPr>
          <a:xfrm>
            <a:off x="9878211" y="341969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Color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32283-8FBE-4AFD-AB47-29E730572CD9}"/>
              </a:ext>
            </a:extLst>
          </p:cNvPr>
          <p:cNvSpPr txBox="1"/>
          <p:nvPr/>
        </p:nvSpPr>
        <p:spPr>
          <a:xfrm>
            <a:off x="9553443" y="4584053"/>
            <a:ext cx="149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Accelerate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9BEE3-AACC-4070-8700-04F548B29207}"/>
              </a:ext>
            </a:extLst>
          </p:cNvPr>
          <p:cNvSpPr txBox="1"/>
          <p:nvPr/>
        </p:nvSpPr>
        <p:spPr>
          <a:xfrm>
            <a:off x="9928609" y="4927561"/>
            <a:ext cx="74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A3F90-CDDC-4DAE-BAA7-8C5A23222B98}"/>
              </a:ext>
            </a:extLst>
          </p:cNvPr>
          <p:cNvSpPr txBox="1"/>
          <p:nvPr/>
        </p:nvSpPr>
        <p:spPr>
          <a:xfrm>
            <a:off x="9883084" y="5287848"/>
            <a:ext cx="84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Steer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40B194-2652-49DD-8D85-9F1CC4A934F1}"/>
              </a:ext>
            </a:extLst>
          </p:cNvPr>
          <p:cNvSpPr txBox="1"/>
          <p:nvPr/>
        </p:nvSpPr>
        <p:spPr>
          <a:xfrm>
            <a:off x="9752447" y="1560946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b="1" dirty="0"/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58182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3" grpId="0" animBg="1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Defining a Class in Python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300" dirty="0"/>
              <a:t> Classes are defined in Python by using a </a:t>
            </a:r>
            <a:r>
              <a:rPr lang="en-US" sz="4300" b="1" dirty="0"/>
              <a:t>class</a:t>
            </a:r>
            <a:r>
              <a:rPr lang="en-US" sz="4300" dirty="0"/>
              <a:t> keyword</a:t>
            </a:r>
          </a:p>
          <a:p>
            <a:pPr marL="0" indent="0">
              <a:buNone/>
            </a:pPr>
            <a:r>
              <a:rPr lang="en-US" sz="4300" b="1" dirty="0"/>
              <a:t>Example:</a:t>
            </a:r>
            <a:endParaRPr lang="en-US" sz="4300" dirty="0"/>
          </a:p>
          <a:p>
            <a:pPr marL="0" indent="0">
              <a:buNone/>
            </a:pPr>
            <a:r>
              <a:rPr lang="en-US" sz="4300" dirty="0"/>
              <a:t>			</a:t>
            </a:r>
            <a:r>
              <a:rPr lang="en-US" sz="4300" b="1" dirty="0">
                <a:solidFill>
                  <a:srgbClr val="FF0000"/>
                </a:solidFill>
              </a:rPr>
              <a:t>class</a:t>
            </a:r>
            <a:r>
              <a:rPr lang="en-US" sz="4300" dirty="0"/>
              <a:t> </a:t>
            </a:r>
            <a:r>
              <a:rPr lang="en-US" sz="4300" b="1" dirty="0">
                <a:solidFill>
                  <a:srgbClr val="00B050"/>
                </a:solidFill>
              </a:rPr>
              <a:t>Car</a:t>
            </a:r>
            <a:r>
              <a:rPr lang="en-US" sz="4300" dirty="0"/>
              <a:t>:</a:t>
            </a:r>
          </a:p>
          <a:p>
            <a:pPr marL="0" indent="0">
              <a:buNone/>
            </a:pPr>
            <a:r>
              <a:rPr lang="en-US" sz="4300" dirty="0"/>
              <a:t>				pass</a:t>
            </a:r>
          </a:p>
        </p:txBody>
      </p:sp>
    </p:spTree>
    <p:extLst>
      <p:ext uri="{BB962C8B-B14F-4D97-AF65-F5344CB8AC3E}">
        <p14:creationId xmlns:p14="http://schemas.microsoft.com/office/powerpoint/2010/main" val="36304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Attributes of a Class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sz="4000" dirty="0"/>
              <a:t> Attributes of a class may be data or method.</a:t>
            </a:r>
          </a:p>
          <a:p>
            <a:r>
              <a:rPr lang="en-US" sz="4000" dirty="0"/>
              <a:t> Methods of an object are corresponding functions of that class</a:t>
            </a:r>
          </a:p>
          <a:p>
            <a:pPr marL="0" indent="0">
              <a:buNone/>
            </a:pPr>
            <a:r>
              <a:rPr lang="en-US" sz="4000" b="1" dirty="0"/>
              <a:t>Example:</a:t>
            </a:r>
          </a:p>
          <a:p>
            <a:pPr marL="0" indent="0">
              <a:buNone/>
            </a:pPr>
            <a:r>
              <a:rPr lang="en-US" sz="4000" dirty="0"/>
              <a:t>			</a:t>
            </a:r>
            <a:r>
              <a:rPr lang="en-US" sz="4000" b="1" dirty="0">
                <a:solidFill>
                  <a:srgbClr val="FF0000"/>
                </a:solidFill>
              </a:rPr>
              <a:t>class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Car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r>
              <a:rPr lang="en-US" sz="4000" dirty="0"/>
              <a:t>				</a:t>
            </a:r>
            <a:r>
              <a:rPr lang="en-US" sz="4000" b="1" dirty="0">
                <a:solidFill>
                  <a:srgbClr val="00B0F0"/>
                </a:solidFill>
              </a:rPr>
              <a:t>color</a:t>
            </a:r>
            <a:r>
              <a:rPr lang="en-US" sz="4000" dirty="0"/>
              <a:t> = '</a:t>
            </a:r>
            <a:r>
              <a:rPr lang="en-US" sz="4000" b="1" dirty="0"/>
              <a:t>Blue</a:t>
            </a:r>
            <a:r>
              <a:rPr lang="en-US" sz="4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743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PH" b="1" dirty="0"/>
            </a:br>
            <a:r>
              <a:rPr lang="en-PH" b="1" dirty="0"/>
              <a:t>Part 2: </a:t>
            </a:r>
            <a:br>
              <a:rPr lang="en-PH" b="1" dirty="0"/>
            </a:br>
            <a:r>
              <a:rPr lang="en-PH" b="1" dirty="0"/>
              <a:t>Creating an instance of a class (object)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37530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Attributes of a Class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15718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			</a:t>
            </a:r>
            <a:r>
              <a:rPr lang="en-US" sz="4000" b="1" dirty="0">
                <a:solidFill>
                  <a:srgbClr val="FF0000"/>
                </a:solidFill>
              </a:rPr>
              <a:t>class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Car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r>
              <a:rPr lang="en-US" sz="4000" dirty="0"/>
              <a:t>				</a:t>
            </a:r>
            <a:r>
              <a:rPr lang="en-US" sz="4000" b="1" dirty="0">
                <a:solidFill>
                  <a:srgbClr val="00B0F0"/>
                </a:solidFill>
              </a:rPr>
              <a:t>color</a:t>
            </a:r>
            <a:r>
              <a:rPr lang="en-US" sz="4000" dirty="0"/>
              <a:t> = '</a:t>
            </a:r>
            <a:r>
              <a:rPr lang="en-US" sz="4000" b="1" dirty="0"/>
              <a:t>Blue</a:t>
            </a:r>
            <a:r>
              <a:rPr lang="en-US" sz="4000" dirty="0"/>
              <a:t>'</a:t>
            </a:r>
          </a:p>
          <a:p>
            <a:r>
              <a:rPr lang="en-US" sz="4000" dirty="0"/>
              <a:t> color is called the class data attribute</a:t>
            </a:r>
          </a:p>
          <a:p>
            <a:r>
              <a:rPr lang="en-US" sz="4000" dirty="0"/>
              <a:t> Whenever we instantiate the Car class, we can call the class attribute</a:t>
            </a:r>
          </a:p>
          <a:p>
            <a:pPr marL="0" indent="0">
              <a:buNone/>
            </a:pPr>
            <a:r>
              <a:rPr lang="en-US" sz="4000" dirty="0"/>
              <a:t>			</a:t>
            </a:r>
            <a:r>
              <a:rPr lang="en-US" sz="4000" b="1" dirty="0">
                <a:solidFill>
                  <a:srgbClr val="00B050"/>
                </a:solidFill>
              </a:rPr>
              <a:t>car1</a:t>
            </a:r>
            <a:r>
              <a:rPr lang="en-US" sz="4000" dirty="0"/>
              <a:t> = </a:t>
            </a:r>
            <a:r>
              <a:rPr lang="en-US" sz="4000" b="1" dirty="0">
                <a:solidFill>
                  <a:srgbClr val="00B050"/>
                </a:solidFill>
              </a:rPr>
              <a:t>Car</a:t>
            </a:r>
            <a:r>
              <a:rPr lang="en-US" sz="4000" dirty="0"/>
              <a:t>()</a:t>
            </a:r>
          </a:p>
          <a:p>
            <a:pPr marL="0" indent="0">
              <a:buNone/>
            </a:pPr>
            <a:r>
              <a:rPr lang="en-US" sz="4000" dirty="0"/>
              <a:t>			</a:t>
            </a:r>
            <a:r>
              <a:rPr lang="en-US" sz="4000" b="1" dirty="0">
                <a:solidFill>
                  <a:srgbClr val="00B050"/>
                </a:solidFill>
              </a:rPr>
              <a:t>car1</a:t>
            </a:r>
            <a:r>
              <a:rPr lang="en-US" sz="4000" dirty="0"/>
              <a:t>.</a:t>
            </a:r>
            <a:r>
              <a:rPr lang="en-US" sz="4000" b="1" dirty="0">
                <a:solidFill>
                  <a:srgbClr val="00B0F0"/>
                </a:solidFill>
              </a:rPr>
              <a:t>color</a:t>
            </a:r>
            <a:r>
              <a:rPr lang="en-US" sz="4000" dirty="0"/>
              <a:t>	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5954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PH" b="1" dirty="0"/>
            </a:br>
            <a:r>
              <a:rPr lang="en-PH" b="1" dirty="0"/>
              <a:t>Part 3: </a:t>
            </a:r>
            <a:br>
              <a:rPr lang="en-PH" b="1" dirty="0"/>
            </a:br>
            <a:r>
              <a:rPr lang="en-PH" b="1" dirty="0"/>
              <a:t>Creating a method of an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85006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436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For Absolute Beginners</vt:lpstr>
      <vt:lpstr> Part 1:  Object Oriented Programming (OOP)</vt:lpstr>
      <vt:lpstr>Object-Oriented Programming (OOP)</vt:lpstr>
      <vt:lpstr>Class in Python</vt:lpstr>
      <vt:lpstr>Defining a Class in Python</vt:lpstr>
      <vt:lpstr>Attributes of a Class</vt:lpstr>
      <vt:lpstr> Part 2:  Creating an instance of a class (object)</vt:lpstr>
      <vt:lpstr>Attributes of a Class</vt:lpstr>
      <vt:lpstr> Part 3:  Creating a method of an object</vt:lpstr>
      <vt:lpstr>Methods</vt:lpstr>
      <vt:lpstr> Part 4:  Initializing an instance of a class</vt:lpstr>
      <vt:lpstr>Initializing the class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80</cp:revision>
  <dcterms:created xsi:type="dcterms:W3CDTF">2020-02-01T08:00:11Z</dcterms:created>
  <dcterms:modified xsi:type="dcterms:W3CDTF">2020-06-09T15:22:11Z</dcterms:modified>
</cp:coreProperties>
</file>