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4" r:id="rId5"/>
    <p:sldId id="29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Inheritance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b="1" dirty="0"/>
              <a:t> Inheritance </a:t>
            </a:r>
            <a:r>
              <a:rPr lang="en-US" sz="4300" dirty="0"/>
              <a:t>refers to defining a new class with little or no modification to an existing class.</a:t>
            </a:r>
          </a:p>
          <a:p>
            <a:r>
              <a:rPr lang="en-US" sz="4300" dirty="0"/>
              <a:t> The new class is called </a:t>
            </a:r>
            <a:r>
              <a:rPr lang="en-US" sz="4300" b="1" dirty="0"/>
              <a:t>derived class </a:t>
            </a:r>
            <a:r>
              <a:rPr lang="en-US" sz="4300" dirty="0"/>
              <a:t>and the one from which it inherits is called the </a:t>
            </a:r>
            <a:r>
              <a:rPr lang="en-US" sz="4300" b="1" dirty="0"/>
              <a:t>base class.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Inheritance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24" y="1417053"/>
            <a:ext cx="10902277" cy="4903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300" b="1" dirty="0"/>
              <a:t> General Form:</a:t>
            </a:r>
          </a:p>
          <a:p>
            <a:pPr marL="0" indent="0">
              <a:buNone/>
            </a:pPr>
            <a:r>
              <a:rPr lang="en-US" sz="4300" dirty="0"/>
              <a:t>	class </a:t>
            </a:r>
            <a:r>
              <a:rPr lang="en-US" sz="4300" b="1" dirty="0" err="1"/>
              <a:t>BaseClass</a:t>
            </a:r>
            <a:r>
              <a:rPr lang="en-US" sz="4300" dirty="0"/>
              <a:t>: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3500" dirty="0"/>
              <a:t>    # body of the base class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	class </a:t>
            </a:r>
            <a:r>
              <a:rPr lang="en-US" sz="4300" b="1" dirty="0" err="1"/>
              <a:t>DerivedClass</a:t>
            </a:r>
            <a:r>
              <a:rPr lang="en-US" sz="4300" dirty="0"/>
              <a:t>(</a:t>
            </a:r>
            <a:r>
              <a:rPr lang="en-US" sz="4300" b="1" dirty="0" err="1"/>
              <a:t>BaseClass</a:t>
            </a:r>
            <a:r>
              <a:rPr lang="en-US" sz="4300" dirty="0"/>
              <a:t>):</a:t>
            </a:r>
          </a:p>
          <a:p>
            <a:pPr marL="0" indent="0">
              <a:buNone/>
            </a:pPr>
            <a:r>
              <a:rPr lang="en-US" sz="4300" dirty="0"/>
              <a:t>	    def __</a:t>
            </a:r>
            <a:r>
              <a:rPr lang="en-US" sz="4300" dirty="0" err="1"/>
              <a:t>init</a:t>
            </a:r>
            <a:r>
              <a:rPr lang="en-US" sz="4300" dirty="0"/>
              <a:t>__(self):</a:t>
            </a:r>
          </a:p>
          <a:p>
            <a:pPr marL="0" indent="0">
              <a:buNone/>
            </a:pPr>
            <a:r>
              <a:rPr lang="en-US" sz="4300" dirty="0"/>
              <a:t>		</a:t>
            </a:r>
            <a:r>
              <a:rPr lang="en-US" sz="4300" b="1" dirty="0" err="1"/>
              <a:t>BaseClass</a:t>
            </a:r>
            <a:r>
              <a:rPr lang="en-US" sz="4300" dirty="0"/>
              <a:t>.__</a:t>
            </a:r>
            <a:r>
              <a:rPr lang="en-US" sz="4300" dirty="0" err="1"/>
              <a:t>init</a:t>
            </a:r>
            <a:r>
              <a:rPr lang="en-US" sz="4300" dirty="0"/>
              <a:t>__(self)</a:t>
            </a:r>
          </a:p>
          <a:p>
            <a:pPr marL="0" indent="0">
              <a:buNone/>
            </a:pPr>
            <a:r>
              <a:rPr lang="en-US" sz="4300" dirty="0"/>
              <a:t>		</a:t>
            </a:r>
            <a:r>
              <a:rPr lang="en-US" sz="3500" dirty="0"/>
              <a:t># statements</a:t>
            </a:r>
          </a:p>
        </p:txBody>
      </p:sp>
    </p:spTree>
    <p:extLst>
      <p:ext uri="{BB962C8B-B14F-4D97-AF65-F5344CB8AC3E}">
        <p14:creationId xmlns:p14="http://schemas.microsoft.com/office/powerpoint/2010/main" val="5818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Inheritance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2DEB106-3688-4E30-9C9C-8248917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9" y="1287331"/>
            <a:ext cx="5717821" cy="4903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class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Insect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    def </a:t>
            </a:r>
            <a:r>
              <a:rPr lang="en-US" sz="3600" b="1" i="1" dirty="0">
                <a:solidFill>
                  <a:srgbClr val="00B050"/>
                </a:solidFill>
              </a:rPr>
              <a:t>__</a:t>
            </a:r>
            <a:r>
              <a:rPr lang="en-US" sz="3600" b="1" i="1" dirty="0" err="1">
                <a:solidFill>
                  <a:srgbClr val="00B050"/>
                </a:solidFill>
              </a:rPr>
              <a:t>init</a:t>
            </a:r>
            <a:r>
              <a:rPr lang="en-US" sz="3600" b="1" i="1" dirty="0">
                <a:solidFill>
                  <a:srgbClr val="00B050"/>
                </a:solidFill>
              </a:rPr>
              <a:t>__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accent2"/>
                </a:solidFill>
              </a:rPr>
              <a:t>self</a:t>
            </a:r>
            <a:r>
              <a:rPr lang="en-US" sz="3600" dirty="0"/>
              <a:t>):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PH" sz="3600" dirty="0"/>
              <a:t>'</a:t>
            </a:r>
            <a:r>
              <a:rPr lang="en-US" sz="3600" dirty="0"/>
              <a:t>I am an insect</a:t>
            </a:r>
            <a:r>
              <a:rPr lang="en-PH" sz="3600" dirty="0"/>
              <a:t>'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    def </a:t>
            </a:r>
            <a:r>
              <a:rPr lang="en-US" sz="3600" b="1" i="1" dirty="0">
                <a:solidFill>
                  <a:srgbClr val="00B050"/>
                </a:solidFill>
              </a:rPr>
              <a:t>crawl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accent2"/>
                </a:solidFill>
              </a:rPr>
              <a:t>self</a:t>
            </a:r>
            <a:r>
              <a:rPr lang="en-US" sz="3600" dirty="0"/>
              <a:t>):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PH" sz="3600" dirty="0"/>
              <a:t>'</a:t>
            </a:r>
            <a:r>
              <a:rPr lang="en-US" sz="3600" dirty="0"/>
              <a:t>I am crawling</a:t>
            </a:r>
            <a:r>
              <a:rPr lang="en-PH" sz="3600" dirty="0"/>
              <a:t>'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    def </a:t>
            </a:r>
            <a:r>
              <a:rPr lang="en-US" sz="3600" b="1" i="1" dirty="0">
                <a:solidFill>
                  <a:srgbClr val="00B050"/>
                </a:solidFill>
              </a:rPr>
              <a:t>eating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accent2"/>
                </a:solidFill>
              </a:rPr>
              <a:t>self</a:t>
            </a:r>
            <a:r>
              <a:rPr lang="en-US" sz="3600" dirty="0"/>
              <a:t>):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PH" sz="3600" dirty="0"/>
              <a:t>'</a:t>
            </a:r>
            <a:r>
              <a:rPr lang="en-US" sz="3600" dirty="0"/>
              <a:t>I am eating</a:t>
            </a:r>
            <a:r>
              <a:rPr lang="en-PH" sz="3600" dirty="0"/>
              <a:t>'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621D6-9334-4CBD-9E3A-89CF040775CB}"/>
              </a:ext>
            </a:extLst>
          </p:cNvPr>
          <p:cNvSpPr txBox="1">
            <a:spLocks/>
          </p:cNvSpPr>
          <p:nvPr/>
        </p:nvSpPr>
        <p:spPr>
          <a:xfrm>
            <a:off x="6095163" y="1284156"/>
            <a:ext cx="5717821" cy="4903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</a:rPr>
              <a:t>class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Ant</a:t>
            </a:r>
            <a:r>
              <a:rPr lang="en-US" sz="3600" dirty="0"/>
              <a:t>(</a:t>
            </a:r>
            <a:r>
              <a:rPr lang="en-US" sz="3600" b="1" dirty="0"/>
              <a:t>Insect</a:t>
            </a:r>
            <a:r>
              <a:rPr lang="en-US" sz="36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   def </a:t>
            </a:r>
            <a:r>
              <a:rPr lang="en-US" sz="3600" b="1" i="1" dirty="0">
                <a:solidFill>
                  <a:srgbClr val="00B050"/>
                </a:solidFill>
              </a:rPr>
              <a:t>__</a:t>
            </a:r>
            <a:r>
              <a:rPr lang="en-US" sz="3600" b="1" i="1" dirty="0" err="1">
                <a:solidFill>
                  <a:srgbClr val="00B050"/>
                </a:solidFill>
              </a:rPr>
              <a:t>init</a:t>
            </a:r>
            <a:r>
              <a:rPr lang="en-US" sz="3600" b="1" i="1" dirty="0">
                <a:solidFill>
                  <a:srgbClr val="00B050"/>
                </a:solidFill>
              </a:rPr>
              <a:t>__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accent2"/>
                </a:solidFill>
              </a:rPr>
              <a:t>self</a:t>
            </a:r>
            <a:r>
              <a:rPr lang="en-US" sz="36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       </a:t>
            </a:r>
            <a:r>
              <a:rPr lang="en-US" sz="3600" b="1" dirty="0"/>
              <a:t>Insect</a:t>
            </a:r>
            <a:r>
              <a:rPr lang="en-US" sz="3600" dirty="0"/>
              <a:t>.__</a:t>
            </a:r>
            <a:r>
              <a:rPr lang="en-US" sz="3600" dirty="0" err="1"/>
              <a:t>init</a:t>
            </a:r>
            <a:r>
              <a:rPr lang="en-US" sz="3600" dirty="0"/>
              <a:t>__(</a:t>
            </a:r>
            <a:r>
              <a:rPr lang="en-US" sz="3600" b="1" dirty="0">
                <a:solidFill>
                  <a:schemeClr val="accent2"/>
                </a:solidFill>
              </a:rPr>
              <a:t>self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b="1" dirty="0"/>
              <a:t>print</a:t>
            </a:r>
            <a:r>
              <a:rPr lang="en-US" sz="3600" dirty="0"/>
              <a:t>(</a:t>
            </a:r>
            <a:r>
              <a:rPr lang="en-PH" sz="3600" dirty="0"/>
              <a:t>'</a:t>
            </a:r>
            <a:r>
              <a:rPr lang="en-US" sz="3600" b="1" dirty="0"/>
              <a:t>I am an Ant</a:t>
            </a:r>
            <a:r>
              <a:rPr lang="en-PH" sz="3600" dirty="0"/>
              <a:t>’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myinsect</a:t>
            </a:r>
            <a:r>
              <a:rPr lang="en-US" sz="3600" dirty="0"/>
              <a:t> = </a:t>
            </a:r>
            <a:r>
              <a:rPr lang="en-US" sz="3600" b="1" dirty="0">
                <a:solidFill>
                  <a:srgbClr val="00B050"/>
                </a:solidFill>
              </a:rPr>
              <a:t>Ant</a:t>
            </a:r>
            <a:r>
              <a:rPr lang="en-US" sz="3600" dirty="0"/>
              <a:t>( )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myinsect</a:t>
            </a:r>
            <a:r>
              <a:rPr lang="en-US" sz="3600" dirty="0" err="1"/>
              <a:t>.</a:t>
            </a:r>
            <a:r>
              <a:rPr lang="en-US" sz="3600" b="1" dirty="0" err="1">
                <a:solidFill>
                  <a:srgbClr val="00B050"/>
                </a:solidFill>
              </a:rPr>
              <a:t>crawl</a:t>
            </a:r>
            <a:r>
              <a:rPr lang="en-US" sz="3600" dirty="0"/>
              <a:t>( 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 am an insect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 am an Ant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 am crawling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47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2594</TotalTime>
  <Words>201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 Absolute Beginners</vt:lpstr>
      <vt:lpstr>Inheritance</vt:lpstr>
      <vt:lpstr>Inheritance</vt:lpstr>
      <vt:lpstr>Inheritance</vt:lpstr>
      <vt:lpstr>Inheritance Example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76</cp:revision>
  <dcterms:created xsi:type="dcterms:W3CDTF">2020-02-01T08:00:11Z</dcterms:created>
  <dcterms:modified xsi:type="dcterms:W3CDTF">2020-06-12T04:19:08Z</dcterms:modified>
</cp:coreProperties>
</file>