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embeddedFontLst>
    <p:embeddedFont>
      <p:font typeface="Proxima Nova"/>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Author clrIdx="0" id="0" initials="" lastIdx="4" name="Gene Cooperma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font" Target="fonts/ProximaNova-bold.fntdata"/><Relationship Id="rId47" Type="http://schemas.openxmlformats.org/officeDocument/2006/relationships/font" Target="fonts/ProximaNova-regular.fntdata"/><Relationship Id="rId49" Type="http://schemas.openxmlformats.org/officeDocument/2006/relationships/font" Target="fonts/ProximaNova-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font" Target="fonts/ProximaNova-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1" dt="2019-06-20T22:00:53.221">
    <p:pos x="6000" y="0"/>
    <p:text>As we agreed, we can have two coll. comm.'s here:  rank 1 &amp; 2 coll. comm.; and rank 2 &amp; 3 coll. comm.</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2" dt="2019-06-20T22:04:34.667">
    <p:pos x="6000" y="0"/>
    <p:text>This is one of the "network" slides that can be deleted when we add a rectangle with "Network Library" int he bottom half.</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3" dt="2019-06-20T22:03:37.614">
    <p:pos x="6000" y="0"/>
    <p:text>As we discussed, we can modify the diagram to add "Network Library" as extra box in "Lower Half".  Then we can remove some of the slides discussing the network, and assume that the principle is obvious.</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m authorId="0" idx="4" dt="2019-06-19T09:26:50.312">
    <p:pos x="6000" y="0"/>
    <p:text>And can we add a slide summarizing the experiment in Section 3.6 (cross-cluster migration)?  This new slide would fit closely with the puzzle that you now include at the beginning about cross-cluster, etc.  So, one option would be to add it two slides before this one (or right after your slide entitled "PUZZLE" with "YES").  Alternatively, you could place it after this slide if you wanted to keep to the ordering in the paper.  And the cross-cluster migration slide should highlight "1.8% runtime overhead after migration, as compared to running natively on the destination cluster".</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Google Shape;326;g5b60dd2bc4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5b60dd2bc4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5b60dd2bc4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5b60dd2bc4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5b60dd2bc4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5b60dd2bc4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5b60dd2bc4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5b60dd2bc4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9" name="Shape 439"/>
        <p:cNvGrpSpPr/>
        <p:nvPr/>
      </p:nvGrpSpPr>
      <p:grpSpPr>
        <a:xfrm>
          <a:off x="0" y="0"/>
          <a:ext cx="0" cy="0"/>
          <a:chOff x="0" y="0"/>
          <a:chExt cx="0" cy="0"/>
        </a:xfrm>
      </p:grpSpPr>
      <p:sp>
        <p:nvSpPr>
          <p:cNvPr id="440" name="Google Shape;440;g5b60dd2bc4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5b60dd2bc4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g5b60dd2bc4_0_8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5b60dd2bc4_0_8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g5b60dd2bc4_0_8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5b60dd2bc4_0_8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5b60dd2bc4_0_9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5b60dd2bc4_0_9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Google Shape;508;g5b60dd2bc4_0_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5b60dd2bc4_0_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7" name="Shape 527"/>
        <p:cNvGrpSpPr/>
        <p:nvPr/>
      </p:nvGrpSpPr>
      <p:grpSpPr>
        <a:xfrm>
          <a:off x="0" y="0"/>
          <a:ext cx="0" cy="0"/>
          <a:chOff x="0" y="0"/>
          <a:chExt cx="0" cy="0"/>
        </a:xfrm>
      </p:grpSpPr>
      <p:sp>
        <p:nvSpPr>
          <p:cNvPr id="528" name="Google Shape;528;g5b60dd2bc4_0_9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5b60dd2bc4_0_9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5b60dd2bc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5b60dd2bc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Google Shape;546;g5b60dd2bc4_0_10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5b60dd2bc4_0_10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5" name="Shape 565"/>
        <p:cNvGrpSpPr/>
        <p:nvPr/>
      </p:nvGrpSpPr>
      <p:grpSpPr>
        <a:xfrm>
          <a:off x="0" y="0"/>
          <a:ext cx="0" cy="0"/>
          <a:chOff x="0" y="0"/>
          <a:chExt cx="0" cy="0"/>
        </a:xfrm>
      </p:grpSpPr>
      <p:sp>
        <p:nvSpPr>
          <p:cNvPr id="566" name="Google Shape;566;g5b60dd2bc4_0_10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5b60dd2bc4_0_10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Google Shape;586;g5b60dd2bc4_0_10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5b60dd2bc4_0_10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g5b60dd2bc4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5b60dd2bc4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0" name="Shape 630"/>
        <p:cNvGrpSpPr/>
        <p:nvPr/>
      </p:nvGrpSpPr>
      <p:grpSpPr>
        <a:xfrm>
          <a:off x="0" y="0"/>
          <a:ext cx="0" cy="0"/>
          <a:chOff x="0" y="0"/>
          <a:chExt cx="0" cy="0"/>
        </a:xfrm>
      </p:grpSpPr>
      <p:sp>
        <p:nvSpPr>
          <p:cNvPr id="631" name="Google Shape;631;g5b60dd2bc4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5b60dd2bc4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7" name="Shape 647"/>
        <p:cNvGrpSpPr/>
        <p:nvPr/>
      </p:nvGrpSpPr>
      <p:grpSpPr>
        <a:xfrm>
          <a:off x="0" y="0"/>
          <a:ext cx="0" cy="0"/>
          <a:chOff x="0" y="0"/>
          <a:chExt cx="0" cy="0"/>
        </a:xfrm>
      </p:grpSpPr>
      <p:sp>
        <p:nvSpPr>
          <p:cNvPr id="648" name="Google Shape;648;g5b60dd2bc4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5b60dd2bc4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7" name="Shape 667"/>
        <p:cNvGrpSpPr/>
        <p:nvPr/>
      </p:nvGrpSpPr>
      <p:grpSpPr>
        <a:xfrm>
          <a:off x="0" y="0"/>
          <a:ext cx="0" cy="0"/>
          <a:chOff x="0" y="0"/>
          <a:chExt cx="0" cy="0"/>
        </a:xfrm>
      </p:grpSpPr>
      <p:sp>
        <p:nvSpPr>
          <p:cNvPr id="668" name="Google Shape;668;g5b60dd2bc4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5b60dd2bc4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4" name="Shape 684"/>
        <p:cNvGrpSpPr/>
        <p:nvPr/>
      </p:nvGrpSpPr>
      <p:grpSpPr>
        <a:xfrm>
          <a:off x="0" y="0"/>
          <a:ext cx="0" cy="0"/>
          <a:chOff x="0" y="0"/>
          <a:chExt cx="0" cy="0"/>
        </a:xfrm>
      </p:grpSpPr>
      <p:sp>
        <p:nvSpPr>
          <p:cNvPr id="685" name="Google Shape;685;g5b60dd2bc4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5b60dd2bc4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8" name="Shape 708"/>
        <p:cNvGrpSpPr/>
        <p:nvPr/>
      </p:nvGrpSpPr>
      <p:grpSpPr>
        <a:xfrm>
          <a:off x="0" y="0"/>
          <a:ext cx="0" cy="0"/>
          <a:chOff x="0" y="0"/>
          <a:chExt cx="0" cy="0"/>
        </a:xfrm>
      </p:grpSpPr>
      <p:sp>
        <p:nvSpPr>
          <p:cNvPr id="709" name="Google Shape;709;g5b60dd2bc4_0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5b60dd2bc4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5" name="Shape 725"/>
        <p:cNvGrpSpPr/>
        <p:nvPr/>
      </p:nvGrpSpPr>
      <p:grpSpPr>
        <a:xfrm>
          <a:off x="0" y="0"/>
          <a:ext cx="0" cy="0"/>
          <a:chOff x="0" y="0"/>
          <a:chExt cx="0" cy="0"/>
        </a:xfrm>
      </p:grpSpPr>
      <p:sp>
        <p:nvSpPr>
          <p:cNvPr id="726" name="Google Shape;726;g5b60dd2bc4_0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5b60dd2bc4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59982e8308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59982e8308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9" name="Shape 739"/>
        <p:cNvGrpSpPr/>
        <p:nvPr/>
      </p:nvGrpSpPr>
      <p:grpSpPr>
        <a:xfrm>
          <a:off x="0" y="0"/>
          <a:ext cx="0" cy="0"/>
          <a:chOff x="0" y="0"/>
          <a:chExt cx="0" cy="0"/>
        </a:xfrm>
      </p:grpSpPr>
      <p:sp>
        <p:nvSpPr>
          <p:cNvPr id="740" name="Google Shape;740;g5b60dd2bc4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5b60dd2bc4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4" name="Shape 764"/>
        <p:cNvGrpSpPr/>
        <p:nvPr/>
      </p:nvGrpSpPr>
      <p:grpSpPr>
        <a:xfrm>
          <a:off x="0" y="0"/>
          <a:ext cx="0" cy="0"/>
          <a:chOff x="0" y="0"/>
          <a:chExt cx="0" cy="0"/>
        </a:xfrm>
      </p:grpSpPr>
      <p:sp>
        <p:nvSpPr>
          <p:cNvPr id="765" name="Google Shape;765;g5b60dd2bc4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5b60dd2bc4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6" name="Shape 776"/>
        <p:cNvGrpSpPr/>
        <p:nvPr/>
      </p:nvGrpSpPr>
      <p:grpSpPr>
        <a:xfrm>
          <a:off x="0" y="0"/>
          <a:ext cx="0" cy="0"/>
          <a:chOff x="0" y="0"/>
          <a:chExt cx="0" cy="0"/>
        </a:xfrm>
      </p:grpSpPr>
      <p:sp>
        <p:nvSpPr>
          <p:cNvPr id="777" name="Google Shape;777;g59982e8308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8" name="Google Shape;778;g59982e8308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8" name="Shape 788"/>
        <p:cNvGrpSpPr/>
        <p:nvPr/>
      </p:nvGrpSpPr>
      <p:grpSpPr>
        <a:xfrm>
          <a:off x="0" y="0"/>
          <a:ext cx="0" cy="0"/>
          <a:chOff x="0" y="0"/>
          <a:chExt cx="0" cy="0"/>
        </a:xfrm>
      </p:grpSpPr>
      <p:sp>
        <p:nvSpPr>
          <p:cNvPr id="789" name="Google Shape;789;g59982e8308_5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59982e8308_5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0" name="Shape 820"/>
        <p:cNvGrpSpPr/>
        <p:nvPr/>
      </p:nvGrpSpPr>
      <p:grpSpPr>
        <a:xfrm>
          <a:off x="0" y="0"/>
          <a:ext cx="0" cy="0"/>
          <a:chOff x="0" y="0"/>
          <a:chExt cx="0" cy="0"/>
        </a:xfrm>
      </p:grpSpPr>
      <p:sp>
        <p:nvSpPr>
          <p:cNvPr id="821" name="Google Shape;821;g59982e8308_5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59982e8308_5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7" name="Shape 857"/>
        <p:cNvGrpSpPr/>
        <p:nvPr/>
      </p:nvGrpSpPr>
      <p:grpSpPr>
        <a:xfrm>
          <a:off x="0" y="0"/>
          <a:ext cx="0" cy="0"/>
          <a:chOff x="0" y="0"/>
          <a:chExt cx="0" cy="0"/>
        </a:xfrm>
      </p:grpSpPr>
      <p:sp>
        <p:nvSpPr>
          <p:cNvPr id="858" name="Google Shape;858;g5b60dd2bc4_0_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9" name="Google Shape;859;g5b60dd2bc4_0_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9" name="Shape 869"/>
        <p:cNvGrpSpPr/>
        <p:nvPr/>
      </p:nvGrpSpPr>
      <p:grpSpPr>
        <a:xfrm>
          <a:off x="0" y="0"/>
          <a:ext cx="0" cy="0"/>
          <a:chOff x="0" y="0"/>
          <a:chExt cx="0" cy="0"/>
        </a:xfrm>
      </p:grpSpPr>
      <p:sp>
        <p:nvSpPr>
          <p:cNvPr id="870" name="Google Shape;870;g59982e8308_8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59982e8308_8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4" name="Shape 974"/>
        <p:cNvGrpSpPr/>
        <p:nvPr/>
      </p:nvGrpSpPr>
      <p:grpSpPr>
        <a:xfrm>
          <a:off x="0" y="0"/>
          <a:ext cx="0" cy="0"/>
          <a:chOff x="0" y="0"/>
          <a:chExt cx="0" cy="0"/>
        </a:xfrm>
      </p:grpSpPr>
      <p:sp>
        <p:nvSpPr>
          <p:cNvPr id="975" name="Google Shape;975;g5b60dd2bc4_0_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6" name="Google Shape;976;g5b60dd2bc4_0_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0" name="Shape 980"/>
        <p:cNvGrpSpPr/>
        <p:nvPr/>
      </p:nvGrpSpPr>
      <p:grpSpPr>
        <a:xfrm>
          <a:off x="0" y="0"/>
          <a:ext cx="0" cy="0"/>
          <a:chOff x="0" y="0"/>
          <a:chExt cx="0" cy="0"/>
        </a:xfrm>
      </p:grpSpPr>
      <p:sp>
        <p:nvSpPr>
          <p:cNvPr id="981" name="Google Shape;981;g5c5402da44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5c5402da4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6" name="Shape 986"/>
        <p:cNvGrpSpPr/>
        <p:nvPr/>
      </p:nvGrpSpPr>
      <p:grpSpPr>
        <a:xfrm>
          <a:off x="0" y="0"/>
          <a:ext cx="0" cy="0"/>
          <a:chOff x="0" y="0"/>
          <a:chExt cx="0" cy="0"/>
        </a:xfrm>
      </p:grpSpPr>
      <p:sp>
        <p:nvSpPr>
          <p:cNvPr id="987" name="Google Shape;987;g5b60dd2bc4_0_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5b60dd2bc4_0_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c5402db85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c5402db85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2" name="Shape 992"/>
        <p:cNvGrpSpPr/>
        <p:nvPr/>
      </p:nvGrpSpPr>
      <p:grpSpPr>
        <a:xfrm>
          <a:off x="0" y="0"/>
          <a:ext cx="0" cy="0"/>
          <a:chOff x="0" y="0"/>
          <a:chExt cx="0" cy="0"/>
        </a:xfrm>
      </p:grpSpPr>
      <p:sp>
        <p:nvSpPr>
          <p:cNvPr id="993" name="Google Shape;993;g5b60dd2bc4_0_10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4" name="Google Shape;994;g5b60dd2bc4_0_10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5b60dd2bc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5b60dd2bc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5b60dd2bc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5b60dd2bc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5b60dd2bc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5b60dd2bc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5b60dd2bc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5b60dd2bc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5b60dd2bc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5b60dd2bc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comments" Target="../comments/commen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comments" Target="../comments/commen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lwn.net/Articles/769355/"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lwn.net/Articles/769355/"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comments" Target="../comments/commen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CC4125"/>
                </a:solidFill>
              </a:rPr>
              <a:t>MANA for MPI</a:t>
            </a:r>
            <a:endParaRPr b="1">
              <a:solidFill>
                <a:srgbClr val="CC4125"/>
              </a:solidFill>
            </a:endParaRPr>
          </a:p>
          <a:p>
            <a:pPr indent="0" lvl="0" marL="0" rtl="0" algn="l">
              <a:spcBef>
                <a:spcPts val="0"/>
              </a:spcBef>
              <a:spcAft>
                <a:spcPts val="0"/>
              </a:spcAft>
              <a:buNone/>
            </a:pPr>
            <a:r>
              <a:rPr lang="en" sz="2400"/>
              <a:t>MPI-Agnostic Network-Agnostic Transparent Checkpointing</a:t>
            </a:r>
            <a:endParaRPr sz="2400"/>
          </a:p>
        </p:txBody>
      </p:sp>
      <p:sp>
        <p:nvSpPr>
          <p:cNvPr id="60" name="Google Shape;60;p13"/>
          <p:cNvSpPr txBox="1"/>
          <p:nvPr>
            <p:ph idx="1" type="subTitle"/>
          </p:nvPr>
        </p:nvSpPr>
        <p:spPr>
          <a:xfrm>
            <a:off x="510450" y="3182331"/>
            <a:ext cx="8123100" cy="92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Rohan Garg, *</a:t>
            </a:r>
            <a:r>
              <a:rPr lang="en"/>
              <a:t>Gregory Price</a:t>
            </a:r>
            <a:r>
              <a:rPr lang="en"/>
              <a:t>, and Gene Cooperman</a:t>
            </a:r>
            <a:endParaRPr/>
          </a:p>
          <a:p>
            <a:pPr indent="0" lvl="0" marL="0" rtl="0" algn="l">
              <a:spcBef>
                <a:spcPts val="0"/>
              </a:spcBef>
              <a:spcAft>
                <a:spcPts val="0"/>
              </a:spcAft>
              <a:buNone/>
            </a:pPr>
            <a:r>
              <a:rPr lang="en">
                <a:solidFill>
                  <a:srgbClr val="FF0000"/>
                </a:solidFill>
              </a:rPr>
              <a:t>Northeastern University</a:t>
            </a:r>
            <a:endParaRPr>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D4B4E"/>
            </a:gs>
            <a:gs pos="100000">
              <a:srgbClr val="040405"/>
            </a:gs>
          </a:gsLst>
          <a:path path="circle">
            <a:fillToRect b="50%" l="50%" r="50%" t="50%"/>
          </a:path>
          <a:tileRect/>
        </a:gradFill>
      </p:bgPr>
    </p:bg>
    <p:spTree>
      <p:nvGrpSpPr>
        <p:cNvPr id="328" name="Shape 328"/>
        <p:cNvGrpSpPr/>
        <p:nvPr/>
      </p:nvGrpSpPr>
      <p:grpSpPr>
        <a:xfrm>
          <a:off x="0" y="0"/>
          <a:ext cx="0" cy="0"/>
          <a:chOff x="0" y="0"/>
          <a:chExt cx="0" cy="0"/>
        </a:xfrm>
      </p:grpSpPr>
      <p:sp>
        <p:nvSpPr>
          <p:cNvPr id="329" name="Google Shape;32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4125"/>
                </a:solidFill>
              </a:rPr>
              <a:t>The M x N maintenance penalty</a:t>
            </a:r>
            <a:endParaRPr b="1">
              <a:solidFill>
                <a:srgbClr val="CC4125"/>
              </a:solidFill>
            </a:endParaRPr>
          </a:p>
        </p:txBody>
      </p:sp>
      <p:sp>
        <p:nvSpPr>
          <p:cNvPr id="330" name="Google Shape;330;p22"/>
          <p:cNvSpPr txBox="1"/>
          <p:nvPr>
            <p:ph idx="1" type="body"/>
          </p:nvPr>
        </p:nvSpPr>
        <p:spPr>
          <a:xfrm>
            <a:off x="311700" y="1139200"/>
            <a:ext cx="4260300" cy="350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MPI:</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MPICH</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OPEN-MPI</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LAM-MPI</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CRAY MPI</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HP MPI</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IBM MPI</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SGI MPI</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MPI-BIP</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POWER-MPI</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t>
            </a:r>
            <a:endParaRPr>
              <a:solidFill>
                <a:srgbClr val="FFFFFF"/>
              </a:solidFill>
            </a:endParaRPr>
          </a:p>
        </p:txBody>
      </p:sp>
      <p:sp>
        <p:nvSpPr>
          <p:cNvPr id="331" name="Google Shape;331;p22"/>
          <p:cNvSpPr txBox="1"/>
          <p:nvPr>
            <p:ph idx="1" type="body"/>
          </p:nvPr>
        </p:nvSpPr>
        <p:spPr>
          <a:xfrm>
            <a:off x="4572000" y="1139200"/>
            <a:ext cx="4260300" cy="350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Interconnect:</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Ethernet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InfiniBand</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InfiniBand + Mellanox</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Cray GNI</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Intel Omni-path</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libfabric</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System V Shared Memory</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115200 baud serial</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Carrier Pigeon</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t>
            </a:r>
            <a:endParaRPr>
              <a:solidFill>
                <a:srgbClr val="FFFFFF"/>
              </a:solidFill>
            </a:endParaRPr>
          </a:p>
        </p:txBody>
      </p:sp>
      <p:cxnSp>
        <p:nvCxnSpPr>
          <p:cNvPr id="332" name="Google Shape;332;p22"/>
          <p:cNvCxnSpPr/>
          <p:nvPr/>
        </p:nvCxnSpPr>
        <p:spPr>
          <a:xfrm flipH="1" rot="10800000">
            <a:off x="2002225" y="1889150"/>
            <a:ext cx="2653200" cy="332400"/>
          </a:xfrm>
          <a:prstGeom prst="straightConnector1">
            <a:avLst/>
          </a:prstGeom>
          <a:noFill/>
          <a:ln cap="flat" cmpd="sng" w="28575">
            <a:solidFill>
              <a:srgbClr val="FF0000"/>
            </a:solidFill>
            <a:prstDash val="solid"/>
            <a:round/>
            <a:headEnd len="med" w="med" type="none"/>
            <a:tailEnd len="med" w="med" type="triangle"/>
          </a:ln>
        </p:spPr>
      </p:cxnSp>
      <p:cxnSp>
        <p:nvCxnSpPr>
          <p:cNvPr id="333" name="Google Shape;333;p22"/>
          <p:cNvCxnSpPr/>
          <p:nvPr/>
        </p:nvCxnSpPr>
        <p:spPr>
          <a:xfrm flipH="1" rot="10800000">
            <a:off x="2016375" y="2193100"/>
            <a:ext cx="2660100" cy="42600"/>
          </a:xfrm>
          <a:prstGeom prst="straightConnector1">
            <a:avLst/>
          </a:prstGeom>
          <a:noFill/>
          <a:ln cap="flat" cmpd="sng" w="28575">
            <a:solidFill>
              <a:srgbClr val="FF0000"/>
            </a:solidFill>
            <a:prstDash val="solid"/>
            <a:round/>
            <a:headEnd len="med" w="med" type="none"/>
            <a:tailEnd len="med" w="med" type="triangle"/>
          </a:ln>
        </p:spPr>
      </p:cxnSp>
      <p:cxnSp>
        <p:nvCxnSpPr>
          <p:cNvPr id="334" name="Google Shape;334;p22"/>
          <p:cNvCxnSpPr/>
          <p:nvPr/>
        </p:nvCxnSpPr>
        <p:spPr>
          <a:xfrm>
            <a:off x="2023450" y="2228625"/>
            <a:ext cx="2624700" cy="297000"/>
          </a:xfrm>
          <a:prstGeom prst="straightConnector1">
            <a:avLst/>
          </a:prstGeom>
          <a:noFill/>
          <a:ln cap="flat" cmpd="sng" w="28575">
            <a:solidFill>
              <a:srgbClr val="FF0000"/>
            </a:solidFill>
            <a:prstDash val="solid"/>
            <a:round/>
            <a:headEnd len="med" w="med" type="none"/>
            <a:tailEnd len="med" w="med" type="triangle"/>
          </a:ln>
        </p:spPr>
      </p:cxnSp>
      <p:cxnSp>
        <p:nvCxnSpPr>
          <p:cNvPr id="335" name="Google Shape;335;p22"/>
          <p:cNvCxnSpPr>
            <a:endCxn id="331" idx="1"/>
          </p:cNvCxnSpPr>
          <p:nvPr/>
        </p:nvCxnSpPr>
        <p:spPr>
          <a:xfrm>
            <a:off x="2037600" y="2214550"/>
            <a:ext cx="2534400" cy="679200"/>
          </a:xfrm>
          <a:prstGeom prst="straightConnector1">
            <a:avLst/>
          </a:prstGeom>
          <a:noFill/>
          <a:ln cap="flat" cmpd="sng" w="28575">
            <a:solidFill>
              <a:srgbClr val="FF0000"/>
            </a:solidFill>
            <a:prstDash val="solid"/>
            <a:round/>
            <a:headEnd len="med" w="med" type="none"/>
            <a:tailEnd len="med" w="med" type="triangle"/>
          </a:ln>
        </p:spPr>
      </p:cxnSp>
      <p:cxnSp>
        <p:nvCxnSpPr>
          <p:cNvPr id="336" name="Google Shape;336;p22"/>
          <p:cNvCxnSpPr/>
          <p:nvPr/>
        </p:nvCxnSpPr>
        <p:spPr>
          <a:xfrm>
            <a:off x="2044675" y="2228625"/>
            <a:ext cx="2547000" cy="912600"/>
          </a:xfrm>
          <a:prstGeom prst="straightConnector1">
            <a:avLst/>
          </a:prstGeom>
          <a:noFill/>
          <a:ln cap="flat" cmpd="sng" w="28575">
            <a:solidFill>
              <a:srgbClr val="FF0000"/>
            </a:solidFill>
            <a:prstDash val="solid"/>
            <a:round/>
            <a:headEnd len="med" w="med" type="none"/>
            <a:tailEnd len="med" w="med" type="triangle"/>
          </a:ln>
        </p:spPr>
      </p:cxnSp>
      <p:cxnSp>
        <p:nvCxnSpPr>
          <p:cNvPr id="337" name="Google Shape;337;p22"/>
          <p:cNvCxnSpPr/>
          <p:nvPr/>
        </p:nvCxnSpPr>
        <p:spPr>
          <a:xfrm>
            <a:off x="2023450" y="2235700"/>
            <a:ext cx="2511600" cy="1188600"/>
          </a:xfrm>
          <a:prstGeom prst="straightConnector1">
            <a:avLst/>
          </a:prstGeom>
          <a:noFill/>
          <a:ln cap="flat" cmpd="sng" w="28575">
            <a:solidFill>
              <a:srgbClr val="FF0000"/>
            </a:solidFill>
            <a:prstDash val="solid"/>
            <a:round/>
            <a:headEnd len="med" w="med" type="none"/>
            <a:tailEnd len="med" w="med" type="triangle"/>
          </a:ln>
        </p:spPr>
      </p:cxnSp>
      <p:cxnSp>
        <p:nvCxnSpPr>
          <p:cNvPr id="338" name="Google Shape;338;p22"/>
          <p:cNvCxnSpPr/>
          <p:nvPr/>
        </p:nvCxnSpPr>
        <p:spPr>
          <a:xfrm>
            <a:off x="2016375" y="2242775"/>
            <a:ext cx="2554200" cy="1506900"/>
          </a:xfrm>
          <a:prstGeom prst="straightConnector1">
            <a:avLst/>
          </a:prstGeom>
          <a:noFill/>
          <a:ln cap="flat" cmpd="sng" w="28575">
            <a:solidFill>
              <a:srgbClr val="FF0000"/>
            </a:solidFill>
            <a:prstDash val="solid"/>
            <a:round/>
            <a:headEnd len="med" w="med" type="none"/>
            <a:tailEnd len="med" w="med" type="triangle"/>
          </a:ln>
        </p:spPr>
      </p:cxnSp>
      <p:sp>
        <p:nvSpPr>
          <p:cNvPr id="339" name="Google Shape;339;p22"/>
          <p:cNvSpPr txBox="1"/>
          <p:nvPr/>
        </p:nvSpPr>
        <p:spPr>
          <a:xfrm>
            <a:off x="2002225" y="1139200"/>
            <a:ext cx="1896000" cy="105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Proxima Nova"/>
                <a:ea typeface="Proxima Nova"/>
                <a:cs typeface="Proxima Nova"/>
                <a:sym typeface="Proxima Nova"/>
              </a:rPr>
              <a:t>Network Agnostic</a:t>
            </a:r>
            <a:endParaRPr>
              <a:solidFill>
                <a:srgbClr val="FF0000"/>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D4B4E"/>
            </a:gs>
            <a:gs pos="100000">
              <a:srgbClr val="040405"/>
            </a:gs>
          </a:gsLst>
          <a:path path="circle">
            <a:fillToRect b="50%" l="50%" r="50%" t="50%"/>
          </a:path>
          <a:tileRect/>
        </a:gradFill>
      </p:bgPr>
    </p:bg>
    <p:spTree>
      <p:nvGrpSpPr>
        <p:cNvPr id="343" name="Shape 343"/>
        <p:cNvGrpSpPr/>
        <p:nvPr/>
      </p:nvGrpSpPr>
      <p:grpSpPr>
        <a:xfrm>
          <a:off x="0" y="0"/>
          <a:ext cx="0" cy="0"/>
          <a:chOff x="0" y="0"/>
          <a:chExt cx="0" cy="0"/>
        </a:xfrm>
      </p:grpSpPr>
      <p:sp>
        <p:nvSpPr>
          <p:cNvPr id="344" name="Google Shape;34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4125"/>
                </a:solidFill>
              </a:rPr>
              <a:t>The M x N maintenance penalty</a:t>
            </a:r>
            <a:endParaRPr b="1">
              <a:solidFill>
                <a:srgbClr val="CC4125"/>
              </a:solidFill>
            </a:endParaRPr>
          </a:p>
        </p:txBody>
      </p:sp>
      <p:sp>
        <p:nvSpPr>
          <p:cNvPr id="345" name="Google Shape;345;p23"/>
          <p:cNvSpPr txBox="1"/>
          <p:nvPr>
            <p:ph idx="1" type="body"/>
          </p:nvPr>
        </p:nvSpPr>
        <p:spPr>
          <a:xfrm>
            <a:off x="311700" y="1139200"/>
            <a:ext cx="4260300" cy="350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MPI:</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MPICH</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OPEN-MPI</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LAM-MPI</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CRAY MPI</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HP MPI</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IBM MPI</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SGI MPI</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MPI-BIP</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POWER-MPI</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t>
            </a:r>
            <a:endParaRPr>
              <a:solidFill>
                <a:srgbClr val="FFFFFF"/>
              </a:solidFill>
            </a:endParaRPr>
          </a:p>
        </p:txBody>
      </p:sp>
      <p:sp>
        <p:nvSpPr>
          <p:cNvPr id="346" name="Google Shape;346;p23"/>
          <p:cNvSpPr txBox="1"/>
          <p:nvPr>
            <p:ph idx="1" type="body"/>
          </p:nvPr>
        </p:nvSpPr>
        <p:spPr>
          <a:xfrm>
            <a:off x="4572000" y="1139200"/>
            <a:ext cx="4260300" cy="350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Interconnect:</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Ethernet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InfiniBand</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InfiniBand + Mellanox</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Cray GNI</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Intel Omni-path</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libfabric</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System V Shared Memory</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115200 baud serial</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Carrier Pigeon</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t>
            </a:r>
            <a:endParaRPr>
              <a:solidFill>
                <a:srgbClr val="FFFFFF"/>
              </a:solidFill>
            </a:endParaRPr>
          </a:p>
        </p:txBody>
      </p:sp>
      <p:cxnSp>
        <p:nvCxnSpPr>
          <p:cNvPr id="347" name="Google Shape;347;p23"/>
          <p:cNvCxnSpPr/>
          <p:nvPr/>
        </p:nvCxnSpPr>
        <p:spPr>
          <a:xfrm flipH="1" rot="10800000">
            <a:off x="2002225" y="1889150"/>
            <a:ext cx="2653200" cy="332400"/>
          </a:xfrm>
          <a:prstGeom prst="straightConnector1">
            <a:avLst/>
          </a:prstGeom>
          <a:noFill/>
          <a:ln cap="flat" cmpd="sng" w="28575">
            <a:solidFill>
              <a:srgbClr val="FF0000"/>
            </a:solidFill>
            <a:prstDash val="solid"/>
            <a:round/>
            <a:headEnd len="med" w="med" type="none"/>
            <a:tailEnd len="med" w="med" type="triangle"/>
          </a:ln>
        </p:spPr>
      </p:cxnSp>
      <p:cxnSp>
        <p:nvCxnSpPr>
          <p:cNvPr id="348" name="Google Shape;348;p23"/>
          <p:cNvCxnSpPr/>
          <p:nvPr/>
        </p:nvCxnSpPr>
        <p:spPr>
          <a:xfrm flipH="1" rot="10800000">
            <a:off x="2016375" y="2193100"/>
            <a:ext cx="2660100" cy="42600"/>
          </a:xfrm>
          <a:prstGeom prst="straightConnector1">
            <a:avLst/>
          </a:prstGeom>
          <a:noFill/>
          <a:ln cap="flat" cmpd="sng" w="28575">
            <a:solidFill>
              <a:srgbClr val="FF0000"/>
            </a:solidFill>
            <a:prstDash val="solid"/>
            <a:round/>
            <a:headEnd len="med" w="med" type="none"/>
            <a:tailEnd len="med" w="med" type="triangle"/>
          </a:ln>
        </p:spPr>
      </p:cxnSp>
      <p:cxnSp>
        <p:nvCxnSpPr>
          <p:cNvPr id="349" name="Google Shape;349;p23"/>
          <p:cNvCxnSpPr/>
          <p:nvPr/>
        </p:nvCxnSpPr>
        <p:spPr>
          <a:xfrm>
            <a:off x="2023450" y="2228625"/>
            <a:ext cx="2624700" cy="297000"/>
          </a:xfrm>
          <a:prstGeom prst="straightConnector1">
            <a:avLst/>
          </a:prstGeom>
          <a:noFill/>
          <a:ln cap="flat" cmpd="sng" w="28575">
            <a:solidFill>
              <a:srgbClr val="FF0000"/>
            </a:solidFill>
            <a:prstDash val="solid"/>
            <a:round/>
            <a:headEnd len="med" w="med" type="none"/>
            <a:tailEnd len="med" w="med" type="triangle"/>
          </a:ln>
        </p:spPr>
      </p:cxnSp>
      <p:cxnSp>
        <p:nvCxnSpPr>
          <p:cNvPr id="350" name="Google Shape;350;p23"/>
          <p:cNvCxnSpPr>
            <a:endCxn id="346" idx="1"/>
          </p:cNvCxnSpPr>
          <p:nvPr/>
        </p:nvCxnSpPr>
        <p:spPr>
          <a:xfrm>
            <a:off x="2037600" y="2214550"/>
            <a:ext cx="2534400" cy="679200"/>
          </a:xfrm>
          <a:prstGeom prst="straightConnector1">
            <a:avLst/>
          </a:prstGeom>
          <a:noFill/>
          <a:ln cap="flat" cmpd="sng" w="28575">
            <a:solidFill>
              <a:srgbClr val="FF0000"/>
            </a:solidFill>
            <a:prstDash val="solid"/>
            <a:round/>
            <a:headEnd len="med" w="med" type="none"/>
            <a:tailEnd len="med" w="med" type="triangle"/>
          </a:ln>
        </p:spPr>
      </p:cxnSp>
      <p:cxnSp>
        <p:nvCxnSpPr>
          <p:cNvPr id="351" name="Google Shape;351;p23"/>
          <p:cNvCxnSpPr/>
          <p:nvPr/>
        </p:nvCxnSpPr>
        <p:spPr>
          <a:xfrm>
            <a:off x="2044675" y="2228625"/>
            <a:ext cx="2547000" cy="912600"/>
          </a:xfrm>
          <a:prstGeom prst="straightConnector1">
            <a:avLst/>
          </a:prstGeom>
          <a:noFill/>
          <a:ln cap="flat" cmpd="sng" w="28575">
            <a:solidFill>
              <a:srgbClr val="FF0000"/>
            </a:solidFill>
            <a:prstDash val="solid"/>
            <a:round/>
            <a:headEnd len="med" w="med" type="none"/>
            <a:tailEnd len="med" w="med" type="triangle"/>
          </a:ln>
        </p:spPr>
      </p:cxnSp>
      <p:cxnSp>
        <p:nvCxnSpPr>
          <p:cNvPr id="352" name="Google Shape;352;p23"/>
          <p:cNvCxnSpPr/>
          <p:nvPr/>
        </p:nvCxnSpPr>
        <p:spPr>
          <a:xfrm>
            <a:off x="2023450" y="2235700"/>
            <a:ext cx="2511600" cy="1188600"/>
          </a:xfrm>
          <a:prstGeom prst="straightConnector1">
            <a:avLst/>
          </a:prstGeom>
          <a:noFill/>
          <a:ln cap="flat" cmpd="sng" w="28575">
            <a:solidFill>
              <a:srgbClr val="FF0000"/>
            </a:solidFill>
            <a:prstDash val="solid"/>
            <a:round/>
            <a:headEnd len="med" w="med" type="none"/>
            <a:tailEnd len="med" w="med" type="triangle"/>
          </a:ln>
        </p:spPr>
      </p:cxnSp>
      <p:cxnSp>
        <p:nvCxnSpPr>
          <p:cNvPr id="353" name="Google Shape;353;p23"/>
          <p:cNvCxnSpPr/>
          <p:nvPr/>
        </p:nvCxnSpPr>
        <p:spPr>
          <a:xfrm>
            <a:off x="2016375" y="2242775"/>
            <a:ext cx="2554200" cy="1506900"/>
          </a:xfrm>
          <a:prstGeom prst="straightConnector1">
            <a:avLst/>
          </a:prstGeom>
          <a:noFill/>
          <a:ln cap="flat" cmpd="sng" w="28575">
            <a:solidFill>
              <a:srgbClr val="FF0000"/>
            </a:solidFill>
            <a:prstDash val="solid"/>
            <a:round/>
            <a:headEnd len="med" w="med" type="none"/>
            <a:tailEnd len="med" w="med" type="triangle"/>
          </a:ln>
        </p:spPr>
      </p:cxnSp>
      <p:sp>
        <p:nvSpPr>
          <p:cNvPr id="354" name="Google Shape;354;p23"/>
          <p:cNvSpPr txBox="1"/>
          <p:nvPr/>
        </p:nvSpPr>
        <p:spPr>
          <a:xfrm>
            <a:off x="2002225" y="1139200"/>
            <a:ext cx="2419500" cy="105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Proxima Nova"/>
                <a:ea typeface="Proxima Nova"/>
                <a:cs typeface="Proxima Nova"/>
                <a:sym typeface="Proxima Nova"/>
              </a:rPr>
              <a:t>MPI and Network Agnostic</a:t>
            </a:r>
            <a:endParaRPr>
              <a:solidFill>
                <a:srgbClr val="FF0000"/>
              </a:solidFill>
              <a:latin typeface="Proxima Nova"/>
              <a:ea typeface="Proxima Nova"/>
              <a:cs typeface="Proxima Nova"/>
              <a:sym typeface="Proxima Nova"/>
            </a:endParaRPr>
          </a:p>
        </p:txBody>
      </p:sp>
      <p:cxnSp>
        <p:nvCxnSpPr>
          <p:cNvPr id="355" name="Google Shape;355;p23"/>
          <p:cNvCxnSpPr/>
          <p:nvPr/>
        </p:nvCxnSpPr>
        <p:spPr>
          <a:xfrm flipH="1" rot="10800000">
            <a:off x="1998675" y="2129625"/>
            <a:ext cx="2653200" cy="332400"/>
          </a:xfrm>
          <a:prstGeom prst="straightConnector1">
            <a:avLst/>
          </a:prstGeom>
          <a:noFill/>
          <a:ln cap="flat" cmpd="sng" w="28575">
            <a:solidFill>
              <a:srgbClr val="FF0000"/>
            </a:solidFill>
            <a:prstDash val="solid"/>
            <a:round/>
            <a:headEnd len="med" w="med" type="none"/>
            <a:tailEnd len="med" w="med" type="triangle"/>
          </a:ln>
        </p:spPr>
      </p:cxnSp>
      <p:cxnSp>
        <p:nvCxnSpPr>
          <p:cNvPr id="356" name="Google Shape;356;p23"/>
          <p:cNvCxnSpPr/>
          <p:nvPr/>
        </p:nvCxnSpPr>
        <p:spPr>
          <a:xfrm flipH="1" rot="10800000">
            <a:off x="2012825" y="2433575"/>
            <a:ext cx="2660100" cy="42600"/>
          </a:xfrm>
          <a:prstGeom prst="straightConnector1">
            <a:avLst/>
          </a:prstGeom>
          <a:noFill/>
          <a:ln cap="flat" cmpd="sng" w="28575">
            <a:solidFill>
              <a:srgbClr val="FF0000"/>
            </a:solidFill>
            <a:prstDash val="solid"/>
            <a:round/>
            <a:headEnd len="med" w="med" type="none"/>
            <a:tailEnd len="med" w="med" type="triangle"/>
          </a:ln>
        </p:spPr>
      </p:cxnSp>
      <p:cxnSp>
        <p:nvCxnSpPr>
          <p:cNvPr id="357" name="Google Shape;357;p23"/>
          <p:cNvCxnSpPr/>
          <p:nvPr/>
        </p:nvCxnSpPr>
        <p:spPr>
          <a:xfrm>
            <a:off x="2019900" y="2469100"/>
            <a:ext cx="2624700" cy="297000"/>
          </a:xfrm>
          <a:prstGeom prst="straightConnector1">
            <a:avLst/>
          </a:prstGeom>
          <a:noFill/>
          <a:ln cap="flat" cmpd="sng" w="28575">
            <a:solidFill>
              <a:srgbClr val="FF0000"/>
            </a:solidFill>
            <a:prstDash val="solid"/>
            <a:round/>
            <a:headEnd len="med" w="med" type="none"/>
            <a:tailEnd len="med" w="med" type="triangle"/>
          </a:ln>
        </p:spPr>
      </p:cxnSp>
      <p:cxnSp>
        <p:nvCxnSpPr>
          <p:cNvPr id="358" name="Google Shape;358;p23"/>
          <p:cNvCxnSpPr/>
          <p:nvPr/>
        </p:nvCxnSpPr>
        <p:spPr>
          <a:xfrm>
            <a:off x="2034050" y="2455025"/>
            <a:ext cx="2534400" cy="679200"/>
          </a:xfrm>
          <a:prstGeom prst="straightConnector1">
            <a:avLst/>
          </a:prstGeom>
          <a:noFill/>
          <a:ln cap="flat" cmpd="sng" w="28575">
            <a:solidFill>
              <a:srgbClr val="FF0000"/>
            </a:solidFill>
            <a:prstDash val="solid"/>
            <a:round/>
            <a:headEnd len="med" w="med" type="none"/>
            <a:tailEnd len="med" w="med" type="triangle"/>
          </a:ln>
        </p:spPr>
      </p:cxnSp>
      <p:cxnSp>
        <p:nvCxnSpPr>
          <p:cNvPr id="359" name="Google Shape;359;p23"/>
          <p:cNvCxnSpPr/>
          <p:nvPr/>
        </p:nvCxnSpPr>
        <p:spPr>
          <a:xfrm>
            <a:off x="2041125" y="2469100"/>
            <a:ext cx="2547000" cy="912600"/>
          </a:xfrm>
          <a:prstGeom prst="straightConnector1">
            <a:avLst/>
          </a:prstGeom>
          <a:noFill/>
          <a:ln cap="flat" cmpd="sng" w="28575">
            <a:solidFill>
              <a:srgbClr val="FF0000"/>
            </a:solidFill>
            <a:prstDash val="solid"/>
            <a:round/>
            <a:headEnd len="med" w="med" type="none"/>
            <a:tailEnd len="med" w="med" type="triangle"/>
          </a:ln>
        </p:spPr>
      </p:cxnSp>
      <p:cxnSp>
        <p:nvCxnSpPr>
          <p:cNvPr id="360" name="Google Shape;360;p23"/>
          <p:cNvCxnSpPr/>
          <p:nvPr/>
        </p:nvCxnSpPr>
        <p:spPr>
          <a:xfrm>
            <a:off x="2019900" y="2476175"/>
            <a:ext cx="2511600" cy="1188600"/>
          </a:xfrm>
          <a:prstGeom prst="straightConnector1">
            <a:avLst/>
          </a:prstGeom>
          <a:noFill/>
          <a:ln cap="flat" cmpd="sng" w="28575">
            <a:solidFill>
              <a:srgbClr val="FF0000"/>
            </a:solidFill>
            <a:prstDash val="solid"/>
            <a:round/>
            <a:headEnd len="med" w="med" type="none"/>
            <a:tailEnd len="med" w="med" type="triangle"/>
          </a:ln>
        </p:spPr>
      </p:cxnSp>
      <p:cxnSp>
        <p:nvCxnSpPr>
          <p:cNvPr id="361" name="Google Shape;361;p23"/>
          <p:cNvCxnSpPr/>
          <p:nvPr/>
        </p:nvCxnSpPr>
        <p:spPr>
          <a:xfrm>
            <a:off x="2012825" y="2483250"/>
            <a:ext cx="2554200" cy="1506900"/>
          </a:xfrm>
          <a:prstGeom prst="straightConnector1">
            <a:avLst/>
          </a:prstGeom>
          <a:noFill/>
          <a:ln cap="flat" cmpd="sng" w="28575">
            <a:solidFill>
              <a:srgbClr val="FF0000"/>
            </a:solidFill>
            <a:prstDash val="solid"/>
            <a:round/>
            <a:headEnd len="med" w="med" type="none"/>
            <a:tailEnd len="med" w="med" type="triangle"/>
          </a:ln>
        </p:spPr>
      </p:cxnSp>
      <p:cxnSp>
        <p:nvCxnSpPr>
          <p:cNvPr id="362" name="Google Shape;362;p23"/>
          <p:cNvCxnSpPr/>
          <p:nvPr/>
        </p:nvCxnSpPr>
        <p:spPr>
          <a:xfrm flipH="1" rot="10800000">
            <a:off x="2044675" y="2462025"/>
            <a:ext cx="2653200" cy="332400"/>
          </a:xfrm>
          <a:prstGeom prst="straightConnector1">
            <a:avLst/>
          </a:prstGeom>
          <a:noFill/>
          <a:ln cap="flat" cmpd="sng" w="28575">
            <a:solidFill>
              <a:srgbClr val="FF0000"/>
            </a:solidFill>
            <a:prstDash val="solid"/>
            <a:round/>
            <a:headEnd len="med" w="med" type="none"/>
            <a:tailEnd len="med" w="med" type="triangle"/>
          </a:ln>
        </p:spPr>
      </p:cxnSp>
      <p:cxnSp>
        <p:nvCxnSpPr>
          <p:cNvPr id="363" name="Google Shape;363;p23"/>
          <p:cNvCxnSpPr/>
          <p:nvPr/>
        </p:nvCxnSpPr>
        <p:spPr>
          <a:xfrm flipH="1" rot="10800000">
            <a:off x="2058825" y="2765975"/>
            <a:ext cx="2660100" cy="42600"/>
          </a:xfrm>
          <a:prstGeom prst="straightConnector1">
            <a:avLst/>
          </a:prstGeom>
          <a:noFill/>
          <a:ln cap="flat" cmpd="sng" w="28575">
            <a:solidFill>
              <a:srgbClr val="FF0000"/>
            </a:solidFill>
            <a:prstDash val="solid"/>
            <a:round/>
            <a:headEnd len="med" w="med" type="none"/>
            <a:tailEnd len="med" w="med" type="triangle"/>
          </a:ln>
        </p:spPr>
      </p:cxnSp>
      <p:cxnSp>
        <p:nvCxnSpPr>
          <p:cNvPr id="364" name="Google Shape;364;p23"/>
          <p:cNvCxnSpPr/>
          <p:nvPr/>
        </p:nvCxnSpPr>
        <p:spPr>
          <a:xfrm>
            <a:off x="2065900" y="2801500"/>
            <a:ext cx="2624700" cy="297000"/>
          </a:xfrm>
          <a:prstGeom prst="straightConnector1">
            <a:avLst/>
          </a:prstGeom>
          <a:noFill/>
          <a:ln cap="flat" cmpd="sng" w="28575">
            <a:solidFill>
              <a:srgbClr val="FF0000"/>
            </a:solidFill>
            <a:prstDash val="solid"/>
            <a:round/>
            <a:headEnd len="med" w="med" type="none"/>
            <a:tailEnd len="med" w="med" type="triangle"/>
          </a:ln>
        </p:spPr>
      </p:cxnSp>
      <p:cxnSp>
        <p:nvCxnSpPr>
          <p:cNvPr id="365" name="Google Shape;365;p23"/>
          <p:cNvCxnSpPr/>
          <p:nvPr/>
        </p:nvCxnSpPr>
        <p:spPr>
          <a:xfrm>
            <a:off x="2080050" y="2787425"/>
            <a:ext cx="2534400" cy="679200"/>
          </a:xfrm>
          <a:prstGeom prst="straightConnector1">
            <a:avLst/>
          </a:prstGeom>
          <a:noFill/>
          <a:ln cap="flat" cmpd="sng" w="28575">
            <a:solidFill>
              <a:srgbClr val="FF0000"/>
            </a:solidFill>
            <a:prstDash val="solid"/>
            <a:round/>
            <a:headEnd len="med" w="med" type="none"/>
            <a:tailEnd len="med" w="med" type="triangle"/>
          </a:ln>
        </p:spPr>
      </p:cxnSp>
      <p:cxnSp>
        <p:nvCxnSpPr>
          <p:cNvPr id="366" name="Google Shape;366;p23"/>
          <p:cNvCxnSpPr/>
          <p:nvPr/>
        </p:nvCxnSpPr>
        <p:spPr>
          <a:xfrm>
            <a:off x="2087125" y="2801500"/>
            <a:ext cx="2547000" cy="912600"/>
          </a:xfrm>
          <a:prstGeom prst="straightConnector1">
            <a:avLst/>
          </a:prstGeom>
          <a:noFill/>
          <a:ln cap="flat" cmpd="sng" w="28575">
            <a:solidFill>
              <a:srgbClr val="FF0000"/>
            </a:solidFill>
            <a:prstDash val="solid"/>
            <a:round/>
            <a:headEnd len="med" w="med" type="none"/>
            <a:tailEnd len="med" w="med" type="triangle"/>
          </a:ln>
        </p:spPr>
      </p:cxnSp>
      <p:cxnSp>
        <p:nvCxnSpPr>
          <p:cNvPr id="367" name="Google Shape;367;p23"/>
          <p:cNvCxnSpPr/>
          <p:nvPr/>
        </p:nvCxnSpPr>
        <p:spPr>
          <a:xfrm>
            <a:off x="2065900" y="2808575"/>
            <a:ext cx="2511600" cy="1188600"/>
          </a:xfrm>
          <a:prstGeom prst="straightConnector1">
            <a:avLst/>
          </a:prstGeom>
          <a:noFill/>
          <a:ln cap="flat" cmpd="sng" w="28575">
            <a:solidFill>
              <a:srgbClr val="FF0000"/>
            </a:solidFill>
            <a:prstDash val="solid"/>
            <a:round/>
            <a:headEnd len="med" w="med" type="none"/>
            <a:tailEnd len="med" w="med" type="triangle"/>
          </a:ln>
        </p:spPr>
      </p:cxnSp>
      <p:cxnSp>
        <p:nvCxnSpPr>
          <p:cNvPr id="368" name="Google Shape;368;p23"/>
          <p:cNvCxnSpPr/>
          <p:nvPr/>
        </p:nvCxnSpPr>
        <p:spPr>
          <a:xfrm>
            <a:off x="2058825" y="2815650"/>
            <a:ext cx="2554200" cy="1506900"/>
          </a:xfrm>
          <a:prstGeom prst="straightConnector1">
            <a:avLst/>
          </a:prstGeom>
          <a:noFill/>
          <a:ln cap="flat" cmpd="sng" w="28575">
            <a:solidFill>
              <a:srgbClr val="FF0000"/>
            </a:solidFill>
            <a:prstDash val="solid"/>
            <a:round/>
            <a:headEnd len="med" w="med" type="none"/>
            <a:tailEnd len="med" w="med" type="triangle"/>
          </a:ln>
        </p:spPr>
      </p:cxnSp>
      <p:cxnSp>
        <p:nvCxnSpPr>
          <p:cNvPr id="369" name="Google Shape;369;p23"/>
          <p:cNvCxnSpPr/>
          <p:nvPr/>
        </p:nvCxnSpPr>
        <p:spPr>
          <a:xfrm flipH="1" rot="10800000">
            <a:off x="1991700" y="2765975"/>
            <a:ext cx="2653200" cy="332400"/>
          </a:xfrm>
          <a:prstGeom prst="straightConnector1">
            <a:avLst/>
          </a:prstGeom>
          <a:noFill/>
          <a:ln cap="flat" cmpd="sng" w="28575">
            <a:solidFill>
              <a:srgbClr val="FF0000"/>
            </a:solidFill>
            <a:prstDash val="solid"/>
            <a:round/>
            <a:headEnd len="med" w="med" type="none"/>
            <a:tailEnd len="med" w="med" type="triangle"/>
          </a:ln>
        </p:spPr>
      </p:cxnSp>
      <p:cxnSp>
        <p:nvCxnSpPr>
          <p:cNvPr id="370" name="Google Shape;370;p23"/>
          <p:cNvCxnSpPr/>
          <p:nvPr/>
        </p:nvCxnSpPr>
        <p:spPr>
          <a:xfrm flipH="1" rot="10800000">
            <a:off x="2005850" y="3069925"/>
            <a:ext cx="2660100" cy="42600"/>
          </a:xfrm>
          <a:prstGeom prst="straightConnector1">
            <a:avLst/>
          </a:prstGeom>
          <a:noFill/>
          <a:ln cap="flat" cmpd="sng" w="28575">
            <a:solidFill>
              <a:srgbClr val="FF0000"/>
            </a:solidFill>
            <a:prstDash val="solid"/>
            <a:round/>
            <a:headEnd len="med" w="med" type="none"/>
            <a:tailEnd len="med" w="med" type="triangle"/>
          </a:ln>
        </p:spPr>
      </p:cxnSp>
      <p:cxnSp>
        <p:nvCxnSpPr>
          <p:cNvPr id="371" name="Google Shape;371;p23"/>
          <p:cNvCxnSpPr/>
          <p:nvPr/>
        </p:nvCxnSpPr>
        <p:spPr>
          <a:xfrm>
            <a:off x="2012925" y="3105450"/>
            <a:ext cx="2624700" cy="297000"/>
          </a:xfrm>
          <a:prstGeom prst="straightConnector1">
            <a:avLst/>
          </a:prstGeom>
          <a:noFill/>
          <a:ln cap="flat" cmpd="sng" w="28575">
            <a:solidFill>
              <a:srgbClr val="FF0000"/>
            </a:solidFill>
            <a:prstDash val="solid"/>
            <a:round/>
            <a:headEnd len="med" w="med" type="none"/>
            <a:tailEnd len="med" w="med" type="triangle"/>
          </a:ln>
        </p:spPr>
      </p:cxnSp>
      <p:cxnSp>
        <p:nvCxnSpPr>
          <p:cNvPr id="372" name="Google Shape;372;p23"/>
          <p:cNvCxnSpPr/>
          <p:nvPr/>
        </p:nvCxnSpPr>
        <p:spPr>
          <a:xfrm>
            <a:off x="2027075" y="3091375"/>
            <a:ext cx="2534400" cy="679200"/>
          </a:xfrm>
          <a:prstGeom prst="straightConnector1">
            <a:avLst/>
          </a:prstGeom>
          <a:noFill/>
          <a:ln cap="flat" cmpd="sng" w="28575">
            <a:solidFill>
              <a:srgbClr val="FF0000"/>
            </a:solidFill>
            <a:prstDash val="solid"/>
            <a:round/>
            <a:headEnd len="med" w="med" type="none"/>
            <a:tailEnd len="med" w="med" type="triangle"/>
          </a:ln>
        </p:spPr>
      </p:cxnSp>
      <p:cxnSp>
        <p:nvCxnSpPr>
          <p:cNvPr id="373" name="Google Shape;373;p23"/>
          <p:cNvCxnSpPr/>
          <p:nvPr/>
        </p:nvCxnSpPr>
        <p:spPr>
          <a:xfrm>
            <a:off x="2034150" y="3105450"/>
            <a:ext cx="2547000" cy="912600"/>
          </a:xfrm>
          <a:prstGeom prst="straightConnector1">
            <a:avLst/>
          </a:prstGeom>
          <a:noFill/>
          <a:ln cap="flat" cmpd="sng" w="28575">
            <a:solidFill>
              <a:srgbClr val="FF0000"/>
            </a:solidFill>
            <a:prstDash val="solid"/>
            <a:round/>
            <a:headEnd len="med" w="med" type="none"/>
            <a:tailEnd len="med" w="med" type="triangle"/>
          </a:ln>
        </p:spPr>
      </p:cxnSp>
      <p:cxnSp>
        <p:nvCxnSpPr>
          <p:cNvPr id="374" name="Google Shape;374;p23"/>
          <p:cNvCxnSpPr/>
          <p:nvPr/>
        </p:nvCxnSpPr>
        <p:spPr>
          <a:xfrm>
            <a:off x="2012925" y="3112525"/>
            <a:ext cx="2511600" cy="1188600"/>
          </a:xfrm>
          <a:prstGeom prst="straightConnector1">
            <a:avLst/>
          </a:prstGeom>
          <a:noFill/>
          <a:ln cap="flat" cmpd="sng" w="28575">
            <a:solidFill>
              <a:srgbClr val="FF0000"/>
            </a:solidFill>
            <a:prstDash val="solid"/>
            <a:round/>
            <a:headEnd len="med" w="med" type="none"/>
            <a:tailEnd len="med" w="med" type="triangle"/>
          </a:ln>
        </p:spPr>
      </p:cxnSp>
      <p:cxnSp>
        <p:nvCxnSpPr>
          <p:cNvPr id="375" name="Google Shape;375;p23"/>
          <p:cNvCxnSpPr/>
          <p:nvPr/>
        </p:nvCxnSpPr>
        <p:spPr>
          <a:xfrm>
            <a:off x="2005850" y="3119600"/>
            <a:ext cx="2554200" cy="1506900"/>
          </a:xfrm>
          <a:prstGeom prst="straightConnector1">
            <a:avLst/>
          </a:prstGeom>
          <a:noFill/>
          <a:ln cap="flat" cmpd="sng" w="28575">
            <a:solidFill>
              <a:srgbClr val="FF0000"/>
            </a:solidFill>
            <a:prstDash val="solid"/>
            <a:round/>
            <a:headEnd len="med" w="med" type="none"/>
            <a:tailEnd len="med" w="med" type="triangle"/>
          </a:ln>
        </p:spPr>
      </p:cxnSp>
      <p:cxnSp>
        <p:nvCxnSpPr>
          <p:cNvPr id="376" name="Google Shape;376;p23"/>
          <p:cNvCxnSpPr/>
          <p:nvPr/>
        </p:nvCxnSpPr>
        <p:spPr>
          <a:xfrm flipH="1" rot="10800000">
            <a:off x="2023500" y="3048913"/>
            <a:ext cx="2653200" cy="332400"/>
          </a:xfrm>
          <a:prstGeom prst="straightConnector1">
            <a:avLst/>
          </a:prstGeom>
          <a:noFill/>
          <a:ln cap="flat" cmpd="sng" w="28575">
            <a:solidFill>
              <a:srgbClr val="FF0000"/>
            </a:solidFill>
            <a:prstDash val="solid"/>
            <a:round/>
            <a:headEnd len="med" w="med" type="none"/>
            <a:tailEnd len="med" w="med" type="triangle"/>
          </a:ln>
        </p:spPr>
      </p:cxnSp>
      <p:cxnSp>
        <p:nvCxnSpPr>
          <p:cNvPr id="377" name="Google Shape;377;p23"/>
          <p:cNvCxnSpPr/>
          <p:nvPr/>
        </p:nvCxnSpPr>
        <p:spPr>
          <a:xfrm flipH="1" rot="10800000">
            <a:off x="2037650" y="3352863"/>
            <a:ext cx="2660100" cy="42600"/>
          </a:xfrm>
          <a:prstGeom prst="straightConnector1">
            <a:avLst/>
          </a:prstGeom>
          <a:noFill/>
          <a:ln cap="flat" cmpd="sng" w="28575">
            <a:solidFill>
              <a:srgbClr val="FF0000"/>
            </a:solidFill>
            <a:prstDash val="solid"/>
            <a:round/>
            <a:headEnd len="med" w="med" type="none"/>
            <a:tailEnd len="med" w="med" type="triangle"/>
          </a:ln>
        </p:spPr>
      </p:cxnSp>
      <p:cxnSp>
        <p:nvCxnSpPr>
          <p:cNvPr id="378" name="Google Shape;378;p23"/>
          <p:cNvCxnSpPr/>
          <p:nvPr/>
        </p:nvCxnSpPr>
        <p:spPr>
          <a:xfrm>
            <a:off x="2044725" y="3388388"/>
            <a:ext cx="2624700" cy="297000"/>
          </a:xfrm>
          <a:prstGeom prst="straightConnector1">
            <a:avLst/>
          </a:prstGeom>
          <a:noFill/>
          <a:ln cap="flat" cmpd="sng" w="28575">
            <a:solidFill>
              <a:srgbClr val="FF0000"/>
            </a:solidFill>
            <a:prstDash val="solid"/>
            <a:round/>
            <a:headEnd len="med" w="med" type="none"/>
            <a:tailEnd len="med" w="med" type="triangle"/>
          </a:ln>
        </p:spPr>
      </p:cxnSp>
      <p:cxnSp>
        <p:nvCxnSpPr>
          <p:cNvPr id="379" name="Google Shape;379;p23"/>
          <p:cNvCxnSpPr/>
          <p:nvPr/>
        </p:nvCxnSpPr>
        <p:spPr>
          <a:xfrm>
            <a:off x="2058875" y="3374313"/>
            <a:ext cx="2534400" cy="679200"/>
          </a:xfrm>
          <a:prstGeom prst="straightConnector1">
            <a:avLst/>
          </a:prstGeom>
          <a:noFill/>
          <a:ln cap="flat" cmpd="sng" w="28575">
            <a:solidFill>
              <a:srgbClr val="FF0000"/>
            </a:solidFill>
            <a:prstDash val="solid"/>
            <a:round/>
            <a:headEnd len="med" w="med" type="none"/>
            <a:tailEnd len="med" w="med" type="triangle"/>
          </a:ln>
        </p:spPr>
      </p:cxnSp>
      <p:cxnSp>
        <p:nvCxnSpPr>
          <p:cNvPr id="380" name="Google Shape;380;p23"/>
          <p:cNvCxnSpPr/>
          <p:nvPr/>
        </p:nvCxnSpPr>
        <p:spPr>
          <a:xfrm>
            <a:off x="2065950" y="3388388"/>
            <a:ext cx="2547000" cy="912600"/>
          </a:xfrm>
          <a:prstGeom prst="straightConnector1">
            <a:avLst/>
          </a:prstGeom>
          <a:noFill/>
          <a:ln cap="flat" cmpd="sng" w="28575">
            <a:solidFill>
              <a:srgbClr val="FF0000"/>
            </a:solidFill>
            <a:prstDash val="solid"/>
            <a:round/>
            <a:headEnd len="med" w="med" type="none"/>
            <a:tailEnd len="med" w="med" type="triangle"/>
          </a:ln>
        </p:spPr>
      </p:cxnSp>
      <p:cxnSp>
        <p:nvCxnSpPr>
          <p:cNvPr id="381" name="Google Shape;381;p23"/>
          <p:cNvCxnSpPr/>
          <p:nvPr/>
        </p:nvCxnSpPr>
        <p:spPr>
          <a:xfrm>
            <a:off x="2044725" y="3395463"/>
            <a:ext cx="2511600" cy="1188600"/>
          </a:xfrm>
          <a:prstGeom prst="straightConnector1">
            <a:avLst/>
          </a:prstGeom>
          <a:noFill/>
          <a:ln cap="flat" cmpd="sng" w="28575">
            <a:solidFill>
              <a:srgbClr val="FF0000"/>
            </a:solidFill>
            <a:prstDash val="solid"/>
            <a:round/>
            <a:headEnd len="med" w="med" type="none"/>
            <a:tailEnd len="med" w="med" type="triangle"/>
          </a:ln>
        </p:spPr>
      </p:cxnSp>
      <p:cxnSp>
        <p:nvCxnSpPr>
          <p:cNvPr id="382" name="Google Shape;382;p23"/>
          <p:cNvCxnSpPr/>
          <p:nvPr/>
        </p:nvCxnSpPr>
        <p:spPr>
          <a:xfrm>
            <a:off x="2037650" y="3402538"/>
            <a:ext cx="2554200" cy="1506900"/>
          </a:xfrm>
          <a:prstGeom prst="straightConnector1">
            <a:avLst/>
          </a:prstGeom>
          <a:noFill/>
          <a:ln cap="flat" cmpd="sng" w="28575">
            <a:solidFill>
              <a:srgbClr val="FF0000"/>
            </a:solidFill>
            <a:prstDash val="solid"/>
            <a:round/>
            <a:headEnd len="med" w="med" type="none"/>
            <a:tailEnd len="med" w="med" type="triangle"/>
          </a:ln>
        </p:spPr>
      </p:cxnSp>
      <p:cxnSp>
        <p:nvCxnSpPr>
          <p:cNvPr id="383" name="Google Shape;383;p23"/>
          <p:cNvCxnSpPr/>
          <p:nvPr/>
        </p:nvCxnSpPr>
        <p:spPr>
          <a:xfrm flipH="1" rot="10800000">
            <a:off x="2037650" y="1828550"/>
            <a:ext cx="2660100" cy="42600"/>
          </a:xfrm>
          <a:prstGeom prst="straightConnector1">
            <a:avLst/>
          </a:prstGeom>
          <a:noFill/>
          <a:ln cap="flat" cmpd="sng" w="28575">
            <a:solidFill>
              <a:srgbClr val="FF0000"/>
            </a:solidFill>
            <a:prstDash val="solid"/>
            <a:round/>
            <a:headEnd len="med" w="med" type="none"/>
            <a:tailEnd len="med" w="med" type="triangle"/>
          </a:ln>
        </p:spPr>
      </p:cxnSp>
      <p:cxnSp>
        <p:nvCxnSpPr>
          <p:cNvPr id="384" name="Google Shape;384;p23"/>
          <p:cNvCxnSpPr/>
          <p:nvPr/>
        </p:nvCxnSpPr>
        <p:spPr>
          <a:xfrm>
            <a:off x="2044725" y="1864075"/>
            <a:ext cx="2624700" cy="297000"/>
          </a:xfrm>
          <a:prstGeom prst="straightConnector1">
            <a:avLst/>
          </a:prstGeom>
          <a:noFill/>
          <a:ln cap="flat" cmpd="sng" w="28575">
            <a:solidFill>
              <a:srgbClr val="FF0000"/>
            </a:solidFill>
            <a:prstDash val="solid"/>
            <a:round/>
            <a:headEnd len="med" w="med" type="none"/>
            <a:tailEnd len="med" w="med" type="triangle"/>
          </a:ln>
        </p:spPr>
      </p:cxnSp>
      <p:cxnSp>
        <p:nvCxnSpPr>
          <p:cNvPr id="385" name="Google Shape;385;p23"/>
          <p:cNvCxnSpPr/>
          <p:nvPr/>
        </p:nvCxnSpPr>
        <p:spPr>
          <a:xfrm>
            <a:off x="2058875" y="1850000"/>
            <a:ext cx="2534400" cy="679200"/>
          </a:xfrm>
          <a:prstGeom prst="straightConnector1">
            <a:avLst/>
          </a:prstGeom>
          <a:noFill/>
          <a:ln cap="flat" cmpd="sng" w="28575">
            <a:solidFill>
              <a:srgbClr val="FF0000"/>
            </a:solidFill>
            <a:prstDash val="solid"/>
            <a:round/>
            <a:headEnd len="med" w="med" type="none"/>
            <a:tailEnd len="med" w="med" type="triangle"/>
          </a:ln>
        </p:spPr>
      </p:cxnSp>
      <p:cxnSp>
        <p:nvCxnSpPr>
          <p:cNvPr id="386" name="Google Shape;386;p23"/>
          <p:cNvCxnSpPr/>
          <p:nvPr/>
        </p:nvCxnSpPr>
        <p:spPr>
          <a:xfrm>
            <a:off x="2065950" y="1864075"/>
            <a:ext cx="2547000" cy="912600"/>
          </a:xfrm>
          <a:prstGeom prst="straightConnector1">
            <a:avLst/>
          </a:prstGeom>
          <a:noFill/>
          <a:ln cap="flat" cmpd="sng" w="28575">
            <a:solidFill>
              <a:srgbClr val="FF0000"/>
            </a:solidFill>
            <a:prstDash val="solid"/>
            <a:round/>
            <a:headEnd len="med" w="med" type="none"/>
            <a:tailEnd len="med" w="med" type="triangle"/>
          </a:ln>
        </p:spPr>
      </p:cxnSp>
      <p:cxnSp>
        <p:nvCxnSpPr>
          <p:cNvPr id="387" name="Google Shape;387;p23"/>
          <p:cNvCxnSpPr/>
          <p:nvPr/>
        </p:nvCxnSpPr>
        <p:spPr>
          <a:xfrm>
            <a:off x="2044725" y="1871150"/>
            <a:ext cx="2511600" cy="1188600"/>
          </a:xfrm>
          <a:prstGeom prst="straightConnector1">
            <a:avLst/>
          </a:prstGeom>
          <a:noFill/>
          <a:ln cap="flat" cmpd="sng" w="28575">
            <a:solidFill>
              <a:srgbClr val="FF0000"/>
            </a:solidFill>
            <a:prstDash val="solid"/>
            <a:round/>
            <a:headEnd len="med" w="med" type="none"/>
            <a:tailEnd len="med" w="med" type="triangle"/>
          </a:ln>
        </p:spPr>
      </p:cxnSp>
      <p:cxnSp>
        <p:nvCxnSpPr>
          <p:cNvPr id="388" name="Google Shape;388;p23"/>
          <p:cNvCxnSpPr/>
          <p:nvPr/>
        </p:nvCxnSpPr>
        <p:spPr>
          <a:xfrm>
            <a:off x="2037650" y="1878225"/>
            <a:ext cx="2554200" cy="15069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D4B4E"/>
            </a:gs>
            <a:gs pos="100000">
              <a:srgbClr val="040405"/>
            </a:gs>
          </a:gsLst>
          <a:path path="circle">
            <a:fillToRect b="50%" l="50%" r="50%" t="50%"/>
          </a:path>
          <a:tileRect/>
        </a:gradFill>
      </p:bgPr>
    </p:bg>
    <p:spTree>
      <p:nvGrpSpPr>
        <p:cNvPr id="392" name="Shape 392"/>
        <p:cNvGrpSpPr/>
        <p:nvPr/>
      </p:nvGrpSpPr>
      <p:grpSpPr>
        <a:xfrm>
          <a:off x="0" y="0"/>
          <a:ext cx="0" cy="0"/>
          <a:chOff x="0" y="0"/>
          <a:chExt cx="0" cy="0"/>
        </a:xfrm>
      </p:grpSpPr>
      <p:sp>
        <p:nvSpPr>
          <p:cNvPr id="393" name="Google Shape;393;p24"/>
          <p:cNvSpPr txBox="1"/>
          <p:nvPr>
            <p:ph idx="1" type="body"/>
          </p:nvPr>
        </p:nvSpPr>
        <p:spPr>
          <a:xfrm>
            <a:off x="311700" y="1152475"/>
            <a:ext cx="8520600" cy="3545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rPr>
              <a:t>The problem stems from checkpointing both the MPI coordinator and the MPI lib.</a:t>
            </a:r>
            <a:endParaRPr>
              <a:solidFill>
                <a:srgbClr val="FFFFFF"/>
              </a:solidFill>
            </a:endParaRPr>
          </a:p>
        </p:txBody>
      </p:sp>
      <p:sp>
        <p:nvSpPr>
          <p:cNvPr id="394" name="Google Shape;394;p24"/>
          <p:cNvSpPr/>
          <p:nvPr/>
        </p:nvSpPr>
        <p:spPr>
          <a:xfrm>
            <a:off x="5776200" y="1952575"/>
            <a:ext cx="1245300" cy="24903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4"/>
          <p:cNvSpPr/>
          <p:nvPr/>
        </p:nvSpPr>
        <p:spPr>
          <a:xfrm>
            <a:off x="2122500" y="1952575"/>
            <a:ext cx="1245300" cy="24903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4125"/>
                </a:solidFill>
              </a:rPr>
              <a:t>MANA: MPI-Agnostic, Network-Agnostic</a:t>
            </a:r>
            <a:endParaRPr b="1">
              <a:solidFill>
                <a:srgbClr val="CC4125"/>
              </a:solidFill>
            </a:endParaRPr>
          </a:p>
        </p:txBody>
      </p:sp>
      <p:sp>
        <p:nvSpPr>
          <p:cNvPr id="397" name="Google Shape;397;p24"/>
          <p:cNvSpPr/>
          <p:nvPr/>
        </p:nvSpPr>
        <p:spPr>
          <a:xfrm>
            <a:off x="3800850" y="1789975"/>
            <a:ext cx="1542300" cy="50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MPI Coordinator</a:t>
            </a:r>
            <a:endParaRPr/>
          </a:p>
        </p:txBody>
      </p:sp>
      <p:sp>
        <p:nvSpPr>
          <p:cNvPr id="398" name="Google Shape;398;p24"/>
          <p:cNvSpPr/>
          <p:nvPr/>
        </p:nvSpPr>
        <p:spPr>
          <a:xfrm>
            <a:off x="2262475" y="2452563"/>
            <a:ext cx="993600" cy="63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MPI Rank</a:t>
            </a:r>
            <a:endParaRPr/>
          </a:p>
        </p:txBody>
      </p:sp>
      <p:sp>
        <p:nvSpPr>
          <p:cNvPr id="399" name="Google Shape;399;p24"/>
          <p:cNvSpPr/>
          <p:nvPr/>
        </p:nvSpPr>
        <p:spPr>
          <a:xfrm>
            <a:off x="2262475" y="3650650"/>
            <a:ext cx="993600" cy="63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MPI Rank</a:t>
            </a:r>
            <a:endParaRPr/>
          </a:p>
        </p:txBody>
      </p:sp>
      <p:sp>
        <p:nvSpPr>
          <p:cNvPr id="400" name="Google Shape;400;p24"/>
          <p:cNvSpPr/>
          <p:nvPr/>
        </p:nvSpPr>
        <p:spPr>
          <a:xfrm>
            <a:off x="5902050" y="2452575"/>
            <a:ext cx="993600" cy="63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MPI Rank</a:t>
            </a:r>
            <a:endParaRPr/>
          </a:p>
        </p:txBody>
      </p:sp>
      <p:sp>
        <p:nvSpPr>
          <p:cNvPr id="401" name="Google Shape;401;p24"/>
          <p:cNvSpPr/>
          <p:nvPr/>
        </p:nvSpPr>
        <p:spPr>
          <a:xfrm>
            <a:off x="5902050" y="3650650"/>
            <a:ext cx="993600" cy="63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MPI Rank</a:t>
            </a:r>
            <a:endParaRPr/>
          </a:p>
        </p:txBody>
      </p:sp>
      <p:sp>
        <p:nvSpPr>
          <p:cNvPr id="402" name="Google Shape;402;p24"/>
          <p:cNvSpPr txBox="1"/>
          <p:nvPr/>
        </p:nvSpPr>
        <p:spPr>
          <a:xfrm>
            <a:off x="2391325" y="1952575"/>
            <a:ext cx="7359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Node 1</a:t>
            </a:r>
            <a:endParaRPr>
              <a:solidFill>
                <a:srgbClr val="FFFFFF"/>
              </a:solidFill>
              <a:latin typeface="Proxima Nova"/>
              <a:ea typeface="Proxima Nova"/>
              <a:cs typeface="Proxima Nova"/>
              <a:sym typeface="Proxima Nova"/>
            </a:endParaRPr>
          </a:p>
        </p:txBody>
      </p:sp>
      <p:sp>
        <p:nvSpPr>
          <p:cNvPr id="403" name="Google Shape;403;p24"/>
          <p:cNvSpPr txBox="1"/>
          <p:nvPr/>
        </p:nvSpPr>
        <p:spPr>
          <a:xfrm>
            <a:off x="6016775" y="1952575"/>
            <a:ext cx="8106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Node 2</a:t>
            </a:r>
            <a:endParaRPr>
              <a:solidFill>
                <a:srgbClr val="FFFFFF"/>
              </a:solidFill>
              <a:latin typeface="Proxima Nova"/>
              <a:ea typeface="Proxima Nova"/>
              <a:cs typeface="Proxima Nova"/>
              <a:sym typeface="Proxima Nova"/>
            </a:endParaRPr>
          </a:p>
        </p:txBody>
      </p:sp>
      <p:cxnSp>
        <p:nvCxnSpPr>
          <p:cNvPr id="404" name="Google Shape;404;p24"/>
          <p:cNvCxnSpPr>
            <a:stCxn id="398" idx="3"/>
            <a:endCxn id="400" idx="1"/>
          </p:cNvCxnSpPr>
          <p:nvPr/>
        </p:nvCxnSpPr>
        <p:spPr>
          <a:xfrm>
            <a:off x="3256075" y="2770863"/>
            <a:ext cx="2646000" cy="0"/>
          </a:xfrm>
          <a:prstGeom prst="straightConnector1">
            <a:avLst/>
          </a:prstGeom>
          <a:noFill/>
          <a:ln cap="flat" cmpd="sng" w="28575">
            <a:solidFill>
              <a:schemeClr val="dk2"/>
            </a:solidFill>
            <a:prstDash val="solid"/>
            <a:round/>
            <a:headEnd len="med" w="med" type="none"/>
            <a:tailEnd len="med" w="med" type="none"/>
          </a:ln>
        </p:spPr>
      </p:cxnSp>
      <p:cxnSp>
        <p:nvCxnSpPr>
          <p:cNvPr id="405" name="Google Shape;405;p24"/>
          <p:cNvCxnSpPr>
            <a:stCxn id="398" idx="3"/>
            <a:endCxn id="401" idx="1"/>
          </p:cNvCxnSpPr>
          <p:nvPr/>
        </p:nvCxnSpPr>
        <p:spPr>
          <a:xfrm>
            <a:off x="3256075" y="2770863"/>
            <a:ext cx="2646000" cy="1198200"/>
          </a:xfrm>
          <a:prstGeom prst="straightConnector1">
            <a:avLst/>
          </a:prstGeom>
          <a:noFill/>
          <a:ln cap="flat" cmpd="sng" w="28575">
            <a:solidFill>
              <a:schemeClr val="dk2"/>
            </a:solidFill>
            <a:prstDash val="solid"/>
            <a:round/>
            <a:headEnd len="med" w="med" type="none"/>
            <a:tailEnd len="med" w="med" type="none"/>
          </a:ln>
        </p:spPr>
      </p:cxnSp>
      <p:cxnSp>
        <p:nvCxnSpPr>
          <p:cNvPr id="406" name="Google Shape;406;p24"/>
          <p:cNvCxnSpPr>
            <a:stCxn id="400" idx="2"/>
            <a:endCxn id="401" idx="0"/>
          </p:cNvCxnSpPr>
          <p:nvPr/>
        </p:nvCxnSpPr>
        <p:spPr>
          <a:xfrm>
            <a:off x="6398850" y="3089175"/>
            <a:ext cx="0" cy="561600"/>
          </a:xfrm>
          <a:prstGeom prst="straightConnector1">
            <a:avLst/>
          </a:prstGeom>
          <a:noFill/>
          <a:ln cap="flat" cmpd="sng" w="28575">
            <a:solidFill>
              <a:schemeClr val="dk2"/>
            </a:solidFill>
            <a:prstDash val="solid"/>
            <a:round/>
            <a:headEnd len="med" w="med" type="none"/>
            <a:tailEnd len="med" w="med" type="none"/>
          </a:ln>
        </p:spPr>
      </p:cxnSp>
      <p:cxnSp>
        <p:nvCxnSpPr>
          <p:cNvPr id="407" name="Google Shape;407;p24"/>
          <p:cNvCxnSpPr>
            <a:stCxn id="399" idx="3"/>
            <a:endCxn id="401" idx="1"/>
          </p:cNvCxnSpPr>
          <p:nvPr/>
        </p:nvCxnSpPr>
        <p:spPr>
          <a:xfrm>
            <a:off x="3256075" y="3968950"/>
            <a:ext cx="2646000" cy="0"/>
          </a:xfrm>
          <a:prstGeom prst="straightConnector1">
            <a:avLst/>
          </a:prstGeom>
          <a:noFill/>
          <a:ln cap="flat" cmpd="sng" w="28575">
            <a:solidFill>
              <a:schemeClr val="dk2"/>
            </a:solidFill>
            <a:prstDash val="solid"/>
            <a:round/>
            <a:headEnd len="med" w="med" type="none"/>
            <a:tailEnd len="med" w="med" type="none"/>
          </a:ln>
        </p:spPr>
      </p:cxnSp>
      <p:cxnSp>
        <p:nvCxnSpPr>
          <p:cNvPr id="408" name="Google Shape;408;p24"/>
          <p:cNvCxnSpPr>
            <a:stCxn id="398" idx="2"/>
            <a:endCxn id="399" idx="0"/>
          </p:cNvCxnSpPr>
          <p:nvPr/>
        </p:nvCxnSpPr>
        <p:spPr>
          <a:xfrm>
            <a:off x="2759275" y="3089163"/>
            <a:ext cx="0" cy="561600"/>
          </a:xfrm>
          <a:prstGeom prst="straightConnector1">
            <a:avLst/>
          </a:prstGeom>
          <a:noFill/>
          <a:ln cap="flat" cmpd="sng" w="28575">
            <a:solidFill>
              <a:schemeClr val="dk2"/>
            </a:solidFill>
            <a:prstDash val="solid"/>
            <a:round/>
            <a:headEnd len="med" w="med" type="none"/>
            <a:tailEnd len="med" w="med" type="none"/>
          </a:ln>
        </p:spPr>
      </p:cxnSp>
      <p:cxnSp>
        <p:nvCxnSpPr>
          <p:cNvPr id="409" name="Google Shape;409;p24"/>
          <p:cNvCxnSpPr>
            <a:stCxn id="399" idx="3"/>
            <a:endCxn id="400" idx="1"/>
          </p:cNvCxnSpPr>
          <p:nvPr/>
        </p:nvCxnSpPr>
        <p:spPr>
          <a:xfrm flipH="1" rot="10800000">
            <a:off x="3256075" y="2770750"/>
            <a:ext cx="2646000" cy="1198200"/>
          </a:xfrm>
          <a:prstGeom prst="straightConnector1">
            <a:avLst/>
          </a:prstGeom>
          <a:noFill/>
          <a:ln cap="flat" cmpd="sng" w="28575">
            <a:solidFill>
              <a:schemeClr val="dk2"/>
            </a:solidFill>
            <a:prstDash val="solid"/>
            <a:round/>
            <a:headEnd len="med" w="med" type="none"/>
            <a:tailEnd len="med" w="med" type="none"/>
          </a:ln>
        </p:spPr>
      </p:cxnSp>
      <p:cxnSp>
        <p:nvCxnSpPr>
          <p:cNvPr id="410" name="Google Shape;410;p24"/>
          <p:cNvCxnSpPr>
            <a:stCxn id="398" idx="3"/>
            <a:endCxn id="397" idx="2"/>
          </p:cNvCxnSpPr>
          <p:nvPr/>
        </p:nvCxnSpPr>
        <p:spPr>
          <a:xfrm flipH="1" rot="10800000">
            <a:off x="3256075" y="2292063"/>
            <a:ext cx="1315800" cy="478800"/>
          </a:xfrm>
          <a:prstGeom prst="straightConnector1">
            <a:avLst/>
          </a:prstGeom>
          <a:noFill/>
          <a:ln cap="flat" cmpd="sng" w="28575">
            <a:solidFill>
              <a:schemeClr val="dk2"/>
            </a:solidFill>
            <a:prstDash val="solid"/>
            <a:round/>
            <a:headEnd len="med" w="med" type="none"/>
            <a:tailEnd len="med" w="med" type="none"/>
          </a:ln>
        </p:spPr>
      </p:cxnSp>
      <p:cxnSp>
        <p:nvCxnSpPr>
          <p:cNvPr id="411" name="Google Shape;411;p24"/>
          <p:cNvCxnSpPr>
            <a:stCxn id="399" idx="3"/>
            <a:endCxn id="397" idx="2"/>
          </p:cNvCxnSpPr>
          <p:nvPr/>
        </p:nvCxnSpPr>
        <p:spPr>
          <a:xfrm flipH="1" rot="10800000">
            <a:off x="3256075" y="2292250"/>
            <a:ext cx="1315800" cy="1676700"/>
          </a:xfrm>
          <a:prstGeom prst="straightConnector1">
            <a:avLst/>
          </a:prstGeom>
          <a:noFill/>
          <a:ln cap="flat" cmpd="sng" w="28575">
            <a:solidFill>
              <a:schemeClr val="dk2"/>
            </a:solidFill>
            <a:prstDash val="solid"/>
            <a:round/>
            <a:headEnd len="med" w="med" type="none"/>
            <a:tailEnd len="med" w="med" type="none"/>
          </a:ln>
        </p:spPr>
      </p:cxnSp>
      <p:cxnSp>
        <p:nvCxnSpPr>
          <p:cNvPr id="412" name="Google Shape;412;p24"/>
          <p:cNvCxnSpPr>
            <a:stCxn id="400" idx="1"/>
            <a:endCxn id="397" idx="2"/>
          </p:cNvCxnSpPr>
          <p:nvPr/>
        </p:nvCxnSpPr>
        <p:spPr>
          <a:xfrm rot="10800000">
            <a:off x="4572150" y="2292075"/>
            <a:ext cx="1329900" cy="478800"/>
          </a:xfrm>
          <a:prstGeom prst="straightConnector1">
            <a:avLst/>
          </a:prstGeom>
          <a:noFill/>
          <a:ln cap="flat" cmpd="sng" w="28575">
            <a:solidFill>
              <a:schemeClr val="dk2"/>
            </a:solidFill>
            <a:prstDash val="solid"/>
            <a:round/>
            <a:headEnd len="med" w="med" type="none"/>
            <a:tailEnd len="med" w="med" type="none"/>
          </a:ln>
        </p:spPr>
      </p:cxnSp>
      <p:cxnSp>
        <p:nvCxnSpPr>
          <p:cNvPr id="413" name="Google Shape;413;p24"/>
          <p:cNvCxnSpPr>
            <a:stCxn id="401" idx="1"/>
            <a:endCxn id="397" idx="2"/>
          </p:cNvCxnSpPr>
          <p:nvPr/>
        </p:nvCxnSpPr>
        <p:spPr>
          <a:xfrm rot="10800000">
            <a:off x="4572150" y="2292250"/>
            <a:ext cx="1329900" cy="16767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000"/>
                                        <p:tgtEl>
                                          <p:spTgt spid="3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D4B4E"/>
            </a:gs>
            <a:gs pos="100000">
              <a:srgbClr val="040405"/>
            </a:gs>
          </a:gsLst>
          <a:path path="circle">
            <a:fillToRect b="50%" l="50%" r="50%" t="50%"/>
          </a:path>
          <a:tileRect/>
        </a:gradFill>
      </p:bgPr>
    </p:bg>
    <p:spTree>
      <p:nvGrpSpPr>
        <p:cNvPr id="417" name="Shape 417"/>
        <p:cNvGrpSpPr/>
        <p:nvPr/>
      </p:nvGrpSpPr>
      <p:grpSpPr>
        <a:xfrm>
          <a:off x="0" y="0"/>
          <a:ext cx="0" cy="0"/>
          <a:chOff x="0" y="0"/>
          <a:chExt cx="0" cy="0"/>
        </a:xfrm>
      </p:grpSpPr>
      <p:sp>
        <p:nvSpPr>
          <p:cNvPr id="418" name="Google Shape;418;p25"/>
          <p:cNvSpPr txBox="1"/>
          <p:nvPr>
            <p:ph idx="1" type="body"/>
          </p:nvPr>
        </p:nvSpPr>
        <p:spPr>
          <a:xfrm>
            <a:off x="311700" y="1152475"/>
            <a:ext cx="8520600" cy="354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The problem stems from checkpointing MPI - both the coordinator and the library.</a:t>
            </a:r>
            <a:endParaRPr>
              <a:solidFill>
                <a:srgbClr val="FFFFFF"/>
              </a:solidFill>
            </a:endParaRPr>
          </a:p>
          <a:p>
            <a:pPr indent="0" lvl="0" marL="0" rtl="0" algn="l">
              <a:spcBef>
                <a:spcPts val="1600"/>
              </a:spcBef>
              <a:spcAft>
                <a:spcPts val="0"/>
              </a:spcAft>
              <a:buNone/>
            </a:pPr>
            <a:r>
              <a:t/>
            </a:r>
            <a:endParaRPr>
              <a:solidFill>
                <a:srgbClr val="FFFFFF"/>
              </a:solidFill>
            </a:endParaRPr>
          </a:p>
          <a:p>
            <a:pPr indent="0" lvl="0" marL="0" rtl="0" algn="l">
              <a:spcBef>
                <a:spcPts val="1600"/>
              </a:spcBef>
              <a:spcAft>
                <a:spcPts val="0"/>
              </a:spcAft>
              <a:buNone/>
            </a:pPr>
            <a:r>
              <a:rPr lang="en">
                <a:solidFill>
                  <a:srgbClr val="FFFFFF"/>
                </a:solidFill>
              </a:rPr>
              <a:t>Connections</a:t>
            </a:r>
            <a:endParaRPr>
              <a:solidFill>
                <a:srgbClr val="FFFFFF"/>
              </a:solidFill>
            </a:endParaRPr>
          </a:p>
          <a:p>
            <a:pPr indent="0" lvl="0" marL="0" rtl="0" algn="l">
              <a:spcBef>
                <a:spcPts val="1600"/>
              </a:spcBef>
              <a:spcAft>
                <a:spcPts val="0"/>
              </a:spcAft>
              <a:buNone/>
            </a:pPr>
            <a:r>
              <a:rPr lang="en">
                <a:solidFill>
                  <a:srgbClr val="FFFFFF"/>
                </a:solidFill>
              </a:rPr>
              <a:t>Groups</a:t>
            </a:r>
            <a:endParaRPr>
              <a:solidFill>
                <a:srgbClr val="FFFFFF"/>
              </a:solidFill>
            </a:endParaRPr>
          </a:p>
          <a:p>
            <a:pPr indent="0" lvl="0" marL="0" rtl="0" algn="l">
              <a:spcBef>
                <a:spcPts val="1600"/>
              </a:spcBef>
              <a:spcAft>
                <a:spcPts val="0"/>
              </a:spcAft>
              <a:buNone/>
            </a:pPr>
            <a:r>
              <a:rPr lang="en">
                <a:solidFill>
                  <a:srgbClr val="FFFFFF"/>
                </a:solidFill>
              </a:rPr>
              <a:t>Communicators</a:t>
            </a:r>
            <a:endParaRPr>
              <a:solidFill>
                <a:srgbClr val="FFFFFF"/>
              </a:solidFill>
            </a:endParaRPr>
          </a:p>
          <a:p>
            <a:pPr indent="0" lvl="0" marL="0" rtl="0" algn="l">
              <a:spcBef>
                <a:spcPts val="1600"/>
              </a:spcBef>
              <a:spcAft>
                <a:spcPts val="1600"/>
              </a:spcAft>
              <a:buNone/>
            </a:pPr>
            <a:r>
              <a:rPr lang="en">
                <a:solidFill>
                  <a:srgbClr val="FFFFFF"/>
                </a:solidFill>
              </a:rPr>
              <a:t>Link State</a:t>
            </a:r>
            <a:endParaRPr>
              <a:solidFill>
                <a:srgbClr val="FFFFFF"/>
              </a:solidFill>
            </a:endParaRPr>
          </a:p>
        </p:txBody>
      </p:sp>
      <p:sp>
        <p:nvSpPr>
          <p:cNvPr id="419" name="Google Shape;419;p25"/>
          <p:cNvSpPr/>
          <p:nvPr/>
        </p:nvSpPr>
        <p:spPr>
          <a:xfrm>
            <a:off x="5776200" y="1952575"/>
            <a:ext cx="1245300" cy="24903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5"/>
          <p:cNvSpPr/>
          <p:nvPr/>
        </p:nvSpPr>
        <p:spPr>
          <a:xfrm>
            <a:off x="2122500" y="1952575"/>
            <a:ext cx="1245300" cy="24903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4125"/>
                </a:solidFill>
              </a:rPr>
              <a:t>MANA: MPI-Agnostic, Network-Agnostic</a:t>
            </a:r>
            <a:endParaRPr b="1">
              <a:solidFill>
                <a:srgbClr val="CC4125"/>
              </a:solidFill>
            </a:endParaRPr>
          </a:p>
        </p:txBody>
      </p:sp>
      <p:sp>
        <p:nvSpPr>
          <p:cNvPr id="422" name="Google Shape;422;p25"/>
          <p:cNvSpPr/>
          <p:nvPr/>
        </p:nvSpPr>
        <p:spPr>
          <a:xfrm>
            <a:off x="3800850" y="1789975"/>
            <a:ext cx="1542300" cy="50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MPI Coordinator</a:t>
            </a:r>
            <a:endParaRPr/>
          </a:p>
        </p:txBody>
      </p:sp>
      <p:sp>
        <p:nvSpPr>
          <p:cNvPr id="423" name="Google Shape;423;p25"/>
          <p:cNvSpPr/>
          <p:nvPr/>
        </p:nvSpPr>
        <p:spPr>
          <a:xfrm>
            <a:off x="2262475" y="2452563"/>
            <a:ext cx="993600" cy="6366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B7B7B7"/>
                </a:solidFill>
              </a:rPr>
              <a:t>MPI Rank</a:t>
            </a:r>
            <a:endParaRPr>
              <a:solidFill>
                <a:srgbClr val="B7B7B7"/>
              </a:solidFill>
            </a:endParaRPr>
          </a:p>
        </p:txBody>
      </p:sp>
      <p:sp>
        <p:nvSpPr>
          <p:cNvPr id="424" name="Google Shape;424;p25"/>
          <p:cNvSpPr/>
          <p:nvPr/>
        </p:nvSpPr>
        <p:spPr>
          <a:xfrm>
            <a:off x="2262475" y="3650650"/>
            <a:ext cx="993600" cy="636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MPI Rank</a:t>
            </a:r>
            <a:endParaRPr/>
          </a:p>
        </p:txBody>
      </p:sp>
      <p:sp>
        <p:nvSpPr>
          <p:cNvPr id="425" name="Google Shape;425;p25"/>
          <p:cNvSpPr/>
          <p:nvPr/>
        </p:nvSpPr>
        <p:spPr>
          <a:xfrm>
            <a:off x="5902050" y="2452575"/>
            <a:ext cx="993600" cy="636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MPI Rank</a:t>
            </a:r>
            <a:endParaRPr/>
          </a:p>
        </p:txBody>
      </p:sp>
      <p:sp>
        <p:nvSpPr>
          <p:cNvPr id="426" name="Google Shape;426;p25"/>
          <p:cNvSpPr/>
          <p:nvPr/>
        </p:nvSpPr>
        <p:spPr>
          <a:xfrm>
            <a:off x="5902050" y="3650650"/>
            <a:ext cx="993600" cy="636600"/>
          </a:xfrm>
          <a:prstGeom prst="rect">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B7B7B7"/>
                </a:solidFill>
              </a:rPr>
              <a:t>MPI Rank</a:t>
            </a:r>
            <a:endParaRPr>
              <a:solidFill>
                <a:srgbClr val="B7B7B7"/>
              </a:solidFill>
            </a:endParaRPr>
          </a:p>
        </p:txBody>
      </p:sp>
      <p:sp>
        <p:nvSpPr>
          <p:cNvPr id="427" name="Google Shape;427;p25"/>
          <p:cNvSpPr txBox="1"/>
          <p:nvPr/>
        </p:nvSpPr>
        <p:spPr>
          <a:xfrm>
            <a:off x="2391325" y="1952575"/>
            <a:ext cx="7359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Node 1</a:t>
            </a:r>
            <a:endParaRPr>
              <a:solidFill>
                <a:srgbClr val="FFFFFF"/>
              </a:solidFill>
              <a:latin typeface="Proxima Nova"/>
              <a:ea typeface="Proxima Nova"/>
              <a:cs typeface="Proxima Nova"/>
              <a:sym typeface="Proxima Nova"/>
            </a:endParaRPr>
          </a:p>
        </p:txBody>
      </p:sp>
      <p:sp>
        <p:nvSpPr>
          <p:cNvPr id="428" name="Google Shape;428;p25"/>
          <p:cNvSpPr txBox="1"/>
          <p:nvPr/>
        </p:nvSpPr>
        <p:spPr>
          <a:xfrm>
            <a:off x="6016775" y="1952575"/>
            <a:ext cx="8106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Node 2</a:t>
            </a:r>
            <a:endParaRPr>
              <a:solidFill>
                <a:srgbClr val="FFFFFF"/>
              </a:solidFill>
              <a:latin typeface="Proxima Nova"/>
              <a:ea typeface="Proxima Nova"/>
              <a:cs typeface="Proxima Nova"/>
              <a:sym typeface="Proxima Nova"/>
            </a:endParaRPr>
          </a:p>
        </p:txBody>
      </p:sp>
      <p:cxnSp>
        <p:nvCxnSpPr>
          <p:cNvPr id="429" name="Google Shape;429;p25"/>
          <p:cNvCxnSpPr>
            <a:stCxn id="423" idx="3"/>
            <a:endCxn id="425" idx="1"/>
          </p:cNvCxnSpPr>
          <p:nvPr/>
        </p:nvCxnSpPr>
        <p:spPr>
          <a:xfrm>
            <a:off x="3256075" y="2770863"/>
            <a:ext cx="2646000" cy="0"/>
          </a:xfrm>
          <a:prstGeom prst="straightConnector1">
            <a:avLst/>
          </a:prstGeom>
          <a:noFill/>
          <a:ln cap="flat" cmpd="sng" w="28575">
            <a:solidFill>
              <a:srgbClr val="FF0000"/>
            </a:solidFill>
            <a:prstDash val="solid"/>
            <a:round/>
            <a:headEnd len="med" w="med" type="none"/>
            <a:tailEnd len="med" w="med" type="none"/>
          </a:ln>
        </p:spPr>
      </p:cxnSp>
      <p:cxnSp>
        <p:nvCxnSpPr>
          <p:cNvPr id="430" name="Google Shape;430;p25"/>
          <p:cNvCxnSpPr>
            <a:stCxn id="423" idx="3"/>
            <a:endCxn id="426" idx="1"/>
          </p:cNvCxnSpPr>
          <p:nvPr/>
        </p:nvCxnSpPr>
        <p:spPr>
          <a:xfrm>
            <a:off x="3256075" y="2770863"/>
            <a:ext cx="2646000" cy="1198200"/>
          </a:xfrm>
          <a:prstGeom prst="straightConnector1">
            <a:avLst/>
          </a:prstGeom>
          <a:noFill/>
          <a:ln cap="flat" cmpd="sng" w="28575">
            <a:solidFill>
              <a:schemeClr val="dk2"/>
            </a:solidFill>
            <a:prstDash val="solid"/>
            <a:round/>
            <a:headEnd len="med" w="med" type="none"/>
            <a:tailEnd len="med" w="med" type="none"/>
          </a:ln>
        </p:spPr>
      </p:cxnSp>
      <p:cxnSp>
        <p:nvCxnSpPr>
          <p:cNvPr id="431" name="Google Shape;431;p25"/>
          <p:cNvCxnSpPr>
            <a:stCxn id="425" idx="2"/>
            <a:endCxn id="426" idx="0"/>
          </p:cNvCxnSpPr>
          <p:nvPr/>
        </p:nvCxnSpPr>
        <p:spPr>
          <a:xfrm>
            <a:off x="6398850" y="3089175"/>
            <a:ext cx="0" cy="561600"/>
          </a:xfrm>
          <a:prstGeom prst="straightConnector1">
            <a:avLst/>
          </a:prstGeom>
          <a:noFill/>
          <a:ln cap="flat" cmpd="sng" w="28575">
            <a:solidFill>
              <a:schemeClr val="dk2"/>
            </a:solidFill>
            <a:prstDash val="solid"/>
            <a:round/>
            <a:headEnd len="med" w="med" type="none"/>
            <a:tailEnd len="med" w="med" type="none"/>
          </a:ln>
        </p:spPr>
      </p:cxnSp>
      <p:cxnSp>
        <p:nvCxnSpPr>
          <p:cNvPr id="432" name="Google Shape;432;p25"/>
          <p:cNvCxnSpPr>
            <a:stCxn id="424" idx="3"/>
            <a:endCxn id="426" idx="1"/>
          </p:cNvCxnSpPr>
          <p:nvPr/>
        </p:nvCxnSpPr>
        <p:spPr>
          <a:xfrm>
            <a:off x="3256075" y="3968950"/>
            <a:ext cx="2646000" cy="0"/>
          </a:xfrm>
          <a:prstGeom prst="straightConnector1">
            <a:avLst/>
          </a:prstGeom>
          <a:noFill/>
          <a:ln cap="flat" cmpd="sng" w="28575">
            <a:solidFill>
              <a:schemeClr val="dk2"/>
            </a:solidFill>
            <a:prstDash val="solid"/>
            <a:round/>
            <a:headEnd len="med" w="med" type="none"/>
            <a:tailEnd len="med" w="med" type="none"/>
          </a:ln>
        </p:spPr>
      </p:cxnSp>
      <p:cxnSp>
        <p:nvCxnSpPr>
          <p:cNvPr id="433" name="Google Shape;433;p25"/>
          <p:cNvCxnSpPr>
            <a:stCxn id="423" idx="2"/>
            <a:endCxn id="424" idx="0"/>
          </p:cNvCxnSpPr>
          <p:nvPr/>
        </p:nvCxnSpPr>
        <p:spPr>
          <a:xfrm>
            <a:off x="2759275" y="3089163"/>
            <a:ext cx="0" cy="561600"/>
          </a:xfrm>
          <a:prstGeom prst="straightConnector1">
            <a:avLst/>
          </a:prstGeom>
          <a:noFill/>
          <a:ln cap="flat" cmpd="sng" w="28575">
            <a:solidFill>
              <a:schemeClr val="dk2"/>
            </a:solidFill>
            <a:prstDash val="solid"/>
            <a:round/>
            <a:headEnd len="med" w="med" type="none"/>
            <a:tailEnd len="med" w="med" type="none"/>
          </a:ln>
        </p:spPr>
      </p:cxnSp>
      <p:cxnSp>
        <p:nvCxnSpPr>
          <p:cNvPr id="434" name="Google Shape;434;p25"/>
          <p:cNvCxnSpPr>
            <a:stCxn id="424" idx="3"/>
            <a:endCxn id="425" idx="1"/>
          </p:cNvCxnSpPr>
          <p:nvPr/>
        </p:nvCxnSpPr>
        <p:spPr>
          <a:xfrm flipH="1" rot="10800000">
            <a:off x="3256075" y="2770750"/>
            <a:ext cx="2646000" cy="1198200"/>
          </a:xfrm>
          <a:prstGeom prst="straightConnector1">
            <a:avLst/>
          </a:prstGeom>
          <a:noFill/>
          <a:ln cap="flat" cmpd="sng" w="28575">
            <a:solidFill>
              <a:srgbClr val="FF0000"/>
            </a:solidFill>
            <a:prstDash val="solid"/>
            <a:round/>
            <a:headEnd len="med" w="med" type="none"/>
            <a:tailEnd len="med" w="med" type="none"/>
          </a:ln>
        </p:spPr>
      </p:cxnSp>
      <p:cxnSp>
        <p:nvCxnSpPr>
          <p:cNvPr id="435" name="Google Shape;435;p25"/>
          <p:cNvCxnSpPr>
            <a:stCxn id="423" idx="3"/>
            <a:endCxn id="422" idx="2"/>
          </p:cNvCxnSpPr>
          <p:nvPr/>
        </p:nvCxnSpPr>
        <p:spPr>
          <a:xfrm flipH="1" rot="10800000">
            <a:off x="3256075" y="2292063"/>
            <a:ext cx="1315800" cy="478800"/>
          </a:xfrm>
          <a:prstGeom prst="straightConnector1">
            <a:avLst/>
          </a:prstGeom>
          <a:noFill/>
          <a:ln cap="flat" cmpd="sng" w="28575">
            <a:solidFill>
              <a:schemeClr val="dk2"/>
            </a:solidFill>
            <a:prstDash val="solid"/>
            <a:round/>
            <a:headEnd len="med" w="med" type="none"/>
            <a:tailEnd len="med" w="med" type="none"/>
          </a:ln>
        </p:spPr>
      </p:cxnSp>
      <p:cxnSp>
        <p:nvCxnSpPr>
          <p:cNvPr id="436" name="Google Shape;436;p25"/>
          <p:cNvCxnSpPr>
            <a:stCxn id="424" idx="3"/>
            <a:endCxn id="422" idx="2"/>
          </p:cNvCxnSpPr>
          <p:nvPr/>
        </p:nvCxnSpPr>
        <p:spPr>
          <a:xfrm flipH="1" rot="10800000">
            <a:off x="3256075" y="2292250"/>
            <a:ext cx="1315800" cy="1676700"/>
          </a:xfrm>
          <a:prstGeom prst="straightConnector1">
            <a:avLst/>
          </a:prstGeom>
          <a:noFill/>
          <a:ln cap="flat" cmpd="sng" w="28575">
            <a:solidFill>
              <a:schemeClr val="dk2"/>
            </a:solidFill>
            <a:prstDash val="solid"/>
            <a:round/>
            <a:headEnd len="med" w="med" type="none"/>
            <a:tailEnd len="med" w="med" type="none"/>
          </a:ln>
        </p:spPr>
      </p:cxnSp>
      <p:cxnSp>
        <p:nvCxnSpPr>
          <p:cNvPr id="437" name="Google Shape;437;p25"/>
          <p:cNvCxnSpPr>
            <a:stCxn id="425" idx="1"/>
            <a:endCxn id="422" idx="2"/>
          </p:cNvCxnSpPr>
          <p:nvPr/>
        </p:nvCxnSpPr>
        <p:spPr>
          <a:xfrm rot="10800000">
            <a:off x="4572150" y="2292075"/>
            <a:ext cx="1329900" cy="478800"/>
          </a:xfrm>
          <a:prstGeom prst="straightConnector1">
            <a:avLst/>
          </a:prstGeom>
          <a:noFill/>
          <a:ln cap="flat" cmpd="sng" w="28575">
            <a:solidFill>
              <a:schemeClr val="dk2"/>
            </a:solidFill>
            <a:prstDash val="solid"/>
            <a:round/>
            <a:headEnd len="med" w="med" type="none"/>
            <a:tailEnd len="med" w="med" type="none"/>
          </a:ln>
        </p:spPr>
      </p:cxnSp>
      <p:cxnSp>
        <p:nvCxnSpPr>
          <p:cNvPr id="438" name="Google Shape;438;p25"/>
          <p:cNvCxnSpPr>
            <a:stCxn id="426" idx="1"/>
            <a:endCxn id="422" idx="2"/>
          </p:cNvCxnSpPr>
          <p:nvPr/>
        </p:nvCxnSpPr>
        <p:spPr>
          <a:xfrm rot="10800000">
            <a:off x="4572150" y="2292250"/>
            <a:ext cx="1329900" cy="167670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D4B4E"/>
            </a:gs>
            <a:gs pos="100000">
              <a:srgbClr val="040405"/>
            </a:gs>
          </a:gsLst>
          <a:path path="circle">
            <a:fillToRect b="50%" l="50%" r="50%" t="50%"/>
          </a:path>
          <a:tileRect/>
        </a:gradFill>
      </p:bgPr>
    </p:bg>
    <p:spTree>
      <p:nvGrpSpPr>
        <p:cNvPr id="442" name="Shape 442"/>
        <p:cNvGrpSpPr/>
        <p:nvPr/>
      </p:nvGrpSpPr>
      <p:grpSpPr>
        <a:xfrm>
          <a:off x="0" y="0"/>
          <a:ext cx="0" cy="0"/>
          <a:chOff x="0" y="0"/>
          <a:chExt cx="0" cy="0"/>
        </a:xfrm>
      </p:grpSpPr>
      <p:sp>
        <p:nvSpPr>
          <p:cNvPr id="443" name="Google Shape;443;p26"/>
          <p:cNvSpPr txBox="1"/>
          <p:nvPr>
            <p:ph idx="1" type="body"/>
          </p:nvPr>
        </p:nvSpPr>
        <p:spPr>
          <a:xfrm>
            <a:off x="311700" y="1152475"/>
            <a:ext cx="8520600" cy="3545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rPr>
              <a:t>Step 1:  Drain the Network</a:t>
            </a:r>
            <a:endParaRPr>
              <a:solidFill>
                <a:srgbClr val="FFFFFF"/>
              </a:solidFill>
            </a:endParaRPr>
          </a:p>
        </p:txBody>
      </p:sp>
      <p:sp>
        <p:nvSpPr>
          <p:cNvPr id="444" name="Google Shape;444;p26"/>
          <p:cNvSpPr/>
          <p:nvPr/>
        </p:nvSpPr>
        <p:spPr>
          <a:xfrm>
            <a:off x="5776200" y="1952575"/>
            <a:ext cx="1245300" cy="24903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6"/>
          <p:cNvSpPr/>
          <p:nvPr/>
        </p:nvSpPr>
        <p:spPr>
          <a:xfrm>
            <a:off x="2122500" y="1952575"/>
            <a:ext cx="1245300" cy="24903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4125"/>
                </a:solidFill>
              </a:rPr>
              <a:t>Achieving Agnosticism</a:t>
            </a:r>
            <a:endParaRPr b="1">
              <a:solidFill>
                <a:srgbClr val="CC4125"/>
              </a:solidFill>
            </a:endParaRPr>
          </a:p>
        </p:txBody>
      </p:sp>
      <p:sp>
        <p:nvSpPr>
          <p:cNvPr id="447" name="Google Shape;447;p26"/>
          <p:cNvSpPr/>
          <p:nvPr/>
        </p:nvSpPr>
        <p:spPr>
          <a:xfrm>
            <a:off x="3800850" y="1789975"/>
            <a:ext cx="1542300" cy="50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MPI Coordinator</a:t>
            </a:r>
            <a:endParaRPr/>
          </a:p>
        </p:txBody>
      </p:sp>
      <p:sp>
        <p:nvSpPr>
          <p:cNvPr id="448" name="Google Shape;448;p26"/>
          <p:cNvSpPr/>
          <p:nvPr/>
        </p:nvSpPr>
        <p:spPr>
          <a:xfrm>
            <a:off x="2262475" y="2452563"/>
            <a:ext cx="993600" cy="636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MPI Rank</a:t>
            </a:r>
            <a:endParaRPr/>
          </a:p>
        </p:txBody>
      </p:sp>
      <p:sp>
        <p:nvSpPr>
          <p:cNvPr id="449" name="Google Shape;449;p26"/>
          <p:cNvSpPr/>
          <p:nvPr/>
        </p:nvSpPr>
        <p:spPr>
          <a:xfrm>
            <a:off x="2262475" y="3650650"/>
            <a:ext cx="993600" cy="636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MPI Rank</a:t>
            </a:r>
            <a:endParaRPr/>
          </a:p>
        </p:txBody>
      </p:sp>
      <p:sp>
        <p:nvSpPr>
          <p:cNvPr id="450" name="Google Shape;450;p26"/>
          <p:cNvSpPr/>
          <p:nvPr/>
        </p:nvSpPr>
        <p:spPr>
          <a:xfrm>
            <a:off x="5902050" y="2452575"/>
            <a:ext cx="993600" cy="636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MPI Rank</a:t>
            </a:r>
            <a:endParaRPr/>
          </a:p>
        </p:txBody>
      </p:sp>
      <p:sp>
        <p:nvSpPr>
          <p:cNvPr id="451" name="Google Shape;451;p26"/>
          <p:cNvSpPr/>
          <p:nvPr/>
        </p:nvSpPr>
        <p:spPr>
          <a:xfrm>
            <a:off x="5902050" y="3650650"/>
            <a:ext cx="993600" cy="636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MPI Rank</a:t>
            </a:r>
            <a:endParaRPr/>
          </a:p>
        </p:txBody>
      </p:sp>
      <p:cxnSp>
        <p:nvCxnSpPr>
          <p:cNvPr id="452" name="Google Shape;452;p26"/>
          <p:cNvCxnSpPr>
            <a:stCxn id="448" idx="3"/>
            <a:endCxn id="450" idx="1"/>
          </p:cNvCxnSpPr>
          <p:nvPr/>
        </p:nvCxnSpPr>
        <p:spPr>
          <a:xfrm>
            <a:off x="3256075" y="2770863"/>
            <a:ext cx="2646000" cy="0"/>
          </a:xfrm>
          <a:prstGeom prst="straightConnector1">
            <a:avLst/>
          </a:prstGeom>
          <a:noFill/>
          <a:ln cap="flat" cmpd="sng" w="28575">
            <a:solidFill>
              <a:schemeClr val="dk2"/>
            </a:solidFill>
            <a:prstDash val="solid"/>
            <a:round/>
            <a:headEnd len="med" w="med" type="none"/>
            <a:tailEnd len="med" w="med" type="none"/>
          </a:ln>
        </p:spPr>
      </p:cxnSp>
      <p:cxnSp>
        <p:nvCxnSpPr>
          <p:cNvPr id="453" name="Google Shape;453;p26"/>
          <p:cNvCxnSpPr>
            <a:stCxn id="448" idx="3"/>
            <a:endCxn id="451" idx="1"/>
          </p:cNvCxnSpPr>
          <p:nvPr/>
        </p:nvCxnSpPr>
        <p:spPr>
          <a:xfrm>
            <a:off x="3256075" y="2770863"/>
            <a:ext cx="2646000" cy="1198200"/>
          </a:xfrm>
          <a:prstGeom prst="straightConnector1">
            <a:avLst/>
          </a:prstGeom>
          <a:noFill/>
          <a:ln cap="flat" cmpd="sng" w="28575">
            <a:solidFill>
              <a:schemeClr val="dk2"/>
            </a:solidFill>
            <a:prstDash val="solid"/>
            <a:round/>
            <a:headEnd len="med" w="med" type="none"/>
            <a:tailEnd len="med" w="med" type="none"/>
          </a:ln>
        </p:spPr>
      </p:cxnSp>
      <p:cxnSp>
        <p:nvCxnSpPr>
          <p:cNvPr id="454" name="Google Shape;454;p26"/>
          <p:cNvCxnSpPr>
            <a:stCxn id="450" idx="2"/>
            <a:endCxn id="451" idx="0"/>
          </p:cNvCxnSpPr>
          <p:nvPr/>
        </p:nvCxnSpPr>
        <p:spPr>
          <a:xfrm>
            <a:off x="6398850" y="3089175"/>
            <a:ext cx="0" cy="561600"/>
          </a:xfrm>
          <a:prstGeom prst="straightConnector1">
            <a:avLst/>
          </a:prstGeom>
          <a:noFill/>
          <a:ln cap="flat" cmpd="sng" w="28575">
            <a:solidFill>
              <a:schemeClr val="dk2"/>
            </a:solidFill>
            <a:prstDash val="solid"/>
            <a:round/>
            <a:headEnd len="med" w="med" type="none"/>
            <a:tailEnd len="med" w="med" type="none"/>
          </a:ln>
        </p:spPr>
      </p:cxnSp>
      <p:cxnSp>
        <p:nvCxnSpPr>
          <p:cNvPr id="455" name="Google Shape;455;p26"/>
          <p:cNvCxnSpPr>
            <a:stCxn id="449" idx="3"/>
            <a:endCxn id="451" idx="1"/>
          </p:cNvCxnSpPr>
          <p:nvPr/>
        </p:nvCxnSpPr>
        <p:spPr>
          <a:xfrm>
            <a:off x="3256075" y="3968950"/>
            <a:ext cx="2646000" cy="0"/>
          </a:xfrm>
          <a:prstGeom prst="straightConnector1">
            <a:avLst/>
          </a:prstGeom>
          <a:noFill/>
          <a:ln cap="flat" cmpd="sng" w="28575">
            <a:solidFill>
              <a:schemeClr val="dk2"/>
            </a:solidFill>
            <a:prstDash val="solid"/>
            <a:round/>
            <a:headEnd len="med" w="med" type="none"/>
            <a:tailEnd len="med" w="med" type="none"/>
          </a:ln>
        </p:spPr>
      </p:cxnSp>
      <p:cxnSp>
        <p:nvCxnSpPr>
          <p:cNvPr id="456" name="Google Shape;456;p26"/>
          <p:cNvCxnSpPr>
            <a:stCxn id="448" idx="2"/>
            <a:endCxn id="449" idx="0"/>
          </p:cNvCxnSpPr>
          <p:nvPr/>
        </p:nvCxnSpPr>
        <p:spPr>
          <a:xfrm>
            <a:off x="2759275" y="3089163"/>
            <a:ext cx="0" cy="561600"/>
          </a:xfrm>
          <a:prstGeom prst="straightConnector1">
            <a:avLst/>
          </a:prstGeom>
          <a:noFill/>
          <a:ln cap="flat" cmpd="sng" w="28575">
            <a:solidFill>
              <a:schemeClr val="dk2"/>
            </a:solidFill>
            <a:prstDash val="solid"/>
            <a:round/>
            <a:headEnd len="med" w="med" type="none"/>
            <a:tailEnd len="med" w="med" type="none"/>
          </a:ln>
        </p:spPr>
      </p:cxnSp>
      <p:cxnSp>
        <p:nvCxnSpPr>
          <p:cNvPr id="457" name="Google Shape;457;p26"/>
          <p:cNvCxnSpPr>
            <a:stCxn id="449" idx="3"/>
            <a:endCxn id="450" idx="1"/>
          </p:cNvCxnSpPr>
          <p:nvPr/>
        </p:nvCxnSpPr>
        <p:spPr>
          <a:xfrm flipH="1" rot="10800000">
            <a:off x="3256075" y="2770750"/>
            <a:ext cx="2646000" cy="1198200"/>
          </a:xfrm>
          <a:prstGeom prst="straightConnector1">
            <a:avLst/>
          </a:prstGeom>
          <a:noFill/>
          <a:ln cap="flat" cmpd="sng" w="28575">
            <a:solidFill>
              <a:schemeClr val="dk2"/>
            </a:solidFill>
            <a:prstDash val="solid"/>
            <a:round/>
            <a:headEnd len="med" w="med" type="none"/>
            <a:tailEnd len="med" w="med" type="none"/>
          </a:ln>
        </p:spPr>
      </p:cxnSp>
      <p:cxnSp>
        <p:nvCxnSpPr>
          <p:cNvPr id="458" name="Google Shape;458;p26"/>
          <p:cNvCxnSpPr>
            <a:stCxn id="448" idx="3"/>
            <a:endCxn id="447" idx="2"/>
          </p:cNvCxnSpPr>
          <p:nvPr/>
        </p:nvCxnSpPr>
        <p:spPr>
          <a:xfrm flipH="1" rot="10800000">
            <a:off x="3256075" y="2292063"/>
            <a:ext cx="1315800" cy="478800"/>
          </a:xfrm>
          <a:prstGeom prst="straightConnector1">
            <a:avLst/>
          </a:prstGeom>
          <a:noFill/>
          <a:ln cap="flat" cmpd="sng" w="28575">
            <a:solidFill>
              <a:schemeClr val="dk2"/>
            </a:solidFill>
            <a:prstDash val="solid"/>
            <a:round/>
            <a:headEnd len="med" w="med" type="none"/>
            <a:tailEnd len="med" w="med" type="none"/>
          </a:ln>
        </p:spPr>
      </p:cxnSp>
      <p:cxnSp>
        <p:nvCxnSpPr>
          <p:cNvPr id="459" name="Google Shape;459;p26"/>
          <p:cNvCxnSpPr>
            <a:stCxn id="449" idx="3"/>
            <a:endCxn id="447" idx="2"/>
          </p:cNvCxnSpPr>
          <p:nvPr/>
        </p:nvCxnSpPr>
        <p:spPr>
          <a:xfrm flipH="1" rot="10800000">
            <a:off x="3256075" y="2292250"/>
            <a:ext cx="1315800" cy="1676700"/>
          </a:xfrm>
          <a:prstGeom prst="straightConnector1">
            <a:avLst/>
          </a:prstGeom>
          <a:noFill/>
          <a:ln cap="flat" cmpd="sng" w="28575">
            <a:solidFill>
              <a:schemeClr val="dk2"/>
            </a:solidFill>
            <a:prstDash val="solid"/>
            <a:round/>
            <a:headEnd len="med" w="med" type="none"/>
            <a:tailEnd len="med" w="med" type="none"/>
          </a:ln>
        </p:spPr>
      </p:cxnSp>
      <p:cxnSp>
        <p:nvCxnSpPr>
          <p:cNvPr id="460" name="Google Shape;460;p26"/>
          <p:cNvCxnSpPr>
            <a:stCxn id="450" idx="1"/>
            <a:endCxn id="447" idx="2"/>
          </p:cNvCxnSpPr>
          <p:nvPr/>
        </p:nvCxnSpPr>
        <p:spPr>
          <a:xfrm rot="10800000">
            <a:off x="4572150" y="2292075"/>
            <a:ext cx="1329900" cy="478800"/>
          </a:xfrm>
          <a:prstGeom prst="straightConnector1">
            <a:avLst/>
          </a:prstGeom>
          <a:noFill/>
          <a:ln cap="flat" cmpd="sng" w="28575">
            <a:solidFill>
              <a:schemeClr val="dk2"/>
            </a:solidFill>
            <a:prstDash val="solid"/>
            <a:round/>
            <a:headEnd len="med" w="med" type="none"/>
            <a:tailEnd len="med" w="med" type="none"/>
          </a:ln>
        </p:spPr>
      </p:cxnSp>
      <p:cxnSp>
        <p:nvCxnSpPr>
          <p:cNvPr id="461" name="Google Shape;461;p26"/>
          <p:cNvCxnSpPr>
            <a:stCxn id="451" idx="1"/>
            <a:endCxn id="447" idx="2"/>
          </p:cNvCxnSpPr>
          <p:nvPr/>
        </p:nvCxnSpPr>
        <p:spPr>
          <a:xfrm rot="10800000">
            <a:off x="4572150" y="2292250"/>
            <a:ext cx="1329900" cy="1676700"/>
          </a:xfrm>
          <a:prstGeom prst="straightConnector1">
            <a:avLst/>
          </a:prstGeom>
          <a:noFill/>
          <a:ln cap="flat" cmpd="sng" w="28575">
            <a:solidFill>
              <a:schemeClr val="dk2"/>
            </a:solidFill>
            <a:prstDash val="solid"/>
            <a:round/>
            <a:headEnd len="med" w="med" type="none"/>
            <a:tailEnd len="med" w="med" type="none"/>
          </a:ln>
        </p:spPr>
      </p:cxnSp>
      <p:sp>
        <p:nvSpPr>
          <p:cNvPr id="462" name="Google Shape;462;p26"/>
          <p:cNvSpPr txBox="1"/>
          <p:nvPr/>
        </p:nvSpPr>
        <p:spPr>
          <a:xfrm>
            <a:off x="6016775" y="1952575"/>
            <a:ext cx="8106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Node 2</a:t>
            </a:r>
            <a:endParaRPr>
              <a:solidFill>
                <a:srgbClr val="FFFFFF"/>
              </a:solidFill>
              <a:latin typeface="Proxima Nova"/>
              <a:ea typeface="Proxima Nova"/>
              <a:cs typeface="Proxima Nova"/>
              <a:sym typeface="Proxima Nova"/>
            </a:endParaRPr>
          </a:p>
        </p:txBody>
      </p:sp>
      <p:sp>
        <p:nvSpPr>
          <p:cNvPr id="463" name="Google Shape;463;p26"/>
          <p:cNvSpPr txBox="1"/>
          <p:nvPr/>
        </p:nvSpPr>
        <p:spPr>
          <a:xfrm>
            <a:off x="2391325" y="1952575"/>
            <a:ext cx="7359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Node 1</a:t>
            </a:r>
            <a:endParaRPr>
              <a:solidFill>
                <a:srgbClr val="FFFFFF"/>
              </a:solidFill>
              <a:latin typeface="Proxima Nova"/>
              <a:ea typeface="Proxima Nova"/>
              <a:cs typeface="Proxima Nova"/>
              <a:sym typeface="Proxima Nova"/>
            </a:endParaRPr>
          </a:p>
        </p:txBody>
      </p:sp>
      <p:sp>
        <p:nvSpPr>
          <p:cNvPr id="464" name="Google Shape;464;p26"/>
          <p:cNvSpPr txBox="1"/>
          <p:nvPr/>
        </p:nvSpPr>
        <p:spPr>
          <a:xfrm>
            <a:off x="395100" y="2766125"/>
            <a:ext cx="1644000" cy="16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Chandy-Lamport</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a:solidFill>
                  <a:srgbClr val="FFFFFF"/>
                </a:solidFill>
                <a:latin typeface="Proxima Nova"/>
                <a:ea typeface="Proxima Nova"/>
                <a:cs typeface="Proxima Nova"/>
                <a:sym typeface="Proxima Nova"/>
              </a:rPr>
              <a:t>Algorithm</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a:latin typeface="Proxima Nova"/>
              <a:ea typeface="Proxima Nova"/>
              <a:cs typeface="Proxima Nova"/>
              <a:sym typeface="Proxima Nova"/>
            </a:endParaRPr>
          </a:p>
        </p:txBody>
      </p:sp>
      <p:sp>
        <p:nvSpPr>
          <p:cNvPr id="465" name="Google Shape;465;p26"/>
          <p:cNvSpPr txBox="1"/>
          <p:nvPr/>
        </p:nvSpPr>
        <p:spPr>
          <a:xfrm>
            <a:off x="394500" y="4447775"/>
            <a:ext cx="83550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As demonstrated by </a:t>
            </a:r>
            <a:r>
              <a:rPr i="1" lang="en">
                <a:solidFill>
                  <a:srgbClr val="FFFFFF"/>
                </a:solidFill>
                <a:latin typeface="Proxima Nova"/>
                <a:ea typeface="Proxima Nova"/>
                <a:cs typeface="Proxima Nova"/>
                <a:sym typeface="Proxima Nova"/>
              </a:rPr>
              <a:t>Hursey et al.</a:t>
            </a:r>
            <a:r>
              <a:rPr lang="en">
                <a:solidFill>
                  <a:srgbClr val="FFFFFF"/>
                </a:solidFill>
                <a:latin typeface="Proxima Nova"/>
                <a:ea typeface="Proxima Nova"/>
                <a:cs typeface="Proxima Nova"/>
                <a:sym typeface="Proxima Nova"/>
              </a:rPr>
              <a:t>, abstracting by “MPI Messages” allows for Network Agnosticism. </a:t>
            </a:r>
            <a:endParaRPr>
              <a:solidFill>
                <a:srgbClr val="FFFFFF"/>
              </a:solidFill>
              <a:latin typeface="Proxima Nova"/>
              <a:ea typeface="Proxima Nova"/>
              <a:cs typeface="Proxima Nova"/>
              <a:sym typeface="Proxima Nov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D4B4E"/>
            </a:gs>
            <a:gs pos="100000">
              <a:srgbClr val="040405"/>
            </a:gs>
          </a:gsLst>
          <a:path path="circle">
            <a:fillToRect b="50%" l="50%" r="50%" t="50%"/>
          </a:path>
          <a:tileRect/>
        </a:gradFill>
      </p:bgPr>
    </p:bg>
    <p:spTree>
      <p:nvGrpSpPr>
        <p:cNvPr id="469" name="Shape 469"/>
        <p:cNvGrpSpPr/>
        <p:nvPr/>
      </p:nvGrpSpPr>
      <p:grpSpPr>
        <a:xfrm>
          <a:off x="0" y="0"/>
          <a:ext cx="0" cy="0"/>
          <a:chOff x="0" y="0"/>
          <a:chExt cx="0" cy="0"/>
        </a:xfrm>
      </p:grpSpPr>
      <p:sp>
        <p:nvSpPr>
          <p:cNvPr id="470" name="Google Shape;470;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4125"/>
                </a:solidFill>
              </a:rPr>
              <a:t>Inspired by </a:t>
            </a:r>
            <a:r>
              <a:rPr b="1" lang="en">
                <a:solidFill>
                  <a:srgbClr val="CC4125"/>
                </a:solidFill>
              </a:rPr>
              <a:t>Chandy-Lamport</a:t>
            </a:r>
            <a:endParaRPr b="1" i="1">
              <a:solidFill>
                <a:srgbClr val="CC4125"/>
              </a:solidFill>
            </a:endParaRPr>
          </a:p>
        </p:txBody>
      </p:sp>
      <p:sp>
        <p:nvSpPr>
          <p:cNvPr id="471" name="Google Shape;471;p27"/>
          <p:cNvSpPr txBox="1"/>
          <p:nvPr>
            <p:ph idx="1" type="body"/>
          </p:nvPr>
        </p:nvSpPr>
        <p:spPr>
          <a:xfrm>
            <a:off x="311700" y="1152475"/>
            <a:ext cx="8520600" cy="370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Chandy-Lamport - Common mechanism of recording a consistent global state</a:t>
            </a:r>
            <a:endParaRPr>
              <a:solidFill>
                <a:srgbClr val="FFFFFF"/>
              </a:solidFill>
            </a:endParaRPr>
          </a:p>
          <a:p>
            <a:pPr indent="0" lvl="0" marL="0" rtl="0" algn="l">
              <a:spcBef>
                <a:spcPts val="1600"/>
              </a:spcBef>
              <a:spcAft>
                <a:spcPts val="0"/>
              </a:spcAft>
              <a:buNone/>
            </a:pPr>
            <a:r>
              <a:rPr lang="en">
                <a:solidFill>
                  <a:srgbClr val="FFFFFF"/>
                </a:solidFill>
              </a:rPr>
              <a:t>Usage is established among MPI checkpointing solutions (e.g. </a:t>
            </a:r>
            <a:r>
              <a:rPr i="1" lang="en">
                <a:solidFill>
                  <a:srgbClr val="FFFFFF"/>
                </a:solidFill>
              </a:rPr>
              <a:t>Hursey et. al.</a:t>
            </a:r>
            <a:r>
              <a:rPr lang="en">
                <a:solidFill>
                  <a:srgbClr val="FFFFFF"/>
                </a:solidFill>
              </a:rPr>
              <a:t>)</a:t>
            </a:r>
            <a:endParaRPr>
              <a:solidFill>
                <a:srgbClr val="FFFFFF"/>
              </a:solidFill>
            </a:endParaRPr>
          </a:p>
          <a:p>
            <a:pPr indent="-342900" lvl="0" marL="457200" rtl="0" algn="l">
              <a:spcBef>
                <a:spcPts val="1600"/>
              </a:spcBef>
              <a:spcAft>
                <a:spcPts val="0"/>
              </a:spcAft>
              <a:buClr>
                <a:srgbClr val="FFFFFF"/>
              </a:buClr>
              <a:buSzPts val="1800"/>
              <a:buAutoNum type="arabicPeriod"/>
            </a:pPr>
            <a:r>
              <a:rPr lang="en">
                <a:solidFill>
                  <a:srgbClr val="FFFFFF"/>
                </a:solidFill>
              </a:rPr>
              <a:t>Count the number of messages sent</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Count the number of messages received or drained</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When they’re equivalent, the network is drained and safe to checkpoint.</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000"/>
                                        <p:tgtEl>
                                          <p:spTgt spid="4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D4B4E"/>
            </a:gs>
            <a:gs pos="100000">
              <a:srgbClr val="040405"/>
            </a:gs>
          </a:gsLst>
          <a:path path="circle">
            <a:fillToRect b="50%" l="50%" r="50%" t="50%"/>
          </a:path>
          <a:tileRect/>
        </a:gradFill>
      </p:bgPr>
    </p:bg>
    <p:spTree>
      <p:nvGrpSpPr>
        <p:cNvPr id="475" name="Shape 475"/>
        <p:cNvGrpSpPr/>
        <p:nvPr/>
      </p:nvGrpSpPr>
      <p:grpSpPr>
        <a:xfrm>
          <a:off x="0" y="0"/>
          <a:ext cx="0" cy="0"/>
          <a:chOff x="0" y="0"/>
          <a:chExt cx="0" cy="0"/>
        </a:xfrm>
      </p:grpSpPr>
      <p:sp>
        <p:nvSpPr>
          <p:cNvPr id="476" name="Google Shape;47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4125"/>
                </a:solidFill>
              </a:rPr>
              <a:t>Checkpointing Message Operations</a:t>
            </a:r>
            <a:endParaRPr b="1" i="1">
              <a:solidFill>
                <a:srgbClr val="CC4125"/>
              </a:solidFill>
            </a:endParaRPr>
          </a:p>
        </p:txBody>
      </p:sp>
      <p:sp>
        <p:nvSpPr>
          <p:cNvPr id="477" name="Google Shape;477;p28"/>
          <p:cNvSpPr txBox="1"/>
          <p:nvPr>
            <p:ph idx="1" type="body"/>
          </p:nvPr>
        </p:nvSpPr>
        <p:spPr>
          <a:xfrm>
            <a:off x="311700" y="1152475"/>
            <a:ext cx="8520600" cy="1980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a:solidFill>
                  <a:srgbClr val="FFFFFF"/>
                </a:solidFill>
              </a:rPr>
              <a:t>Apply Chandy-Lamport outside the MPI library, checkpointing MPI API calls.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Can be naively </a:t>
            </a:r>
            <a:r>
              <a:rPr lang="en">
                <a:solidFill>
                  <a:srgbClr val="FFFFFF"/>
                </a:solidFill>
              </a:rPr>
              <a:t>applied to point-to-point communications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Send, Recv, iSend, iRecv, etc.</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Collectives (Scatter / Gather) could not be </a:t>
            </a:r>
            <a:r>
              <a:rPr lang="en">
                <a:solidFill>
                  <a:srgbClr val="FFFFFF"/>
                </a:solidFill>
              </a:rPr>
              <a:t>naively</a:t>
            </a:r>
            <a:r>
              <a:rPr lang="en">
                <a:solidFill>
                  <a:srgbClr val="FFFFFF"/>
                </a:solidFill>
              </a:rPr>
              <a:t> supported</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Collectives can produce un-recordable MPI Library and Network events.</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Can cause straggler and starvation issues when applied naively </a:t>
            </a:r>
            <a:endParaRPr>
              <a:solidFill>
                <a:srgbClr val="FFFFFF"/>
              </a:solidFill>
            </a:endParaRPr>
          </a:p>
        </p:txBody>
      </p:sp>
      <p:sp>
        <p:nvSpPr>
          <p:cNvPr id="478" name="Google Shape;478;p28"/>
          <p:cNvSpPr/>
          <p:nvPr/>
        </p:nvSpPr>
        <p:spPr>
          <a:xfrm>
            <a:off x="503775" y="3196175"/>
            <a:ext cx="882000" cy="43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Rank 1</a:t>
            </a:r>
            <a:endParaRPr/>
          </a:p>
        </p:txBody>
      </p:sp>
      <p:sp>
        <p:nvSpPr>
          <p:cNvPr id="479" name="Google Shape;479;p28"/>
          <p:cNvSpPr/>
          <p:nvPr/>
        </p:nvSpPr>
        <p:spPr>
          <a:xfrm>
            <a:off x="503775" y="3761325"/>
            <a:ext cx="882000" cy="43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Rank 2</a:t>
            </a:r>
            <a:endParaRPr/>
          </a:p>
        </p:txBody>
      </p:sp>
      <p:sp>
        <p:nvSpPr>
          <p:cNvPr id="480" name="Google Shape;480;p28"/>
          <p:cNvSpPr/>
          <p:nvPr/>
        </p:nvSpPr>
        <p:spPr>
          <a:xfrm>
            <a:off x="503775" y="4326475"/>
            <a:ext cx="882000" cy="43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Rank 3</a:t>
            </a:r>
            <a:endParaRPr/>
          </a:p>
        </p:txBody>
      </p:sp>
      <p:cxnSp>
        <p:nvCxnSpPr>
          <p:cNvPr id="481" name="Google Shape;481;p28"/>
          <p:cNvCxnSpPr>
            <a:stCxn id="478" idx="3"/>
          </p:cNvCxnSpPr>
          <p:nvPr/>
        </p:nvCxnSpPr>
        <p:spPr>
          <a:xfrm flipH="1" rot="10800000">
            <a:off x="1385775" y="3400625"/>
            <a:ext cx="3069000" cy="10800"/>
          </a:xfrm>
          <a:prstGeom prst="straightConnector1">
            <a:avLst/>
          </a:prstGeom>
          <a:noFill/>
          <a:ln cap="flat" cmpd="sng" w="9525">
            <a:solidFill>
              <a:schemeClr val="dk2"/>
            </a:solidFill>
            <a:prstDash val="solid"/>
            <a:round/>
            <a:headEnd len="med" w="med" type="none"/>
            <a:tailEnd len="med" w="med" type="triangle"/>
          </a:ln>
        </p:spPr>
      </p:cxnSp>
      <p:cxnSp>
        <p:nvCxnSpPr>
          <p:cNvPr id="482" name="Google Shape;482;p28"/>
          <p:cNvCxnSpPr/>
          <p:nvPr/>
        </p:nvCxnSpPr>
        <p:spPr>
          <a:xfrm flipH="1" rot="10800000">
            <a:off x="1396275" y="4530325"/>
            <a:ext cx="3048000" cy="11400"/>
          </a:xfrm>
          <a:prstGeom prst="straightConnector1">
            <a:avLst/>
          </a:prstGeom>
          <a:noFill/>
          <a:ln cap="flat" cmpd="sng" w="9525">
            <a:solidFill>
              <a:schemeClr val="dk2"/>
            </a:solidFill>
            <a:prstDash val="solid"/>
            <a:round/>
            <a:headEnd len="med" w="med" type="none"/>
            <a:tailEnd len="med" w="med" type="triangle"/>
          </a:ln>
        </p:spPr>
      </p:cxnSp>
      <p:cxnSp>
        <p:nvCxnSpPr>
          <p:cNvPr id="483" name="Google Shape;483;p28"/>
          <p:cNvCxnSpPr/>
          <p:nvPr/>
        </p:nvCxnSpPr>
        <p:spPr>
          <a:xfrm>
            <a:off x="1385775" y="3976275"/>
            <a:ext cx="1319400" cy="3000"/>
          </a:xfrm>
          <a:prstGeom prst="straightConnector1">
            <a:avLst/>
          </a:prstGeom>
          <a:noFill/>
          <a:ln cap="flat" cmpd="sng" w="9525">
            <a:solidFill>
              <a:schemeClr val="dk2"/>
            </a:solidFill>
            <a:prstDash val="solid"/>
            <a:round/>
            <a:headEnd len="med" w="med" type="none"/>
            <a:tailEnd len="med" w="med" type="triangle"/>
          </a:ln>
        </p:spPr>
      </p:cxnSp>
      <p:cxnSp>
        <p:nvCxnSpPr>
          <p:cNvPr id="484" name="Google Shape;484;p28"/>
          <p:cNvCxnSpPr/>
          <p:nvPr/>
        </p:nvCxnSpPr>
        <p:spPr>
          <a:xfrm>
            <a:off x="2782700" y="3132675"/>
            <a:ext cx="7200" cy="1707300"/>
          </a:xfrm>
          <a:prstGeom prst="straightConnector1">
            <a:avLst/>
          </a:prstGeom>
          <a:noFill/>
          <a:ln cap="flat" cmpd="sng" w="28575">
            <a:solidFill>
              <a:srgbClr val="FF0000"/>
            </a:solidFill>
            <a:prstDash val="solid"/>
            <a:round/>
            <a:headEnd len="med" w="med" type="none"/>
            <a:tailEnd len="med" w="med" type="none"/>
          </a:ln>
        </p:spPr>
      </p:cxnSp>
      <p:sp>
        <p:nvSpPr>
          <p:cNvPr id="485" name="Google Shape;485;p28"/>
          <p:cNvSpPr txBox="1"/>
          <p:nvPr/>
        </p:nvSpPr>
        <p:spPr>
          <a:xfrm>
            <a:off x="2832100" y="3309050"/>
            <a:ext cx="16227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Inside Collective</a:t>
            </a:r>
            <a:endParaRPr>
              <a:solidFill>
                <a:srgbClr val="FFFFFF"/>
              </a:solidFill>
              <a:latin typeface="Proxima Nova"/>
              <a:ea typeface="Proxima Nova"/>
              <a:cs typeface="Proxima Nova"/>
              <a:sym typeface="Proxima Nova"/>
            </a:endParaRPr>
          </a:p>
        </p:txBody>
      </p:sp>
      <p:sp>
        <p:nvSpPr>
          <p:cNvPr id="486" name="Google Shape;486;p28"/>
          <p:cNvSpPr txBox="1"/>
          <p:nvPr/>
        </p:nvSpPr>
        <p:spPr>
          <a:xfrm>
            <a:off x="2832100" y="4456275"/>
            <a:ext cx="16227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Inside Collective</a:t>
            </a:r>
            <a:endParaRPr>
              <a:solidFill>
                <a:srgbClr val="FFFFFF"/>
              </a:solidFill>
              <a:latin typeface="Proxima Nova"/>
              <a:ea typeface="Proxima Nova"/>
              <a:cs typeface="Proxima Nova"/>
              <a:sym typeface="Proxima Nova"/>
            </a:endParaRPr>
          </a:p>
        </p:txBody>
      </p:sp>
      <p:sp>
        <p:nvSpPr>
          <p:cNvPr id="487" name="Google Shape;487;p28"/>
          <p:cNvSpPr txBox="1"/>
          <p:nvPr/>
        </p:nvSpPr>
        <p:spPr>
          <a:xfrm>
            <a:off x="1385775" y="3882675"/>
            <a:ext cx="15381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Straggler</a:t>
            </a:r>
            <a:endParaRPr>
              <a:solidFill>
                <a:srgbClr val="FFFFFF"/>
              </a:solidFill>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D4B4E"/>
            </a:gs>
            <a:gs pos="100000">
              <a:srgbClr val="040405"/>
            </a:gs>
          </a:gsLst>
          <a:path path="circle">
            <a:fillToRect b="50%" l="50%" r="50%" t="50%"/>
          </a:path>
          <a:tileRect/>
        </a:gradFill>
      </p:bgPr>
    </p:bg>
    <p:spTree>
      <p:nvGrpSpPr>
        <p:cNvPr id="491" name="Shape 491"/>
        <p:cNvGrpSpPr/>
        <p:nvPr/>
      </p:nvGrpSpPr>
      <p:grpSpPr>
        <a:xfrm>
          <a:off x="0" y="0"/>
          <a:ext cx="0" cy="0"/>
          <a:chOff x="0" y="0"/>
          <a:chExt cx="0" cy="0"/>
        </a:xfrm>
      </p:grpSpPr>
      <p:sp>
        <p:nvSpPr>
          <p:cNvPr id="492" name="Google Shape;492;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4125"/>
                </a:solidFill>
              </a:rPr>
              <a:t>Checkpointing Collective Operations</a:t>
            </a:r>
            <a:endParaRPr>
              <a:solidFill>
                <a:srgbClr val="CC4125"/>
              </a:solidFill>
            </a:endParaRPr>
          </a:p>
        </p:txBody>
      </p:sp>
      <p:sp>
        <p:nvSpPr>
          <p:cNvPr id="493" name="Google Shape;493;p29"/>
          <p:cNvSpPr txBox="1"/>
          <p:nvPr>
            <p:ph idx="1" type="body"/>
          </p:nvPr>
        </p:nvSpPr>
        <p:spPr>
          <a:xfrm>
            <a:off x="311700" y="1152475"/>
            <a:ext cx="8520600" cy="1787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rgbClr val="FFFFFF"/>
                </a:solidFill>
              </a:rPr>
              <a:t>Solution:  Two-phase collectives</a:t>
            </a:r>
            <a:endParaRPr>
              <a:solidFill>
                <a:srgbClr val="FFFFFF"/>
              </a:solidFill>
            </a:endParaRPr>
          </a:p>
          <a:p>
            <a:pPr indent="-342900" lvl="0" marL="457200" marR="0" rtl="0" algn="l">
              <a:lnSpc>
                <a:spcPct val="115000"/>
              </a:lnSpc>
              <a:spcBef>
                <a:spcPts val="1600"/>
              </a:spcBef>
              <a:spcAft>
                <a:spcPts val="0"/>
              </a:spcAft>
              <a:buClr>
                <a:srgbClr val="FFFFFF"/>
              </a:buClr>
              <a:buSzPts val="1800"/>
              <a:buAutoNum type="arabicPeriod"/>
            </a:pPr>
            <a:r>
              <a:rPr lang="en">
                <a:solidFill>
                  <a:srgbClr val="FFFFFF"/>
                </a:solidFill>
              </a:rPr>
              <a:t>Preface all collectives with a trivial barrier</a:t>
            </a:r>
            <a:endParaRPr>
              <a:solidFill>
                <a:srgbClr val="FFFFFF"/>
              </a:solidFill>
            </a:endParaRPr>
          </a:p>
          <a:p>
            <a:pPr indent="-342900" lvl="0" marL="457200" marR="0" rtl="0" algn="l">
              <a:lnSpc>
                <a:spcPct val="115000"/>
              </a:lnSpc>
              <a:spcBef>
                <a:spcPts val="0"/>
              </a:spcBef>
              <a:spcAft>
                <a:spcPts val="0"/>
              </a:spcAft>
              <a:buClr>
                <a:srgbClr val="FFFFFF"/>
              </a:buClr>
              <a:buSzPts val="1800"/>
              <a:buAutoNum type="arabicPeriod"/>
            </a:pPr>
            <a:r>
              <a:rPr lang="en">
                <a:solidFill>
                  <a:srgbClr val="FFFFFF"/>
                </a:solidFill>
              </a:rPr>
              <a:t>When the trivial barrier is completed, call the original collective</a:t>
            </a:r>
            <a:endParaRPr>
              <a:solidFill>
                <a:srgbClr val="FFFFFF"/>
              </a:solidFill>
            </a:endParaRPr>
          </a:p>
        </p:txBody>
      </p:sp>
      <p:sp>
        <p:nvSpPr>
          <p:cNvPr id="494" name="Google Shape;494;p29"/>
          <p:cNvSpPr/>
          <p:nvPr/>
        </p:nvSpPr>
        <p:spPr>
          <a:xfrm>
            <a:off x="503775" y="3196175"/>
            <a:ext cx="882000" cy="43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Rank 1</a:t>
            </a:r>
            <a:endParaRPr/>
          </a:p>
        </p:txBody>
      </p:sp>
      <p:sp>
        <p:nvSpPr>
          <p:cNvPr id="495" name="Google Shape;495;p29"/>
          <p:cNvSpPr/>
          <p:nvPr/>
        </p:nvSpPr>
        <p:spPr>
          <a:xfrm>
            <a:off x="503775" y="3761325"/>
            <a:ext cx="882000" cy="43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Rank 2</a:t>
            </a:r>
            <a:endParaRPr/>
          </a:p>
        </p:txBody>
      </p:sp>
      <p:sp>
        <p:nvSpPr>
          <p:cNvPr id="496" name="Google Shape;496;p29"/>
          <p:cNvSpPr/>
          <p:nvPr/>
        </p:nvSpPr>
        <p:spPr>
          <a:xfrm>
            <a:off x="503775" y="4326475"/>
            <a:ext cx="882000" cy="43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Rank 3</a:t>
            </a:r>
            <a:endParaRPr/>
          </a:p>
        </p:txBody>
      </p:sp>
      <p:cxnSp>
        <p:nvCxnSpPr>
          <p:cNvPr id="497" name="Google Shape;497;p29"/>
          <p:cNvCxnSpPr>
            <a:stCxn id="494" idx="3"/>
          </p:cNvCxnSpPr>
          <p:nvPr/>
        </p:nvCxnSpPr>
        <p:spPr>
          <a:xfrm flipH="1" rot="10800000">
            <a:off x="1385775" y="3393725"/>
            <a:ext cx="2973300" cy="17700"/>
          </a:xfrm>
          <a:prstGeom prst="straightConnector1">
            <a:avLst/>
          </a:prstGeom>
          <a:noFill/>
          <a:ln cap="flat" cmpd="sng" w="9525">
            <a:solidFill>
              <a:schemeClr val="dk2"/>
            </a:solidFill>
            <a:prstDash val="solid"/>
            <a:round/>
            <a:headEnd len="med" w="med" type="none"/>
            <a:tailEnd len="med" w="med" type="triangle"/>
          </a:ln>
        </p:spPr>
      </p:cxnSp>
      <p:cxnSp>
        <p:nvCxnSpPr>
          <p:cNvPr id="498" name="Google Shape;498;p29"/>
          <p:cNvCxnSpPr/>
          <p:nvPr/>
        </p:nvCxnSpPr>
        <p:spPr>
          <a:xfrm>
            <a:off x="1385775" y="3976275"/>
            <a:ext cx="1319400" cy="3000"/>
          </a:xfrm>
          <a:prstGeom prst="straightConnector1">
            <a:avLst/>
          </a:prstGeom>
          <a:noFill/>
          <a:ln cap="flat" cmpd="sng" w="9525">
            <a:solidFill>
              <a:schemeClr val="dk2"/>
            </a:solidFill>
            <a:prstDash val="solid"/>
            <a:round/>
            <a:headEnd len="med" w="med" type="none"/>
            <a:tailEnd len="med" w="med" type="triangle"/>
          </a:ln>
        </p:spPr>
      </p:cxnSp>
      <p:cxnSp>
        <p:nvCxnSpPr>
          <p:cNvPr id="499" name="Google Shape;499;p29"/>
          <p:cNvCxnSpPr/>
          <p:nvPr/>
        </p:nvCxnSpPr>
        <p:spPr>
          <a:xfrm>
            <a:off x="2782700" y="3132675"/>
            <a:ext cx="7200" cy="1707300"/>
          </a:xfrm>
          <a:prstGeom prst="straightConnector1">
            <a:avLst/>
          </a:prstGeom>
          <a:noFill/>
          <a:ln cap="flat" cmpd="sng" w="28575">
            <a:solidFill>
              <a:srgbClr val="00FFFF"/>
            </a:solidFill>
            <a:prstDash val="solid"/>
            <a:round/>
            <a:headEnd len="med" w="med" type="none"/>
            <a:tailEnd len="med" w="med" type="none"/>
          </a:ln>
        </p:spPr>
      </p:cxnSp>
      <p:sp>
        <p:nvSpPr>
          <p:cNvPr id="500" name="Google Shape;500;p29"/>
          <p:cNvSpPr txBox="1"/>
          <p:nvPr/>
        </p:nvSpPr>
        <p:spPr>
          <a:xfrm>
            <a:off x="2832100" y="3309050"/>
            <a:ext cx="16227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Inside Barrier</a:t>
            </a:r>
            <a:endParaRPr>
              <a:solidFill>
                <a:srgbClr val="FFFFFF"/>
              </a:solidFill>
              <a:latin typeface="Proxima Nova"/>
              <a:ea typeface="Proxima Nova"/>
              <a:cs typeface="Proxima Nova"/>
              <a:sym typeface="Proxima Nova"/>
            </a:endParaRPr>
          </a:p>
        </p:txBody>
      </p:sp>
      <p:sp>
        <p:nvSpPr>
          <p:cNvPr id="501" name="Google Shape;501;p29"/>
          <p:cNvSpPr txBox="1"/>
          <p:nvPr/>
        </p:nvSpPr>
        <p:spPr>
          <a:xfrm>
            <a:off x="2832100" y="4456275"/>
            <a:ext cx="16227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Inside Barrier</a:t>
            </a:r>
            <a:endParaRPr>
              <a:solidFill>
                <a:srgbClr val="FFFFFF"/>
              </a:solidFill>
              <a:latin typeface="Proxima Nova"/>
              <a:ea typeface="Proxima Nova"/>
              <a:cs typeface="Proxima Nova"/>
              <a:sym typeface="Proxima Nova"/>
            </a:endParaRPr>
          </a:p>
        </p:txBody>
      </p:sp>
      <p:sp>
        <p:nvSpPr>
          <p:cNvPr id="502" name="Google Shape;502;p29"/>
          <p:cNvSpPr txBox="1"/>
          <p:nvPr/>
        </p:nvSpPr>
        <p:spPr>
          <a:xfrm>
            <a:off x="1385775" y="3882675"/>
            <a:ext cx="15381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Straggler</a:t>
            </a:r>
            <a:endParaRPr>
              <a:solidFill>
                <a:srgbClr val="FFFFFF"/>
              </a:solidFill>
              <a:latin typeface="Proxima Nova"/>
              <a:ea typeface="Proxima Nova"/>
              <a:cs typeface="Proxima Nova"/>
              <a:sym typeface="Proxima Nova"/>
            </a:endParaRPr>
          </a:p>
        </p:txBody>
      </p:sp>
      <p:cxnSp>
        <p:nvCxnSpPr>
          <p:cNvPr id="503" name="Google Shape;503;p29"/>
          <p:cNvCxnSpPr/>
          <p:nvPr/>
        </p:nvCxnSpPr>
        <p:spPr>
          <a:xfrm flipH="1" rot="10800000">
            <a:off x="1385775" y="4543625"/>
            <a:ext cx="2980200" cy="10800"/>
          </a:xfrm>
          <a:prstGeom prst="straightConnector1">
            <a:avLst/>
          </a:prstGeom>
          <a:noFill/>
          <a:ln cap="flat" cmpd="sng" w="9525">
            <a:solidFill>
              <a:schemeClr val="dk2"/>
            </a:solidFill>
            <a:prstDash val="solid"/>
            <a:round/>
            <a:headEnd len="med" w="med" type="none"/>
            <a:tailEnd len="med" w="med" type="triangle"/>
          </a:ln>
        </p:spPr>
      </p:cxnSp>
      <p:cxnSp>
        <p:nvCxnSpPr>
          <p:cNvPr id="504" name="Google Shape;504;p29"/>
          <p:cNvCxnSpPr/>
          <p:nvPr/>
        </p:nvCxnSpPr>
        <p:spPr>
          <a:xfrm>
            <a:off x="4382900" y="3132675"/>
            <a:ext cx="7200" cy="1707300"/>
          </a:xfrm>
          <a:prstGeom prst="straightConnector1">
            <a:avLst/>
          </a:prstGeom>
          <a:noFill/>
          <a:ln cap="flat" cmpd="sng" w="28575">
            <a:solidFill>
              <a:srgbClr val="FF0000"/>
            </a:solidFill>
            <a:prstDash val="solid"/>
            <a:round/>
            <a:headEnd len="med" w="med" type="none"/>
            <a:tailEnd len="med" w="med" type="none"/>
          </a:ln>
        </p:spPr>
      </p:cxnSp>
      <p:sp>
        <p:nvSpPr>
          <p:cNvPr id="505" name="Google Shape;505;p29"/>
          <p:cNvSpPr txBox="1"/>
          <p:nvPr/>
        </p:nvSpPr>
        <p:spPr>
          <a:xfrm>
            <a:off x="2208400" y="2730375"/>
            <a:ext cx="1234800" cy="4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FFFF"/>
                </a:solidFill>
                <a:latin typeface="Proxima Nova"/>
                <a:ea typeface="Proxima Nova"/>
                <a:cs typeface="Proxima Nova"/>
                <a:sym typeface="Proxima Nova"/>
              </a:rPr>
              <a:t>Trivial Barrier</a:t>
            </a:r>
            <a:endParaRPr>
              <a:solidFill>
                <a:srgbClr val="00FFFF"/>
              </a:solidFill>
              <a:latin typeface="Proxima Nova"/>
              <a:ea typeface="Proxima Nova"/>
              <a:cs typeface="Proxima Nova"/>
              <a:sym typeface="Proxima Nova"/>
            </a:endParaRPr>
          </a:p>
        </p:txBody>
      </p:sp>
      <p:sp>
        <p:nvSpPr>
          <p:cNvPr id="506" name="Google Shape;506;p29"/>
          <p:cNvSpPr txBox="1"/>
          <p:nvPr/>
        </p:nvSpPr>
        <p:spPr>
          <a:xfrm>
            <a:off x="3937000" y="2730375"/>
            <a:ext cx="994800" cy="4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Proxima Nova"/>
                <a:ea typeface="Proxima Nova"/>
                <a:cs typeface="Proxima Nova"/>
                <a:sym typeface="Proxima Nova"/>
              </a:rPr>
              <a:t>Collective</a:t>
            </a:r>
            <a:endParaRPr>
              <a:solidFill>
                <a:srgbClr val="FF0000"/>
              </a:solidFill>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D4B4E"/>
            </a:gs>
            <a:gs pos="100000">
              <a:srgbClr val="040405"/>
            </a:gs>
          </a:gsLst>
          <a:path path="circle">
            <a:fillToRect b="50%" l="50%" r="50%" t="50%"/>
          </a:path>
          <a:tileRect/>
        </a:gradFill>
      </p:bgPr>
    </p:bg>
    <p:spTree>
      <p:nvGrpSpPr>
        <p:cNvPr id="510" name="Shape 510"/>
        <p:cNvGrpSpPr/>
        <p:nvPr/>
      </p:nvGrpSpPr>
      <p:grpSpPr>
        <a:xfrm>
          <a:off x="0" y="0"/>
          <a:ext cx="0" cy="0"/>
          <a:chOff x="0" y="0"/>
          <a:chExt cx="0" cy="0"/>
        </a:xfrm>
      </p:grpSpPr>
      <p:sp>
        <p:nvSpPr>
          <p:cNvPr id="511" name="Google Shape;511;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4125"/>
                </a:solidFill>
              </a:rPr>
              <a:t>Checkpointing Collective Operations</a:t>
            </a:r>
            <a:endParaRPr b="1">
              <a:solidFill>
                <a:srgbClr val="CC4125"/>
              </a:solidFill>
            </a:endParaRPr>
          </a:p>
        </p:txBody>
      </p:sp>
      <p:sp>
        <p:nvSpPr>
          <p:cNvPr id="512" name="Google Shape;512;p30"/>
          <p:cNvSpPr txBox="1"/>
          <p:nvPr>
            <p:ph idx="1" type="body"/>
          </p:nvPr>
        </p:nvSpPr>
        <p:spPr>
          <a:xfrm>
            <a:off x="311700" y="1152475"/>
            <a:ext cx="8520600" cy="1787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rgbClr val="FFFFFF"/>
                </a:solidFill>
              </a:rPr>
              <a:t>Solution:  Two-phase collectives</a:t>
            </a:r>
            <a:endParaRPr>
              <a:solidFill>
                <a:srgbClr val="FFFFFF"/>
              </a:solidFill>
            </a:endParaRPr>
          </a:p>
          <a:p>
            <a:pPr indent="-342900" lvl="0" marL="457200" marR="0" rtl="0" algn="l">
              <a:lnSpc>
                <a:spcPct val="115000"/>
              </a:lnSpc>
              <a:spcBef>
                <a:spcPts val="1600"/>
              </a:spcBef>
              <a:spcAft>
                <a:spcPts val="0"/>
              </a:spcAft>
              <a:buClr>
                <a:srgbClr val="FFFFFF"/>
              </a:buClr>
              <a:buSzPts val="1800"/>
              <a:buAutoNum type="arabicPeriod"/>
            </a:pPr>
            <a:r>
              <a:rPr lang="en">
                <a:solidFill>
                  <a:srgbClr val="FFFFFF"/>
                </a:solidFill>
              </a:rPr>
              <a:t>Preface all collectives with a trivial barrier</a:t>
            </a:r>
            <a:endParaRPr>
              <a:solidFill>
                <a:srgbClr val="FFFFFF"/>
              </a:solidFill>
            </a:endParaRPr>
          </a:p>
          <a:p>
            <a:pPr indent="-342900" lvl="0" marL="457200" marR="0" rtl="0" algn="l">
              <a:lnSpc>
                <a:spcPct val="115000"/>
              </a:lnSpc>
              <a:spcBef>
                <a:spcPts val="0"/>
              </a:spcBef>
              <a:spcAft>
                <a:spcPts val="0"/>
              </a:spcAft>
              <a:buClr>
                <a:srgbClr val="FFFFFF"/>
              </a:buClr>
              <a:buSzPts val="1800"/>
              <a:buAutoNum type="arabicPeriod"/>
            </a:pPr>
            <a:r>
              <a:rPr lang="en">
                <a:solidFill>
                  <a:srgbClr val="FFFFFF"/>
                </a:solidFill>
              </a:rPr>
              <a:t>When the trivial barrier is completed, call the original collective</a:t>
            </a:r>
            <a:endParaRPr>
              <a:solidFill>
                <a:srgbClr val="FFFFFF"/>
              </a:solidFill>
            </a:endParaRPr>
          </a:p>
        </p:txBody>
      </p:sp>
      <p:sp>
        <p:nvSpPr>
          <p:cNvPr id="513" name="Google Shape;513;p30"/>
          <p:cNvSpPr/>
          <p:nvPr/>
        </p:nvSpPr>
        <p:spPr>
          <a:xfrm>
            <a:off x="503775" y="3196175"/>
            <a:ext cx="882000" cy="43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Rank 1</a:t>
            </a:r>
            <a:endParaRPr/>
          </a:p>
        </p:txBody>
      </p:sp>
      <p:sp>
        <p:nvSpPr>
          <p:cNvPr id="514" name="Google Shape;514;p30"/>
          <p:cNvSpPr/>
          <p:nvPr/>
        </p:nvSpPr>
        <p:spPr>
          <a:xfrm>
            <a:off x="503775" y="3761325"/>
            <a:ext cx="882000" cy="43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Rank 2</a:t>
            </a:r>
            <a:endParaRPr/>
          </a:p>
        </p:txBody>
      </p:sp>
      <p:sp>
        <p:nvSpPr>
          <p:cNvPr id="515" name="Google Shape;515;p30"/>
          <p:cNvSpPr/>
          <p:nvPr/>
        </p:nvSpPr>
        <p:spPr>
          <a:xfrm>
            <a:off x="503775" y="4326475"/>
            <a:ext cx="882000" cy="43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Rank 3</a:t>
            </a:r>
            <a:endParaRPr/>
          </a:p>
        </p:txBody>
      </p:sp>
      <p:cxnSp>
        <p:nvCxnSpPr>
          <p:cNvPr id="516" name="Google Shape;516;p30"/>
          <p:cNvCxnSpPr>
            <a:stCxn id="513" idx="3"/>
          </p:cNvCxnSpPr>
          <p:nvPr/>
        </p:nvCxnSpPr>
        <p:spPr>
          <a:xfrm flipH="1" rot="10800000">
            <a:off x="1385775" y="3386525"/>
            <a:ext cx="4610100" cy="24900"/>
          </a:xfrm>
          <a:prstGeom prst="straightConnector1">
            <a:avLst/>
          </a:prstGeom>
          <a:noFill/>
          <a:ln cap="flat" cmpd="sng" w="9525">
            <a:solidFill>
              <a:schemeClr val="dk2"/>
            </a:solidFill>
            <a:prstDash val="solid"/>
            <a:round/>
            <a:headEnd len="med" w="med" type="none"/>
            <a:tailEnd len="med" w="med" type="triangle"/>
          </a:ln>
        </p:spPr>
      </p:cxnSp>
      <p:cxnSp>
        <p:nvCxnSpPr>
          <p:cNvPr id="517" name="Google Shape;517;p30"/>
          <p:cNvCxnSpPr/>
          <p:nvPr/>
        </p:nvCxnSpPr>
        <p:spPr>
          <a:xfrm>
            <a:off x="2782700" y="3132675"/>
            <a:ext cx="7200" cy="1707300"/>
          </a:xfrm>
          <a:prstGeom prst="straightConnector1">
            <a:avLst/>
          </a:prstGeom>
          <a:noFill/>
          <a:ln cap="flat" cmpd="sng" w="28575">
            <a:solidFill>
              <a:srgbClr val="00FFFF"/>
            </a:solidFill>
            <a:prstDash val="solid"/>
            <a:round/>
            <a:headEnd len="med" w="med" type="none"/>
            <a:tailEnd len="med" w="med" type="none"/>
          </a:ln>
        </p:spPr>
      </p:cxnSp>
      <p:sp>
        <p:nvSpPr>
          <p:cNvPr id="518" name="Google Shape;518;p30"/>
          <p:cNvSpPr txBox="1"/>
          <p:nvPr/>
        </p:nvSpPr>
        <p:spPr>
          <a:xfrm>
            <a:off x="4432300" y="4456275"/>
            <a:ext cx="16227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Original Collective</a:t>
            </a:r>
            <a:endParaRPr>
              <a:solidFill>
                <a:srgbClr val="FFFFFF"/>
              </a:solidFill>
              <a:latin typeface="Proxima Nova"/>
              <a:ea typeface="Proxima Nova"/>
              <a:cs typeface="Proxima Nova"/>
              <a:sym typeface="Proxima Nova"/>
            </a:endParaRPr>
          </a:p>
        </p:txBody>
      </p:sp>
      <p:cxnSp>
        <p:nvCxnSpPr>
          <p:cNvPr id="519" name="Google Shape;519;p30"/>
          <p:cNvCxnSpPr/>
          <p:nvPr/>
        </p:nvCxnSpPr>
        <p:spPr>
          <a:xfrm>
            <a:off x="4382900" y="3132675"/>
            <a:ext cx="7200" cy="1707300"/>
          </a:xfrm>
          <a:prstGeom prst="straightConnector1">
            <a:avLst/>
          </a:prstGeom>
          <a:noFill/>
          <a:ln cap="flat" cmpd="sng" w="28575">
            <a:solidFill>
              <a:srgbClr val="FF0000"/>
            </a:solidFill>
            <a:prstDash val="solid"/>
            <a:round/>
            <a:headEnd len="med" w="med" type="none"/>
            <a:tailEnd len="med" w="med" type="none"/>
          </a:ln>
        </p:spPr>
      </p:cxnSp>
      <p:cxnSp>
        <p:nvCxnSpPr>
          <p:cNvPr id="520" name="Google Shape;520;p30"/>
          <p:cNvCxnSpPr/>
          <p:nvPr/>
        </p:nvCxnSpPr>
        <p:spPr>
          <a:xfrm flipH="1" rot="10800000">
            <a:off x="1385775" y="3996125"/>
            <a:ext cx="4610100" cy="24900"/>
          </a:xfrm>
          <a:prstGeom prst="straightConnector1">
            <a:avLst/>
          </a:prstGeom>
          <a:noFill/>
          <a:ln cap="flat" cmpd="sng" w="9525">
            <a:solidFill>
              <a:schemeClr val="dk2"/>
            </a:solidFill>
            <a:prstDash val="solid"/>
            <a:round/>
            <a:headEnd len="med" w="med" type="none"/>
            <a:tailEnd len="med" w="med" type="triangle"/>
          </a:ln>
        </p:spPr>
      </p:cxnSp>
      <p:cxnSp>
        <p:nvCxnSpPr>
          <p:cNvPr id="521" name="Google Shape;521;p30"/>
          <p:cNvCxnSpPr/>
          <p:nvPr/>
        </p:nvCxnSpPr>
        <p:spPr>
          <a:xfrm flipH="1" rot="10800000">
            <a:off x="1385775" y="4529525"/>
            <a:ext cx="4610100" cy="24900"/>
          </a:xfrm>
          <a:prstGeom prst="straightConnector1">
            <a:avLst/>
          </a:prstGeom>
          <a:noFill/>
          <a:ln cap="flat" cmpd="sng" w="9525">
            <a:solidFill>
              <a:schemeClr val="dk2"/>
            </a:solidFill>
            <a:prstDash val="solid"/>
            <a:round/>
            <a:headEnd len="med" w="med" type="none"/>
            <a:tailEnd len="med" w="med" type="triangle"/>
          </a:ln>
        </p:spPr>
      </p:cxnSp>
      <p:sp>
        <p:nvSpPr>
          <p:cNvPr id="522" name="Google Shape;522;p30"/>
          <p:cNvSpPr txBox="1"/>
          <p:nvPr/>
        </p:nvSpPr>
        <p:spPr>
          <a:xfrm>
            <a:off x="4432300" y="3922875"/>
            <a:ext cx="16227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Original Collective</a:t>
            </a:r>
            <a:endParaRPr>
              <a:solidFill>
                <a:srgbClr val="FFFFFF"/>
              </a:solidFill>
              <a:latin typeface="Proxima Nova"/>
              <a:ea typeface="Proxima Nova"/>
              <a:cs typeface="Proxima Nova"/>
              <a:sym typeface="Proxima Nova"/>
            </a:endParaRPr>
          </a:p>
        </p:txBody>
      </p:sp>
      <p:sp>
        <p:nvSpPr>
          <p:cNvPr id="523" name="Google Shape;523;p30"/>
          <p:cNvSpPr txBox="1"/>
          <p:nvPr/>
        </p:nvSpPr>
        <p:spPr>
          <a:xfrm>
            <a:off x="4432300" y="3313275"/>
            <a:ext cx="16227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Original Collective</a:t>
            </a:r>
            <a:endParaRPr>
              <a:solidFill>
                <a:srgbClr val="FFFFFF"/>
              </a:solidFill>
              <a:latin typeface="Proxima Nova"/>
              <a:ea typeface="Proxima Nova"/>
              <a:cs typeface="Proxima Nova"/>
              <a:sym typeface="Proxima Nova"/>
            </a:endParaRPr>
          </a:p>
        </p:txBody>
      </p:sp>
      <p:sp>
        <p:nvSpPr>
          <p:cNvPr id="524" name="Google Shape;524;p30"/>
          <p:cNvSpPr txBox="1"/>
          <p:nvPr/>
        </p:nvSpPr>
        <p:spPr>
          <a:xfrm>
            <a:off x="2208400" y="2730375"/>
            <a:ext cx="1234800" cy="4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FFFF"/>
                </a:solidFill>
                <a:latin typeface="Proxima Nova"/>
                <a:ea typeface="Proxima Nova"/>
                <a:cs typeface="Proxima Nova"/>
                <a:sym typeface="Proxima Nova"/>
              </a:rPr>
              <a:t>Trivial Barrier</a:t>
            </a:r>
            <a:endParaRPr>
              <a:solidFill>
                <a:srgbClr val="00FFFF"/>
              </a:solidFill>
              <a:latin typeface="Proxima Nova"/>
              <a:ea typeface="Proxima Nova"/>
              <a:cs typeface="Proxima Nova"/>
              <a:sym typeface="Proxima Nova"/>
            </a:endParaRPr>
          </a:p>
        </p:txBody>
      </p:sp>
      <p:cxnSp>
        <p:nvCxnSpPr>
          <p:cNvPr id="525" name="Google Shape;525;p30"/>
          <p:cNvCxnSpPr/>
          <p:nvPr/>
        </p:nvCxnSpPr>
        <p:spPr>
          <a:xfrm>
            <a:off x="6059300" y="3132675"/>
            <a:ext cx="7200" cy="1707300"/>
          </a:xfrm>
          <a:prstGeom prst="straightConnector1">
            <a:avLst/>
          </a:prstGeom>
          <a:noFill/>
          <a:ln cap="flat" cmpd="sng" w="28575">
            <a:solidFill>
              <a:srgbClr val="FF00FF"/>
            </a:solidFill>
            <a:prstDash val="solid"/>
            <a:round/>
            <a:headEnd len="med" w="med" type="none"/>
            <a:tailEnd len="med" w="med" type="none"/>
          </a:ln>
        </p:spPr>
      </p:cxnSp>
      <p:sp>
        <p:nvSpPr>
          <p:cNvPr id="526" name="Google Shape;526;p30"/>
          <p:cNvSpPr txBox="1"/>
          <p:nvPr/>
        </p:nvSpPr>
        <p:spPr>
          <a:xfrm>
            <a:off x="3937000" y="2730375"/>
            <a:ext cx="994800" cy="4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Proxima Nova"/>
                <a:ea typeface="Proxima Nova"/>
                <a:cs typeface="Proxima Nova"/>
                <a:sym typeface="Proxima Nova"/>
              </a:rPr>
              <a:t>Collective</a:t>
            </a:r>
            <a:endParaRPr>
              <a:solidFill>
                <a:srgbClr val="FF0000"/>
              </a:solidFill>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D4B4E"/>
            </a:gs>
            <a:gs pos="100000">
              <a:srgbClr val="040405"/>
            </a:gs>
          </a:gsLst>
          <a:path path="circle">
            <a:fillToRect b="50%" l="50%" r="50%" t="50%"/>
          </a:path>
          <a:tileRect/>
        </a:gradFill>
      </p:bgPr>
    </p:bg>
    <p:spTree>
      <p:nvGrpSpPr>
        <p:cNvPr id="530" name="Shape 530"/>
        <p:cNvGrpSpPr/>
        <p:nvPr/>
      </p:nvGrpSpPr>
      <p:grpSpPr>
        <a:xfrm>
          <a:off x="0" y="0"/>
          <a:ext cx="0" cy="0"/>
          <a:chOff x="0" y="0"/>
          <a:chExt cx="0" cy="0"/>
        </a:xfrm>
      </p:grpSpPr>
      <p:sp>
        <p:nvSpPr>
          <p:cNvPr id="531" name="Google Shape;53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4125"/>
                </a:solidFill>
              </a:rPr>
              <a:t>Checkpointing Collective Operations</a:t>
            </a:r>
            <a:endParaRPr i="1">
              <a:solidFill>
                <a:srgbClr val="CC4125"/>
              </a:solidFill>
            </a:endParaRPr>
          </a:p>
        </p:txBody>
      </p:sp>
      <p:sp>
        <p:nvSpPr>
          <p:cNvPr id="532" name="Google Shape;532;p31"/>
          <p:cNvSpPr txBox="1"/>
          <p:nvPr>
            <p:ph idx="1" type="body"/>
          </p:nvPr>
        </p:nvSpPr>
        <p:spPr>
          <a:xfrm>
            <a:off x="311700" y="1152475"/>
            <a:ext cx="8520600" cy="1787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rgbClr val="FFFFFF"/>
                </a:solidFill>
              </a:rPr>
              <a:t>Solution:  Two-phase collectives</a:t>
            </a:r>
            <a:endParaRPr>
              <a:solidFill>
                <a:srgbClr val="FFFFFF"/>
              </a:solidFill>
            </a:endParaRPr>
          </a:p>
          <a:p>
            <a:pPr indent="-342900" lvl="0" marL="457200" marR="0" rtl="0" algn="l">
              <a:lnSpc>
                <a:spcPct val="115000"/>
              </a:lnSpc>
              <a:spcBef>
                <a:spcPts val="1600"/>
              </a:spcBef>
              <a:spcAft>
                <a:spcPts val="0"/>
              </a:spcAft>
              <a:buClr>
                <a:srgbClr val="FFFFFF"/>
              </a:buClr>
              <a:buSzPts val="1800"/>
              <a:buAutoNum type="arabicPeriod"/>
            </a:pPr>
            <a:r>
              <a:rPr lang="en">
                <a:solidFill>
                  <a:srgbClr val="FFFFFF"/>
                </a:solidFill>
              </a:rPr>
              <a:t>Preface all collectives with a trivial barrier</a:t>
            </a:r>
            <a:endParaRPr>
              <a:solidFill>
                <a:srgbClr val="FFFFFF"/>
              </a:solidFill>
            </a:endParaRPr>
          </a:p>
          <a:p>
            <a:pPr indent="-342900" lvl="0" marL="457200" marR="0" rtl="0" algn="l">
              <a:lnSpc>
                <a:spcPct val="115000"/>
              </a:lnSpc>
              <a:spcBef>
                <a:spcPts val="0"/>
              </a:spcBef>
              <a:spcAft>
                <a:spcPts val="0"/>
              </a:spcAft>
              <a:buClr>
                <a:srgbClr val="FFFFFF"/>
              </a:buClr>
              <a:buSzPts val="1800"/>
              <a:buAutoNum type="arabicPeriod"/>
            </a:pPr>
            <a:r>
              <a:rPr lang="en">
                <a:solidFill>
                  <a:srgbClr val="FFFFFF"/>
                </a:solidFill>
              </a:rPr>
              <a:t>When the trivial barrier is completed, call the original collective</a:t>
            </a:r>
            <a:endParaRPr>
              <a:solidFill>
                <a:srgbClr val="FFFFFF"/>
              </a:solidFill>
            </a:endParaRPr>
          </a:p>
        </p:txBody>
      </p:sp>
      <p:sp>
        <p:nvSpPr>
          <p:cNvPr id="533" name="Google Shape;533;p31"/>
          <p:cNvSpPr/>
          <p:nvPr/>
        </p:nvSpPr>
        <p:spPr>
          <a:xfrm>
            <a:off x="503775" y="3196175"/>
            <a:ext cx="882000" cy="43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Rank 1</a:t>
            </a:r>
            <a:endParaRPr/>
          </a:p>
        </p:txBody>
      </p:sp>
      <p:sp>
        <p:nvSpPr>
          <p:cNvPr id="534" name="Google Shape;534;p31"/>
          <p:cNvSpPr/>
          <p:nvPr/>
        </p:nvSpPr>
        <p:spPr>
          <a:xfrm>
            <a:off x="503775" y="3761325"/>
            <a:ext cx="882000" cy="43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Rank 2</a:t>
            </a:r>
            <a:endParaRPr/>
          </a:p>
        </p:txBody>
      </p:sp>
      <p:sp>
        <p:nvSpPr>
          <p:cNvPr id="535" name="Google Shape;535;p31"/>
          <p:cNvSpPr/>
          <p:nvPr/>
        </p:nvSpPr>
        <p:spPr>
          <a:xfrm>
            <a:off x="503775" y="4326475"/>
            <a:ext cx="882000" cy="43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Rank 3</a:t>
            </a:r>
            <a:endParaRPr/>
          </a:p>
        </p:txBody>
      </p:sp>
      <p:cxnSp>
        <p:nvCxnSpPr>
          <p:cNvPr id="536" name="Google Shape;536;p31"/>
          <p:cNvCxnSpPr>
            <a:stCxn id="533" idx="3"/>
          </p:cNvCxnSpPr>
          <p:nvPr/>
        </p:nvCxnSpPr>
        <p:spPr>
          <a:xfrm flipH="1" rot="10800000">
            <a:off x="1385775" y="3379625"/>
            <a:ext cx="5916600" cy="31800"/>
          </a:xfrm>
          <a:prstGeom prst="straightConnector1">
            <a:avLst/>
          </a:prstGeom>
          <a:noFill/>
          <a:ln cap="flat" cmpd="sng" w="9525">
            <a:solidFill>
              <a:schemeClr val="dk2"/>
            </a:solidFill>
            <a:prstDash val="solid"/>
            <a:round/>
            <a:headEnd len="med" w="med" type="none"/>
            <a:tailEnd len="med" w="med" type="triangle"/>
          </a:ln>
        </p:spPr>
      </p:cxnSp>
      <p:cxnSp>
        <p:nvCxnSpPr>
          <p:cNvPr id="537" name="Google Shape;537;p31"/>
          <p:cNvCxnSpPr/>
          <p:nvPr/>
        </p:nvCxnSpPr>
        <p:spPr>
          <a:xfrm>
            <a:off x="2782700" y="3132675"/>
            <a:ext cx="7200" cy="1707300"/>
          </a:xfrm>
          <a:prstGeom prst="straightConnector1">
            <a:avLst/>
          </a:prstGeom>
          <a:noFill/>
          <a:ln cap="flat" cmpd="sng" w="28575">
            <a:solidFill>
              <a:srgbClr val="00FFFF"/>
            </a:solidFill>
            <a:prstDash val="solid"/>
            <a:round/>
            <a:headEnd len="med" w="med" type="none"/>
            <a:tailEnd len="med" w="med" type="none"/>
          </a:ln>
        </p:spPr>
      </p:cxnSp>
      <p:cxnSp>
        <p:nvCxnSpPr>
          <p:cNvPr id="538" name="Google Shape;538;p31"/>
          <p:cNvCxnSpPr/>
          <p:nvPr/>
        </p:nvCxnSpPr>
        <p:spPr>
          <a:xfrm>
            <a:off x="4382900" y="3132675"/>
            <a:ext cx="7200" cy="1707300"/>
          </a:xfrm>
          <a:prstGeom prst="straightConnector1">
            <a:avLst/>
          </a:prstGeom>
          <a:noFill/>
          <a:ln cap="flat" cmpd="sng" w="28575">
            <a:solidFill>
              <a:srgbClr val="FF0000"/>
            </a:solidFill>
            <a:prstDash val="solid"/>
            <a:round/>
            <a:headEnd len="med" w="med" type="none"/>
            <a:tailEnd len="med" w="med" type="none"/>
          </a:ln>
        </p:spPr>
      </p:cxnSp>
      <p:sp>
        <p:nvSpPr>
          <p:cNvPr id="539" name="Google Shape;539;p31"/>
          <p:cNvSpPr txBox="1"/>
          <p:nvPr/>
        </p:nvSpPr>
        <p:spPr>
          <a:xfrm>
            <a:off x="2208400" y="2730375"/>
            <a:ext cx="1234800" cy="4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FFFF"/>
                </a:solidFill>
                <a:latin typeface="Proxima Nova"/>
                <a:ea typeface="Proxima Nova"/>
                <a:cs typeface="Proxima Nova"/>
                <a:sym typeface="Proxima Nova"/>
              </a:rPr>
              <a:t>Trivial Barrier</a:t>
            </a:r>
            <a:endParaRPr>
              <a:solidFill>
                <a:srgbClr val="00FFFF"/>
              </a:solidFill>
              <a:latin typeface="Proxima Nova"/>
              <a:ea typeface="Proxima Nova"/>
              <a:cs typeface="Proxima Nova"/>
              <a:sym typeface="Proxima Nova"/>
            </a:endParaRPr>
          </a:p>
        </p:txBody>
      </p:sp>
      <p:cxnSp>
        <p:nvCxnSpPr>
          <p:cNvPr id="540" name="Google Shape;540;p31"/>
          <p:cNvCxnSpPr/>
          <p:nvPr/>
        </p:nvCxnSpPr>
        <p:spPr>
          <a:xfrm>
            <a:off x="6059300" y="3132675"/>
            <a:ext cx="7200" cy="1707300"/>
          </a:xfrm>
          <a:prstGeom prst="straightConnector1">
            <a:avLst/>
          </a:prstGeom>
          <a:noFill/>
          <a:ln cap="flat" cmpd="sng" w="28575">
            <a:solidFill>
              <a:srgbClr val="FF00FF"/>
            </a:solidFill>
            <a:prstDash val="solid"/>
            <a:round/>
            <a:headEnd len="med" w="med" type="none"/>
            <a:tailEnd len="med" w="med" type="none"/>
          </a:ln>
        </p:spPr>
      </p:cxnSp>
      <p:cxnSp>
        <p:nvCxnSpPr>
          <p:cNvPr id="541" name="Google Shape;541;p31"/>
          <p:cNvCxnSpPr/>
          <p:nvPr/>
        </p:nvCxnSpPr>
        <p:spPr>
          <a:xfrm flipH="1" rot="10800000">
            <a:off x="1385775" y="3989225"/>
            <a:ext cx="5916600" cy="31800"/>
          </a:xfrm>
          <a:prstGeom prst="straightConnector1">
            <a:avLst/>
          </a:prstGeom>
          <a:noFill/>
          <a:ln cap="flat" cmpd="sng" w="9525">
            <a:solidFill>
              <a:schemeClr val="dk2"/>
            </a:solidFill>
            <a:prstDash val="solid"/>
            <a:round/>
            <a:headEnd len="med" w="med" type="none"/>
            <a:tailEnd len="med" w="med" type="triangle"/>
          </a:ln>
        </p:spPr>
      </p:cxnSp>
      <p:cxnSp>
        <p:nvCxnSpPr>
          <p:cNvPr id="542" name="Google Shape;542;p31"/>
          <p:cNvCxnSpPr/>
          <p:nvPr/>
        </p:nvCxnSpPr>
        <p:spPr>
          <a:xfrm flipH="1" rot="10800000">
            <a:off x="1385775" y="4522625"/>
            <a:ext cx="5916600" cy="31800"/>
          </a:xfrm>
          <a:prstGeom prst="straightConnector1">
            <a:avLst/>
          </a:prstGeom>
          <a:noFill/>
          <a:ln cap="flat" cmpd="sng" w="9525">
            <a:solidFill>
              <a:schemeClr val="dk2"/>
            </a:solidFill>
            <a:prstDash val="solid"/>
            <a:round/>
            <a:headEnd len="med" w="med" type="none"/>
            <a:tailEnd len="med" w="med" type="triangle"/>
          </a:ln>
        </p:spPr>
      </p:cxnSp>
      <p:sp>
        <p:nvSpPr>
          <p:cNvPr id="543" name="Google Shape;543;p31"/>
          <p:cNvSpPr txBox="1"/>
          <p:nvPr/>
        </p:nvSpPr>
        <p:spPr>
          <a:xfrm>
            <a:off x="3937000" y="2730375"/>
            <a:ext cx="994800" cy="4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Proxima Nova"/>
                <a:ea typeface="Proxima Nova"/>
                <a:cs typeface="Proxima Nova"/>
                <a:sym typeface="Proxima Nova"/>
              </a:rPr>
              <a:t>Collective</a:t>
            </a:r>
            <a:endParaRPr>
              <a:solidFill>
                <a:srgbClr val="FF0000"/>
              </a:solidFill>
              <a:latin typeface="Proxima Nova"/>
              <a:ea typeface="Proxima Nova"/>
              <a:cs typeface="Proxima Nova"/>
              <a:sym typeface="Proxima Nova"/>
            </a:endParaRPr>
          </a:p>
        </p:txBody>
      </p:sp>
      <p:sp>
        <p:nvSpPr>
          <p:cNvPr id="544" name="Google Shape;544;p31"/>
          <p:cNvSpPr txBox="1"/>
          <p:nvPr/>
        </p:nvSpPr>
        <p:spPr>
          <a:xfrm>
            <a:off x="5580950" y="2602250"/>
            <a:ext cx="11358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Proxima Nova"/>
                <a:ea typeface="Proxima Nova"/>
                <a:cs typeface="Proxima Nova"/>
                <a:sym typeface="Proxima Nova"/>
              </a:rPr>
              <a:t>Collective</a:t>
            </a:r>
            <a:endParaRPr>
              <a:solidFill>
                <a:srgbClr val="FF00FF"/>
              </a:solidFill>
              <a:latin typeface="Proxima Nova"/>
              <a:ea typeface="Proxima Nova"/>
              <a:cs typeface="Proxima Nova"/>
              <a:sym typeface="Proxima Nova"/>
            </a:endParaRPr>
          </a:p>
          <a:p>
            <a:pPr indent="0" lvl="0" marL="0" rtl="0" algn="l">
              <a:spcBef>
                <a:spcPts val="0"/>
              </a:spcBef>
              <a:spcAft>
                <a:spcPts val="0"/>
              </a:spcAft>
              <a:buNone/>
            </a:pPr>
            <a:r>
              <a:rPr lang="en">
                <a:solidFill>
                  <a:srgbClr val="FF00FF"/>
                </a:solidFill>
                <a:latin typeface="Proxima Nova"/>
                <a:ea typeface="Proxima Nova"/>
                <a:cs typeface="Proxima Nova"/>
                <a:sym typeface="Proxima Nova"/>
              </a:rPr>
              <a:t>Complete</a:t>
            </a:r>
            <a:endParaRPr>
              <a:solidFill>
                <a:srgbClr val="FF00FF"/>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D4B4E"/>
            </a:gs>
            <a:gs pos="100000">
              <a:srgbClr val="040405"/>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4125"/>
                </a:solidFill>
              </a:rPr>
              <a:t>Why checkpoint, and why transparently?</a:t>
            </a:r>
            <a:endParaRPr b="1">
              <a:solidFill>
                <a:srgbClr val="CC4125"/>
              </a:solidFill>
            </a:endParaRPr>
          </a:p>
        </p:txBody>
      </p:sp>
      <p:sp>
        <p:nvSpPr>
          <p:cNvPr id="66" name="Google Shape;66;p14"/>
          <p:cNvSpPr txBox="1"/>
          <p:nvPr>
            <p:ph idx="1" type="body"/>
          </p:nvPr>
        </p:nvSpPr>
        <p:spPr>
          <a:xfrm>
            <a:off x="311700" y="1152475"/>
            <a:ext cx="8520600" cy="864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rPr>
              <a:t>Whether for maintenance, analysis, time-sharing, load balancing, or fault tolerance</a:t>
            </a:r>
            <a:br>
              <a:rPr lang="en">
                <a:solidFill>
                  <a:srgbClr val="FFFFFF"/>
                </a:solidFill>
              </a:rPr>
            </a:br>
            <a:r>
              <a:rPr lang="en">
                <a:solidFill>
                  <a:srgbClr val="FFFFFF"/>
                </a:solidFill>
              </a:rPr>
              <a:t>HPC developers require the ability to suspend and resume computations.</a:t>
            </a:r>
            <a:endParaRPr>
              <a:solidFill>
                <a:srgbClr val="FFFFFF"/>
              </a:solidFill>
            </a:endParaRPr>
          </a:p>
        </p:txBody>
      </p:sp>
      <p:sp>
        <p:nvSpPr>
          <p:cNvPr id="67" name="Google Shape;67;p14"/>
          <p:cNvSpPr txBox="1"/>
          <p:nvPr/>
        </p:nvSpPr>
        <p:spPr>
          <a:xfrm>
            <a:off x="318375" y="2016475"/>
            <a:ext cx="8520600" cy="147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latin typeface="Proxima Nova"/>
                <a:ea typeface="Proxima Nova"/>
                <a:cs typeface="Proxima Nova"/>
                <a:sym typeface="Proxima Nova"/>
              </a:rPr>
              <a:t>Two general forms of checkpointing solutions</a:t>
            </a:r>
            <a:endParaRPr sz="1800">
              <a:solidFill>
                <a:srgbClr val="FFFFFF"/>
              </a:solidFill>
              <a:latin typeface="Proxima Nova"/>
              <a:ea typeface="Proxima Nova"/>
              <a:cs typeface="Proxima Nova"/>
              <a:sym typeface="Proxima Nova"/>
            </a:endParaRPr>
          </a:p>
          <a:p>
            <a:pPr indent="-342900" lvl="0" marL="457200" rtl="0" algn="l">
              <a:lnSpc>
                <a:spcPct val="115000"/>
              </a:lnSpc>
              <a:spcBef>
                <a:spcPts val="1600"/>
              </a:spcBef>
              <a:spcAft>
                <a:spcPts val="0"/>
              </a:spcAft>
              <a:buClr>
                <a:srgbClr val="FFFFFF"/>
              </a:buClr>
              <a:buSzPts val="1800"/>
              <a:buFont typeface="Proxima Nova"/>
              <a:buAutoNum type="arabicPeriod"/>
            </a:pPr>
            <a:r>
              <a:rPr lang="en" sz="1800">
                <a:solidFill>
                  <a:srgbClr val="FFFFFF"/>
                </a:solidFill>
                <a:latin typeface="Proxima Nova"/>
                <a:ea typeface="Proxima Nova"/>
                <a:cs typeface="Proxima Nova"/>
                <a:sym typeface="Proxima Nova"/>
              </a:rPr>
              <a:t>Transparent				- No or Low development overhead</a:t>
            </a:r>
            <a:endParaRPr sz="1800">
              <a:solidFill>
                <a:srgbClr val="FFFFFF"/>
              </a:solidFill>
              <a:latin typeface="Proxima Nova"/>
              <a:ea typeface="Proxima Nova"/>
              <a:cs typeface="Proxima Nova"/>
              <a:sym typeface="Proxima Nova"/>
            </a:endParaRPr>
          </a:p>
          <a:p>
            <a:pPr indent="-342900" lvl="0" marL="457200" rtl="0" algn="l">
              <a:lnSpc>
                <a:spcPct val="115000"/>
              </a:lnSpc>
              <a:spcBef>
                <a:spcPts val="0"/>
              </a:spcBef>
              <a:spcAft>
                <a:spcPts val="0"/>
              </a:spcAft>
              <a:buClr>
                <a:srgbClr val="FFFFFF"/>
              </a:buClr>
              <a:buSzPts val="1800"/>
              <a:buFont typeface="Proxima Nova"/>
              <a:buAutoNum type="arabicPeriod"/>
            </a:pPr>
            <a:r>
              <a:rPr lang="en" sz="1800">
                <a:solidFill>
                  <a:srgbClr val="FFFFFF"/>
                </a:solidFill>
                <a:latin typeface="Proxima Nova"/>
                <a:ea typeface="Proxima Nova"/>
                <a:cs typeface="Proxima Nova"/>
                <a:sym typeface="Proxima Nova"/>
              </a:rPr>
              <a:t>Application-specific		- Moderate to High development overhead</a:t>
            </a:r>
            <a:endParaRPr sz="1800">
              <a:solidFill>
                <a:srgbClr val="FFFFFF"/>
              </a:solidFill>
              <a:latin typeface="Proxima Nova"/>
              <a:ea typeface="Proxima Nova"/>
              <a:cs typeface="Proxima Nova"/>
              <a:sym typeface="Proxima Nova"/>
            </a:endParaRPr>
          </a:p>
          <a:p>
            <a:pPr indent="0" lvl="0" marL="0" rtl="0" algn="l">
              <a:spcBef>
                <a:spcPts val="1600"/>
              </a:spcBef>
              <a:spcAft>
                <a:spcPts val="0"/>
              </a:spcAft>
              <a:buNone/>
            </a:pPr>
            <a:r>
              <a:t/>
            </a:r>
            <a:endParaRPr>
              <a:latin typeface="Proxima Nova"/>
              <a:ea typeface="Proxima Nova"/>
              <a:cs typeface="Proxima Nova"/>
              <a:sym typeface="Proxima Nova"/>
            </a:endParaRPr>
          </a:p>
        </p:txBody>
      </p:sp>
      <p:sp>
        <p:nvSpPr>
          <p:cNvPr id="68" name="Google Shape;68;p14"/>
          <p:cNvSpPr txBox="1"/>
          <p:nvPr/>
        </p:nvSpPr>
        <p:spPr>
          <a:xfrm>
            <a:off x="311700" y="3494875"/>
            <a:ext cx="8520600" cy="108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FFFFFF"/>
                </a:solidFill>
                <a:latin typeface="Proxima Nova"/>
                <a:ea typeface="Proxima Nova"/>
                <a:cs typeface="Proxima Nova"/>
                <a:sym typeface="Proxima Nova"/>
              </a:rPr>
              <a:t>HPC Applications exist on a spectrum</a:t>
            </a:r>
            <a:endParaRPr sz="1800">
              <a:solidFill>
                <a:srgbClr val="FFFFFF"/>
              </a:solidFill>
              <a:latin typeface="Proxima Nova"/>
              <a:ea typeface="Proxima Nova"/>
              <a:cs typeface="Proxima Nova"/>
              <a:sym typeface="Proxima Nova"/>
            </a:endParaRPr>
          </a:p>
          <a:p>
            <a:pPr indent="0" lvl="0" marL="0" rtl="0" algn="l">
              <a:lnSpc>
                <a:spcPct val="115000"/>
              </a:lnSpc>
              <a:spcBef>
                <a:spcPts val="1600"/>
              </a:spcBef>
              <a:spcAft>
                <a:spcPts val="0"/>
              </a:spcAft>
              <a:buNone/>
            </a:pPr>
            <a:r>
              <a:rPr lang="en" sz="1800">
                <a:solidFill>
                  <a:srgbClr val="FFFFFF"/>
                </a:solidFill>
                <a:latin typeface="Proxima Nova"/>
                <a:ea typeface="Proxima Nova"/>
                <a:cs typeface="Proxima Nova"/>
                <a:sym typeface="Proxima Nova"/>
              </a:rPr>
              <a:t>Developers apply technologies based on where they live in that spectrum. </a:t>
            </a:r>
            <a:endParaRPr sz="1800">
              <a:solidFill>
                <a:srgbClr val="FFFFFF"/>
              </a:solidFill>
              <a:latin typeface="Proxima Nova"/>
              <a:ea typeface="Proxima Nova"/>
              <a:cs typeface="Proxima Nova"/>
              <a:sym typeface="Proxima Nova"/>
            </a:endParaRPr>
          </a:p>
          <a:p>
            <a:pPr indent="0" lvl="0" marL="0" rtl="0" algn="l">
              <a:spcBef>
                <a:spcPts val="1600"/>
              </a:spcBef>
              <a:spcAft>
                <a:spcPts val="0"/>
              </a:spcAft>
              <a:buNone/>
            </a:pPr>
            <a:r>
              <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1000"/>
                                        <p:tgtEl>
                                          <p:spTgt spid="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D4B4E"/>
            </a:gs>
            <a:gs pos="100000">
              <a:srgbClr val="040405"/>
            </a:gs>
          </a:gsLst>
          <a:path path="circle">
            <a:fillToRect b="50%" l="50%" r="50%" t="50%"/>
          </a:path>
          <a:tileRect/>
        </a:gradFill>
      </p:bgPr>
    </p:bg>
    <p:spTree>
      <p:nvGrpSpPr>
        <p:cNvPr id="548" name="Shape 548"/>
        <p:cNvGrpSpPr/>
        <p:nvPr/>
      </p:nvGrpSpPr>
      <p:grpSpPr>
        <a:xfrm>
          <a:off x="0" y="0"/>
          <a:ext cx="0" cy="0"/>
          <a:chOff x="0" y="0"/>
          <a:chExt cx="0" cy="0"/>
        </a:xfrm>
      </p:grpSpPr>
      <p:sp>
        <p:nvSpPr>
          <p:cNvPr id="549" name="Google Shape;54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4125"/>
                </a:solidFill>
              </a:rPr>
              <a:t>Checkpointing Collective Operations</a:t>
            </a:r>
            <a:endParaRPr b="1" i="1">
              <a:solidFill>
                <a:srgbClr val="CC4125"/>
              </a:solidFill>
            </a:endParaRPr>
          </a:p>
        </p:txBody>
      </p:sp>
      <p:sp>
        <p:nvSpPr>
          <p:cNvPr id="550" name="Google Shape;550;p32"/>
          <p:cNvSpPr txBox="1"/>
          <p:nvPr>
            <p:ph idx="1" type="body"/>
          </p:nvPr>
        </p:nvSpPr>
        <p:spPr>
          <a:xfrm>
            <a:off x="311700" y="1152475"/>
            <a:ext cx="8520600" cy="653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rgbClr val="FFFFFF"/>
                </a:solidFill>
              </a:rPr>
              <a:t>Solution:  Two-phase collectives</a:t>
            </a:r>
            <a:endParaRPr>
              <a:solidFill>
                <a:srgbClr val="FFFFFF"/>
              </a:solidFill>
            </a:endParaRPr>
          </a:p>
          <a:p>
            <a:pPr indent="0" lvl="0" marL="0" marR="0" rtl="0" algn="l">
              <a:lnSpc>
                <a:spcPct val="115000"/>
              </a:lnSpc>
              <a:spcBef>
                <a:spcPts val="1600"/>
              </a:spcBef>
              <a:spcAft>
                <a:spcPts val="1600"/>
              </a:spcAft>
              <a:buNone/>
            </a:pPr>
            <a:r>
              <a:t/>
            </a:r>
            <a:endParaRPr>
              <a:solidFill>
                <a:srgbClr val="FFFFFF"/>
              </a:solidFill>
            </a:endParaRPr>
          </a:p>
        </p:txBody>
      </p:sp>
      <p:sp>
        <p:nvSpPr>
          <p:cNvPr id="551" name="Google Shape;551;p32"/>
          <p:cNvSpPr/>
          <p:nvPr/>
        </p:nvSpPr>
        <p:spPr>
          <a:xfrm>
            <a:off x="503775" y="3196175"/>
            <a:ext cx="882000" cy="43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Rank 1</a:t>
            </a:r>
            <a:endParaRPr/>
          </a:p>
        </p:txBody>
      </p:sp>
      <p:sp>
        <p:nvSpPr>
          <p:cNvPr id="552" name="Google Shape;552;p32"/>
          <p:cNvSpPr/>
          <p:nvPr/>
        </p:nvSpPr>
        <p:spPr>
          <a:xfrm>
            <a:off x="503775" y="3761325"/>
            <a:ext cx="882000" cy="43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Rank 2</a:t>
            </a:r>
            <a:endParaRPr/>
          </a:p>
        </p:txBody>
      </p:sp>
      <p:sp>
        <p:nvSpPr>
          <p:cNvPr id="553" name="Google Shape;553;p32"/>
          <p:cNvSpPr/>
          <p:nvPr/>
        </p:nvSpPr>
        <p:spPr>
          <a:xfrm>
            <a:off x="503775" y="4326475"/>
            <a:ext cx="882000" cy="43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Rank 3</a:t>
            </a:r>
            <a:endParaRPr/>
          </a:p>
        </p:txBody>
      </p:sp>
      <p:cxnSp>
        <p:nvCxnSpPr>
          <p:cNvPr id="554" name="Google Shape;554;p32"/>
          <p:cNvCxnSpPr>
            <a:stCxn id="551" idx="3"/>
          </p:cNvCxnSpPr>
          <p:nvPr/>
        </p:nvCxnSpPr>
        <p:spPr>
          <a:xfrm flipH="1" rot="10800000">
            <a:off x="1385775" y="3379625"/>
            <a:ext cx="5916600" cy="31800"/>
          </a:xfrm>
          <a:prstGeom prst="straightConnector1">
            <a:avLst/>
          </a:prstGeom>
          <a:noFill/>
          <a:ln cap="flat" cmpd="sng" w="9525">
            <a:solidFill>
              <a:schemeClr val="dk2"/>
            </a:solidFill>
            <a:prstDash val="solid"/>
            <a:round/>
            <a:headEnd len="med" w="med" type="none"/>
            <a:tailEnd len="med" w="med" type="triangle"/>
          </a:ln>
        </p:spPr>
      </p:cxnSp>
      <p:cxnSp>
        <p:nvCxnSpPr>
          <p:cNvPr id="555" name="Google Shape;555;p32"/>
          <p:cNvCxnSpPr/>
          <p:nvPr/>
        </p:nvCxnSpPr>
        <p:spPr>
          <a:xfrm>
            <a:off x="2782700" y="3132675"/>
            <a:ext cx="7200" cy="1707300"/>
          </a:xfrm>
          <a:prstGeom prst="straightConnector1">
            <a:avLst/>
          </a:prstGeom>
          <a:noFill/>
          <a:ln cap="flat" cmpd="sng" w="28575">
            <a:solidFill>
              <a:srgbClr val="00FFFF"/>
            </a:solidFill>
            <a:prstDash val="solid"/>
            <a:round/>
            <a:headEnd len="med" w="med" type="none"/>
            <a:tailEnd len="med" w="med" type="none"/>
          </a:ln>
        </p:spPr>
      </p:cxnSp>
      <p:cxnSp>
        <p:nvCxnSpPr>
          <p:cNvPr id="556" name="Google Shape;556;p32"/>
          <p:cNvCxnSpPr/>
          <p:nvPr/>
        </p:nvCxnSpPr>
        <p:spPr>
          <a:xfrm>
            <a:off x="4382900" y="3132675"/>
            <a:ext cx="7200" cy="1707300"/>
          </a:xfrm>
          <a:prstGeom prst="straightConnector1">
            <a:avLst/>
          </a:prstGeom>
          <a:noFill/>
          <a:ln cap="flat" cmpd="sng" w="28575">
            <a:solidFill>
              <a:srgbClr val="FF0000"/>
            </a:solidFill>
            <a:prstDash val="solid"/>
            <a:round/>
            <a:headEnd len="med" w="med" type="none"/>
            <a:tailEnd len="med" w="med" type="none"/>
          </a:ln>
        </p:spPr>
      </p:cxnSp>
      <p:sp>
        <p:nvSpPr>
          <p:cNvPr id="557" name="Google Shape;557;p32"/>
          <p:cNvSpPr txBox="1"/>
          <p:nvPr/>
        </p:nvSpPr>
        <p:spPr>
          <a:xfrm>
            <a:off x="2208400" y="2730375"/>
            <a:ext cx="1234800" cy="4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FFFF"/>
                </a:solidFill>
                <a:latin typeface="Proxima Nova"/>
                <a:ea typeface="Proxima Nova"/>
                <a:cs typeface="Proxima Nova"/>
                <a:sym typeface="Proxima Nova"/>
              </a:rPr>
              <a:t>Trivial Barrier</a:t>
            </a:r>
            <a:endParaRPr>
              <a:solidFill>
                <a:srgbClr val="00FFFF"/>
              </a:solidFill>
              <a:latin typeface="Proxima Nova"/>
              <a:ea typeface="Proxima Nova"/>
              <a:cs typeface="Proxima Nova"/>
              <a:sym typeface="Proxima Nova"/>
            </a:endParaRPr>
          </a:p>
        </p:txBody>
      </p:sp>
      <p:cxnSp>
        <p:nvCxnSpPr>
          <p:cNvPr id="558" name="Google Shape;558;p32"/>
          <p:cNvCxnSpPr/>
          <p:nvPr/>
        </p:nvCxnSpPr>
        <p:spPr>
          <a:xfrm>
            <a:off x="6059300" y="3132675"/>
            <a:ext cx="7200" cy="1707300"/>
          </a:xfrm>
          <a:prstGeom prst="straightConnector1">
            <a:avLst/>
          </a:prstGeom>
          <a:noFill/>
          <a:ln cap="flat" cmpd="sng" w="28575">
            <a:solidFill>
              <a:srgbClr val="FF00FF"/>
            </a:solidFill>
            <a:prstDash val="solid"/>
            <a:round/>
            <a:headEnd len="med" w="med" type="none"/>
            <a:tailEnd len="med" w="med" type="none"/>
          </a:ln>
        </p:spPr>
      </p:cxnSp>
      <p:cxnSp>
        <p:nvCxnSpPr>
          <p:cNvPr id="559" name="Google Shape;559;p32"/>
          <p:cNvCxnSpPr/>
          <p:nvPr/>
        </p:nvCxnSpPr>
        <p:spPr>
          <a:xfrm flipH="1" rot="10800000">
            <a:off x="1385775" y="3989225"/>
            <a:ext cx="5916600" cy="31800"/>
          </a:xfrm>
          <a:prstGeom prst="straightConnector1">
            <a:avLst/>
          </a:prstGeom>
          <a:noFill/>
          <a:ln cap="flat" cmpd="sng" w="9525">
            <a:solidFill>
              <a:schemeClr val="dk2"/>
            </a:solidFill>
            <a:prstDash val="solid"/>
            <a:round/>
            <a:headEnd len="med" w="med" type="none"/>
            <a:tailEnd len="med" w="med" type="triangle"/>
          </a:ln>
        </p:spPr>
      </p:cxnSp>
      <p:cxnSp>
        <p:nvCxnSpPr>
          <p:cNvPr id="560" name="Google Shape;560;p32"/>
          <p:cNvCxnSpPr/>
          <p:nvPr/>
        </p:nvCxnSpPr>
        <p:spPr>
          <a:xfrm flipH="1" rot="10800000">
            <a:off x="1385775" y="4522625"/>
            <a:ext cx="5916600" cy="31800"/>
          </a:xfrm>
          <a:prstGeom prst="straightConnector1">
            <a:avLst/>
          </a:prstGeom>
          <a:noFill/>
          <a:ln cap="flat" cmpd="sng" w="9525">
            <a:solidFill>
              <a:schemeClr val="dk2"/>
            </a:solidFill>
            <a:prstDash val="solid"/>
            <a:round/>
            <a:headEnd len="med" w="med" type="none"/>
            <a:tailEnd len="med" w="med" type="triangle"/>
          </a:ln>
        </p:spPr>
      </p:cxnSp>
      <p:sp>
        <p:nvSpPr>
          <p:cNvPr id="561" name="Google Shape;561;p32"/>
          <p:cNvSpPr txBox="1"/>
          <p:nvPr/>
        </p:nvSpPr>
        <p:spPr>
          <a:xfrm>
            <a:off x="3851000" y="2559975"/>
            <a:ext cx="10047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0000"/>
                </a:solidFill>
                <a:latin typeface="Proxima Nova"/>
                <a:ea typeface="Proxima Nova"/>
                <a:cs typeface="Proxima Nova"/>
                <a:sym typeface="Proxima Nova"/>
              </a:rPr>
              <a:t>Collective</a:t>
            </a:r>
            <a:endParaRPr>
              <a:solidFill>
                <a:srgbClr val="FF0000"/>
              </a:solidFill>
              <a:latin typeface="Proxima Nova"/>
              <a:ea typeface="Proxima Nova"/>
              <a:cs typeface="Proxima Nova"/>
              <a:sym typeface="Proxima Nova"/>
            </a:endParaRPr>
          </a:p>
          <a:p>
            <a:pPr indent="0" lvl="0" marL="0" rtl="0" algn="ctr">
              <a:spcBef>
                <a:spcPts val="0"/>
              </a:spcBef>
              <a:spcAft>
                <a:spcPts val="0"/>
              </a:spcAft>
              <a:buNone/>
            </a:pPr>
            <a:r>
              <a:rPr lang="en">
                <a:solidFill>
                  <a:srgbClr val="FF0000"/>
                </a:solidFill>
                <a:latin typeface="Proxima Nova"/>
                <a:ea typeface="Proxima Nova"/>
                <a:cs typeface="Proxima Nova"/>
                <a:sym typeface="Proxima Nova"/>
              </a:rPr>
              <a:t>Begins</a:t>
            </a:r>
            <a:endParaRPr>
              <a:solidFill>
                <a:srgbClr val="FF0000"/>
              </a:solidFill>
              <a:latin typeface="Proxima Nova"/>
              <a:ea typeface="Proxima Nova"/>
              <a:cs typeface="Proxima Nova"/>
              <a:sym typeface="Proxima Nova"/>
            </a:endParaRPr>
          </a:p>
        </p:txBody>
      </p:sp>
      <p:sp>
        <p:nvSpPr>
          <p:cNvPr id="562" name="Google Shape;562;p32"/>
          <p:cNvSpPr txBox="1"/>
          <p:nvPr/>
        </p:nvSpPr>
        <p:spPr>
          <a:xfrm>
            <a:off x="5580950" y="2521700"/>
            <a:ext cx="1004700" cy="4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Proxima Nova"/>
                <a:ea typeface="Proxima Nova"/>
                <a:cs typeface="Proxima Nova"/>
                <a:sym typeface="Proxima Nova"/>
              </a:rPr>
              <a:t>Collective</a:t>
            </a:r>
            <a:endParaRPr>
              <a:solidFill>
                <a:srgbClr val="FF00FF"/>
              </a:solidFill>
              <a:latin typeface="Proxima Nova"/>
              <a:ea typeface="Proxima Nova"/>
              <a:cs typeface="Proxima Nova"/>
              <a:sym typeface="Proxima Nova"/>
            </a:endParaRPr>
          </a:p>
          <a:p>
            <a:pPr indent="0" lvl="0" marL="0" rtl="0" algn="l">
              <a:spcBef>
                <a:spcPts val="0"/>
              </a:spcBef>
              <a:spcAft>
                <a:spcPts val="0"/>
              </a:spcAft>
              <a:buNone/>
            </a:pPr>
            <a:r>
              <a:rPr lang="en">
                <a:solidFill>
                  <a:srgbClr val="FF00FF"/>
                </a:solidFill>
                <a:latin typeface="Proxima Nova"/>
                <a:ea typeface="Proxima Nova"/>
                <a:cs typeface="Proxima Nova"/>
                <a:sym typeface="Proxima Nova"/>
              </a:rPr>
              <a:t>Complete</a:t>
            </a:r>
            <a:endParaRPr>
              <a:solidFill>
                <a:srgbClr val="FF00FF"/>
              </a:solidFill>
              <a:latin typeface="Proxima Nova"/>
              <a:ea typeface="Proxima Nova"/>
              <a:cs typeface="Proxima Nova"/>
              <a:sym typeface="Proxima Nova"/>
            </a:endParaRPr>
          </a:p>
        </p:txBody>
      </p:sp>
      <p:cxnSp>
        <p:nvCxnSpPr>
          <p:cNvPr id="563" name="Google Shape;563;p32"/>
          <p:cNvCxnSpPr>
            <a:stCxn id="561" idx="0"/>
            <a:endCxn id="562" idx="0"/>
          </p:cNvCxnSpPr>
          <p:nvPr/>
        </p:nvCxnSpPr>
        <p:spPr>
          <a:xfrm rot="-5400000">
            <a:off x="5199200" y="1675725"/>
            <a:ext cx="38400" cy="1730100"/>
          </a:xfrm>
          <a:prstGeom prst="bentConnector3">
            <a:avLst>
              <a:gd fmla="val 719792" name="adj1"/>
            </a:avLst>
          </a:prstGeom>
          <a:noFill/>
          <a:ln cap="flat" cmpd="sng" w="38100">
            <a:solidFill>
              <a:schemeClr val="dk2"/>
            </a:solidFill>
            <a:prstDash val="solid"/>
            <a:round/>
            <a:headEnd len="med" w="med" type="none"/>
            <a:tailEnd len="med" w="med" type="none"/>
          </a:ln>
        </p:spPr>
      </p:cxnSp>
      <p:sp>
        <p:nvSpPr>
          <p:cNvPr id="564" name="Google Shape;564;p32"/>
          <p:cNvSpPr txBox="1"/>
          <p:nvPr/>
        </p:nvSpPr>
        <p:spPr>
          <a:xfrm>
            <a:off x="4289775" y="1926175"/>
            <a:ext cx="19404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Checkpoint Disabled</a:t>
            </a:r>
            <a:endParaRPr>
              <a:solidFill>
                <a:srgbClr val="FFFFFF"/>
              </a:solidFill>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D4B4E"/>
            </a:gs>
            <a:gs pos="100000">
              <a:srgbClr val="040405"/>
            </a:gs>
          </a:gsLst>
          <a:path path="circle">
            <a:fillToRect b="50%" l="50%" r="50%" t="50%"/>
          </a:path>
          <a:tileRect/>
        </a:gradFill>
      </p:bgPr>
    </p:bg>
    <p:spTree>
      <p:nvGrpSpPr>
        <p:cNvPr id="568" name="Shape 568"/>
        <p:cNvGrpSpPr/>
        <p:nvPr/>
      </p:nvGrpSpPr>
      <p:grpSpPr>
        <a:xfrm>
          <a:off x="0" y="0"/>
          <a:ext cx="0" cy="0"/>
          <a:chOff x="0" y="0"/>
          <a:chExt cx="0" cy="0"/>
        </a:xfrm>
      </p:grpSpPr>
      <p:sp>
        <p:nvSpPr>
          <p:cNvPr id="569" name="Google Shape;56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4125"/>
                </a:solidFill>
              </a:rPr>
              <a:t>Checkpointing Collective Operations</a:t>
            </a:r>
            <a:endParaRPr b="1" i="1">
              <a:solidFill>
                <a:srgbClr val="CC4125"/>
              </a:solidFill>
            </a:endParaRPr>
          </a:p>
        </p:txBody>
      </p:sp>
      <p:sp>
        <p:nvSpPr>
          <p:cNvPr id="570" name="Google Shape;570;p33"/>
          <p:cNvSpPr txBox="1"/>
          <p:nvPr>
            <p:ph idx="1" type="body"/>
          </p:nvPr>
        </p:nvSpPr>
        <p:spPr>
          <a:xfrm>
            <a:off x="311700" y="1152475"/>
            <a:ext cx="8520600" cy="1578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rgbClr val="FFFFFF"/>
                </a:solidFill>
              </a:rPr>
              <a:t>Solution:  Two-phase collectives</a:t>
            </a:r>
            <a:endParaRPr>
              <a:solidFill>
                <a:srgbClr val="FFFFFF"/>
              </a:solidFill>
            </a:endParaRPr>
          </a:p>
          <a:p>
            <a:pPr indent="0" lvl="0" marL="0" marR="0" rtl="0" algn="l">
              <a:lnSpc>
                <a:spcPct val="115000"/>
              </a:lnSpc>
              <a:spcBef>
                <a:spcPts val="1600"/>
              </a:spcBef>
              <a:spcAft>
                <a:spcPts val="0"/>
              </a:spcAft>
              <a:buNone/>
            </a:pPr>
            <a:r>
              <a:rPr lang="en">
                <a:solidFill>
                  <a:srgbClr val="FFFFFF"/>
                </a:solidFill>
              </a:rPr>
              <a:t>This prevents deadlock conditions</a:t>
            </a:r>
            <a:endParaRPr>
              <a:solidFill>
                <a:srgbClr val="FFFFFF"/>
              </a:solidFill>
            </a:endParaRPr>
          </a:p>
          <a:p>
            <a:pPr indent="0" lvl="0" marL="0" marR="0" rtl="0" algn="l">
              <a:lnSpc>
                <a:spcPct val="115000"/>
              </a:lnSpc>
              <a:spcBef>
                <a:spcPts val="1600"/>
              </a:spcBef>
              <a:spcAft>
                <a:spcPts val="1600"/>
              </a:spcAft>
              <a:buNone/>
            </a:pPr>
            <a:r>
              <a:t/>
            </a:r>
            <a:endParaRPr>
              <a:solidFill>
                <a:srgbClr val="FFFFFF"/>
              </a:solidFill>
            </a:endParaRPr>
          </a:p>
        </p:txBody>
      </p:sp>
      <p:sp>
        <p:nvSpPr>
          <p:cNvPr id="571" name="Google Shape;571;p33"/>
          <p:cNvSpPr/>
          <p:nvPr/>
        </p:nvSpPr>
        <p:spPr>
          <a:xfrm>
            <a:off x="503775" y="3196175"/>
            <a:ext cx="882000" cy="43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Rank 1</a:t>
            </a:r>
            <a:endParaRPr/>
          </a:p>
        </p:txBody>
      </p:sp>
      <p:sp>
        <p:nvSpPr>
          <p:cNvPr id="572" name="Google Shape;572;p33"/>
          <p:cNvSpPr/>
          <p:nvPr/>
        </p:nvSpPr>
        <p:spPr>
          <a:xfrm>
            <a:off x="503775" y="3761325"/>
            <a:ext cx="882000" cy="43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Rank 2</a:t>
            </a:r>
            <a:endParaRPr/>
          </a:p>
        </p:txBody>
      </p:sp>
      <p:sp>
        <p:nvSpPr>
          <p:cNvPr id="573" name="Google Shape;573;p33"/>
          <p:cNvSpPr/>
          <p:nvPr/>
        </p:nvSpPr>
        <p:spPr>
          <a:xfrm>
            <a:off x="503775" y="4326475"/>
            <a:ext cx="882000" cy="43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Rank 3</a:t>
            </a:r>
            <a:endParaRPr/>
          </a:p>
        </p:txBody>
      </p:sp>
      <p:cxnSp>
        <p:nvCxnSpPr>
          <p:cNvPr id="574" name="Google Shape;574;p33"/>
          <p:cNvCxnSpPr>
            <a:stCxn id="571" idx="3"/>
          </p:cNvCxnSpPr>
          <p:nvPr/>
        </p:nvCxnSpPr>
        <p:spPr>
          <a:xfrm flipH="1" rot="10800000">
            <a:off x="1385775" y="3379625"/>
            <a:ext cx="5916600" cy="31800"/>
          </a:xfrm>
          <a:prstGeom prst="straightConnector1">
            <a:avLst/>
          </a:prstGeom>
          <a:noFill/>
          <a:ln cap="flat" cmpd="sng" w="9525">
            <a:solidFill>
              <a:schemeClr val="dk2"/>
            </a:solidFill>
            <a:prstDash val="solid"/>
            <a:round/>
            <a:headEnd len="med" w="med" type="none"/>
            <a:tailEnd len="med" w="med" type="triangle"/>
          </a:ln>
        </p:spPr>
      </p:cxnSp>
      <p:cxnSp>
        <p:nvCxnSpPr>
          <p:cNvPr id="575" name="Google Shape;575;p33"/>
          <p:cNvCxnSpPr/>
          <p:nvPr/>
        </p:nvCxnSpPr>
        <p:spPr>
          <a:xfrm>
            <a:off x="2782700" y="3132675"/>
            <a:ext cx="7200" cy="1707300"/>
          </a:xfrm>
          <a:prstGeom prst="straightConnector1">
            <a:avLst/>
          </a:prstGeom>
          <a:noFill/>
          <a:ln cap="flat" cmpd="sng" w="28575">
            <a:solidFill>
              <a:srgbClr val="00FFFF"/>
            </a:solidFill>
            <a:prstDash val="solid"/>
            <a:round/>
            <a:headEnd len="med" w="med" type="none"/>
            <a:tailEnd len="med" w="med" type="none"/>
          </a:ln>
        </p:spPr>
      </p:cxnSp>
      <p:cxnSp>
        <p:nvCxnSpPr>
          <p:cNvPr id="576" name="Google Shape;576;p33"/>
          <p:cNvCxnSpPr/>
          <p:nvPr/>
        </p:nvCxnSpPr>
        <p:spPr>
          <a:xfrm>
            <a:off x="4382900" y="3132675"/>
            <a:ext cx="7200" cy="1707300"/>
          </a:xfrm>
          <a:prstGeom prst="straightConnector1">
            <a:avLst/>
          </a:prstGeom>
          <a:noFill/>
          <a:ln cap="flat" cmpd="sng" w="28575">
            <a:solidFill>
              <a:srgbClr val="FF0000"/>
            </a:solidFill>
            <a:prstDash val="solid"/>
            <a:round/>
            <a:headEnd len="med" w="med" type="none"/>
            <a:tailEnd len="med" w="med" type="none"/>
          </a:ln>
        </p:spPr>
      </p:cxnSp>
      <p:sp>
        <p:nvSpPr>
          <p:cNvPr id="577" name="Google Shape;577;p33"/>
          <p:cNvSpPr txBox="1"/>
          <p:nvPr/>
        </p:nvSpPr>
        <p:spPr>
          <a:xfrm>
            <a:off x="2208400" y="2730375"/>
            <a:ext cx="1234800" cy="4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FFFF"/>
                </a:solidFill>
                <a:latin typeface="Proxima Nova"/>
                <a:ea typeface="Proxima Nova"/>
                <a:cs typeface="Proxima Nova"/>
                <a:sym typeface="Proxima Nova"/>
              </a:rPr>
              <a:t>Trivial Barrier</a:t>
            </a:r>
            <a:endParaRPr>
              <a:solidFill>
                <a:srgbClr val="00FFFF"/>
              </a:solidFill>
              <a:latin typeface="Proxima Nova"/>
              <a:ea typeface="Proxima Nova"/>
              <a:cs typeface="Proxima Nova"/>
              <a:sym typeface="Proxima Nova"/>
            </a:endParaRPr>
          </a:p>
        </p:txBody>
      </p:sp>
      <p:cxnSp>
        <p:nvCxnSpPr>
          <p:cNvPr id="578" name="Google Shape;578;p33"/>
          <p:cNvCxnSpPr/>
          <p:nvPr/>
        </p:nvCxnSpPr>
        <p:spPr>
          <a:xfrm>
            <a:off x="6059300" y="3132675"/>
            <a:ext cx="7200" cy="1707300"/>
          </a:xfrm>
          <a:prstGeom prst="straightConnector1">
            <a:avLst/>
          </a:prstGeom>
          <a:noFill/>
          <a:ln cap="flat" cmpd="sng" w="28575">
            <a:solidFill>
              <a:srgbClr val="FF00FF"/>
            </a:solidFill>
            <a:prstDash val="solid"/>
            <a:round/>
            <a:headEnd len="med" w="med" type="none"/>
            <a:tailEnd len="med" w="med" type="none"/>
          </a:ln>
        </p:spPr>
      </p:cxnSp>
      <p:cxnSp>
        <p:nvCxnSpPr>
          <p:cNvPr id="579" name="Google Shape;579;p33"/>
          <p:cNvCxnSpPr/>
          <p:nvPr/>
        </p:nvCxnSpPr>
        <p:spPr>
          <a:xfrm flipH="1" rot="10800000">
            <a:off x="1385775" y="3989225"/>
            <a:ext cx="5916600" cy="31800"/>
          </a:xfrm>
          <a:prstGeom prst="straightConnector1">
            <a:avLst/>
          </a:prstGeom>
          <a:noFill/>
          <a:ln cap="flat" cmpd="sng" w="9525">
            <a:solidFill>
              <a:schemeClr val="dk2"/>
            </a:solidFill>
            <a:prstDash val="solid"/>
            <a:round/>
            <a:headEnd len="med" w="med" type="none"/>
            <a:tailEnd len="med" w="med" type="triangle"/>
          </a:ln>
        </p:spPr>
      </p:cxnSp>
      <p:cxnSp>
        <p:nvCxnSpPr>
          <p:cNvPr id="580" name="Google Shape;580;p33"/>
          <p:cNvCxnSpPr/>
          <p:nvPr/>
        </p:nvCxnSpPr>
        <p:spPr>
          <a:xfrm flipH="1" rot="10800000">
            <a:off x="1385775" y="4522625"/>
            <a:ext cx="5916600" cy="31800"/>
          </a:xfrm>
          <a:prstGeom prst="straightConnector1">
            <a:avLst/>
          </a:prstGeom>
          <a:noFill/>
          <a:ln cap="flat" cmpd="sng" w="9525">
            <a:solidFill>
              <a:schemeClr val="dk2"/>
            </a:solidFill>
            <a:prstDash val="solid"/>
            <a:round/>
            <a:headEnd len="med" w="med" type="none"/>
            <a:tailEnd len="med" w="med" type="triangle"/>
          </a:ln>
        </p:spPr>
      </p:cxnSp>
      <p:sp>
        <p:nvSpPr>
          <p:cNvPr id="581" name="Google Shape;581;p33"/>
          <p:cNvSpPr txBox="1"/>
          <p:nvPr/>
        </p:nvSpPr>
        <p:spPr>
          <a:xfrm>
            <a:off x="3851000" y="2559975"/>
            <a:ext cx="10047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0000"/>
                </a:solidFill>
                <a:latin typeface="Proxima Nova"/>
                <a:ea typeface="Proxima Nova"/>
                <a:cs typeface="Proxima Nova"/>
                <a:sym typeface="Proxima Nova"/>
              </a:rPr>
              <a:t>Collective</a:t>
            </a:r>
            <a:endParaRPr>
              <a:solidFill>
                <a:srgbClr val="FF0000"/>
              </a:solidFill>
              <a:latin typeface="Proxima Nova"/>
              <a:ea typeface="Proxima Nova"/>
              <a:cs typeface="Proxima Nova"/>
              <a:sym typeface="Proxima Nova"/>
            </a:endParaRPr>
          </a:p>
          <a:p>
            <a:pPr indent="0" lvl="0" marL="0" rtl="0" algn="ctr">
              <a:spcBef>
                <a:spcPts val="0"/>
              </a:spcBef>
              <a:spcAft>
                <a:spcPts val="0"/>
              </a:spcAft>
              <a:buNone/>
            </a:pPr>
            <a:r>
              <a:rPr lang="en">
                <a:solidFill>
                  <a:srgbClr val="FF0000"/>
                </a:solidFill>
                <a:latin typeface="Proxima Nova"/>
                <a:ea typeface="Proxima Nova"/>
                <a:cs typeface="Proxima Nova"/>
                <a:sym typeface="Proxima Nova"/>
              </a:rPr>
              <a:t>Begins</a:t>
            </a:r>
            <a:endParaRPr>
              <a:solidFill>
                <a:srgbClr val="FF0000"/>
              </a:solidFill>
              <a:latin typeface="Proxima Nova"/>
              <a:ea typeface="Proxima Nova"/>
              <a:cs typeface="Proxima Nova"/>
              <a:sym typeface="Proxima Nova"/>
            </a:endParaRPr>
          </a:p>
        </p:txBody>
      </p:sp>
      <p:sp>
        <p:nvSpPr>
          <p:cNvPr id="582" name="Google Shape;582;p33"/>
          <p:cNvSpPr txBox="1"/>
          <p:nvPr/>
        </p:nvSpPr>
        <p:spPr>
          <a:xfrm>
            <a:off x="5580950" y="2521700"/>
            <a:ext cx="1004700" cy="4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Proxima Nova"/>
                <a:ea typeface="Proxima Nova"/>
                <a:cs typeface="Proxima Nova"/>
                <a:sym typeface="Proxima Nova"/>
              </a:rPr>
              <a:t>Collective</a:t>
            </a:r>
            <a:endParaRPr>
              <a:solidFill>
                <a:srgbClr val="FF00FF"/>
              </a:solidFill>
              <a:latin typeface="Proxima Nova"/>
              <a:ea typeface="Proxima Nova"/>
              <a:cs typeface="Proxima Nova"/>
              <a:sym typeface="Proxima Nova"/>
            </a:endParaRPr>
          </a:p>
          <a:p>
            <a:pPr indent="0" lvl="0" marL="0" rtl="0" algn="l">
              <a:spcBef>
                <a:spcPts val="0"/>
              </a:spcBef>
              <a:spcAft>
                <a:spcPts val="0"/>
              </a:spcAft>
              <a:buNone/>
            </a:pPr>
            <a:r>
              <a:rPr lang="en">
                <a:solidFill>
                  <a:srgbClr val="FF00FF"/>
                </a:solidFill>
                <a:latin typeface="Proxima Nova"/>
                <a:ea typeface="Proxima Nova"/>
                <a:cs typeface="Proxima Nova"/>
                <a:sym typeface="Proxima Nova"/>
              </a:rPr>
              <a:t>Complete</a:t>
            </a:r>
            <a:endParaRPr>
              <a:solidFill>
                <a:srgbClr val="FF00FF"/>
              </a:solidFill>
              <a:latin typeface="Proxima Nova"/>
              <a:ea typeface="Proxima Nova"/>
              <a:cs typeface="Proxima Nova"/>
              <a:sym typeface="Proxima Nova"/>
            </a:endParaRPr>
          </a:p>
        </p:txBody>
      </p:sp>
      <p:cxnSp>
        <p:nvCxnSpPr>
          <p:cNvPr id="583" name="Google Shape;583;p33"/>
          <p:cNvCxnSpPr>
            <a:stCxn id="581" idx="0"/>
            <a:endCxn id="582" idx="0"/>
          </p:cNvCxnSpPr>
          <p:nvPr/>
        </p:nvCxnSpPr>
        <p:spPr>
          <a:xfrm rot="-5400000">
            <a:off x="5199200" y="1675725"/>
            <a:ext cx="38400" cy="1730100"/>
          </a:xfrm>
          <a:prstGeom prst="bentConnector3">
            <a:avLst>
              <a:gd fmla="val 719792" name="adj1"/>
            </a:avLst>
          </a:prstGeom>
          <a:noFill/>
          <a:ln cap="flat" cmpd="sng" w="38100">
            <a:solidFill>
              <a:schemeClr val="dk2"/>
            </a:solidFill>
            <a:prstDash val="solid"/>
            <a:round/>
            <a:headEnd len="med" w="med" type="none"/>
            <a:tailEnd len="med" w="med" type="none"/>
          </a:ln>
        </p:spPr>
      </p:cxnSp>
      <p:sp>
        <p:nvSpPr>
          <p:cNvPr id="584" name="Google Shape;584;p33"/>
          <p:cNvSpPr txBox="1"/>
          <p:nvPr/>
        </p:nvSpPr>
        <p:spPr>
          <a:xfrm>
            <a:off x="4289775" y="1926175"/>
            <a:ext cx="19404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Checkpoint Disabled</a:t>
            </a:r>
            <a:endParaRPr>
              <a:solidFill>
                <a:srgbClr val="FFFFFF"/>
              </a:solidFill>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D4B4E"/>
            </a:gs>
            <a:gs pos="100000">
              <a:srgbClr val="040405"/>
            </a:gs>
          </a:gsLst>
          <a:path path="circle">
            <a:fillToRect b="50%" l="50%" r="50%" t="50%"/>
          </a:path>
          <a:tileRect/>
        </a:gradFill>
      </p:bgPr>
    </p:bg>
    <p:spTree>
      <p:nvGrpSpPr>
        <p:cNvPr id="588" name="Shape 588"/>
        <p:cNvGrpSpPr/>
        <p:nvPr/>
      </p:nvGrpSpPr>
      <p:grpSpPr>
        <a:xfrm>
          <a:off x="0" y="0"/>
          <a:ext cx="0" cy="0"/>
          <a:chOff x="0" y="0"/>
          <a:chExt cx="0" cy="0"/>
        </a:xfrm>
      </p:grpSpPr>
      <p:sp>
        <p:nvSpPr>
          <p:cNvPr id="589" name="Google Shape;589;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4125"/>
                </a:solidFill>
              </a:rPr>
              <a:t>Checkpointing Collective Operations</a:t>
            </a:r>
            <a:endParaRPr>
              <a:solidFill>
                <a:srgbClr val="FFFFFF"/>
              </a:solidFill>
            </a:endParaRPr>
          </a:p>
        </p:txBody>
      </p:sp>
      <p:sp>
        <p:nvSpPr>
          <p:cNvPr id="590" name="Google Shape;590;p34"/>
          <p:cNvSpPr txBox="1"/>
          <p:nvPr>
            <p:ph idx="1" type="body"/>
          </p:nvPr>
        </p:nvSpPr>
        <p:spPr>
          <a:xfrm>
            <a:off x="311700" y="1152475"/>
            <a:ext cx="8520600" cy="1578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solidFill>
                  <a:srgbClr val="FFFFFF"/>
                </a:solidFill>
              </a:rPr>
              <a:t>Solution:  Two-phase collectives</a:t>
            </a:r>
            <a:endParaRPr>
              <a:solidFill>
                <a:srgbClr val="FFFFFF"/>
              </a:solidFill>
            </a:endParaRPr>
          </a:p>
          <a:p>
            <a:pPr indent="0" lvl="0" marL="0" marR="0" rtl="0" algn="l">
              <a:lnSpc>
                <a:spcPct val="115000"/>
              </a:lnSpc>
              <a:spcBef>
                <a:spcPts val="1600"/>
              </a:spcBef>
              <a:spcAft>
                <a:spcPts val="0"/>
              </a:spcAft>
              <a:buNone/>
            </a:pPr>
            <a:r>
              <a:rPr lang="en">
                <a:solidFill>
                  <a:srgbClr val="FFFFFF"/>
                </a:solidFill>
              </a:rPr>
              <a:t>This prevents deadlock conditions</a:t>
            </a:r>
            <a:br>
              <a:rPr lang="en">
                <a:solidFill>
                  <a:srgbClr val="FFFFFF"/>
                </a:solidFill>
              </a:rPr>
            </a:br>
            <a:r>
              <a:rPr lang="en">
                <a:solidFill>
                  <a:srgbClr val="FFFFFF"/>
                </a:solidFill>
              </a:rPr>
              <a:t>(Additional logic to avoid starvation)</a:t>
            </a:r>
            <a:endParaRPr>
              <a:solidFill>
                <a:srgbClr val="FFFFFF"/>
              </a:solidFill>
            </a:endParaRPr>
          </a:p>
          <a:p>
            <a:pPr indent="0" lvl="0" marL="0" marR="0" rtl="0" algn="l">
              <a:lnSpc>
                <a:spcPct val="115000"/>
              </a:lnSpc>
              <a:spcBef>
                <a:spcPts val="1600"/>
              </a:spcBef>
              <a:spcAft>
                <a:spcPts val="1600"/>
              </a:spcAft>
              <a:buNone/>
            </a:pPr>
            <a:r>
              <a:t/>
            </a:r>
            <a:endParaRPr>
              <a:solidFill>
                <a:srgbClr val="FFFFFF"/>
              </a:solidFill>
            </a:endParaRPr>
          </a:p>
        </p:txBody>
      </p:sp>
      <p:sp>
        <p:nvSpPr>
          <p:cNvPr id="591" name="Google Shape;591;p34"/>
          <p:cNvSpPr/>
          <p:nvPr/>
        </p:nvSpPr>
        <p:spPr>
          <a:xfrm>
            <a:off x="503775" y="3196175"/>
            <a:ext cx="882000" cy="43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Rank 1</a:t>
            </a:r>
            <a:endParaRPr/>
          </a:p>
        </p:txBody>
      </p:sp>
      <p:sp>
        <p:nvSpPr>
          <p:cNvPr id="592" name="Google Shape;592;p34"/>
          <p:cNvSpPr/>
          <p:nvPr/>
        </p:nvSpPr>
        <p:spPr>
          <a:xfrm>
            <a:off x="503775" y="3761325"/>
            <a:ext cx="882000" cy="43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Rank 2</a:t>
            </a:r>
            <a:endParaRPr/>
          </a:p>
        </p:txBody>
      </p:sp>
      <p:sp>
        <p:nvSpPr>
          <p:cNvPr id="593" name="Google Shape;593;p34"/>
          <p:cNvSpPr/>
          <p:nvPr/>
        </p:nvSpPr>
        <p:spPr>
          <a:xfrm>
            <a:off x="503775" y="4326475"/>
            <a:ext cx="882000" cy="43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Rank 3</a:t>
            </a:r>
            <a:endParaRPr/>
          </a:p>
        </p:txBody>
      </p:sp>
      <p:cxnSp>
        <p:nvCxnSpPr>
          <p:cNvPr id="594" name="Google Shape;594;p34"/>
          <p:cNvCxnSpPr>
            <a:stCxn id="591" idx="3"/>
          </p:cNvCxnSpPr>
          <p:nvPr/>
        </p:nvCxnSpPr>
        <p:spPr>
          <a:xfrm flipH="1" rot="10800000">
            <a:off x="1385775" y="3379625"/>
            <a:ext cx="5916600" cy="31800"/>
          </a:xfrm>
          <a:prstGeom prst="straightConnector1">
            <a:avLst/>
          </a:prstGeom>
          <a:noFill/>
          <a:ln cap="flat" cmpd="sng" w="9525">
            <a:solidFill>
              <a:schemeClr val="dk2"/>
            </a:solidFill>
            <a:prstDash val="solid"/>
            <a:round/>
            <a:headEnd len="med" w="med" type="none"/>
            <a:tailEnd len="med" w="med" type="triangle"/>
          </a:ln>
        </p:spPr>
      </p:cxnSp>
      <p:cxnSp>
        <p:nvCxnSpPr>
          <p:cNvPr id="595" name="Google Shape;595;p34"/>
          <p:cNvCxnSpPr/>
          <p:nvPr/>
        </p:nvCxnSpPr>
        <p:spPr>
          <a:xfrm>
            <a:off x="2782700" y="3132675"/>
            <a:ext cx="7200" cy="1707300"/>
          </a:xfrm>
          <a:prstGeom prst="straightConnector1">
            <a:avLst/>
          </a:prstGeom>
          <a:noFill/>
          <a:ln cap="flat" cmpd="sng" w="28575">
            <a:solidFill>
              <a:srgbClr val="00FFFF"/>
            </a:solidFill>
            <a:prstDash val="solid"/>
            <a:round/>
            <a:headEnd len="med" w="med" type="none"/>
            <a:tailEnd len="med" w="med" type="none"/>
          </a:ln>
        </p:spPr>
      </p:cxnSp>
      <p:cxnSp>
        <p:nvCxnSpPr>
          <p:cNvPr id="596" name="Google Shape;596;p34"/>
          <p:cNvCxnSpPr/>
          <p:nvPr/>
        </p:nvCxnSpPr>
        <p:spPr>
          <a:xfrm>
            <a:off x="4382900" y="3132675"/>
            <a:ext cx="7200" cy="1707300"/>
          </a:xfrm>
          <a:prstGeom prst="straightConnector1">
            <a:avLst/>
          </a:prstGeom>
          <a:noFill/>
          <a:ln cap="flat" cmpd="sng" w="28575">
            <a:solidFill>
              <a:srgbClr val="FF0000"/>
            </a:solidFill>
            <a:prstDash val="solid"/>
            <a:round/>
            <a:headEnd len="med" w="med" type="none"/>
            <a:tailEnd len="med" w="med" type="none"/>
          </a:ln>
        </p:spPr>
      </p:cxnSp>
      <p:sp>
        <p:nvSpPr>
          <p:cNvPr id="597" name="Google Shape;597;p34"/>
          <p:cNvSpPr txBox="1"/>
          <p:nvPr/>
        </p:nvSpPr>
        <p:spPr>
          <a:xfrm>
            <a:off x="2208400" y="2730375"/>
            <a:ext cx="1234800" cy="4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FFFF"/>
                </a:solidFill>
                <a:latin typeface="Proxima Nova"/>
                <a:ea typeface="Proxima Nova"/>
                <a:cs typeface="Proxima Nova"/>
                <a:sym typeface="Proxima Nova"/>
              </a:rPr>
              <a:t>Trivial Barrier</a:t>
            </a:r>
            <a:endParaRPr>
              <a:solidFill>
                <a:srgbClr val="00FFFF"/>
              </a:solidFill>
              <a:latin typeface="Proxima Nova"/>
              <a:ea typeface="Proxima Nova"/>
              <a:cs typeface="Proxima Nova"/>
              <a:sym typeface="Proxima Nova"/>
            </a:endParaRPr>
          </a:p>
        </p:txBody>
      </p:sp>
      <p:cxnSp>
        <p:nvCxnSpPr>
          <p:cNvPr id="598" name="Google Shape;598;p34"/>
          <p:cNvCxnSpPr/>
          <p:nvPr/>
        </p:nvCxnSpPr>
        <p:spPr>
          <a:xfrm>
            <a:off x="6059300" y="3132675"/>
            <a:ext cx="7200" cy="1707300"/>
          </a:xfrm>
          <a:prstGeom prst="straightConnector1">
            <a:avLst/>
          </a:prstGeom>
          <a:noFill/>
          <a:ln cap="flat" cmpd="sng" w="28575">
            <a:solidFill>
              <a:srgbClr val="FF00FF"/>
            </a:solidFill>
            <a:prstDash val="solid"/>
            <a:round/>
            <a:headEnd len="med" w="med" type="none"/>
            <a:tailEnd len="med" w="med" type="none"/>
          </a:ln>
        </p:spPr>
      </p:cxnSp>
      <p:cxnSp>
        <p:nvCxnSpPr>
          <p:cNvPr id="599" name="Google Shape;599;p34"/>
          <p:cNvCxnSpPr/>
          <p:nvPr/>
        </p:nvCxnSpPr>
        <p:spPr>
          <a:xfrm flipH="1" rot="10800000">
            <a:off x="1385775" y="3989225"/>
            <a:ext cx="5916600" cy="31800"/>
          </a:xfrm>
          <a:prstGeom prst="straightConnector1">
            <a:avLst/>
          </a:prstGeom>
          <a:noFill/>
          <a:ln cap="flat" cmpd="sng" w="9525">
            <a:solidFill>
              <a:schemeClr val="dk2"/>
            </a:solidFill>
            <a:prstDash val="solid"/>
            <a:round/>
            <a:headEnd len="med" w="med" type="none"/>
            <a:tailEnd len="med" w="med" type="triangle"/>
          </a:ln>
        </p:spPr>
      </p:cxnSp>
      <p:cxnSp>
        <p:nvCxnSpPr>
          <p:cNvPr id="600" name="Google Shape;600;p34"/>
          <p:cNvCxnSpPr/>
          <p:nvPr/>
        </p:nvCxnSpPr>
        <p:spPr>
          <a:xfrm flipH="1" rot="10800000">
            <a:off x="1385775" y="4522625"/>
            <a:ext cx="5916600" cy="31800"/>
          </a:xfrm>
          <a:prstGeom prst="straightConnector1">
            <a:avLst/>
          </a:prstGeom>
          <a:noFill/>
          <a:ln cap="flat" cmpd="sng" w="9525">
            <a:solidFill>
              <a:schemeClr val="dk2"/>
            </a:solidFill>
            <a:prstDash val="solid"/>
            <a:round/>
            <a:headEnd len="med" w="med" type="none"/>
            <a:tailEnd len="med" w="med" type="triangle"/>
          </a:ln>
        </p:spPr>
      </p:cxnSp>
      <p:sp>
        <p:nvSpPr>
          <p:cNvPr id="601" name="Google Shape;601;p34"/>
          <p:cNvSpPr txBox="1"/>
          <p:nvPr/>
        </p:nvSpPr>
        <p:spPr>
          <a:xfrm>
            <a:off x="3851000" y="2559975"/>
            <a:ext cx="10047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0000"/>
                </a:solidFill>
                <a:latin typeface="Proxima Nova"/>
                <a:ea typeface="Proxima Nova"/>
                <a:cs typeface="Proxima Nova"/>
                <a:sym typeface="Proxima Nova"/>
              </a:rPr>
              <a:t>Collective</a:t>
            </a:r>
            <a:endParaRPr>
              <a:solidFill>
                <a:srgbClr val="FF0000"/>
              </a:solidFill>
              <a:latin typeface="Proxima Nova"/>
              <a:ea typeface="Proxima Nova"/>
              <a:cs typeface="Proxima Nova"/>
              <a:sym typeface="Proxima Nova"/>
            </a:endParaRPr>
          </a:p>
          <a:p>
            <a:pPr indent="0" lvl="0" marL="0" rtl="0" algn="ctr">
              <a:spcBef>
                <a:spcPts val="0"/>
              </a:spcBef>
              <a:spcAft>
                <a:spcPts val="0"/>
              </a:spcAft>
              <a:buNone/>
            </a:pPr>
            <a:r>
              <a:rPr lang="en">
                <a:solidFill>
                  <a:srgbClr val="FF0000"/>
                </a:solidFill>
                <a:latin typeface="Proxima Nova"/>
                <a:ea typeface="Proxima Nova"/>
                <a:cs typeface="Proxima Nova"/>
                <a:sym typeface="Proxima Nova"/>
              </a:rPr>
              <a:t>Begins</a:t>
            </a:r>
            <a:endParaRPr>
              <a:solidFill>
                <a:srgbClr val="FF0000"/>
              </a:solidFill>
              <a:latin typeface="Proxima Nova"/>
              <a:ea typeface="Proxima Nova"/>
              <a:cs typeface="Proxima Nova"/>
              <a:sym typeface="Proxima Nova"/>
            </a:endParaRPr>
          </a:p>
        </p:txBody>
      </p:sp>
      <p:sp>
        <p:nvSpPr>
          <p:cNvPr id="602" name="Google Shape;602;p34"/>
          <p:cNvSpPr txBox="1"/>
          <p:nvPr/>
        </p:nvSpPr>
        <p:spPr>
          <a:xfrm>
            <a:off x="5580950" y="2521700"/>
            <a:ext cx="1004700" cy="4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Proxima Nova"/>
                <a:ea typeface="Proxima Nova"/>
                <a:cs typeface="Proxima Nova"/>
                <a:sym typeface="Proxima Nova"/>
              </a:rPr>
              <a:t>Collective</a:t>
            </a:r>
            <a:endParaRPr>
              <a:solidFill>
                <a:srgbClr val="FF00FF"/>
              </a:solidFill>
              <a:latin typeface="Proxima Nova"/>
              <a:ea typeface="Proxima Nova"/>
              <a:cs typeface="Proxima Nova"/>
              <a:sym typeface="Proxima Nova"/>
            </a:endParaRPr>
          </a:p>
          <a:p>
            <a:pPr indent="0" lvl="0" marL="0" rtl="0" algn="l">
              <a:spcBef>
                <a:spcPts val="0"/>
              </a:spcBef>
              <a:spcAft>
                <a:spcPts val="0"/>
              </a:spcAft>
              <a:buNone/>
            </a:pPr>
            <a:r>
              <a:rPr lang="en">
                <a:solidFill>
                  <a:srgbClr val="FF00FF"/>
                </a:solidFill>
                <a:latin typeface="Proxima Nova"/>
                <a:ea typeface="Proxima Nova"/>
                <a:cs typeface="Proxima Nova"/>
                <a:sym typeface="Proxima Nova"/>
              </a:rPr>
              <a:t>Complete</a:t>
            </a:r>
            <a:endParaRPr>
              <a:solidFill>
                <a:srgbClr val="FF00FF"/>
              </a:solidFill>
              <a:latin typeface="Proxima Nova"/>
              <a:ea typeface="Proxima Nova"/>
              <a:cs typeface="Proxima Nova"/>
              <a:sym typeface="Proxima Nova"/>
            </a:endParaRPr>
          </a:p>
        </p:txBody>
      </p:sp>
      <p:cxnSp>
        <p:nvCxnSpPr>
          <p:cNvPr id="603" name="Google Shape;603;p34"/>
          <p:cNvCxnSpPr>
            <a:stCxn id="601" idx="0"/>
            <a:endCxn id="602" idx="0"/>
          </p:cNvCxnSpPr>
          <p:nvPr/>
        </p:nvCxnSpPr>
        <p:spPr>
          <a:xfrm rot="-5400000">
            <a:off x="5199200" y="1675725"/>
            <a:ext cx="38400" cy="1730100"/>
          </a:xfrm>
          <a:prstGeom prst="bentConnector3">
            <a:avLst>
              <a:gd fmla="val 719792" name="adj1"/>
            </a:avLst>
          </a:prstGeom>
          <a:noFill/>
          <a:ln cap="flat" cmpd="sng" w="38100">
            <a:solidFill>
              <a:schemeClr val="dk2"/>
            </a:solidFill>
            <a:prstDash val="solid"/>
            <a:round/>
            <a:headEnd len="med" w="med" type="none"/>
            <a:tailEnd len="med" w="med" type="none"/>
          </a:ln>
        </p:spPr>
      </p:cxnSp>
      <p:sp>
        <p:nvSpPr>
          <p:cNvPr id="604" name="Google Shape;604;p34"/>
          <p:cNvSpPr txBox="1"/>
          <p:nvPr/>
        </p:nvSpPr>
        <p:spPr>
          <a:xfrm>
            <a:off x="4289775" y="1926175"/>
            <a:ext cx="1940400" cy="47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Checkpoint Disabled</a:t>
            </a:r>
            <a:endParaRPr>
              <a:solidFill>
                <a:srgbClr val="FFFFFF"/>
              </a:solidFill>
              <a:latin typeface="Proxima Nova"/>
              <a:ea typeface="Proxima Nova"/>
              <a:cs typeface="Proxima Nova"/>
              <a:sym typeface="Proxima Nov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D4B4E"/>
            </a:gs>
            <a:gs pos="100000">
              <a:srgbClr val="040405"/>
            </a:gs>
          </a:gsLst>
          <a:path path="circle">
            <a:fillToRect b="50%" l="50%" r="50%" t="50%"/>
          </a:path>
          <a:tileRect/>
        </a:gradFill>
      </p:bgPr>
    </p:bg>
    <p:spTree>
      <p:nvGrpSpPr>
        <p:cNvPr id="608" name="Shape 608"/>
        <p:cNvGrpSpPr/>
        <p:nvPr/>
      </p:nvGrpSpPr>
      <p:grpSpPr>
        <a:xfrm>
          <a:off x="0" y="0"/>
          <a:ext cx="0" cy="0"/>
          <a:chOff x="0" y="0"/>
          <a:chExt cx="0" cy="0"/>
        </a:xfrm>
      </p:grpSpPr>
      <p:sp>
        <p:nvSpPr>
          <p:cNvPr id="609" name="Google Shape;609;p35"/>
          <p:cNvSpPr txBox="1"/>
          <p:nvPr>
            <p:ph idx="1" type="body"/>
          </p:nvPr>
        </p:nvSpPr>
        <p:spPr>
          <a:xfrm>
            <a:off x="311700" y="1152475"/>
            <a:ext cx="8520600" cy="3545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rPr>
              <a:t>Step 2:  Discard the network </a:t>
            </a:r>
            <a:endParaRPr>
              <a:solidFill>
                <a:srgbClr val="FFFFFF"/>
              </a:solidFill>
            </a:endParaRPr>
          </a:p>
        </p:txBody>
      </p:sp>
      <p:sp>
        <p:nvSpPr>
          <p:cNvPr id="610" name="Google Shape;610;p35"/>
          <p:cNvSpPr/>
          <p:nvPr/>
        </p:nvSpPr>
        <p:spPr>
          <a:xfrm>
            <a:off x="5776200" y="1952575"/>
            <a:ext cx="1245300" cy="24903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5"/>
          <p:cNvSpPr/>
          <p:nvPr/>
        </p:nvSpPr>
        <p:spPr>
          <a:xfrm>
            <a:off x="2122500" y="1952575"/>
            <a:ext cx="1245300" cy="24903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4125"/>
                </a:solidFill>
              </a:rPr>
              <a:t>Achieving Agnosticism</a:t>
            </a:r>
            <a:endParaRPr b="1">
              <a:solidFill>
                <a:srgbClr val="CC4125"/>
              </a:solidFill>
            </a:endParaRPr>
          </a:p>
        </p:txBody>
      </p:sp>
      <p:sp>
        <p:nvSpPr>
          <p:cNvPr id="613" name="Google Shape;613;p35"/>
          <p:cNvSpPr/>
          <p:nvPr/>
        </p:nvSpPr>
        <p:spPr>
          <a:xfrm>
            <a:off x="3800850" y="1789975"/>
            <a:ext cx="1542300" cy="50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MPI Coordinator</a:t>
            </a:r>
            <a:endParaRPr/>
          </a:p>
        </p:txBody>
      </p:sp>
      <p:sp>
        <p:nvSpPr>
          <p:cNvPr id="614" name="Google Shape;614;p35"/>
          <p:cNvSpPr/>
          <p:nvPr/>
        </p:nvSpPr>
        <p:spPr>
          <a:xfrm>
            <a:off x="2262475" y="2452563"/>
            <a:ext cx="993600" cy="636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MPI Rank</a:t>
            </a:r>
            <a:endParaRPr/>
          </a:p>
        </p:txBody>
      </p:sp>
      <p:sp>
        <p:nvSpPr>
          <p:cNvPr id="615" name="Google Shape;615;p35"/>
          <p:cNvSpPr/>
          <p:nvPr/>
        </p:nvSpPr>
        <p:spPr>
          <a:xfrm>
            <a:off x="2262475" y="3650650"/>
            <a:ext cx="993600" cy="636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MPI Rank</a:t>
            </a:r>
            <a:endParaRPr/>
          </a:p>
        </p:txBody>
      </p:sp>
      <p:sp>
        <p:nvSpPr>
          <p:cNvPr id="616" name="Google Shape;616;p35"/>
          <p:cNvSpPr/>
          <p:nvPr/>
        </p:nvSpPr>
        <p:spPr>
          <a:xfrm>
            <a:off x="5902050" y="2452575"/>
            <a:ext cx="993600" cy="636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MPI Rank</a:t>
            </a:r>
            <a:endParaRPr/>
          </a:p>
        </p:txBody>
      </p:sp>
      <p:sp>
        <p:nvSpPr>
          <p:cNvPr id="617" name="Google Shape;617;p35"/>
          <p:cNvSpPr/>
          <p:nvPr/>
        </p:nvSpPr>
        <p:spPr>
          <a:xfrm>
            <a:off x="5902050" y="3650650"/>
            <a:ext cx="993600" cy="636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MPI Rank</a:t>
            </a:r>
            <a:endParaRPr/>
          </a:p>
        </p:txBody>
      </p:sp>
      <p:cxnSp>
        <p:nvCxnSpPr>
          <p:cNvPr id="618" name="Google Shape;618;p35"/>
          <p:cNvCxnSpPr>
            <a:stCxn id="614" idx="3"/>
            <a:endCxn id="616" idx="1"/>
          </p:cNvCxnSpPr>
          <p:nvPr/>
        </p:nvCxnSpPr>
        <p:spPr>
          <a:xfrm>
            <a:off x="3256075" y="2770863"/>
            <a:ext cx="2646000" cy="0"/>
          </a:xfrm>
          <a:prstGeom prst="straightConnector1">
            <a:avLst/>
          </a:prstGeom>
          <a:noFill/>
          <a:ln cap="flat" cmpd="sng" w="28575">
            <a:solidFill>
              <a:schemeClr val="dk2"/>
            </a:solidFill>
            <a:prstDash val="solid"/>
            <a:round/>
            <a:headEnd len="med" w="med" type="none"/>
            <a:tailEnd len="med" w="med" type="none"/>
          </a:ln>
        </p:spPr>
      </p:cxnSp>
      <p:cxnSp>
        <p:nvCxnSpPr>
          <p:cNvPr id="619" name="Google Shape;619;p35"/>
          <p:cNvCxnSpPr>
            <a:stCxn id="614" idx="3"/>
            <a:endCxn id="617" idx="1"/>
          </p:cNvCxnSpPr>
          <p:nvPr/>
        </p:nvCxnSpPr>
        <p:spPr>
          <a:xfrm>
            <a:off x="3256075" y="2770863"/>
            <a:ext cx="2646000" cy="1198200"/>
          </a:xfrm>
          <a:prstGeom prst="straightConnector1">
            <a:avLst/>
          </a:prstGeom>
          <a:noFill/>
          <a:ln cap="flat" cmpd="sng" w="28575">
            <a:solidFill>
              <a:schemeClr val="dk2"/>
            </a:solidFill>
            <a:prstDash val="solid"/>
            <a:round/>
            <a:headEnd len="med" w="med" type="none"/>
            <a:tailEnd len="med" w="med" type="none"/>
          </a:ln>
        </p:spPr>
      </p:cxnSp>
      <p:cxnSp>
        <p:nvCxnSpPr>
          <p:cNvPr id="620" name="Google Shape;620;p35"/>
          <p:cNvCxnSpPr>
            <a:stCxn id="616" idx="2"/>
            <a:endCxn id="617" idx="0"/>
          </p:cNvCxnSpPr>
          <p:nvPr/>
        </p:nvCxnSpPr>
        <p:spPr>
          <a:xfrm>
            <a:off x="6398850" y="3089175"/>
            <a:ext cx="0" cy="561600"/>
          </a:xfrm>
          <a:prstGeom prst="straightConnector1">
            <a:avLst/>
          </a:prstGeom>
          <a:noFill/>
          <a:ln cap="flat" cmpd="sng" w="28575">
            <a:solidFill>
              <a:schemeClr val="dk2"/>
            </a:solidFill>
            <a:prstDash val="solid"/>
            <a:round/>
            <a:headEnd len="med" w="med" type="none"/>
            <a:tailEnd len="med" w="med" type="none"/>
          </a:ln>
        </p:spPr>
      </p:cxnSp>
      <p:cxnSp>
        <p:nvCxnSpPr>
          <p:cNvPr id="621" name="Google Shape;621;p35"/>
          <p:cNvCxnSpPr>
            <a:stCxn id="615" idx="3"/>
            <a:endCxn id="617" idx="1"/>
          </p:cNvCxnSpPr>
          <p:nvPr/>
        </p:nvCxnSpPr>
        <p:spPr>
          <a:xfrm>
            <a:off x="3256075" y="3968950"/>
            <a:ext cx="2646000" cy="0"/>
          </a:xfrm>
          <a:prstGeom prst="straightConnector1">
            <a:avLst/>
          </a:prstGeom>
          <a:noFill/>
          <a:ln cap="flat" cmpd="sng" w="28575">
            <a:solidFill>
              <a:schemeClr val="dk2"/>
            </a:solidFill>
            <a:prstDash val="solid"/>
            <a:round/>
            <a:headEnd len="med" w="med" type="none"/>
            <a:tailEnd len="med" w="med" type="none"/>
          </a:ln>
        </p:spPr>
      </p:cxnSp>
      <p:cxnSp>
        <p:nvCxnSpPr>
          <p:cNvPr id="622" name="Google Shape;622;p35"/>
          <p:cNvCxnSpPr>
            <a:stCxn id="614" idx="2"/>
            <a:endCxn id="615" idx="0"/>
          </p:cNvCxnSpPr>
          <p:nvPr/>
        </p:nvCxnSpPr>
        <p:spPr>
          <a:xfrm>
            <a:off x="2759275" y="3089163"/>
            <a:ext cx="0" cy="561600"/>
          </a:xfrm>
          <a:prstGeom prst="straightConnector1">
            <a:avLst/>
          </a:prstGeom>
          <a:noFill/>
          <a:ln cap="flat" cmpd="sng" w="28575">
            <a:solidFill>
              <a:schemeClr val="dk2"/>
            </a:solidFill>
            <a:prstDash val="solid"/>
            <a:round/>
            <a:headEnd len="med" w="med" type="none"/>
            <a:tailEnd len="med" w="med" type="none"/>
          </a:ln>
        </p:spPr>
      </p:cxnSp>
      <p:cxnSp>
        <p:nvCxnSpPr>
          <p:cNvPr id="623" name="Google Shape;623;p35"/>
          <p:cNvCxnSpPr>
            <a:stCxn id="615" idx="3"/>
            <a:endCxn id="616" idx="1"/>
          </p:cNvCxnSpPr>
          <p:nvPr/>
        </p:nvCxnSpPr>
        <p:spPr>
          <a:xfrm flipH="1" rot="10800000">
            <a:off x="3256075" y="2770750"/>
            <a:ext cx="2646000" cy="1198200"/>
          </a:xfrm>
          <a:prstGeom prst="straightConnector1">
            <a:avLst/>
          </a:prstGeom>
          <a:noFill/>
          <a:ln cap="flat" cmpd="sng" w="28575">
            <a:solidFill>
              <a:schemeClr val="dk2"/>
            </a:solidFill>
            <a:prstDash val="solid"/>
            <a:round/>
            <a:headEnd len="med" w="med" type="none"/>
            <a:tailEnd len="med" w="med" type="none"/>
          </a:ln>
        </p:spPr>
      </p:cxnSp>
      <p:cxnSp>
        <p:nvCxnSpPr>
          <p:cNvPr id="624" name="Google Shape;624;p35"/>
          <p:cNvCxnSpPr>
            <a:stCxn id="614" idx="3"/>
            <a:endCxn id="613" idx="2"/>
          </p:cNvCxnSpPr>
          <p:nvPr/>
        </p:nvCxnSpPr>
        <p:spPr>
          <a:xfrm flipH="1" rot="10800000">
            <a:off x="3256075" y="2292063"/>
            <a:ext cx="1315800" cy="478800"/>
          </a:xfrm>
          <a:prstGeom prst="straightConnector1">
            <a:avLst/>
          </a:prstGeom>
          <a:noFill/>
          <a:ln cap="flat" cmpd="sng" w="28575">
            <a:solidFill>
              <a:schemeClr val="dk2"/>
            </a:solidFill>
            <a:prstDash val="solid"/>
            <a:round/>
            <a:headEnd len="med" w="med" type="none"/>
            <a:tailEnd len="med" w="med" type="none"/>
          </a:ln>
        </p:spPr>
      </p:cxnSp>
      <p:cxnSp>
        <p:nvCxnSpPr>
          <p:cNvPr id="625" name="Google Shape;625;p35"/>
          <p:cNvCxnSpPr>
            <a:stCxn id="615" idx="3"/>
            <a:endCxn id="613" idx="2"/>
          </p:cNvCxnSpPr>
          <p:nvPr/>
        </p:nvCxnSpPr>
        <p:spPr>
          <a:xfrm flipH="1" rot="10800000">
            <a:off x="3256075" y="2292250"/>
            <a:ext cx="1315800" cy="1676700"/>
          </a:xfrm>
          <a:prstGeom prst="straightConnector1">
            <a:avLst/>
          </a:prstGeom>
          <a:noFill/>
          <a:ln cap="flat" cmpd="sng" w="28575">
            <a:solidFill>
              <a:schemeClr val="dk2"/>
            </a:solidFill>
            <a:prstDash val="solid"/>
            <a:round/>
            <a:headEnd len="med" w="med" type="none"/>
            <a:tailEnd len="med" w="med" type="none"/>
          </a:ln>
        </p:spPr>
      </p:cxnSp>
      <p:cxnSp>
        <p:nvCxnSpPr>
          <p:cNvPr id="626" name="Google Shape;626;p35"/>
          <p:cNvCxnSpPr>
            <a:stCxn id="616" idx="1"/>
            <a:endCxn id="613" idx="2"/>
          </p:cNvCxnSpPr>
          <p:nvPr/>
        </p:nvCxnSpPr>
        <p:spPr>
          <a:xfrm rot="10800000">
            <a:off x="4572150" y="2292075"/>
            <a:ext cx="1329900" cy="478800"/>
          </a:xfrm>
          <a:prstGeom prst="straightConnector1">
            <a:avLst/>
          </a:prstGeom>
          <a:noFill/>
          <a:ln cap="flat" cmpd="sng" w="28575">
            <a:solidFill>
              <a:schemeClr val="dk2"/>
            </a:solidFill>
            <a:prstDash val="solid"/>
            <a:round/>
            <a:headEnd len="med" w="med" type="none"/>
            <a:tailEnd len="med" w="med" type="none"/>
          </a:ln>
        </p:spPr>
      </p:cxnSp>
      <p:cxnSp>
        <p:nvCxnSpPr>
          <p:cNvPr id="627" name="Google Shape;627;p35"/>
          <p:cNvCxnSpPr>
            <a:stCxn id="617" idx="1"/>
            <a:endCxn id="613" idx="2"/>
          </p:cNvCxnSpPr>
          <p:nvPr/>
        </p:nvCxnSpPr>
        <p:spPr>
          <a:xfrm rot="10800000">
            <a:off x="4572150" y="2292250"/>
            <a:ext cx="1329900" cy="1676700"/>
          </a:xfrm>
          <a:prstGeom prst="straightConnector1">
            <a:avLst/>
          </a:prstGeom>
          <a:noFill/>
          <a:ln cap="flat" cmpd="sng" w="28575">
            <a:solidFill>
              <a:schemeClr val="dk2"/>
            </a:solidFill>
            <a:prstDash val="solid"/>
            <a:round/>
            <a:headEnd len="med" w="med" type="none"/>
            <a:tailEnd len="med" w="med" type="none"/>
          </a:ln>
        </p:spPr>
      </p:cxnSp>
      <p:sp>
        <p:nvSpPr>
          <p:cNvPr id="628" name="Google Shape;628;p35"/>
          <p:cNvSpPr txBox="1"/>
          <p:nvPr/>
        </p:nvSpPr>
        <p:spPr>
          <a:xfrm>
            <a:off x="6016775" y="1952575"/>
            <a:ext cx="8106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Node 2</a:t>
            </a:r>
            <a:endParaRPr>
              <a:solidFill>
                <a:srgbClr val="FFFFFF"/>
              </a:solidFill>
              <a:latin typeface="Proxima Nova"/>
              <a:ea typeface="Proxima Nova"/>
              <a:cs typeface="Proxima Nova"/>
              <a:sym typeface="Proxima Nova"/>
            </a:endParaRPr>
          </a:p>
        </p:txBody>
      </p:sp>
      <p:sp>
        <p:nvSpPr>
          <p:cNvPr id="629" name="Google Shape;629;p35"/>
          <p:cNvSpPr txBox="1"/>
          <p:nvPr/>
        </p:nvSpPr>
        <p:spPr>
          <a:xfrm>
            <a:off x="2391325" y="1952575"/>
            <a:ext cx="7359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Node 1</a:t>
            </a:r>
            <a:endParaRPr>
              <a:solidFill>
                <a:srgbClr val="FFFFFF"/>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611"/>
                                        </p:tgtEl>
                                      </p:cBhvr>
                                    </p:animEffect>
                                    <p:set>
                                      <p:cBhvr>
                                        <p:cTn dur="1" fill="hold">
                                          <p:stCondLst>
                                            <p:cond delay="1000"/>
                                          </p:stCondLst>
                                        </p:cTn>
                                        <p:tgtEl>
                                          <p:spTgt spid="61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613"/>
                                        </p:tgtEl>
                                      </p:cBhvr>
                                    </p:animEffect>
                                    <p:set>
                                      <p:cBhvr>
                                        <p:cTn dur="1" fill="hold">
                                          <p:stCondLst>
                                            <p:cond delay="1000"/>
                                          </p:stCondLst>
                                        </p:cTn>
                                        <p:tgtEl>
                                          <p:spTgt spid="61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618"/>
                                        </p:tgtEl>
                                      </p:cBhvr>
                                    </p:animEffect>
                                    <p:set>
                                      <p:cBhvr>
                                        <p:cTn dur="1" fill="hold">
                                          <p:stCondLst>
                                            <p:cond delay="1000"/>
                                          </p:stCondLst>
                                        </p:cTn>
                                        <p:tgtEl>
                                          <p:spTgt spid="61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619"/>
                                        </p:tgtEl>
                                      </p:cBhvr>
                                    </p:animEffect>
                                    <p:set>
                                      <p:cBhvr>
                                        <p:cTn dur="1" fill="hold">
                                          <p:stCondLst>
                                            <p:cond delay="1000"/>
                                          </p:stCondLst>
                                        </p:cTn>
                                        <p:tgtEl>
                                          <p:spTgt spid="61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620"/>
                                        </p:tgtEl>
                                      </p:cBhvr>
                                    </p:animEffect>
                                    <p:set>
                                      <p:cBhvr>
                                        <p:cTn dur="1" fill="hold">
                                          <p:stCondLst>
                                            <p:cond delay="1000"/>
                                          </p:stCondLst>
                                        </p:cTn>
                                        <p:tgtEl>
                                          <p:spTgt spid="62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621"/>
                                        </p:tgtEl>
                                      </p:cBhvr>
                                    </p:animEffect>
                                    <p:set>
                                      <p:cBhvr>
                                        <p:cTn dur="1" fill="hold">
                                          <p:stCondLst>
                                            <p:cond delay="1000"/>
                                          </p:stCondLst>
                                        </p:cTn>
                                        <p:tgtEl>
                                          <p:spTgt spid="62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622"/>
                                        </p:tgtEl>
                                      </p:cBhvr>
                                    </p:animEffect>
                                    <p:set>
                                      <p:cBhvr>
                                        <p:cTn dur="1" fill="hold">
                                          <p:stCondLst>
                                            <p:cond delay="1000"/>
                                          </p:stCondLst>
                                        </p:cTn>
                                        <p:tgtEl>
                                          <p:spTgt spid="62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623"/>
                                        </p:tgtEl>
                                      </p:cBhvr>
                                    </p:animEffect>
                                    <p:set>
                                      <p:cBhvr>
                                        <p:cTn dur="1" fill="hold">
                                          <p:stCondLst>
                                            <p:cond delay="1000"/>
                                          </p:stCondLst>
                                        </p:cTn>
                                        <p:tgtEl>
                                          <p:spTgt spid="62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624"/>
                                        </p:tgtEl>
                                      </p:cBhvr>
                                    </p:animEffect>
                                    <p:set>
                                      <p:cBhvr>
                                        <p:cTn dur="1" fill="hold">
                                          <p:stCondLst>
                                            <p:cond delay="1000"/>
                                          </p:stCondLst>
                                        </p:cTn>
                                        <p:tgtEl>
                                          <p:spTgt spid="62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625"/>
                                        </p:tgtEl>
                                      </p:cBhvr>
                                    </p:animEffect>
                                    <p:set>
                                      <p:cBhvr>
                                        <p:cTn dur="1" fill="hold">
                                          <p:stCondLst>
                                            <p:cond delay="1000"/>
                                          </p:stCondLst>
                                        </p:cTn>
                                        <p:tgtEl>
                                          <p:spTgt spid="62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626"/>
                                        </p:tgtEl>
                                      </p:cBhvr>
                                    </p:animEffect>
                                    <p:set>
                                      <p:cBhvr>
                                        <p:cTn dur="1" fill="hold">
                                          <p:stCondLst>
                                            <p:cond delay="1000"/>
                                          </p:stCondLst>
                                        </p:cTn>
                                        <p:tgtEl>
                                          <p:spTgt spid="62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627"/>
                                        </p:tgtEl>
                                      </p:cBhvr>
                                    </p:animEffect>
                                    <p:set>
                                      <p:cBhvr>
                                        <p:cTn dur="1" fill="hold">
                                          <p:stCondLst>
                                            <p:cond delay="1000"/>
                                          </p:stCondLst>
                                        </p:cTn>
                                        <p:tgtEl>
                                          <p:spTgt spid="62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628"/>
                                        </p:tgtEl>
                                      </p:cBhvr>
                                    </p:animEffect>
                                    <p:set>
                                      <p:cBhvr>
                                        <p:cTn dur="1" fill="hold">
                                          <p:stCondLst>
                                            <p:cond delay="1000"/>
                                          </p:stCondLst>
                                        </p:cTn>
                                        <p:tgtEl>
                                          <p:spTgt spid="62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629"/>
                                        </p:tgtEl>
                                      </p:cBhvr>
                                    </p:animEffect>
                                    <p:set>
                                      <p:cBhvr>
                                        <p:cTn dur="1" fill="hold">
                                          <p:stCondLst>
                                            <p:cond delay="1000"/>
                                          </p:stCondLst>
                                        </p:cTn>
                                        <p:tgtEl>
                                          <p:spTgt spid="62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610"/>
                                        </p:tgtEl>
                                      </p:cBhvr>
                                    </p:animEffect>
                                    <p:set>
                                      <p:cBhvr>
                                        <p:cTn dur="1" fill="hold">
                                          <p:stCondLst>
                                            <p:cond delay="1000"/>
                                          </p:stCondLst>
                                        </p:cTn>
                                        <p:tgtEl>
                                          <p:spTgt spid="61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D4B4E"/>
            </a:gs>
            <a:gs pos="100000">
              <a:srgbClr val="040405"/>
            </a:gs>
          </a:gsLst>
          <a:path path="circle">
            <a:fillToRect b="50%" l="50%" r="50%" t="50%"/>
          </a:path>
          <a:tileRect/>
        </a:gradFill>
      </p:bgPr>
    </p:bg>
    <p:spTree>
      <p:nvGrpSpPr>
        <p:cNvPr id="633" name="Shape 633"/>
        <p:cNvGrpSpPr/>
        <p:nvPr/>
      </p:nvGrpSpPr>
      <p:grpSpPr>
        <a:xfrm>
          <a:off x="0" y="0"/>
          <a:ext cx="0" cy="0"/>
          <a:chOff x="0" y="0"/>
          <a:chExt cx="0" cy="0"/>
        </a:xfrm>
      </p:grpSpPr>
      <p:sp>
        <p:nvSpPr>
          <p:cNvPr id="634" name="Google Shape;634;p36"/>
          <p:cNvSpPr txBox="1"/>
          <p:nvPr/>
        </p:nvSpPr>
        <p:spPr>
          <a:xfrm>
            <a:off x="311700" y="2554175"/>
            <a:ext cx="2935800" cy="139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Problems:</a:t>
            </a:r>
            <a:endParaRPr>
              <a:solidFill>
                <a:srgbClr val="FFFFFF"/>
              </a:solidFill>
              <a:latin typeface="Proxima Nova"/>
              <a:ea typeface="Proxima Nova"/>
              <a:cs typeface="Proxima Nova"/>
              <a:sym typeface="Proxima Nova"/>
            </a:endParaRPr>
          </a:p>
          <a:p>
            <a:pPr indent="0" lvl="0" marL="457200" rtl="0" algn="l">
              <a:spcBef>
                <a:spcPts val="0"/>
              </a:spcBef>
              <a:spcAft>
                <a:spcPts val="0"/>
              </a:spcAft>
              <a:buNone/>
            </a:pPr>
            <a:r>
              <a:t/>
            </a:r>
            <a:endParaRPr>
              <a:solidFill>
                <a:srgbClr val="FFFFFF"/>
              </a:solidFill>
              <a:latin typeface="Proxima Nova"/>
              <a:ea typeface="Proxima Nova"/>
              <a:cs typeface="Proxima Nova"/>
              <a:sym typeface="Proxima Nova"/>
            </a:endParaRPr>
          </a:p>
          <a:p>
            <a:pPr indent="0" lvl="0" marL="457200" rtl="0" algn="l">
              <a:spcBef>
                <a:spcPts val="0"/>
              </a:spcBef>
              <a:spcAft>
                <a:spcPts val="0"/>
              </a:spcAft>
              <a:buNone/>
            </a:pPr>
            <a:r>
              <a:t/>
            </a:r>
            <a:endParaRPr>
              <a:solidFill>
                <a:srgbClr val="FFFFFF"/>
              </a:solidFill>
              <a:latin typeface="Proxima Nova"/>
              <a:ea typeface="Proxima Nova"/>
              <a:cs typeface="Proxima Nova"/>
              <a:sym typeface="Proxima Nova"/>
            </a:endParaRPr>
          </a:p>
          <a:p>
            <a:pPr indent="0" lvl="0" marL="457200" rtl="0" algn="l">
              <a:spcBef>
                <a:spcPts val="0"/>
              </a:spcBef>
              <a:spcAft>
                <a:spcPts val="0"/>
              </a:spcAft>
              <a:buNone/>
            </a:pPr>
            <a:r>
              <a:t/>
            </a:r>
            <a:endParaRPr>
              <a:solidFill>
                <a:srgbClr val="FFFFFF"/>
              </a:solidFill>
              <a:latin typeface="Proxima Nova"/>
              <a:ea typeface="Proxima Nova"/>
              <a:cs typeface="Proxima Nova"/>
              <a:sym typeface="Proxima Nova"/>
            </a:endParaRPr>
          </a:p>
          <a:p>
            <a:pPr indent="-317500" lvl="0" marL="457200" rtl="0" algn="l">
              <a:spcBef>
                <a:spcPts val="0"/>
              </a:spcBef>
              <a:spcAft>
                <a:spcPts val="0"/>
              </a:spcAft>
              <a:buClr>
                <a:srgbClr val="FFFFFF"/>
              </a:buClr>
              <a:buSzPts val="1400"/>
              <a:buFont typeface="Proxima Nova"/>
              <a:buChar char="●"/>
            </a:pPr>
            <a:r>
              <a:rPr lang="en">
                <a:solidFill>
                  <a:srgbClr val="FFFFFF"/>
                </a:solidFill>
                <a:latin typeface="Proxima Nova"/>
                <a:ea typeface="Proxima Nova"/>
                <a:cs typeface="Proxima Nova"/>
                <a:sym typeface="Proxima Nova"/>
              </a:rPr>
              <a:t>MPI Implementation Specific</a:t>
            </a:r>
            <a:endParaRPr>
              <a:solidFill>
                <a:srgbClr val="FFFFFF"/>
              </a:solidFill>
              <a:latin typeface="Proxima Nova"/>
              <a:ea typeface="Proxima Nova"/>
              <a:cs typeface="Proxima Nova"/>
              <a:sym typeface="Proxima Nova"/>
            </a:endParaRPr>
          </a:p>
          <a:p>
            <a:pPr indent="-317500" lvl="0" marL="457200" rtl="0" algn="l">
              <a:spcBef>
                <a:spcPts val="0"/>
              </a:spcBef>
              <a:spcAft>
                <a:spcPts val="0"/>
              </a:spcAft>
              <a:buClr>
                <a:srgbClr val="FFFFFF"/>
              </a:buClr>
              <a:buSzPts val="1400"/>
              <a:buFont typeface="Proxima Nova"/>
              <a:buChar char="●"/>
            </a:pPr>
            <a:r>
              <a:rPr lang="en">
                <a:solidFill>
                  <a:srgbClr val="FFFFFF"/>
                </a:solidFill>
                <a:latin typeface="Proxima Nova"/>
                <a:ea typeface="Proxima Nova"/>
                <a:cs typeface="Proxima Nova"/>
                <a:sym typeface="Proxima Nova"/>
              </a:rPr>
              <a:t>Contains MPI network state</a:t>
            </a:r>
            <a:endParaRPr>
              <a:solidFill>
                <a:srgbClr val="FFFFFF"/>
              </a:solidFill>
              <a:latin typeface="Proxima Nova"/>
              <a:ea typeface="Proxima Nova"/>
              <a:cs typeface="Proxima Nova"/>
              <a:sym typeface="Proxima Nova"/>
            </a:endParaRPr>
          </a:p>
        </p:txBody>
      </p:sp>
      <p:sp>
        <p:nvSpPr>
          <p:cNvPr id="635" name="Google Shape;635;p36"/>
          <p:cNvSpPr txBox="1"/>
          <p:nvPr>
            <p:ph idx="1" type="body"/>
          </p:nvPr>
        </p:nvSpPr>
        <p:spPr>
          <a:xfrm>
            <a:off x="325450" y="1152475"/>
            <a:ext cx="8520600" cy="718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rPr>
              <a:t>Solution: Isolation</a:t>
            </a:r>
            <a:endParaRPr>
              <a:solidFill>
                <a:srgbClr val="FFFFFF"/>
              </a:solidFill>
            </a:endParaRPr>
          </a:p>
        </p:txBody>
      </p:sp>
      <p:sp>
        <p:nvSpPr>
          <p:cNvPr id="636" name="Google Shape;636;p36"/>
          <p:cNvSpPr txBox="1"/>
          <p:nvPr>
            <p:ph idx="1" type="body"/>
          </p:nvPr>
        </p:nvSpPr>
        <p:spPr>
          <a:xfrm>
            <a:off x="325450" y="1152475"/>
            <a:ext cx="8520600" cy="718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rPr>
              <a:t>Checkpointing the rank is simpler… right?</a:t>
            </a:r>
            <a:endParaRPr>
              <a:solidFill>
                <a:srgbClr val="FFFFFF"/>
              </a:solidFill>
            </a:endParaRPr>
          </a:p>
        </p:txBody>
      </p:sp>
      <p:sp>
        <p:nvSpPr>
          <p:cNvPr id="637" name="Google Shape;637;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4125"/>
                </a:solidFill>
              </a:rPr>
              <a:t>Checkpointing A Rank</a:t>
            </a:r>
            <a:endParaRPr b="1">
              <a:solidFill>
                <a:srgbClr val="CC4125"/>
              </a:solidFill>
            </a:endParaRPr>
          </a:p>
        </p:txBody>
      </p:sp>
      <p:sp>
        <p:nvSpPr>
          <p:cNvPr id="638" name="Google Shape;638;p36"/>
          <p:cNvSpPr/>
          <p:nvPr/>
        </p:nvSpPr>
        <p:spPr>
          <a:xfrm>
            <a:off x="3492250" y="1698000"/>
            <a:ext cx="2065800" cy="30990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9" name="Google Shape;639;p36"/>
          <p:cNvCxnSpPr/>
          <p:nvPr/>
        </p:nvCxnSpPr>
        <p:spPr>
          <a:xfrm flipH="1" rot="10800000">
            <a:off x="325450" y="3226150"/>
            <a:ext cx="8638500" cy="35400"/>
          </a:xfrm>
          <a:prstGeom prst="straightConnector1">
            <a:avLst/>
          </a:prstGeom>
          <a:noFill/>
          <a:ln cap="flat" cmpd="sng" w="38100">
            <a:solidFill>
              <a:srgbClr val="FF0000"/>
            </a:solidFill>
            <a:prstDash val="solid"/>
            <a:round/>
            <a:headEnd len="med" w="med" type="none"/>
            <a:tailEnd len="med" w="med" type="none"/>
          </a:ln>
        </p:spPr>
      </p:cxnSp>
      <p:sp>
        <p:nvSpPr>
          <p:cNvPr id="640" name="Google Shape;640;p36"/>
          <p:cNvSpPr txBox="1"/>
          <p:nvPr/>
        </p:nvSpPr>
        <p:spPr>
          <a:xfrm>
            <a:off x="2228625" y="3046800"/>
            <a:ext cx="983400" cy="4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MPI Rank</a:t>
            </a:r>
            <a:endParaRPr>
              <a:solidFill>
                <a:srgbClr val="FFFFFF"/>
              </a:solidFill>
              <a:latin typeface="Proxima Nova"/>
              <a:ea typeface="Proxima Nova"/>
              <a:cs typeface="Proxima Nova"/>
              <a:sym typeface="Proxima Nova"/>
            </a:endParaRPr>
          </a:p>
        </p:txBody>
      </p:sp>
      <p:sp>
        <p:nvSpPr>
          <p:cNvPr id="641" name="Google Shape;641;p36"/>
          <p:cNvSpPr/>
          <p:nvPr/>
        </p:nvSpPr>
        <p:spPr>
          <a:xfrm>
            <a:off x="3499325" y="1705075"/>
            <a:ext cx="2058600" cy="139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MPI Application</a:t>
            </a:r>
            <a:endParaRPr/>
          </a:p>
        </p:txBody>
      </p:sp>
      <p:sp>
        <p:nvSpPr>
          <p:cNvPr id="642" name="Google Shape;642;p36"/>
          <p:cNvSpPr/>
          <p:nvPr/>
        </p:nvSpPr>
        <p:spPr>
          <a:xfrm>
            <a:off x="3492250" y="3452625"/>
            <a:ext cx="2065800" cy="4953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MPI Library</a:t>
            </a:r>
            <a:endParaRPr/>
          </a:p>
        </p:txBody>
      </p:sp>
      <p:sp>
        <p:nvSpPr>
          <p:cNvPr id="643" name="Google Shape;643;p36"/>
          <p:cNvSpPr/>
          <p:nvPr/>
        </p:nvSpPr>
        <p:spPr>
          <a:xfrm>
            <a:off x="3492250" y="4301700"/>
            <a:ext cx="2065800" cy="495300"/>
          </a:xfrm>
          <a:prstGeom prst="rect">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LIBC and friends</a:t>
            </a:r>
            <a:endParaRPr/>
          </a:p>
        </p:txBody>
      </p:sp>
      <p:sp>
        <p:nvSpPr>
          <p:cNvPr id="644" name="Google Shape;644;p36"/>
          <p:cNvSpPr txBox="1"/>
          <p:nvPr/>
        </p:nvSpPr>
        <p:spPr>
          <a:xfrm>
            <a:off x="311700" y="4224300"/>
            <a:ext cx="3413100" cy="572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Proxima Nova"/>
              <a:buChar char="●"/>
            </a:pPr>
            <a:r>
              <a:rPr lang="en">
                <a:solidFill>
                  <a:srgbClr val="FFFFFF"/>
                </a:solidFill>
                <a:latin typeface="Proxima Nova"/>
                <a:ea typeface="Proxima Nova"/>
                <a:cs typeface="Proxima Nova"/>
                <a:sym typeface="Proxima Nova"/>
              </a:rPr>
              <a:t>Required by MPI and Application</a:t>
            </a:r>
            <a:endParaRPr>
              <a:solidFill>
                <a:srgbClr val="FFFFFF"/>
              </a:solidFill>
              <a:latin typeface="Proxima Nova"/>
              <a:ea typeface="Proxima Nova"/>
              <a:cs typeface="Proxima Nova"/>
              <a:sym typeface="Proxima Nova"/>
            </a:endParaRPr>
          </a:p>
          <a:p>
            <a:pPr indent="-317500" lvl="0" marL="457200" rtl="0" algn="l">
              <a:spcBef>
                <a:spcPts val="0"/>
              </a:spcBef>
              <a:spcAft>
                <a:spcPts val="0"/>
              </a:spcAft>
              <a:buClr>
                <a:srgbClr val="FFFFFF"/>
              </a:buClr>
              <a:buSzPts val="1400"/>
              <a:buFont typeface="Proxima Nova"/>
              <a:buChar char="●"/>
            </a:pPr>
            <a:r>
              <a:rPr lang="en">
                <a:solidFill>
                  <a:srgbClr val="FFFFFF"/>
                </a:solidFill>
                <a:latin typeface="Proxima Nova"/>
                <a:ea typeface="Proxima Nova"/>
                <a:cs typeface="Proxima Nova"/>
                <a:sym typeface="Proxima Nova"/>
              </a:rPr>
              <a:t>Platform dependant</a:t>
            </a:r>
            <a:endParaRPr>
              <a:solidFill>
                <a:srgbClr val="FFFFFF"/>
              </a:solidFill>
              <a:latin typeface="Proxima Nova"/>
              <a:ea typeface="Proxima Nova"/>
              <a:cs typeface="Proxima Nova"/>
              <a:sym typeface="Proxima Nova"/>
            </a:endParaRPr>
          </a:p>
        </p:txBody>
      </p:sp>
      <p:sp>
        <p:nvSpPr>
          <p:cNvPr id="645" name="Google Shape;645;p36"/>
          <p:cNvSpPr txBox="1"/>
          <p:nvPr/>
        </p:nvSpPr>
        <p:spPr>
          <a:xfrm>
            <a:off x="5490075" y="3393375"/>
            <a:ext cx="2900400" cy="613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Proxima Nova"/>
              <a:buChar char="●"/>
            </a:pPr>
            <a:r>
              <a:rPr lang="en">
                <a:solidFill>
                  <a:srgbClr val="FFFFFF"/>
                </a:solidFill>
                <a:latin typeface="Proxima Nova"/>
                <a:ea typeface="Proxima Nova"/>
                <a:cs typeface="Proxima Nova"/>
                <a:sym typeface="Proxima Nova"/>
              </a:rPr>
              <a:t>Grouping information</a:t>
            </a:r>
            <a:endParaRPr>
              <a:solidFill>
                <a:srgbClr val="FFFFFF"/>
              </a:solidFill>
              <a:latin typeface="Proxima Nova"/>
              <a:ea typeface="Proxima Nova"/>
              <a:cs typeface="Proxima Nova"/>
              <a:sym typeface="Proxima Nova"/>
            </a:endParaRPr>
          </a:p>
          <a:p>
            <a:pPr indent="-317500" lvl="0" marL="457200" rtl="0" algn="l">
              <a:spcBef>
                <a:spcPts val="0"/>
              </a:spcBef>
              <a:spcAft>
                <a:spcPts val="0"/>
              </a:spcAft>
              <a:buClr>
                <a:srgbClr val="FFFFFF"/>
              </a:buClr>
              <a:buSzPts val="1400"/>
              <a:buFont typeface="Proxima Nova"/>
              <a:buChar char="●"/>
            </a:pPr>
            <a:r>
              <a:rPr lang="en">
                <a:solidFill>
                  <a:srgbClr val="FFFFFF"/>
                </a:solidFill>
                <a:latin typeface="Proxima Nova"/>
                <a:ea typeface="Proxima Nova"/>
                <a:cs typeface="Proxima Nova"/>
                <a:sym typeface="Proxima Nova"/>
              </a:rPr>
              <a:t>Opaque MPI Objects</a:t>
            </a:r>
            <a:endParaRPr>
              <a:solidFill>
                <a:srgbClr val="FFFFFF"/>
              </a:solidFill>
              <a:latin typeface="Proxima Nova"/>
              <a:ea typeface="Proxima Nova"/>
              <a:cs typeface="Proxima Nova"/>
              <a:sym typeface="Proxima Nova"/>
            </a:endParaRPr>
          </a:p>
        </p:txBody>
      </p:sp>
      <p:sp>
        <p:nvSpPr>
          <p:cNvPr id="646" name="Google Shape;646;p36"/>
          <p:cNvSpPr txBox="1"/>
          <p:nvPr/>
        </p:nvSpPr>
        <p:spPr>
          <a:xfrm>
            <a:off x="5490075" y="4322100"/>
            <a:ext cx="2125500" cy="474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Proxima Nova"/>
              <a:buChar char="●"/>
            </a:pPr>
            <a:r>
              <a:rPr lang="en">
                <a:solidFill>
                  <a:srgbClr val="FFFFFF"/>
                </a:solidFill>
                <a:latin typeface="Proxima Nova"/>
                <a:ea typeface="Proxima Nova"/>
                <a:cs typeface="Proxima Nova"/>
                <a:sym typeface="Proxima Nova"/>
              </a:rPr>
              <a:t>Heap Allocations</a:t>
            </a:r>
            <a:endParaRPr>
              <a:solidFill>
                <a:srgbClr val="FFFFFF"/>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6"/>
                                        </p:tgtEl>
                                        <p:attrNameLst>
                                          <p:attrName>style.visibility</p:attrName>
                                        </p:attrNameLst>
                                      </p:cBhvr>
                                      <p:to>
                                        <p:strVal val="visible"/>
                                      </p:to>
                                    </p:set>
                                    <p:animEffect filter="fade" transition="in">
                                      <p:cBhvr>
                                        <p:cTn dur="1000"/>
                                        <p:tgtEl>
                                          <p:spTgt spid="6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8"/>
                                        </p:tgtEl>
                                        <p:attrNameLst>
                                          <p:attrName>style.visibility</p:attrName>
                                        </p:attrNameLst>
                                      </p:cBhvr>
                                      <p:to>
                                        <p:strVal val="visible"/>
                                      </p:to>
                                    </p:set>
                                    <p:animEffect filter="fade" transition="in">
                                      <p:cBhvr>
                                        <p:cTn dur="1000"/>
                                        <p:tgtEl>
                                          <p:spTgt spid="638"/>
                                        </p:tgtEl>
                                      </p:cBhvr>
                                    </p:animEffect>
                                  </p:childTnLst>
                                </p:cTn>
                              </p:par>
                              <p:par>
                                <p:cTn fill="hold" nodeType="withEffect" presetClass="entr" presetID="10" presetSubtype="0">
                                  <p:stCondLst>
                                    <p:cond delay="0"/>
                                  </p:stCondLst>
                                  <p:childTnLst>
                                    <p:set>
                                      <p:cBhvr>
                                        <p:cTn dur="1" fill="hold">
                                          <p:stCondLst>
                                            <p:cond delay="0"/>
                                          </p:stCondLst>
                                        </p:cTn>
                                        <p:tgtEl>
                                          <p:spTgt spid="640"/>
                                        </p:tgtEl>
                                        <p:attrNameLst>
                                          <p:attrName>style.visibility</p:attrName>
                                        </p:attrNameLst>
                                      </p:cBhvr>
                                      <p:to>
                                        <p:strVal val="visible"/>
                                      </p:to>
                                    </p:set>
                                    <p:animEffect filter="fade" transition="in">
                                      <p:cBhvr>
                                        <p:cTn dur="1000"/>
                                        <p:tgtEl>
                                          <p:spTgt spid="6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1"/>
                                        </p:tgtEl>
                                        <p:attrNameLst>
                                          <p:attrName>style.visibility</p:attrName>
                                        </p:attrNameLst>
                                      </p:cBhvr>
                                      <p:to>
                                        <p:strVal val="visible"/>
                                      </p:to>
                                    </p:set>
                                    <p:animEffect filter="fade" transition="in">
                                      <p:cBhvr>
                                        <p:cTn dur="1000"/>
                                        <p:tgtEl>
                                          <p:spTgt spid="6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2"/>
                                        </p:tgtEl>
                                        <p:attrNameLst>
                                          <p:attrName>style.visibility</p:attrName>
                                        </p:attrNameLst>
                                      </p:cBhvr>
                                      <p:to>
                                        <p:strVal val="visible"/>
                                      </p:to>
                                    </p:set>
                                    <p:animEffect filter="fade" transition="in">
                                      <p:cBhvr>
                                        <p:cTn dur="1000"/>
                                        <p:tgtEl>
                                          <p:spTgt spid="6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3"/>
                                        </p:tgtEl>
                                        <p:attrNameLst>
                                          <p:attrName>style.visibility</p:attrName>
                                        </p:attrNameLst>
                                      </p:cBhvr>
                                      <p:to>
                                        <p:strVal val="visible"/>
                                      </p:to>
                                    </p:set>
                                    <p:animEffect filter="fade" transition="in">
                                      <p:cBhvr>
                                        <p:cTn dur="1000"/>
                                        <p:tgtEl>
                                          <p:spTgt spid="6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4"/>
                                        </p:tgtEl>
                                        <p:attrNameLst>
                                          <p:attrName>style.visibility</p:attrName>
                                        </p:attrNameLst>
                                      </p:cBhvr>
                                      <p:to>
                                        <p:strVal val="visible"/>
                                      </p:to>
                                    </p:set>
                                    <p:animEffect filter="fade" transition="in">
                                      <p:cBhvr>
                                        <p:cTn dur="1000"/>
                                        <p:tgtEl>
                                          <p:spTgt spid="634"/>
                                        </p:tgtEl>
                                      </p:cBhvr>
                                    </p:animEffect>
                                  </p:childTnLst>
                                </p:cTn>
                              </p:par>
                              <p:par>
                                <p:cTn fill="hold" nodeType="withEffect" presetClass="entr" presetID="10" presetSubtype="0">
                                  <p:stCondLst>
                                    <p:cond delay="0"/>
                                  </p:stCondLst>
                                  <p:childTnLst>
                                    <p:set>
                                      <p:cBhvr>
                                        <p:cTn dur="1" fill="hold">
                                          <p:stCondLst>
                                            <p:cond delay="0"/>
                                          </p:stCondLst>
                                        </p:cTn>
                                        <p:tgtEl>
                                          <p:spTgt spid="645"/>
                                        </p:tgtEl>
                                        <p:attrNameLst>
                                          <p:attrName>style.visibility</p:attrName>
                                        </p:attrNameLst>
                                      </p:cBhvr>
                                      <p:to>
                                        <p:strVal val="visible"/>
                                      </p:to>
                                    </p:set>
                                    <p:animEffect filter="fade" transition="in">
                                      <p:cBhvr>
                                        <p:cTn dur="1000"/>
                                        <p:tgtEl>
                                          <p:spTgt spid="645"/>
                                        </p:tgtEl>
                                      </p:cBhvr>
                                    </p:animEffect>
                                  </p:childTnLst>
                                </p:cTn>
                              </p:par>
                              <p:par>
                                <p:cTn fill="hold" nodeType="withEffect" presetClass="exit" presetID="10" presetSubtype="0">
                                  <p:stCondLst>
                                    <p:cond delay="0"/>
                                  </p:stCondLst>
                                  <p:childTnLst>
                                    <p:animEffect filter="fade" transition="out">
                                      <p:cBhvr>
                                        <p:cTn dur="1000"/>
                                        <p:tgtEl>
                                          <p:spTgt spid="640"/>
                                        </p:tgtEl>
                                      </p:cBhvr>
                                    </p:animEffect>
                                    <p:set>
                                      <p:cBhvr>
                                        <p:cTn dur="1" fill="hold">
                                          <p:stCondLst>
                                            <p:cond delay="1000"/>
                                          </p:stCondLst>
                                        </p:cTn>
                                        <p:tgtEl>
                                          <p:spTgt spid="64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4"/>
                                        </p:tgtEl>
                                        <p:attrNameLst>
                                          <p:attrName>style.visibility</p:attrName>
                                        </p:attrNameLst>
                                      </p:cBhvr>
                                      <p:to>
                                        <p:strVal val="visible"/>
                                      </p:to>
                                    </p:set>
                                    <p:animEffect filter="fade" transition="in">
                                      <p:cBhvr>
                                        <p:cTn dur="1000"/>
                                        <p:tgtEl>
                                          <p:spTgt spid="644"/>
                                        </p:tgtEl>
                                      </p:cBhvr>
                                    </p:animEffect>
                                  </p:childTnLst>
                                </p:cTn>
                              </p:par>
                              <p:par>
                                <p:cTn fill="hold" nodeType="withEffect" presetClass="entr" presetID="10" presetSubtype="0">
                                  <p:stCondLst>
                                    <p:cond delay="0"/>
                                  </p:stCondLst>
                                  <p:childTnLst>
                                    <p:set>
                                      <p:cBhvr>
                                        <p:cTn dur="1" fill="hold">
                                          <p:stCondLst>
                                            <p:cond delay="0"/>
                                          </p:stCondLst>
                                        </p:cTn>
                                        <p:tgtEl>
                                          <p:spTgt spid="646"/>
                                        </p:tgtEl>
                                        <p:attrNameLst>
                                          <p:attrName>style.visibility</p:attrName>
                                        </p:attrNameLst>
                                      </p:cBhvr>
                                      <p:to>
                                        <p:strVal val="visible"/>
                                      </p:to>
                                    </p:set>
                                    <p:animEffect filter="fade" transition="in">
                                      <p:cBhvr>
                                        <p:cTn dur="1000"/>
                                        <p:tgtEl>
                                          <p:spTgt spid="6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636"/>
                                        </p:tgtEl>
                                      </p:cBhvr>
                                    </p:animEffect>
                                    <p:set>
                                      <p:cBhvr>
                                        <p:cTn dur="1" fill="hold">
                                          <p:stCondLst>
                                            <p:cond delay="1000"/>
                                          </p:stCondLst>
                                        </p:cTn>
                                        <p:tgtEl>
                                          <p:spTgt spid="63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634"/>
                                        </p:tgtEl>
                                      </p:cBhvr>
                                    </p:animEffect>
                                    <p:set>
                                      <p:cBhvr>
                                        <p:cTn dur="1" fill="hold">
                                          <p:stCondLst>
                                            <p:cond delay="1000"/>
                                          </p:stCondLst>
                                        </p:cTn>
                                        <p:tgtEl>
                                          <p:spTgt spid="63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644"/>
                                        </p:tgtEl>
                                      </p:cBhvr>
                                    </p:animEffect>
                                    <p:set>
                                      <p:cBhvr>
                                        <p:cTn dur="1" fill="hold">
                                          <p:stCondLst>
                                            <p:cond delay="1000"/>
                                          </p:stCondLst>
                                        </p:cTn>
                                        <p:tgtEl>
                                          <p:spTgt spid="64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636"/>
                                        </p:tgtEl>
                                      </p:cBhvr>
                                    </p:animEffect>
                                    <p:set>
                                      <p:cBhvr>
                                        <p:cTn dur="1" fill="hold">
                                          <p:stCondLst>
                                            <p:cond delay="1000"/>
                                          </p:stCondLst>
                                        </p:cTn>
                                        <p:tgtEl>
                                          <p:spTgt spid="63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645"/>
                                        </p:tgtEl>
                                      </p:cBhvr>
                                    </p:animEffect>
                                    <p:set>
                                      <p:cBhvr>
                                        <p:cTn dur="1" fill="hold">
                                          <p:stCondLst>
                                            <p:cond delay="1000"/>
                                          </p:stCondLst>
                                        </p:cTn>
                                        <p:tgtEl>
                                          <p:spTgt spid="64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646"/>
                                        </p:tgtEl>
                                      </p:cBhvr>
                                    </p:animEffect>
                                    <p:set>
                                      <p:cBhvr>
                                        <p:cTn dur="1" fill="hold">
                                          <p:stCondLst>
                                            <p:cond delay="1000"/>
                                          </p:stCondLst>
                                        </p:cTn>
                                        <p:tgtEl>
                                          <p:spTgt spid="646"/>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39"/>
                                        </p:tgtEl>
                                        <p:attrNameLst>
                                          <p:attrName>style.visibility</p:attrName>
                                        </p:attrNameLst>
                                      </p:cBhvr>
                                      <p:to>
                                        <p:strVal val="visible"/>
                                      </p:to>
                                    </p:set>
                                    <p:animEffect filter="fade" transition="in">
                                      <p:cBhvr>
                                        <p:cTn dur="1000"/>
                                        <p:tgtEl>
                                          <p:spTgt spid="639"/>
                                        </p:tgtEl>
                                      </p:cBhvr>
                                    </p:animEffect>
                                  </p:childTnLst>
                                </p:cTn>
                              </p:par>
                              <p:par>
                                <p:cTn fill="hold" nodeType="withEffect" presetClass="entr" presetID="10" presetSubtype="0">
                                  <p:stCondLst>
                                    <p:cond delay="0"/>
                                  </p:stCondLst>
                                  <p:childTnLst>
                                    <p:set>
                                      <p:cBhvr>
                                        <p:cTn dur="1" fill="hold">
                                          <p:stCondLst>
                                            <p:cond delay="0"/>
                                          </p:stCondLst>
                                        </p:cTn>
                                        <p:tgtEl>
                                          <p:spTgt spid="635"/>
                                        </p:tgtEl>
                                        <p:attrNameLst>
                                          <p:attrName>style.visibility</p:attrName>
                                        </p:attrNameLst>
                                      </p:cBhvr>
                                      <p:to>
                                        <p:strVal val="visible"/>
                                      </p:to>
                                    </p:set>
                                    <p:animEffect filter="fade" transition="in">
                                      <p:cBhvr>
                                        <p:cTn dur="1000"/>
                                        <p:tgtEl>
                                          <p:spTgt spid="6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D4B4E"/>
            </a:gs>
            <a:gs pos="100000">
              <a:srgbClr val="040405"/>
            </a:gs>
          </a:gsLst>
          <a:path path="circle">
            <a:fillToRect b="50%" l="50%" r="50%" t="50%"/>
          </a:path>
          <a:tileRect/>
        </a:gradFill>
      </p:bgPr>
    </p:bg>
    <p:spTree>
      <p:nvGrpSpPr>
        <p:cNvPr id="650" name="Shape 650"/>
        <p:cNvGrpSpPr/>
        <p:nvPr/>
      </p:nvGrpSpPr>
      <p:grpSpPr>
        <a:xfrm>
          <a:off x="0" y="0"/>
          <a:ext cx="0" cy="0"/>
          <a:chOff x="0" y="0"/>
          <a:chExt cx="0" cy="0"/>
        </a:xfrm>
      </p:grpSpPr>
      <p:sp>
        <p:nvSpPr>
          <p:cNvPr id="651" name="Google Shape;651;p37"/>
          <p:cNvSpPr/>
          <p:nvPr/>
        </p:nvSpPr>
        <p:spPr>
          <a:xfrm>
            <a:off x="3492250" y="1698000"/>
            <a:ext cx="2065800" cy="30990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7"/>
          <p:cNvSpPr/>
          <p:nvPr/>
        </p:nvSpPr>
        <p:spPr>
          <a:xfrm>
            <a:off x="3499325" y="1705075"/>
            <a:ext cx="2058600" cy="139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MPI Application</a:t>
            </a:r>
            <a:endParaRPr/>
          </a:p>
        </p:txBody>
      </p:sp>
      <p:sp>
        <p:nvSpPr>
          <p:cNvPr id="653" name="Google Shape;653;p37"/>
          <p:cNvSpPr/>
          <p:nvPr/>
        </p:nvSpPr>
        <p:spPr>
          <a:xfrm>
            <a:off x="3486750" y="3715475"/>
            <a:ext cx="2065800" cy="4953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MPI Library</a:t>
            </a:r>
            <a:endParaRPr/>
          </a:p>
        </p:txBody>
      </p:sp>
      <p:sp>
        <p:nvSpPr>
          <p:cNvPr id="654" name="Google Shape;654;p37"/>
          <p:cNvSpPr/>
          <p:nvPr/>
        </p:nvSpPr>
        <p:spPr>
          <a:xfrm>
            <a:off x="3486750" y="3276550"/>
            <a:ext cx="2065800" cy="3480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MPI Proxy Library</a:t>
            </a:r>
            <a:endParaRPr/>
          </a:p>
        </p:txBody>
      </p:sp>
      <p:sp>
        <p:nvSpPr>
          <p:cNvPr id="655" name="Google Shape;655;p37"/>
          <p:cNvSpPr/>
          <p:nvPr/>
        </p:nvSpPr>
        <p:spPr>
          <a:xfrm>
            <a:off x="3492250" y="3452625"/>
            <a:ext cx="2065800" cy="4953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MPI Library</a:t>
            </a:r>
            <a:endParaRPr/>
          </a:p>
        </p:txBody>
      </p:sp>
      <p:sp>
        <p:nvSpPr>
          <p:cNvPr id="656" name="Google Shape;656;p37"/>
          <p:cNvSpPr/>
          <p:nvPr/>
        </p:nvSpPr>
        <p:spPr>
          <a:xfrm>
            <a:off x="3492250" y="4301700"/>
            <a:ext cx="2065800" cy="495300"/>
          </a:xfrm>
          <a:prstGeom prst="rect">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LIBC and friends</a:t>
            </a:r>
            <a:endParaRPr/>
          </a:p>
        </p:txBody>
      </p:sp>
      <p:sp>
        <p:nvSpPr>
          <p:cNvPr id="657" name="Google Shape;657;p37"/>
          <p:cNvSpPr txBox="1"/>
          <p:nvPr>
            <p:ph idx="1" type="body"/>
          </p:nvPr>
        </p:nvSpPr>
        <p:spPr>
          <a:xfrm>
            <a:off x="1015550" y="1152475"/>
            <a:ext cx="1584300" cy="495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rPr>
              <a:t>Terminology</a:t>
            </a:r>
            <a:endParaRPr>
              <a:solidFill>
                <a:srgbClr val="FFFFFF"/>
              </a:solidFill>
            </a:endParaRPr>
          </a:p>
        </p:txBody>
      </p:sp>
      <p:sp>
        <p:nvSpPr>
          <p:cNvPr id="658" name="Google Shape;658;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4125"/>
                </a:solidFill>
              </a:rPr>
              <a:t>Isolation -  The “Split-Process” Approach</a:t>
            </a:r>
            <a:endParaRPr b="1">
              <a:solidFill>
                <a:srgbClr val="CC4125"/>
              </a:solidFill>
            </a:endParaRPr>
          </a:p>
        </p:txBody>
      </p:sp>
      <p:cxnSp>
        <p:nvCxnSpPr>
          <p:cNvPr id="659" name="Google Shape;659;p37"/>
          <p:cNvCxnSpPr/>
          <p:nvPr/>
        </p:nvCxnSpPr>
        <p:spPr>
          <a:xfrm flipH="1" rot="10800000">
            <a:off x="325450" y="3226150"/>
            <a:ext cx="8638500" cy="35400"/>
          </a:xfrm>
          <a:prstGeom prst="straightConnector1">
            <a:avLst/>
          </a:prstGeom>
          <a:noFill/>
          <a:ln cap="flat" cmpd="sng" w="38100">
            <a:solidFill>
              <a:srgbClr val="FF0000"/>
            </a:solidFill>
            <a:prstDash val="solid"/>
            <a:round/>
            <a:headEnd len="med" w="med" type="none"/>
            <a:tailEnd len="med" w="med" type="none"/>
          </a:ln>
        </p:spPr>
      </p:cxnSp>
      <p:sp>
        <p:nvSpPr>
          <p:cNvPr id="660" name="Google Shape;660;p37"/>
          <p:cNvSpPr txBox="1"/>
          <p:nvPr>
            <p:ph idx="1" type="body"/>
          </p:nvPr>
        </p:nvSpPr>
        <p:spPr>
          <a:xfrm>
            <a:off x="410450" y="1705075"/>
            <a:ext cx="2794500" cy="139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FFFFFF"/>
                </a:solidFill>
              </a:rPr>
              <a:t>Upper-Half program</a:t>
            </a:r>
            <a:endParaRPr>
              <a:solidFill>
                <a:srgbClr val="FFFFFF"/>
              </a:solidFill>
            </a:endParaRPr>
          </a:p>
        </p:txBody>
      </p:sp>
      <p:sp>
        <p:nvSpPr>
          <p:cNvPr id="661" name="Google Shape;661;p37"/>
          <p:cNvSpPr txBox="1"/>
          <p:nvPr>
            <p:ph idx="1" type="body"/>
          </p:nvPr>
        </p:nvSpPr>
        <p:spPr>
          <a:xfrm>
            <a:off x="5628425" y="1705075"/>
            <a:ext cx="2794500" cy="139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FFFFFF"/>
                </a:solidFill>
              </a:rPr>
              <a:t>Checkpoint and Restore</a:t>
            </a:r>
            <a:endParaRPr>
              <a:solidFill>
                <a:srgbClr val="FFFFFF"/>
              </a:solidFill>
            </a:endParaRPr>
          </a:p>
        </p:txBody>
      </p:sp>
      <p:sp>
        <p:nvSpPr>
          <p:cNvPr id="662" name="Google Shape;662;p37"/>
          <p:cNvSpPr txBox="1"/>
          <p:nvPr>
            <p:ph idx="1" type="body"/>
          </p:nvPr>
        </p:nvSpPr>
        <p:spPr>
          <a:xfrm>
            <a:off x="410450" y="3388825"/>
            <a:ext cx="2794500" cy="139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FFFFFF"/>
                </a:solidFill>
              </a:rPr>
              <a:t>Lower-Half</a:t>
            </a:r>
            <a:r>
              <a:rPr lang="en">
                <a:solidFill>
                  <a:srgbClr val="FFFFFF"/>
                </a:solidFill>
              </a:rPr>
              <a:t> program</a:t>
            </a:r>
            <a:endParaRPr>
              <a:solidFill>
                <a:srgbClr val="FFFFFF"/>
              </a:solidFill>
            </a:endParaRPr>
          </a:p>
        </p:txBody>
      </p:sp>
      <p:sp>
        <p:nvSpPr>
          <p:cNvPr id="663" name="Google Shape;663;p37"/>
          <p:cNvSpPr txBox="1"/>
          <p:nvPr>
            <p:ph idx="1" type="body"/>
          </p:nvPr>
        </p:nvSpPr>
        <p:spPr>
          <a:xfrm>
            <a:off x="5628425" y="3346375"/>
            <a:ext cx="2794500" cy="139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solidFill>
                  <a:srgbClr val="FFFFFF"/>
                </a:solidFill>
              </a:rPr>
              <a:t>Discard and Re-initialize</a:t>
            </a:r>
            <a:endParaRPr>
              <a:solidFill>
                <a:srgbClr val="FFFFFF"/>
              </a:solidFill>
            </a:endParaRPr>
          </a:p>
        </p:txBody>
      </p:sp>
      <p:sp>
        <p:nvSpPr>
          <p:cNvPr id="664" name="Google Shape;664;p37"/>
          <p:cNvSpPr txBox="1"/>
          <p:nvPr/>
        </p:nvSpPr>
        <p:spPr>
          <a:xfrm>
            <a:off x="3492250" y="1299775"/>
            <a:ext cx="2065800" cy="348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Single Memory Space</a:t>
            </a:r>
            <a:endParaRPr>
              <a:solidFill>
                <a:srgbClr val="FFFFFF"/>
              </a:solidFill>
              <a:latin typeface="Proxima Nova"/>
              <a:ea typeface="Proxima Nova"/>
              <a:cs typeface="Proxima Nova"/>
              <a:sym typeface="Proxima Nova"/>
            </a:endParaRPr>
          </a:p>
        </p:txBody>
      </p:sp>
      <p:cxnSp>
        <p:nvCxnSpPr>
          <p:cNvPr id="665" name="Google Shape;665;p37"/>
          <p:cNvCxnSpPr/>
          <p:nvPr/>
        </p:nvCxnSpPr>
        <p:spPr>
          <a:xfrm>
            <a:off x="3345088" y="2699625"/>
            <a:ext cx="1500" cy="1068300"/>
          </a:xfrm>
          <a:prstGeom prst="straightConnector1">
            <a:avLst/>
          </a:prstGeom>
          <a:noFill/>
          <a:ln cap="flat" cmpd="sng" w="28575">
            <a:solidFill>
              <a:srgbClr val="FF0000"/>
            </a:solidFill>
            <a:prstDash val="solid"/>
            <a:round/>
            <a:headEnd len="med" w="med" type="none"/>
            <a:tailEnd len="med" w="med" type="triangle"/>
          </a:ln>
        </p:spPr>
      </p:cxnSp>
      <p:sp>
        <p:nvSpPr>
          <p:cNvPr id="666" name="Google Shape;666;p37"/>
          <p:cNvSpPr txBox="1"/>
          <p:nvPr/>
        </p:nvSpPr>
        <p:spPr>
          <a:xfrm>
            <a:off x="5661950" y="2426725"/>
            <a:ext cx="2847900" cy="7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FFFF"/>
                </a:solidFill>
                <a:latin typeface="Proxima Nova"/>
                <a:ea typeface="Proxima Nova"/>
                <a:cs typeface="Proxima Nova"/>
                <a:sym typeface="Proxima Nova"/>
              </a:rPr>
              <a:t>Standard C Calling Conventions</a:t>
            </a:r>
            <a:endParaRPr>
              <a:solidFill>
                <a:srgbClr val="00FFFF"/>
              </a:solidFill>
              <a:latin typeface="Proxima Nova"/>
              <a:ea typeface="Proxima Nova"/>
              <a:cs typeface="Proxima Nova"/>
              <a:sym typeface="Proxima Nova"/>
            </a:endParaRPr>
          </a:p>
          <a:p>
            <a:pPr indent="0" lvl="0" marL="0" rtl="0" algn="l">
              <a:spcBef>
                <a:spcPts val="0"/>
              </a:spcBef>
              <a:spcAft>
                <a:spcPts val="0"/>
              </a:spcAft>
              <a:buNone/>
            </a:pPr>
            <a:r>
              <a:rPr lang="en">
                <a:solidFill>
                  <a:srgbClr val="00FFFF"/>
                </a:solidFill>
                <a:latin typeface="Proxima Nova"/>
                <a:ea typeface="Proxima Nova"/>
                <a:cs typeface="Proxima Nova"/>
                <a:sym typeface="Proxima Nova"/>
              </a:rPr>
              <a:t>No RPC involved</a:t>
            </a:r>
            <a:endParaRPr>
              <a:solidFill>
                <a:srgbClr val="00FFFF"/>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0"/>
                                        </p:tgtEl>
                                        <p:attrNameLst>
                                          <p:attrName>style.visibility</p:attrName>
                                        </p:attrNameLst>
                                      </p:cBhvr>
                                      <p:to>
                                        <p:strVal val="visible"/>
                                      </p:to>
                                    </p:set>
                                    <p:animEffect filter="fade" transition="in">
                                      <p:cBhvr>
                                        <p:cTn dur="1000"/>
                                        <p:tgtEl>
                                          <p:spTgt spid="660"/>
                                        </p:tgtEl>
                                      </p:cBhvr>
                                    </p:animEffect>
                                  </p:childTnLst>
                                </p:cTn>
                              </p:par>
                              <p:par>
                                <p:cTn fill="hold" nodeType="withEffect" presetClass="entr" presetID="10" presetSubtype="0">
                                  <p:stCondLst>
                                    <p:cond delay="0"/>
                                  </p:stCondLst>
                                  <p:childTnLst>
                                    <p:set>
                                      <p:cBhvr>
                                        <p:cTn dur="1" fill="hold">
                                          <p:stCondLst>
                                            <p:cond delay="0"/>
                                          </p:stCondLst>
                                        </p:cTn>
                                        <p:tgtEl>
                                          <p:spTgt spid="661"/>
                                        </p:tgtEl>
                                        <p:attrNameLst>
                                          <p:attrName>style.visibility</p:attrName>
                                        </p:attrNameLst>
                                      </p:cBhvr>
                                      <p:to>
                                        <p:strVal val="visible"/>
                                      </p:to>
                                    </p:set>
                                    <p:animEffect filter="fade" transition="in">
                                      <p:cBhvr>
                                        <p:cTn dur="1000"/>
                                        <p:tgtEl>
                                          <p:spTgt spid="6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2"/>
                                        </p:tgtEl>
                                        <p:attrNameLst>
                                          <p:attrName>style.visibility</p:attrName>
                                        </p:attrNameLst>
                                      </p:cBhvr>
                                      <p:to>
                                        <p:strVal val="visible"/>
                                      </p:to>
                                    </p:set>
                                    <p:animEffect filter="fade" transition="in">
                                      <p:cBhvr>
                                        <p:cTn dur="1000"/>
                                        <p:tgtEl>
                                          <p:spTgt spid="662"/>
                                        </p:tgtEl>
                                      </p:cBhvr>
                                    </p:animEffect>
                                  </p:childTnLst>
                                </p:cTn>
                              </p:par>
                              <p:par>
                                <p:cTn fill="hold" nodeType="withEffect" presetClass="entr" presetID="10" presetSubtype="0">
                                  <p:stCondLst>
                                    <p:cond delay="0"/>
                                  </p:stCondLst>
                                  <p:childTnLst>
                                    <p:set>
                                      <p:cBhvr>
                                        <p:cTn dur="1" fill="hold">
                                          <p:stCondLst>
                                            <p:cond delay="0"/>
                                          </p:stCondLst>
                                        </p:cTn>
                                        <p:tgtEl>
                                          <p:spTgt spid="663"/>
                                        </p:tgtEl>
                                        <p:attrNameLst>
                                          <p:attrName>style.visibility</p:attrName>
                                        </p:attrNameLst>
                                      </p:cBhvr>
                                      <p:to>
                                        <p:strVal val="visible"/>
                                      </p:to>
                                    </p:set>
                                    <p:animEffect filter="fade" transition="in">
                                      <p:cBhvr>
                                        <p:cTn dur="1000"/>
                                        <p:tgtEl>
                                          <p:spTgt spid="6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4"/>
                                        </p:tgtEl>
                                        <p:attrNameLst>
                                          <p:attrName>style.visibility</p:attrName>
                                        </p:attrNameLst>
                                      </p:cBhvr>
                                      <p:to>
                                        <p:strVal val="visible"/>
                                      </p:to>
                                    </p:set>
                                    <p:animEffect filter="fade" transition="in">
                                      <p:cBhvr>
                                        <p:cTn dur="1000"/>
                                        <p:tgtEl>
                                          <p:spTgt spid="6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6"/>
                                        </p:tgtEl>
                                        <p:attrNameLst>
                                          <p:attrName>style.visibility</p:attrName>
                                        </p:attrNameLst>
                                      </p:cBhvr>
                                      <p:to>
                                        <p:strVal val="visible"/>
                                      </p:to>
                                    </p:set>
                                    <p:animEffect filter="fade" transition="in">
                                      <p:cBhvr>
                                        <p:cTn dur="1000"/>
                                        <p:tgtEl>
                                          <p:spTgt spid="666"/>
                                        </p:tgtEl>
                                      </p:cBhvr>
                                    </p:animEffect>
                                  </p:childTnLst>
                                </p:cTn>
                              </p:par>
                              <p:par>
                                <p:cTn fill="hold" nodeType="withEffect" presetClass="entr" presetID="10" presetSubtype="0">
                                  <p:stCondLst>
                                    <p:cond delay="0"/>
                                  </p:stCondLst>
                                  <p:childTnLst>
                                    <p:set>
                                      <p:cBhvr>
                                        <p:cTn dur="1" fill="hold">
                                          <p:stCondLst>
                                            <p:cond delay="0"/>
                                          </p:stCondLst>
                                        </p:cTn>
                                        <p:tgtEl>
                                          <p:spTgt spid="665"/>
                                        </p:tgtEl>
                                        <p:attrNameLst>
                                          <p:attrName>style.visibility</p:attrName>
                                        </p:attrNameLst>
                                      </p:cBhvr>
                                      <p:to>
                                        <p:strVal val="visible"/>
                                      </p:to>
                                    </p:set>
                                    <p:animEffect filter="fade" transition="in">
                                      <p:cBhvr>
                                        <p:cTn dur="1000"/>
                                        <p:tgtEl>
                                          <p:spTgt spid="6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655"/>
                                        </p:tgtEl>
                                      </p:cBhvr>
                                    </p:animEffect>
                                    <p:set>
                                      <p:cBhvr>
                                        <p:cTn dur="1" fill="hold">
                                          <p:stCondLst>
                                            <p:cond delay="1000"/>
                                          </p:stCondLst>
                                        </p:cTn>
                                        <p:tgtEl>
                                          <p:spTgt spid="655"/>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54"/>
                                        </p:tgtEl>
                                        <p:attrNameLst>
                                          <p:attrName>style.visibility</p:attrName>
                                        </p:attrNameLst>
                                      </p:cBhvr>
                                      <p:to>
                                        <p:strVal val="visible"/>
                                      </p:to>
                                    </p:set>
                                    <p:animEffect filter="fade" transition="in">
                                      <p:cBhvr>
                                        <p:cTn dur="1000"/>
                                        <p:tgtEl>
                                          <p:spTgt spid="654"/>
                                        </p:tgtEl>
                                      </p:cBhvr>
                                    </p:animEffect>
                                  </p:childTnLst>
                                </p:cTn>
                              </p:par>
                              <p:par>
                                <p:cTn fill="hold" nodeType="withEffect" presetClass="entr" presetID="10" presetSubtype="0">
                                  <p:stCondLst>
                                    <p:cond delay="0"/>
                                  </p:stCondLst>
                                  <p:childTnLst>
                                    <p:set>
                                      <p:cBhvr>
                                        <p:cTn dur="1" fill="hold">
                                          <p:stCondLst>
                                            <p:cond delay="0"/>
                                          </p:stCondLst>
                                        </p:cTn>
                                        <p:tgtEl>
                                          <p:spTgt spid="653"/>
                                        </p:tgtEl>
                                        <p:attrNameLst>
                                          <p:attrName>style.visibility</p:attrName>
                                        </p:attrNameLst>
                                      </p:cBhvr>
                                      <p:to>
                                        <p:strVal val="visible"/>
                                      </p:to>
                                    </p:set>
                                    <p:animEffect filter="fade" transition="in">
                                      <p:cBhvr>
                                        <p:cTn dur="1000"/>
                                        <p:tgtEl>
                                          <p:spTgt spid="6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D4B4E"/>
            </a:gs>
            <a:gs pos="100000">
              <a:srgbClr val="040405"/>
            </a:gs>
          </a:gsLst>
          <a:path path="circle">
            <a:fillToRect b="50%" l="50%" r="50%" t="50%"/>
          </a:path>
          <a:tileRect/>
        </a:gradFill>
      </p:bgPr>
    </p:bg>
    <p:spTree>
      <p:nvGrpSpPr>
        <p:cNvPr id="670" name="Shape 670"/>
        <p:cNvGrpSpPr/>
        <p:nvPr/>
      </p:nvGrpSpPr>
      <p:grpSpPr>
        <a:xfrm>
          <a:off x="0" y="0"/>
          <a:ext cx="0" cy="0"/>
          <a:chOff x="0" y="0"/>
          <a:chExt cx="0" cy="0"/>
        </a:xfrm>
      </p:grpSpPr>
      <p:sp>
        <p:nvSpPr>
          <p:cNvPr id="671" name="Google Shape;671;p38"/>
          <p:cNvSpPr/>
          <p:nvPr/>
        </p:nvSpPr>
        <p:spPr>
          <a:xfrm>
            <a:off x="3492250" y="1698000"/>
            <a:ext cx="2065800" cy="30990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8"/>
          <p:cNvSpPr/>
          <p:nvPr/>
        </p:nvSpPr>
        <p:spPr>
          <a:xfrm>
            <a:off x="3499325" y="1705075"/>
            <a:ext cx="2058600" cy="139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MPI Application</a:t>
            </a:r>
            <a:endParaRPr/>
          </a:p>
        </p:txBody>
      </p:sp>
      <p:sp>
        <p:nvSpPr>
          <p:cNvPr id="673" name="Google Shape;673;p38"/>
          <p:cNvSpPr/>
          <p:nvPr/>
        </p:nvSpPr>
        <p:spPr>
          <a:xfrm>
            <a:off x="3486750" y="3715475"/>
            <a:ext cx="2065800" cy="4953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MPI Library</a:t>
            </a:r>
            <a:endParaRPr/>
          </a:p>
        </p:txBody>
      </p:sp>
      <p:sp>
        <p:nvSpPr>
          <p:cNvPr id="674" name="Google Shape;674;p38"/>
          <p:cNvSpPr/>
          <p:nvPr/>
        </p:nvSpPr>
        <p:spPr>
          <a:xfrm>
            <a:off x="3486750" y="3276550"/>
            <a:ext cx="2065800" cy="3480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MPI Proxy Library</a:t>
            </a:r>
            <a:endParaRPr/>
          </a:p>
        </p:txBody>
      </p:sp>
      <p:sp>
        <p:nvSpPr>
          <p:cNvPr id="675" name="Google Shape;675;p38"/>
          <p:cNvSpPr/>
          <p:nvPr/>
        </p:nvSpPr>
        <p:spPr>
          <a:xfrm>
            <a:off x="3492250" y="4301700"/>
            <a:ext cx="2065800" cy="495300"/>
          </a:xfrm>
          <a:prstGeom prst="rect">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LIBC and friends</a:t>
            </a:r>
            <a:endParaRPr/>
          </a:p>
        </p:txBody>
      </p:sp>
      <p:sp>
        <p:nvSpPr>
          <p:cNvPr id="676" name="Google Shape;676;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4125"/>
                </a:solidFill>
              </a:rPr>
              <a:t>Re-initializing the network</a:t>
            </a:r>
            <a:endParaRPr b="1">
              <a:solidFill>
                <a:srgbClr val="CC4125"/>
              </a:solidFill>
            </a:endParaRPr>
          </a:p>
        </p:txBody>
      </p:sp>
      <p:cxnSp>
        <p:nvCxnSpPr>
          <p:cNvPr id="677" name="Google Shape;677;p38"/>
          <p:cNvCxnSpPr/>
          <p:nvPr/>
        </p:nvCxnSpPr>
        <p:spPr>
          <a:xfrm flipH="1" rot="10800000">
            <a:off x="325450" y="3226150"/>
            <a:ext cx="8638500" cy="35400"/>
          </a:xfrm>
          <a:prstGeom prst="straightConnector1">
            <a:avLst/>
          </a:prstGeom>
          <a:noFill/>
          <a:ln cap="flat" cmpd="sng" w="38100">
            <a:solidFill>
              <a:srgbClr val="FF0000"/>
            </a:solidFill>
            <a:prstDash val="solid"/>
            <a:round/>
            <a:headEnd len="med" w="med" type="none"/>
            <a:tailEnd len="med" w="med" type="none"/>
          </a:ln>
        </p:spPr>
      </p:cxnSp>
      <p:sp>
        <p:nvSpPr>
          <p:cNvPr id="678" name="Google Shape;678;p38"/>
          <p:cNvSpPr txBox="1"/>
          <p:nvPr/>
        </p:nvSpPr>
        <p:spPr>
          <a:xfrm>
            <a:off x="325300" y="3715475"/>
            <a:ext cx="3061200" cy="495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Proxima Nova"/>
              <a:buChar char="●"/>
            </a:pPr>
            <a:r>
              <a:rPr lang="en">
                <a:solidFill>
                  <a:srgbClr val="FFFFFF"/>
                </a:solidFill>
                <a:latin typeface="Proxima Nova"/>
                <a:ea typeface="Proxima Nova"/>
                <a:cs typeface="Proxima Nova"/>
                <a:sym typeface="Proxima Nova"/>
              </a:rPr>
              <a:t>Contains MPI network state</a:t>
            </a:r>
            <a:endParaRPr>
              <a:solidFill>
                <a:srgbClr val="FFFFFF"/>
              </a:solidFill>
              <a:latin typeface="Proxima Nova"/>
              <a:ea typeface="Proxima Nova"/>
              <a:cs typeface="Proxima Nova"/>
              <a:sym typeface="Proxima Nova"/>
            </a:endParaRPr>
          </a:p>
        </p:txBody>
      </p:sp>
      <p:sp>
        <p:nvSpPr>
          <p:cNvPr id="679" name="Google Shape;679;p38"/>
          <p:cNvSpPr txBox="1"/>
          <p:nvPr/>
        </p:nvSpPr>
        <p:spPr>
          <a:xfrm>
            <a:off x="5652650" y="3701950"/>
            <a:ext cx="3179700" cy="495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Font typeface="Proxima Nova"/>
              <a:buChar char="●"/>
            </a:pPr>
            <a:r>
              <a:rPr lang="en">
                <a:solidFill>
                  <a:srgbClr val="FFFFFF"/>
                </a:solidFill>
                <a:latin typeface="Proxima Nova"/>
                <a:ea typeface="Proxima Nova"/>
                <a:cs typeface="Proxima Nova"/>
                <a:sym typeface="Proxima Nova"/>
              </a:rPr>
              <a:t>Grouping information</a:t>
            </a:r>
            <a:endParaRPr>
              <a:solidFill>
                <a:srgbClr val="FFFFFF"/>
              </a:solidFill>
              <a:latin typeface="Proxima Nova"/>
              <a:ea typeface="Proxima Nova"/>
              <a:cs typeface="Proxima Nova"/>
              <a:sym typeface="Proxima Nova"/>
            </a:endParaRPr>
          </a:p>
          <a:p>
            <a:pPr indent="-317500" lvl="0" marL="457200" rtl="0" algn="l">
              <a:spcBef>
                <a:spcPts val="0"/>
              </a:spcBef>
              <a:spcAft>
                <a:spcPts val="0"/>
              </a:spcAft>
              <a:buClr>
                <a:srgbClr val="FFFFFF"/>
              </a:buClr>
              <a:buSzPts val="1400"/>
              <a:buFont typeface="Proxima Nova"/>
              <a:buChar char="●"/>
            </a:pPr>
            <a:r>
              <a:rPr lang="en">
                <a:solidFill>
                  <a:srgbClr val="FFFFFF"/>
                </a:solidFill>
                <a:latin typeface="Proxima Nova"/>
                <a:ea typeface="Proxima Nova"/>
                <a:cs typeface="Proxima Nova"/>
                <a:sym typeface="Proxima Nova"/>
              </a:rPr>
              <a:t>Opaque MPI Objects</a:t>
            </a:r>
            <a:endParaRPr>
              <a:solidFill>
                <a:srgbClr val="FFFFFF"/>
              </a:solidFill>
              <a:latin typeface="Proxima Nova"/>
              <a:ea typeface="Proxima Nova"/>
              <a:cs typeface="Proxima Nova"/>
              <a:sym typeface="Proxima Nova"/>
            </a:endParaRPr>
          </a:p>
        </p:txBody>
      </p:sp>
      <p:sp>
        <p:nvSpPr>
          <p:cNvPr id="680" name="Google Shape;680;p38"/>
          <p:cNvSpPr txBox="1"/>
          <p:nvPr/>
        </p:nvSpPr>
        <p:spPr>
          <a:xfrm>
            <a:off x="325450" y="1698000"/>
            <a:ext cx="3061200" cy="1528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Runtime</a:t>
            </a:r>
            <a:endParaRPr>
              <a:solidFill>
                <a:srgbClr val="FFFFFF"/>
              </a:solidFill>
              <a:latin typeface="Proxima Nova"/>
              <a:ea typeface="Proxima Nova"/>
              <a:cs typeface="Proxima Nova"/>
              <a:sym typeface="Proxima Nova"/>
            </a:endParaRPr>
          </a:p>
          <a:p>
            <a:pPr indent="-317500" lvl="0" marL="457200" rtl="0" algn="l">
              <a:spcBef>
                <a:spcPts val="0"/>
              </a:spcBef>
              <a:spcAft>
                <a:spcPts val="0"/>
              </a:spcAft>
              <a:buClr>
                <a:srgbClr val="FFFFFF"/>
              </a:buClr>
              <a:buSzPts val="1400"/>
              <a:buFont typeface="Proxima Nova"/>
              <a:buChar char="●"/>
            </a:pPr>
            <a:r>
              <a:rPr lang="en">
                <a:solidFill>
                  <a:srgbClr val="FFFFFF"/>
                </a:solidFill>
                <a:latin typeface="Proxima Nova"/>
                <a:ea typeface="Proxima Nova"/>
                <a:cs typeface="Proxima Nova"/>
                <a:sym typeface="Proxima Nova"/>
              </a:rPr>
              <a:t>Record Configuration Calls</a:t>
            </a:r>
            <a:endParaRPr>
              <a:solidFill>
                <a:srgbClr val="FFFFFF"/>
              </a:solidFill>
              <a:latin typeface="Proxima Nova"/>
              <a:ea typeface="Proxima Nova"/>
              <a:cs typeface="Proxima Nova"/>
              <a:sym typeface="Proxima Nova"/>
            </a:endParaRPr>
          </a:p>
          <a:p>
            <a:pPr indent="-317500" lvl="0" marL="457200" rtl="0" algn="l">
              <a:spcBef>
                <a:spcPts val="0"/>
              </a:spcBef>
              <a:spcAft>
                <a:spcPts val="0"/>
              </a:spcAft>
              <a:buClr>
                <a:srgbClr val="FFFFFF"/>
              </a:buClr>
              <a:buSzPts val="1400"/>
              <a:buFont typeface="Proxima Nova"/>
              <a:buChar char="●"/>
            </a:pPr>
            <a:r>
              <a:rPr lang="en">
                <a:solidFill>
                  <a:srgbClr val="FFFFFF"/>
                </a:solidFill>
                <a:latin typeface="Proxima Nova"/>
                <a:ea typeface="Proxima Nova"/>
                <a:cs typeface="Proxima Nova"/>
                <a:sym typeface="Proxima Nova"/>
              </a:rPr>
              <a:t>Initialize, Grouping, etc</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FFFFFF"/>
              </a:solidFill>
              <a:latin typeface="Proxima Nova"/>
              <a:ea typeface="Proxima Nova"/>
              <a:cs typeface="Proxima Nova"/>
              <a:sym typeface="Proxima Nova"/>
            </a:endParaRPr>
          </a:p>
          <a:p>
            <a:pPr indent="0" lvl="0" marL="0" rtl="0" algn="ctr">
              <a:spcBef>
                <a:spcPts val="0"/>
              </a:spcBef>
              <a:spcAft>
                <a:spcPts val="0"/>
              </a:spcAft>
              <a:buNone/>
            </a:pPr>
            <a:r>
              <a:rPr lang="en">
                <a:solidFill>
                  <a:srgbClr val="FFFFFF"/>
                </a:solidFill>
                <a:latin typeface="Proxima Nova"/>
                <a:ea typeface="Proxima Nova"/>
                <a:cs typeface="Proxima Nova"/>
                <a:sym typeface="Proxima Nova"/>
              </a:rPr>
              <a:t>Checkpoint</a:t>
            </a:r>
            <a:endParaRPr>
              <a:solidFill>
                <a:srgbClr val="FFFFFF"/>
              </a:solidFill>
              <a:latin typeface="Proxima Nova"/>
              <a:ea typeface="Proxima Nova"/>
              <a:cs typeface="Proxima Nova"/>
              <a:sym typeface="Proxima Nova"/>
            </a:endParaRPr>
          </a:p>
          <a:p>
            <a:pPr indent="-317500" lvl="0" marL="457200" rtl="0" algn="l">
              <a:spcBef>
                <a:spcPts val="0"/>
              </a:spcBef>
              <a:spcAft>
                <a:spcPts val="0"/>
              </a:spcAft>
              <a:buClr>
                <a:srgbClr val="FFFFFF"/>
              </a:buClr>
              <a:buSzPts val="1400"/>
              <a:buFont typeface="Proxima Nova"/>
              <a:buChar char="●"/>
            </a:pPr>
            <a:r>
              <a:rPr lang="en">
                <a:solidFill>
                  <a:srgbClr val="FFFFFF"/>
                </a:solidFill>
                <a:latin typeface="Proxima Nova"/>
                <a:ea typeface="Proxima Nova"/>
                <a:cs typeface="Proxima Nova"/>
                <a:sym typeface="Proxima Nova"/>
              </a:rPr>
              <a:t>Drain Network</a:t>
            </a:r>
            <a:endParaRPr>
              <a:solidFill>
                <a:srgbClr val="FFFFFF"/>
              </a:solidFill>
              <a:latin typeface="Proxima Nova"/>
              <a:ea typeface="Proxima Nova"/>
              <a:cs typeface="Proxima Nova"/>
              <a:sym typeface="Proxima Nova"/>
            </a:endParaRPr>
          </a:p>
        </p:txBody>
      </p:sp>
      <p:sp>
        <p:nvSpPr>
          <p:cNvPr id="681" name="Google Shape;681;p38"/>
          <p:cNvSpPr txBox="1"/>
          <p:nvPr/>
        </p:nvSpPr>
        <p:spPr>
          <a:xfrm>
            <a:off x="5652650" y="1705075"/>
            <a:ext cx="3311400" cy="139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Proxima Nova"/>
                <a:ea typeface="Proxima Nova"/>
                <a:cs typeface="Proxima Nova"/>
                <a:sym typeface="Proxima Nova"/>
              </a:rPr>
              <a:t>Restart</a:t>
            </a:r>
            <a:endParaRPr>
              <a:solidFill>
                <a:srgbClr val="FFFFFF"/>
              </a:solidFill>
              <a:latin typeface="Proxima Nova"/>
              <a:ea typeface="Proxima Nova"/>
              <a:cs typeface="Proxima Nova"/>
              <a:sym typeface="Proxima Nova"/>
            </a:endParaRPr>
          </a:p>
          <a:p>
            <a:pPr indent="-317500" lvl="0" marL="457200" rtl="0" algn="l">
              <a:spcBef>
                <a:spcPts val="0"/>
              </a:spcBef>
              <a:spcAft>
                <a:spcPts val="0"/>
              </a:spcAft>
              <a:buClr>
                <a:srgbClr val="FFFFFF"/>
              </a:buClr>
              <a:buSzPts val="1400"/>
              <a:buFont typeface="Proxima Nova"/>
              <a:buChar char="●"/>
            </a:pPr>
            <a:r>
              <a:rPr lang="en">
                <a:solidFill>
                  <a:srgbClr val="FFFFFF"/>
                </a:solidFill>
                <a:latin typeface="Proxima Nova"/>
                <a:ea typeface="Proxima Nova"/>
                <a:cs typeface="Proxima Nova"/>
                <a:sym typeface="Proxima Nova"/>
              </a:rPr>
              <a:t>Replay Configuration</a:t>
            </a:r>
            <a:endParaRPr>
              <a:solidFill>
                <a:srgbClr val="FFFFFF"/>
              </a:solidFill>
              <a:latin typeface="Proxima Nova"/>
              <a:ea typeface="Proxima Nova"/>
              <a:cs typeface="Proxima Nova"/>
              <a:sym typeface="Proxima Nova"/>
            </a:endParaRPr>
          </a:p>
          <a:p>
            <a:pPr indent="-317500" lvl="0" marL="457200" rtl="0" algn="l">
              <a:spcBef>
                <a:spcPts val="0"/>
              </a:spcBef>
              <a:spcAft>
                <a:spcPts val="0"/>
              </a:spcAft>
              <a:buClr>
                <a:srgbClr val="FFFFFF"/>
              </a:buClr>
              <a:buSzPts val="1400"/>
              <a:buFont typeface="Proxima Nova"/>
              <a:buChar char="●"/>
            </a:pPr>
            <a:r>
              <a:rPr lang="en">
                <a:solidFill>
                  <a:srgbClr val="FFFFFF"/>
                </a:solidFill>
                <a:latin typeface="Proxima Nova"/>
                <a:ea typeface="Proxima Nova"/>
                <a:cs typeface="Proxima Nova"/>
                <a:sym typeface="Proxima Nova"/>
              </a:rPr>
              <a:t>Buffer Drained Messages</a:t>
            </a:r>
            <a:endParaRPr>
              <a:solidFill>
                <a:srgbClr val="FFFFFF"/>
              </a:solidFill>
              <a:latin typeface="Proxima Nova"/>
              <a:ea typeface="Proxima Nova"/>
              <a:cs typeface="Proxima Nova"/>
              <a:sym typeface="Proxima Nova"/>
            </a:endParaRPr>
          </a:p>
        </p:txBody>
      </p:sp>
      <p:sp>
        <p:nvSpPr>
          <p:cNvPr id="682" name="Google Shape;682;p38"/>
          <p:cNvSpPr/>
          <p:nvPr/>
        </p:nvSpPr>
        <p:spPr>
          <a:xfrm>
            <a:off x="3490350" y="1705075"/>
            <a:ext cx="2058600" cy="7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MPI Application</a:t>
            </a:r>
            <a:endParaRPr/>
          </a:p>
        </p:txBody>
      </p:sp>
      <p:sp>
        <p:nvSpPr>
          <p:cNvPr id="683" name="Google Shape;683;p38"/>
          <p:cNvSpPr/>
          <p:nvPr/>
        </p:nvSpPr>
        <p:spPr>
          <a:xfrm>
            <a:off x="3490350" y="2613774"/>
            <a:ext cx="2058600" cy="34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Config and Drain Info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8"/>
                                        </p:tgtEl>
                                        <p:attrNameLst>
                                          <p:attrName>style.visibility</p:attrName>
                                        </p:attrNameLst>
                                      </p:cBhvr>
                                      <p:to>
                                        <p:strVal val="visible"/>
                                      </p:to>
                                    </p:set>
                                    <p:animEffect filter="fade" transition="in">
                                      <p:cBhvr>
                                        <p:cTn dur="1000"/>
                                        <p:tgtEl>
                                          <p:spTgt spid="678"/>
                                        </p:tgtEl>
                                      </p:cBhvr>
                                    </p:animEffect>
                                  </p:childTnLst>
                                </p:cTn>
                              </p:par>
                              <p:par>
                                <p:cTn fill="hold" nodeType="withEffect" presetClass="entr" presetID="10" presetSubtype="0">
                                  <p:stCondLst>
                                    <p:cond delay="0"/>
                                  </p:stCondLst>
                                  <p:childTnLst>
                                    <p:set>
                                      <p:cBhvr>
                                        <p:cTn dur="1" fill="hold">
                                          <p:stCondLst>
                                            <p:cond delay="0"/>
                                          </p:stCondLst>
                                        </p:cTn>
                                        <p:tgtEl>
                                          <p:spTgt spid="679"/>
                                        </p:tgtEl>
                                        <p:attrNameLst>
                                          <p:attrName>style.visibility</p:attrName>
                                        </p:attrNameLst>
                                      </p:cBhvr>
                                      <p:to>
                                        <p:strVal val="visible"/>
                                      </p:to>
                                    </p:set>
                                    <p:animEffect filter="fade" transition="in">
                                      <p:cBhvr>
                                        <p:cTn dur="1000"/>
                                        <p:tgtEl>
                                          <p:spTgt spid="6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0"/>
                                        </p:tgtEl>
                                        <p:attrNameLst>
                                          <p:attrName>style.visibility</p:attrName>
                                        </p:attrNameLst>
                                      </p:cBhvr>
                                      <p:to>
                                        <p:strVal val="visible"/>
                                      </p:to>
                                    </p:set>
                                    <p:animEffect filter="fade" transition="in">
                                      <p:cBhvr>
                                        <p:cTn dur="1000"/>
                                        <p:tgtEl>
                                          <p:spTgt spid="6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1"/>
                                        </p:tgtEl>
                                        <p:attrNameLst>
                                          <p:attrName>style.visibility</p:attrName>
                                        </p:attrNameLst>
                                      </p:cBhvr>
                                      <p:to>
                                        <p:strVal val="visible"/>
                                      </p:to>
                                    </p:set>
                                    <p:animEffect filter="fade" transition="in">
                                      <p:cBhvr>
                                        <p:cTn dur="1000"/>
                                        <p:tgtEl>
                                          <p:spTgt spid="6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672"/>
                                        </p:tgtEl>
                                      </p:cBhvr>
                                    </p:animEffect>
                                    <p:set>
                                      <p:cBhvr>
                                        <p:cTn dur="1" fill="hold">
                                          <p:stCondLst>
                                            <p:cond delay="1000"/>
                                          </p:stCondLst>
                                        </p:cTn>
                                        <p:tgtEl>
                                          <p:spTgt spid="672"/>
                                        </p:tgtEl>
                                        <p:attrNameLst>
                                          <p:attrName>style.visibility</p:attrName>
                                        </p:attrNameLst>
                                      </p:cBhvr>
                                      <p:to>
                                        <p:strVal val="hidden"/>
                                      </p:to>
                                    </p:se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682"/>
                                        </p:tgtEl>
                                        <p:attrNameLst>
                                          <p:attrName>style.visibility</p:attrName>
                                        </p:attrNameLst>
                                      </p:cBhvr>
                                      <p:to>
                                        <p:strVal val="visible"/>
                                      </p:to>
                                    </p:set>
                                    <p:animEffect filter="fade" transition="in">
                                      <p:cBhvr>
                                        <p:cTn dur="1000"/>
                                        <p:tgtEl>
                                          <p:spTgt spid="682"/>
                                        </p:tgtEl>
                                      </p:cBhvr>
                                    </p:animEffect>
                                  </p:childTnLst>
                                </p:cTn>
                              </p:par>
                              <p:par>
                                <p:cTn fill="hold" nodeType="withEffect" presetClass="entr" presetID="10" presetSubtype="0">
                                  <p:stCondLst>
                                    <p:cond delay="0"/>
                                  </p:stCondLst>
                                  <p:childTnLst>
                                    <p:set>
                                      <p:cBhvr>
                                        <p:cTn dur="1" fill="hold">
                                          <p:stCondLst>
                                            <p:cond delay="0"/>
                                          </p:stCondLst>
                                        </p:cTn>
                                        <p:tgtEl>
                                          <p:spTgt spid="683"/>
                                        </p:tgtEl>
                                        <p:attrNameLst>
                                          <p:attrName>style.visibility</p:attrName>
                                        </p:attrNameLst>
                                      </p:cBhvr>
                                      <p:to>
                                        <p:strVal val="visible"/>
                                      </p:to>
                                    </p:set>
                                    <p:animEffect filter="fade" transition="in">
                                      <p:cBhvr>
                                        <p:cTn dur="1000"/>
                                        <p:tgtEl>
                                          <p:spTgt spid="6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D4B4E"/>
            </a:gs>
            <a:gs pos="100000">
              <a:srgbClr val="040405"/>
            </a:gs>
          </a:gsLst>
          <a:path path="circle">
            <a:fillToRect b="50%" l="50%" r="50%" t="50%"/>
          </a:path>
          <a:tileRect/>
        </a:gradFill>
      </p:bgPr>
    </p:bg>
    <p:spTree>
      <p:nvGrpSpPr>
        <p:cNvPr id="687" name="Shape 687"/>
        <p:cNvGrpSpPr/>
        <p:nvPr/>
      </p:nvGrpSpPr>
      <p:grpSpPr>
        <a:xfrm>
          <a:off x="0" y="0"/>
          <a:ext cx="0" cy="0"/>
          <a:chOff x="0" y="0"/>
          <a:chExt cx="0" cy="0"/>
        </a:xfrm>
      </p:grpSpPr>
      <p:sp>
        <p:nvSpPr>
          <p:cNvPr id="688" name="Google Shape;688;p39"/>
          <p:cNvSpPr/>
          <p:nvPr/>
        </p:nvSpPr>
        <p:spPr>
          <a:xfrm>
            <a:off x="3492250" y="1698000"/>
            <a:ext cx="2065800" cy="30990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9"/>
          <p:cNvSpPr/>
          <p:nvPr/>
        </p:nvSpPr>
        <p:spPr>
          <a:xfrm>
            <a:off x="3486750" y="3715475"/>
            <a:ext cx="2065800" cy="4953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MPI Library</a:t>
            </a:r>
            <a:endParaRPr/>
          </a:p>
        </p:txBody>
      </p:sp>
      <p:sp>
        <p:nvSpPr>
          <p:cNvPr id="690" name="Google Shape;690;p39"/>
          <p:cNvSpPr/>
          <p:nvPr/>
        </p:nvSpPr>
        <p:spPr>
          <a:xfrm>
            <a:off x="3486750" y="3276550"/>
            <a:ext cx="2065800" cy="3480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MPI Proxy Library</a:t>
            </a:r>
            <a:endParaRPr/>
          </a:p>
        </p:txBody>
      </p:sp>
      <p:sp>
        <p:nvSpPr>
          <p:cNvPr id="691" name="Google Shape;691;p39"/>
          <p:cNvSpPr/>
          <p:nvPr/>
        </p:nvSpPr>
        <p:spPr>
          <a:xfrm>
            <a:off x="3492250" y="4301700"/>
            <a:ext cx="2065800" cy="495300"/>
          </a:xfrm>
          <a:prstGeom prst="rect">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LIBC and friends</a:t>
            </a:r>
            <a:endParaRPr/>
          </a:p>
        </p:txBody>
      </p:sp>
      <p:sp>
        <p:nvSpPr>
          <p:cNvPr id="692" name="Google Shape;692;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4125"/>
                </a:solidFill>
              </a:rPr>
              <a:t>Isolation</a:t>
            </a:r>
            <a:endParaRPr b="1">
              <a:solidFill>
                <a:srgbClr val="CC4125"/>
              </a:solidFill>
            </a:endParaRPr>
          </a:p>
        </p:txBody>
      </p:sp>
      <p:cxnSp>
        <p:nvCxnSpPr>
          <p:cNvPr id="693" name="Google Shape;693;p39"/>
          <p:cNvCxnSpPr/>
          <p:nvPr/>
        </p:nvCxnSpPr>
        <p:spPr>
          <a:xfrm flipH="1" rot="10800000">
            <a:off x="325450" y="3226150"/>
            <a:ext cx="8638500" cy="35400"/>
          </a:xfrm>
          <a:prstGeom prst="straightConnector1">
            <a:avLst/>
          </a:prstGeom>
          <a:noFill/>
          <a:ln cap="flat" cmpd="sng" w="38100">
            <a:solidFill>
              <a:srgbClr val="FF0000"/>
            </a:solidFill>
            <a:prstDash val="solid"/>
            <a:round/>
            <a:headEnd len="med" w="med" type="none"/>
            <a:tailEnd len="med" w="med" type="none"/>
          </a:ln>
        </p:spPr>
      </p:cxnSp>
      <p:sp>
        <p:nvSpPr>
          <p:cNvPr id="694" name="Google Shape;694;p39"/>
          <p:cNvSpPr/>
          <p:nvPr/>
        </p:nvSpPr>
        <p:spPr>
          <a:xfrm>
            <a:off x="3490350" y="1705075"/>
            <a:ext cx="2058600" cy="73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MPI Application</a:t>
            </a:r>
            <a:endParaRPr/>
          </a:p>
        </p:txBody>
      </p:sp>
      <p:sp>
        <p:nvSpPr>
          <p:cNvPr id="695" name="Google Shape;695;p39"/>
          <p:cNvSpPr/>
          <p:nvPr/>
        </p:nvSpPr>
        <p:spPr>
          <a:xfrm>
            <a:off x="3490350" y="2613774"/>
            <a:ext cx="2058600" cy="34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Config and Drain Info</a:t>
            </a:r>
            <a:endParaRPr/>
          </a:p>
        </p:txBody>
      </p:sp>
      <p:cxnSp>
        <p:nvCxnSpPr>
          <p:cNvPr id="696" name="Google Shape;696;p39"/>
          <p:cNvCxnSpPr>
            <a:stCxn id="690" idx="1"/>
            <a:endCxn id="689" idx="1"/>
          </p:cNvCxnSpPr>
          <p:nvPr/>
        </p:nvCxnSpPr>
        <p:spPr>
          <a:xfrm>
            <a:off x="3486750" y="3450550"/>
            <a:ext cx="600" cy="512700"/>
          </a:xfrm>
          <a:prstGeom prst="bentConnector3">
            <a:avLst>
              <a:gd fmla="val -39687500" name="adj1"/>
            </a:avLst>
          </a:prstGeom>
          <a:noFill/>
          <a:ln cap="flat" cmpd="sng" w="38100">
            <a:solidFill>
              <a:srgbClr val="FF0000"/>
            </a:solidFill>
            <a:prstDash val="solid"/>
            <a:round/>
            <a:headEnd len="med" w="med" type="none"/>
            <a:tailEnd len="med" w="med" type="none"/>
          </a:ln>
        </p:spPr>
      </p:cxnSp>
      <p:cxnSp>
        <p:nvCxnSpPr>
          <p:cNvPr id="697" name="Google Shape;697;p39"/>
          <p:cNvCxnSpPr>
            <a:stCxn id="691" idx="1"/>
            <a:endCxn id="689" idx="1"/>
          </p:cNvCxnSpPr>
          <p:nvPr/>
        </p:nvCxnSpPr>
        <p:spPr>
          <a:xfrm rot="10800000">
            <a:off x="3486850" y="3963150"/>
            <a:ext cx="5400" cy="586200"/>
          </a:xfrm>
          <a:prstGeom prst="bentConnector3">
            <a:avLst>
              <a:gd fmla="val 4511574" name="adj1"/>
            </a:avLst>
          </a:prstGeom>
          <a:noFill/>
          <a:ln cap="flat" cmpd="sng" w="38100">
            <a:solidFill>
              <a:srgbClr val="FF0000"/>
            </a:solidFill>
            <a:prstDash val="solid"/>
            <a:round/>
            <a:headEnd len="med" w="med" type="none"/>
            <a:tailEnd len="med" w="med" type="none"/>
          </a:ln>
        </p:spPr>
      </p:cxnSp>
      <p:cxnSp>
        <p:nvCxnSpPr>
          <p:cNvPr id="698" name="Google Shape;698;p39"/>
          <p:cNvCxnSpPr>
            <a:stCxn id="694" idx="1"/>
            <a:endCxn id="691" idx="1"/>
          </p:cNvCxnSpPr>
          <p:nvPr/>
        </p:nvCxnSpPr>
        <p:spPr>
          <a:xfrm>
            <a:off x="3490350" y="2073175"/>
            <a:ext cx="1800" cy="2476200"/>
          </a:xfrm>
          <a:prstGeom prst="bentConnector3">
            <a:avLst>
              <a:gd fmla="val -13229167" name="adj1"/>
            </a:avLst>
          </a:prstGeom>
          <a:noFill/>
          <a:ln cap="flat" cmpd="sng" w="38100">
            <a:solidFill>
              <a:srgbClr val="FF0000"/>
            </a:solidFill>
            <a:prstDash val="solid"/>
            <a:round/>
            <a:headEnd len="med" w="med" type="none"/>
            <a:tailEnd len="med" w="med" type="none"/>
          </a:ln>
        </p:spPr>
      </p:cxnSp>
      <p:sp>
        <p:nvSpPr>
          <p:cNvPr id="699" name="Google Shape;699;p39"/>
          <p:cNvSpPr txBox="1"/>
          <p:nvPr/>
        </p:nvSpPr>
        <p:spPr>
          <a:xfrm>
            <a:off x="325450" y="1453450"/>
            <a:ext cx="2757900" cy="16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Problem:</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a:solidFill>
                  <a:srgbClr val="FFFFFF"/>
                </a:solidFill>
                <a:latin typeface="Proxima Nova"/>
                <a:ea typeface="Proxima Nova"/>
                <a:cs typeface="Proxima Nova"/>
                <a:sym typeface="Proxima Nova"/>
              </a:rPr>
              <a:t>Heap is a shared resource</a:t>
            </a:r>
            <a:endParaRPr>
              <a:solidFill>
                <a:srgbClr val="FFFFFF"/>
              </a:solidFill>
              <a:latin typeface="Proxima Nova"/>
              <a:ea typeface="Proxima Nova"/>
              <a:cs typeface="Proxima Nova"/>
              <a:sym typeface="Proxima Nova"/>
            </a:endParaRPr>
          </a:p>
        </p:txBody>
      </p:sp>
      <p:sp>
        <p:nvSpPr>
          <p:cNvPr id="700" name="Google Shape;700;p39"/>
          <p:cNvSpPr/>
          <p:nvPr/>
        </p:nvSpPr>
        <p:spPr>
          <a:xfrm>
            <a:off x="3495850" y="1705075"/>
            <a:ext cx="2058600" cy="51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MPI Application</a:t>
            </a:r>
            <a:endParaRPr/>
          </a:p>
        </p:txBody>
      </p:sp>
      <p:sp>
        <p:nvSpPr>
          <p:cNvPr id="701" name="Google Shape;701;p39"/>
          <p:cNvSpPr/>
          <p:nvPr/>
        </p:nvSpPr>
        <p:spPr>
          <a:xfrm>
            <a:off x="3495850" y="2342849"/>
            <a:ext cx="2058600" cy="34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Config and Drain Info</a:t>
            </a:r>
            <a:endParaRPr/>
          </a:p>
        </p:txBody>
      </p:sp>
      <p:sp>
        <p:nvSpPr>
          <p:cNvPr id="702" name="Google Shape;702;p39"/>
          <p:cNvSpPr/>
          <p:nvPr/>
        </p:nvSpPr>
        <p:spPr>
          <a:xfrm>
            <a:off x="3492250" y="2863150"/>
            <a:ext cx="2065800" cy="348000"/>
          </a:xfrm>
          <a:prstGeom prst="rect">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LIBC and friends</a:t>
            </a:r>
            <a:endParaRPr/>
          </a:p>
        </p:txBody>
      </p:sp>
      <p:sp>
        <p:nvSpPr>
          <p:cNvPr id="703" name="Google Shape;703;p39"/>
          <p:cNvSpPr txBox="1"/>
          <p:nvPr/>
        </p:nvSpPr>
        <p:spPr>
          <a:xfrm>
            <a:off x="311700" y="1453450"/>
            <a:ext cx="2771700" cy="33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Upper Half:</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a:solidFill>
                  <a:srgbClr val="FFFFFF"/>
                </a:solidFill>
                <a:latin typeface="Proxima Nova"/>
                <a:ea typeface="Proxima Nova"/>
                <a:cs typeface="Proxima Nova"/>
                <a:sym typeface="Proxima Nova"/>
              </a:rPr>
              <a:t>	Persistent Data</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a:solidFill>
                  <a:srgbClr val="FFFFFF"/>
                </a:solidFill>
                <a:latin typeface="Proxima Nova"/>
                <a:ea typeface="Proxima Nova"/>
                <a:cs typeface="Proxima Nova"/>
                <a:sym typeface="Proxima Nova"/>
              </a:rPr>
              <a:t>Lower Half</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a:solidFill>
                  <a:srgbClr val="FFFFFF"/>
                </a:solidFill>
                <a:latin typeface="Proxima Nova"/>
                <a:ea typeface="Proxima Nova"/>
                <a:cs typeface="Proxima Nova"/>
                <a:sym typeface="Proxima Nova"/>
              </a:rPr>
              <a:t>	Ephemeral Data</a:t>
            </a:r>
            <a:endParaRPr>
              <a:solidFill>
                <a:srgbClr val="FFFFFF"/>
              </a:solidFill>
              <a:latin typeface="Proxima Nova"/>
              <a:ea typeface="Proxima Nova"/>
              <a:cs typeface="Proxima Nova"/>
              <a:sym typeface="Proxima Nova"/>
            </a:endParaRPr>
          </a:p>
        </p:txBody>
      </p:sp>
      <p:cxnSp>
        <p:nvCxnSpPr>
          <p:cNvPr id="704" name="Google Shape;704;p39"/>
          <p:cNvCxnSpPr>
            <a:stCxn id="702" idx="1"/>
            <a:endCxn id="700" idx="1"/>
          </p:cNvCxnSpPr>
          <p:nvPr/>
        </p:nvCxnSpPr>
        <p:spPr>
          <a:xfrm flipH="1" rot="10800000">
            <a:off x="3492250" y="1961350"/>
            <a:ext cx="3600" cy="1075800"/>
          </a:xfrm>
          <a:prstGeom prst="bentConnector3">
            <a:avLst>
              <a:gd fmla="val -6614583" name="adj1"/>
            </a:avLst>
          </a:prstGeom>
          <a:noFill/>
          <a:ln cap="flat" cmpd="sng" w="28575">
            <a:solidFill>
              <a:schemeClr val="dk2"/>
            </a:solidFill>
            <a:prstDash val="solid"/>
            <a:round/>
            <a:headEnd len="med" w="med" type="none"/>
            <a:tailEnd len="med" w="med" type="none"/>
          </a:ln>
        </p:spPr>
      </p:cxnSp>
      <p:cxnSp>
        <p:nvCxnSpPr>
          <p:cNvPr id="705" name="Google Shape;705;p39"/>
          <p:cNvCxnSpPr>
            <a:stCxn id="691" idx="1"/>
            <a:endCxn id="689" idx="1"/>
          </p:cNvCxnSpPr>
          <p:nvPr/>
        </p:nvCxnSpPr>
        <p:spPr>
          <a:xfrm rot="10800000">
            <a:off x="3486850" y="3963150"/>
            <a:ext cx="5400" cy="586200"/>
          </a:xfrm>
          <a:prstGeom prst="bentConnector3">
            <a:avLst>
              <a:gd fmla="val 4511574" name="adj1"/>
            </a:avLst>
          </a:prstGeom>
          <a:noFill/>
          <a:ln cap="flat" cmpd="sng" w="28575">
            <a:solidFill>
              <a:schemeClr val="dk2"/>
            </a:solidFill>
            <a:prstDash val="solid"/>
            <a:round/>
            <a:headEnd len="med" w="med" type="none"/>
            <a:tailEnd len="med" w="med" type="none"/>
          </a:ln>
        </p:spPr>
      </p:cxnSp>
      <p:cxnSp>
        <p:nvCxnSpPr>
          <p:cNvPr id="706" name="Google Shape;706;p39"/>
          <p:cNvCxnSpPr>
            <a:stCxn id="689" idx="1"/>
            <a:endCxn id="690" idx="1"/>
          </p:cNvCxnSpPr>
          <p:nvPr/>
        </p:nvCxnSpPr>
        <p:spPr>
          <a:xfrm flipH="1" rot="10800000">
            <a:off x="3486750" y="3450425"/>
            <a:ext cx="600" cy="512700"/>
          </a:xfrm>
          <a:prstGeom prst="bentConnector3">
            <a:avLst>
              <a:gd fmla="val -39687500" name="adj1"/>
            </a:avLst>
          </a:prstGeom>
          <a:noFill/>
          <a:ln cap="flat" cmpd="sng" w="28575">
            <a:solidFill>
              <a:schemeClr val="dk2"/>
            </a:solidFill>
            <a:prstDash val="solid"/>
            <a:round/>
            <a:headEnd len="med" w="med" type="none"/>
            <a:tailEnd len="med" w="med" type="none"/>
          </a:ln>
        </p:spPr>
      </p:cxnSp>
      <p:sp>
        <p:nvSpPr>
          <p:cNvPr id="707" name="Google Shape;707;p39"/>
          <p:cNvSpPr txBox="1"/>
          <p:nvPr/>
        </p:nvSpPr>
        <p:spPr>
          <a:xfrm>
            <a:off x="5672675" y="1698000"/>
            <a:ext cx="3291300" cy="13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MANA interposes on sbrk and malloc</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a:solidFill>
                  <a:srgbClr val="FFFFFF"/>
                </a:solidFill>
                <a:latin typeface="Proxima Nova"/>
                <a:ea typeface="Proxima Nova"/>
                <a:cs typeface="Proxima Nova"/>
                <a:sym typeface="Proxima Nova"/>
              </a:rPr>
              <a:t>to control where allocations occur</a:t>
            </a:r>
            <a:endParaRPr>
              <a:solidFill>
                <a:srgbClr val="FFFFFF"/>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6"/>
                                        </p:tgtEl>
                                        <p:attrNameLst>
                                          <p:attrName>style.visibility</p:attrName>
                                        </p:attrNameLst>
                                      </p:cBhvr>
                                      <p:to>
                                        <p:strVal val="visible"/>
                                      </p:to>
                                    </p:set>
                                    <p:animEffect filter="fade" transition="in">
                                      <p:cBhvr>
                                        <p:cTn dur="1000"/>
                                        <p:tgtEl>
                                          <p:spTgt spid="696"/>
                                        </p:tgtEl>
                                      </p:cBhvr>
                                    </p:animEffect>
                                  </p:childTnLst>
                                </p:cTn>
                              </p:par>
                              <p:par>
                                <p:cTn fill="hold" nodeType="withEffect" presetClass="entr" presetID="10" presetSubtype="0">
                                  <p:stCondLst>
                                    <p:cond delay="0"/>
                                  </p:stCondLst>
                                  <p:childTnLst>
                                    <p:set>
                                      <p:cBhvr>
                                        <p:cTn dur="1" fill="hold">
                                          <p:stCondLst>
                                            <p:cond delay="0"/>
                                          </p:stCondLst>
                                        </p:cTn>
                                        <p:tgtEl>
                                          <p:spTgt spid="698"/>
                                        </p:tgtEl>
                                        <p:attrNameLst>
                                          <p:attrName>style.visibility</p:attrName>
                                        </p:attrNameLst>
                                      </p:cBhvr>
                                      <p:to>
                                        <p:strVal val="visible"/>
                                      </p:to>
                                    </p:set>
                                    <p:animEffect filter="fade" transition="in">
                                      <p:cBhvr>
                                        <p:cTn dur="1000"/>
                                        <p:tgtEl>
                                          <p:spTgt spid="698"/>
                                        </p:tgtEl>
                                      </p:cBhvr>
                                    </p:animEffect>
                                  </p:childTnLst>
                                </p:cTn>
                              </p:par>
                              <p:par>
                                <p:cTn fill="hold" nodeType="withEffect" presetClass="entr" presetID="10" presetSubtype="0">
                                  <p:stCondLst>
                                    <p:cond delay="0"/>
                                  </p:stCondLst>
                                  <p:childTnLst>
                                    <p:set>
                                      <p:cBhvr>
                                        <p:cTn dur="1" fill="hold">
                                          <p:stCondLst>
                                            <p:cond delay="0"/>
                                          </p:stCondLst>
                                        </p:cTn>
                                        <p:tgtEl>
                                          <p:spTgt spid="697"/>
                                        </p:tgtEl>
                                        <p:attrNameLst>
                                          <p:attrName>style.visibility</p:attrName>
                                        </p:attrNameLst>
                                      </p:cBhvr>
                                      <p:to>
                                        <p:strVal val="visible"/>
                                      </p:to>
                                    </p:set>
                                    <p:animEffect filter="fade" transition="in">
                                      <p:cBhvr>
                                        <p:cTn dur="1000"/>
                                        <p:tgtEl>
                                          <p:spTgt spid="697"/>
                                        </p:tgtEl>
                                      </p:cBhvr>
                                    </p:animEffect>
                                  </p:childTnLst>
                                </p:cTn>
                              </p:par>
                              <p:par>
                                <p:cTn fill="hold" nodeType="withEffect" presetClass="entr" presetID="10" presetSubtype="0">
                                  <p:stCondLst>
                                    <p:cond delay="0"/>
                                  </p:stCondLst>
                                  <p:childTnLst>
                                    <p:set>
                                      <p:cBhvr>
                                        <p:cTn dur="1" fill="hold">
                                          <p:stCondLst>
                                            <p:cond delay="0"/>
                                          </p:stCondLst>
                                        </p:cTn>
                                        <p:tgtEl>
                                          <p:spTgt spid="699"/>
                                        </p:tgtEl>
                                        <p:attrNameLst>
                                          <p:attrName>style.visibility</p:attrName>
                                        </p:attrNameLst>
                                      </p:cBhvr>
                                      <p:to>
                                        <p:strVal val="visible"/>
                                      </p:to>
                                    </p:set>
                                    <p:animEffect filter="fade" transition="in">
                                      <p:cBhvr>
                                        <p:cTn dur="1000"/>
                                        <p:tgtEl>
                                          <p:spTgt spid="6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100"/>
                                        <p:tgtEl>
                                          <p:spTgt spid="694"/>
                                        </p:tgtEl>
                                      </p:cBhvr>
                                    </p:animEffect>
                                    <p:set>
                                      <p:cBhvr>
                                        <p:cTn dur="1" fill="hold">
                                          <p:stCondLst>
                                            <p:cond delay="1100"/>
                                          </p:stCondLst>
                                        </p:cTn>
                                        <p:tgtEl>
                                          <p:spTgt spid="69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695"/>
                                        </p:tgtEl>
                                      </p:cBhvr>
                                    </p:animEffect>
                                    <p:set>
                                      <p:cBhvr>
                                        <p:cTn dur="1" fill="hold">
                                          <p:stCondLst>
                                            <p:cond delay="1000"/>
                                          </p:stCondLst>
                                        </p:cTn>
                                        <p:tgtEl>
                                          <p:spTgt spid="695"/>
                                        </p:tgtEl>
                                        <p:attrNameLst>
                                          <p:attrName>style.visibility</p:attrName>
                                        </p:attrNameLst>
                                      </p:cBhvr>
                                      <p:to>
                                        <p:strVal val="hidden"/>
                                      </p:to>
                                    </p:set>
                                  </p:childTnLst>
                                </p:cTn>
                              </p:par>
                            </p:childTnLst>
                          </p:cTn>
                        </p:par>
                        <p:par>
                          <p:cTn fill="hold">
                            <p:stCondLst>
                              <p:cond delay="1100"/>
                            </p:stCondLst>
                            <p:childTnLst>
                              <p:par>
                                <p:cTn fill="hold" nodeType="afterEffect" presetClass="entr" presetID="10" presetSubtype="0">
                                  <p:stCondLst>
                                    <p:cond delay="0"/>
                                  </p:stCondLst>
                                  <p:childTnLst>
                                    <p:set>
                                      <p:cBhvr>
                                        <p:cTn dur="1" fill="hold">
                                          <p:stCondLst>
                                            <p:cond delay="0"/>
                                          </p:stCondLst>
                                        </p:cTn>
                                        <p:tgtEl>
                                          <p:spTgt spid="700"/>
                                        </p:tgtEl>
                                        <p:attrNameLst>
                                          <p:attrName>style.visibility</p:attrName>
                                        </p:attrNameLst>
                                      </p:cBhvr>
                                      <p:to>
                                        <p:strVal val="visible"/>
                                      </p:to>
                                    </p:set>
                                    <p:animEffect filter="fade" transition="in">
                                      <p:cBhvr>
                                        <p:cTn dur="1000"/>
                                        <p:tgtEl>
                                          <p:spTgt spid="700"/>
                                        </p:tgtEl>
                                      </p:cBhvr>
                                    </p:animEffect>
                                  </p:childTnLst>
                                </p:cTn>
                              </p:par>
                              <p:par>
                                <p:cTn fill="hold" nodeType="withEffect" presetClass="entr" presetID="10" presetSubtype="0">
                                  <p:stCondLst>
                                    <p:cond delay="0"/>
                                  </p:stCondLst>
                                  <p:childTnLst>
                                    <p:set>
                                      <p:cBhvr>
                                        <p:cTn dur="1" fill="hold">
                                          <p:stCondLst>
                                            <p:cond delay="0"/>
                                          </p:stCondLst>
                                        </p:cTn>
                                        <p:tgtEl>
                                          <p:spTgt spid="701"/>
                                        </p:tgtEl>
                                        <p:attrNameLst>
                                          <p:attrName>style.visibility</p:attrName>
                                        </p:attrNameLst>
                                      </p:cBhvr>
                                      <p:to>
                                        <p:strVal val="visible"/>
                                      </p:to>
                                    </p:set>
                                    <p:animEffect filter="fade" transition="in">
                                      <p:cBhvr>
                                        <p:cTn dur="1000"/>
                                        <p:tgtEl>
                                          <p:spTgt spid="701"/>
                                        </p:tgtEl>
                                      </p:cBhvr>
                                    </p:animEffect>
                                  </p:childTnLst>
                                </p:cTn>
                              </p:par>
                              <p:par>
                                <p:cTn fill="hold" nodeType="withEffect" presetClass="entr" presetID="10" presetSubtype="0">
                                  <p:stCondLst>
                                    <p:cond delay="0"/>
                                  </p:stCondLst>
                                  <p:childTnLst>
                                    <p:set>
                                      <p:cBhvr>
                                        <p:cTn dur="1" fill="hold">
                                          <p:stCondLst>
                                            <p:cond delay="0"/>
                                          </p:stCondLst>
                                        </p:cTn>
                                        <p:tgtEl>
                                          <p:spTgt spid="702"/>
                                        </p:tgtEl>
                                        <p:attrNameLst>
                                          <p:attrName>style.visibility</p:attrName>
                                        </p:attrNameLst>
                                      </p:cBhvr>
                                      <p:to>
                                        <p:strVal val="visible"/>
                                      </p:to>
                                    </p:set>
                                    <p:animEffect filter="fade" transition="in">
                                      <p:cBhvr>
                                        <p:cTn dur="1000"/>
                                        <p:tgtEl>
                                          <p:spTgt spid="702"/>
                                        </p:tgtEl>
                                      </p:cBhvr>
                                    </p:animEffect>
                                  </p:childTnLst>
                                </p:cTn>
                              </p:par>
                              <p:par>
                                <p:cTn fill="hold" nodeType="withEffect" presetClass="exit" presetID="10" presetSubtype="0">
                                  <p:stCondLst>
                                    <p:cond delay="0"/>
                                  </p:stCondLst>
                                  <p:childTnLst>
                                    <p:animEffect filter="fade" transition="out">
                                      <p:cBhvr>
                                        <p:cTn dur="1200"/>
                                        <p:tgtEl>
                                          <p:spTgt spid="696"/>
                                        </p:tgtEl>
                                      </p:cBhvr>
                                    </p:animEffect>
                                    <p:set>
                                      <p:cBhvr>
                                        <p:cTn dur="1" fill="hold">
                                          <p:stCondLst>
                                            <p:cond delay="1200"/>
                                          </p:stCondLst>
                                        </p:cTn>
                                        <p:tgtEl>
                                          <p:spTgt spid="69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698"/>
                                        </p:tgtEl>
                                      </p:cBhvr>
                                    </p:animEffect>
                                    <p:set>
                                      <p:cBhvr>
                                        <p:cTn dur="1" fill="hold">
                                          <p:stCondLst>
                                            <p:cond delay="1000"/>
                                          </p:stCondLst>
                                        </p:cTn>
                                        <p:tgtEl>
                                          <p:spTgt spid="69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697"/>
                                        </p:tgtEl>
                                      </p:cBhvr>
                                    </p:animEffect>
                                    <p:set>
                                      <p:cBhvr>
                                        <p:cTn dur="1" fill="hold">
                                          <p:stCondLst>
                                            <p:cond delay="1000"/>
                                          </p:stCondLst>
                                        </p:cTn>
                                        <p:tgtEl>
                                          <p:spTgt spid="69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699"/>
                                        </p:tgtEl>
                                      </p:cBhvr>
                                    </p:animEffect>
                                    <p:set>
                                      <p:cBhvr>
                                        <p:cTn dur="1" fill="hold">
                                          <p:stCondLst>
                                            <p:cond delay="1000"/>
                                          </p:stCondLst>
                                        </p:cTn>
                                        <p:tgtEl>
                                          <p:spTgt spid="699"/>
                                        </p:tgtEl>
                                        <p:attrNameLst>
                                          <p:attrName>style.visibility</p:attrName>
                                        </p:attrNameLst>
                                      </p:cBhvr>
                                      <p:to>
                                        <p:strVal val="hidden"/>
                                      </p:to>
                                    </p:set>
                                  </p:childTnLst>
                                </p:cTn>
                              </p:par>
                            </p:childTnLst>
                          </p:cTn>
                        </p:par>
                        <p:par>
                          <p:cTn fill="hold">
                            <p:stCondLst>
                              <p:cond delay="2300"/>
                            </p:stCondLst>
                            <p:childTnLst>
                              <p:par>
                                <p:cTn fill="hold" nodeType="afterEffect" presetClass="entr" presetID="10" presetSubtype="0">
                                  <p:stCondLst>
                                    <p:cond delay="0"/>
                                  </p:stCondLst>
                                  <p:childTnLst>
                                    <p:set>
                                      <p:cBhvr>
                                        <p:cTn dur="1" fill="hold">
                                          <p:stCondLst>
                                            <p:cond delay="0"/>
                                          </p:stCondLst>
                                        </p:cTn>
                                        <p:tgtEl>
                                          <p:spTgt spid="703"/>
                                        </p:tgtEl>
                                        <p:attrNameLst>
                                          <p:attrName>style.visibility</p:attrName>
                                        </p:attrNameLst>
                                      </p:cBhvr>
                                      <p:to>
                                        <p:strVal val="visible"/>
                                      </p:to>
                                    </p:set>
                                    <p:animEffect filter="fade" transition="in">
                                      <p:cBhvr>
                                        <p:cTn dur="1000"/>
                                        <p:tgtEl>
                                          <p:spTgt spid="703"/>
                                        </p:tgtEl>
                                      </p:cBhvr>
                                    </p:animEffect>
                                  </p:childTnLst>
                                </p:cTn>
                              </p:par>
                              <p:par>
                                <p:cTn fill="hold" nodeType="withEffect" presetClass="entr" presetID="10" presetSubtype="0">
                                  <p:stCondLst>
                                    <p:cond delay="0"/>
                                  </p:stCondLst>
                                  <p:childTnLst>
                                    <p:set>
                                      <p:cBhvr>
                                        <p:cTn dur="1" fill="hold">
                                          <p:stCondLst>
                                            <p:cond delay="0"/>
                                          </p:stCondLst>
                                        </p:cTn>
                                        <p:tgtEl>
                                          <p:spTgt spid="705"/>
                                        </p:tgtEl>
                                        <p:attrNameLst>
                                          <p:attrName>style.visibility</p:attrName>
                                        </p:attrNameLst>
                                      </p:cBhvr>
                                      <p:to>
                                        <p:strVal val="visible"/>
                                      </p:to>
                                    </p:set>
                                    <p:animEffect filter="fade" transition="in">
                                      <p:cBhvr>
                                        <p:cTn dur="1000"/>
                                        <p:tgtEl>
                                          <p:spTgt spid="705"/>
                                        </p:tgtEl>
                                      </p:cBhvr>
                                    </p:animEffect>
                                  </p:childTnLst>
                                </p:cTn>
                              </p:par>
                              <p:par>
                                <p:cTn fill="hold" nodeType="withEffect" presetClass="entr" presetID="10" presetSubtype="0">
                                  <p:stCondLst>
                                    <p:cond delay="0"/>
                                  </p:stCondLst>
                                  <p:childTnLst>
                                    <p:set>
                                      <p:cBhvr>
                                        <p:cTn dur="1" fill="hold">
                                          <p:stCondLst>
                                            <p:cond delay="0"/>
                                          </p:stCondLst>
                                        </p:cTn>
                                        <p:tgtEl>
                                          <p:spTgt spid="706"/>
                                        </p:tgtEl>
                                        <p:attrNameLst>
                                          <p:attrName>style.visibility</p:attrName>
                                        </p:attrNameLst>
                                      </p:cBhvr>
                                      <p:to>
                                        <p:strVal val="visible"/>
                                      </p:to>
                                    </p:set>
                                    <p:animEffect filter="fade" transition="in">
                                      <p:cBhvr>
                                        <p:cTn dur="1000"/>
                                        <p:tgtEl>
                                          <p:spTgt spid="706"/>
                                        </p:tgtEl>
                                      </p:cBhvr>
                                    </p:animEffect>
                                  </p:childTnLst>
                                </p:cTn>
                              </p:par>
                              <p:par>
                                <p:cTn fill="hold" nodeType="withEffect" presetClass="entr" presetID="10" presetSubtype="0">
                                  <p:stCondLst>
                                    <p:cond delay="0"/>
                                  </p:stCondLst>
                                  <p:childTnLst>
                                    <p:set>
                                      <p:cBhvr>
                                        <p:cTn dur="1" fill="hold">
                                          <p:stCondLst>
                                            <p:cond delay="0"/>
                                          </p:stCondLst>
                                        </p:cTn>
                                        <p:tgtEl>
                                          <p:spTgt spid="704"/>
                                        </p:tgtEl>
                                        <p:attrNameLst>
                                          <p:attrName>style.visibility</p:attrName>
                                        </p:attrNameLst>
                                      </p:cBhvr>
                                      <p:to>
                                        <p:strVal val="visible"/>
                                      </p:to>
                                    </p:set>
                                    <p:animEffect filter="fade" transition="in">
                                      <p:cBhvr>
                                        <p:cTn dur="1000"/>
                                        <p:tgtEl>
                                          <p:spTgt spid="704"/>
                                        </p:tgtEl>
                                      </p:cBhvr>
                                    </p:animEffect>
                                  </p:childTnLst>
                                </p:cTn>
                              </p:par>
                            </p:childTnLst>
                          </p:cTn>
                        </p:par>
                        <p:par>
                          <p:cTn fill="hold">
                            <p:stCondLst>
                              <p:cond delay="3300"/>
                            </p:stCondLst>
                            <p:childTnLst>
                              <p:par>
                                <p:cTn fill="hold" nodeType="afterEffect" presetClass="entr" presetID="10" presetSubtype="0">
                                  <p:stCondLst>
                                    <p:cond delay="0"/>
                                  </p:stCondLst>
                                  <p:childTnLst>
                                    <p:set>
                                      <p:cBhvr>
                                        <p:cTn dur="1" fill="hold">
                                          <p:stCondLst>
                                            <p:cond delay="0"/>
                                          </p:stCondLst>
                                        </p:cTn>
                                        <p:tgtEl>
                                          <p:spTgt spid="707"/>
                                        </p:tgtEl>
                                        <p:attrNameLst>
                                          <p:attrName>style.visibility</p:attrName>
                                        </p:attrNameLst>
                                      </p:cBhvr>
                                      <p:to>
                                        <p:strVal val="visible"/>
                                      </p:to>
                                    </p:set>
                                    <p:animEffect filter="fade" transition="in">
                                      <p:cBhvr>
                                        <p:cTn dur="1000"/>
                                        <p:tgtEl>
                                          <p:spTgt spid="7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D4B4E"/>
            </a:gs>
            <a:gs pos="100000">
              <a:srgbClr val="040405"/>
            </a:gs>
          </a:gsLst>
          <a:path path="circle">
            <a:fillToRect b="50%" l="50%" r="50%" t="50%"/>
          </a:path>
          <a:tileRect/>
        </a:gradFill>
      </p:bgPr>
    </p:bg>
    <p:spTree>
      <p:nvGrpSpPr>
        <p:cNvPr id="711" name="Shape 711"/>
        <p:cNvGrpSpPr/>
        <p:nvPr/>
      </p:nvGrpSpPr>
      <p:grpSpPr>
        <a:xfrm>
          <a:off x="0" y="0"/>
          <a:ext cx="0" cy="0"/>
          <a:chOff x="0" y="0"/>
          <a:chExt cx="0" cy="0"/>
        </a:xfrm>
      </p:grpSpPr>
      <p:cxnSp>
        <p:nvCxnSpPr>
          <p:cNvPr id="712" name="Google Shape;712;p40"/>
          <p:cNvCxnSpPr>
            <a:stCxn id="713" idx="1"/>
            <a:endCxn id="714" idx="1"/>
          </p:cNvCxnSpPr>
          <p:nvPr/>
        </p:nvCxnSpPr>
        <p:spPr>
          <a:xfrm rot="10800000">
            <a:off x="3486850" y="3963150"/>
            <a:ext cx="5400" cy="586200"/>
          </a:xfrm>
          <a:prstGeom prst="bentConnector3">
            <a:avLst>
              <a:gd fmla="val 4511574" name="adj1"/>
            </a:avLst>
          </a:prstGeom>
          <a:noFill/>
          <a:ln cap="flat" cmpd="sng" w="28575">
            <a:solidFill>
              <a:schemeClr val="dk2"/>
            </a:solidFill>
            <a:prstDash val="solid"/>
            <a:round/>
            <a:headEnd len="med" w="med" type="none"/>
            <a:tailEnd len="med" w="med" type="none"/>
          </a:ln>
        </p:spPr>
      </p:cxnSp>
      <p:cxnSp>
        <p:nvCxnSpPr>
          <p:cNvPr id="715" name="Google Shape;715;p40"/>
          <p:cNvCxnSpPr>
            <a:stCxn id="714" idx="1"/>
            <a:endCxn id="716" idx="1"/>
          </p:cNvCxnSpPr>
          <p:nvPr/>
        </p:nvCxnSpPr>
        <p:spPr>
          <a:xfrm flipH="1" rot="10800000">
            <a:off x="3486750" y="3450425"/>
            <a:ext cx="600" cy="512700"/>
          </a:xfrm>
          <a:prstGeom prst="bentConnector3">
            <a:avLst>
              <a:gd fmla="val -39687500" name="adj1"/>
            </a:avLst>
          </a:prstGeom>
          <a:noFill/>
          <a:ln cap="flat" cmpd="sng" w="28575">
            <a:solidFill>
              <a:schemeClr val="dk2"/>
            </a:solidFill>
            <a:prstDash val="solid"/>
            <a:round/>
            <a:headEnd len="med" w="med" type="none"/>
            <a:tailEnd len="med" w="med" type="none"/>
          </a:ln>
        </p:spPr>
      </p:cxnSp>
      <p:sp>
        <p:nvSpPr>
          <p:cNvPr id="717" name="Google Shape;717;p40"/>
          <p:cNvSpPr txBox="1"/>
          <p:nvPr/>
        </p:nvSpPr>
        <p:spPr>
          <a:xfrm>
            <a:off x="311700" y="1453450"/>
            <a:ext cx="2771700" cy="33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Upper Half:</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a:solidFill>
                  <a:srgbClr val="FFFFFF"/>
                </a:solidFill>
                <a:latin typeface="Proxima Nova"/>
                <a:ea typeface="Proxima Nova"/>
                <a:cs typeface="Proxima Nova"/>
                <a:sym typeface="Proxima Nova"/>
              </a:rPr>
              <a:t>	Persistent Data</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a:solidFill>
                  <a:srgbClr val="FFFFFF"/>
                </a:solidFill>
                <a:latin typeface="Proxima Nova"/>
                <a:ea typeface="Proxima Nova"/>
                <a:cs typeface="Proxima Nova"/>
                <a:sym typeface="Proxima Nova"/>
              </a:rPr>
              <a:t>Lower Half</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a:solidFill>
                  <a:srgbClr val="FFFFFF"/>
                </a:solidFill>
                <a:latin typeface="Proxima Nova"/>
                <a:ea typeface="Proxima Nova"/>
                <a:cs typeface="Proxima Nova"/>
                <a:sym typeface="Proxima Nova"/>
              </a:rPr>
              <a:t>	Ephemeral Data</a:t>
            </a:r>
            <a:endParaRPr>
              <a:solidFill>
                <a:srgbClr val="FFFFFF"/>
              </a:solidFill>
              <a:latin typeface="Proxima Nova"/>
              <a:ea typeface="Proxima Nova"/>
              <a:cs typeface="Proxima Nova"/>
              <a:sym typeface="Proxima Nova"/>
            </a:endParaRPr>
          </a:p>
        </p:txBody>
      </p:sp>
      <p:sp>
        <p:nvSpPr>
          <p:cNvPr id="718" name="Google Shape;718;p40"/>
          <p:cNvSpPr/>
          <p:nvPr/>
        </p:nvSpPr>
        <p:spPr>
          <a:xfrm>
            <a:off x="3492250" y="1698000"/>
            <a:ext cx="2065800" cy="30990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0"/>
          <p:cNvSpPr/>
          <p:nvPr/>
        </p:nvSpPr>
        <p:spPr>
          <a:xfrm>
            <a:off x="3486750" y="3715475"/>
            <a:ext cx="2065800" cy="4953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MPI Library</a:t>
            </a:r>
            <a:endParaRPr/>
          </a:p>
        </p:txBody>
      </p:sp>
      <p:sp>
        <p:nvSpPr>
          <p:cNvPr id="716" name="Google Shape;716;p40"/>
          <p:cNvSpPr/>
          <p:nvPr/>
        </p:nvSpPr>
        <p:spPr>
          <a:xfrm>
            <a:off x="3486750" y="3276550"/>
            <a:ext cx="2065800" cy="3480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MPI Proxy Library</a:t>
            </a:r>
            <a:endParaRPr/>
          </a:p>
        </p:txBody>
      </p:sp>
      <p:sp>
        <p:nvSpPr>
          <p:cNvPr id="713" name="Google Shape;713;p40"/>
          <p:cNvSpPr/>
          <p:nvPr/>
        </p:nvSpPr>
        <p:spPr>
          <a:xfrm>
            <a:off x="3492250" y="4301700"/>
            <a:ext cx="2065800" cy="495300"/>
          </a:xfrm>
          <a:prstGeom prst="rect">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LIBC and friends</a:t>
            </a:r>
            <a:endParaRPr/>
          </a:p>
        </p:txBody>
      </p:sp>
      <p:sp>
        <p:nvSpPr>
          <p:cNvPr id="719" name="Google Shape;719;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4125"/>
                </a:solidFill>
              </a:rPr>
              <a:t>MPI Agnosticism Achieved</a:t>
            </a:r>
            <a:endParaRPr b="1">
              <a:solidFill>
                <a:srgbClr val="CC4125"/>
              </a:solidFill>
            </a:endParaRPr>
          </a:p>
        </p:txBody>
      </p:sp>
      <p:cxnSp>
        <p:nvCxnSpPr>
          <p:cNvPr id="720" name="Google Shape;720;p40"/>
          <p:cNvCxnSpPr/>
          <p:nvPr/>
        </p:nvCxnSpPr>
        <p:spPr>
          <a:xfrm flipH="1" rot="10800000">
            <a:off x="325450" y="3226150"/>
            <a:ext cx="8638500" cy="35400"/>
          </a:xfrm>
          <a:prstGeom prst="straightConnector1">
            <a:avLst/>
          </a:prstGeom>
          <a:noFill/>
          <a:ln cap="flat" cmpd="sng" w="38100">
            <a:solidFill>
              <a:srgbClr val="FF0000"/>
            </a:solidFill>
            <a:prstDash val="solid"/>
            <a:round/>
            <a:headEnd len="med" w="med" type="none"/>
            <a:tailEnd len="med" w="med" type="none"/>
          </a:ln>
        </p:spPr>
      </p:cxnSp>
      <p:sp>
        <p:nvSpPr>
          <p:cNvPr id="721" name="Google Shape;721;p40"/>
          <p:cNvSpPr/>
          <p:nvPr/>
        </p:nvSpPr>
        <p:spPr>
          <a:xfrm>
            <a:off x="3495850" y="1705075"/>
            <a:ext cx="2058600" cy="51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MPI Application</a:t>
            </a:r>
            <a:endParaRPr/>
          </a:p>
        </p:txBody>
      </p:sp>
      <p:sp>
        <p:nvSpPr>
          <p:cNvPr id="722" name="Google Shape;722;p40"/>
          <p:cNvSpPr/>
          <p:nvPr/>
        </p:nvSpPr>
        <p:spPr>
          <a:xfrm>
            <a:off x="3495850" y="2342849"/>
            <a:ext cx="2058600" cy="34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Config and Drain Info</a:t>
            </a:r>
            <a:endParaRPr/>
          </a:p>
        </p:txBody>
      </p:sp>
      <p:sp>
        <p:nvSpPr>
          <p:cNvPr id="723" name="Google Shape;723;p40"/>
          <p:cNvSpPr/>
          <p:nvPr/>
        </p:nvSpPr>
        <p:spPr>
          <a:xfrm>
            <a:off x="3492250" y="2863150"/>
            <a:ext cx="2065800" cy="348000"/>
          </a:xfrm>
          <a:prstGeom prst="rect">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LIBC and friends</a:t>
            </a:r>
            <a:endParaRPr/>
          </a:p>
        </p:txBody>
      </p:sp>
      <p:cxnSp>
        <p:nvCxnSpPr>
          <p:cNvPr id="724" name="Google Shape;724;p40"/>
          <p:cNvCxnSpPr>
            <a:stCxn id="723" idx="1"/>
            <a:endCxn id="721" idx="1"/>
          </p:cNvCxnSpPr>
          <p:nvPr/>
        </p:nvCxnSpPr>
        <p:spPr>
          <a:xfrm flipH="1" rot="10800000">
            <a:off x="3492250" y="1961350"/>
            <a:ext cx="3600" cy="1075800"/>
          </a:xfrm>
          <a:prstGeom prst="bentConnector3">
            <a:avLst>
              <a:gd fmla="val -6614583" name="adj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D4B4E"/>
            </a:gs>
            <a:gs pos="100000">
              <a:srgbClr val="040405"/>
            </a:gs>
          </a:gsLst>
          <a:path path="circle">
            <a:fillToRect b="50%" l="50%" r="50%" t="50%"/>
          </a:path>
          <a:tileRect/>
        </a:gradFill>
      </p:bgPr>
    </p:bg>
    <p:spTree>
      <p:nvGrpSpPr>
        <p:cNvPr id="728" name="Shape 728"/>
        <p:cNvGrpSpPr/>
        <p:nvPr/>
      </p:nvGrpSpPr>
      <p:grpSpPr>
        <a:xfrm>
          <a:off x="0" y="0"/>
          <a:ext cx="0" cy="0"/>
          <a:chOff x="0" y="0"/>
          <a:chExt cx="0" cy="0"/>
        </a:xfrm>
      </p:grpSpPr>
      <p:sp>
        <p:nvSpPr>
          <p:cNvPr id="729" name="Google Shape;729;p41"/>
          <p:cNvSpPr txBox="1"/>
          <p:nvPr/>
        </p:nvSpPr>
        <p:spPr>
          <a:xfrm>
            <a:off x="311700" y="1453450"/>
            <a:ext cx="2771700" cy="33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Upper Half:</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a:solidFill>
                  <a:srgbClr val="FFFFFF"/>
                </a:solidFill>
                <a:latin typeface="Proxima Nova"/>
                <a:ea typeface="Proxima Nova"/>
                <a:cs typeface="Proxima Nova"/>
                <a:sym typeface="Proxima Nova"/>
              </a:rPr>
              <a:t>	Persistent Data</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a:solidFill>
                  <a:srgbClr val="FFFFFF"/>
                </a:solidFill>
                <a:latin typeface="Proxima Nova"/>
                <a:ea typeface="Proxima Nova"/>
                <a:cs typeface="Proxima Nova"/>
                <a:sym typeface="Proxima Nova"/>
              </a:rPr>
              <a:t>Lower Half</a:t>
            </a:r>
            <a:endParaRPr>
              <a:solidFill>
                <a:srgbClr val="FFFFFF"/>
              </a:solidFill>
              <a:latin typeface="Proxima Nova"/>
              <a:ea typeface="Proxima Nova"/>
              <a:cs typeface="Proxima Nova"/>
              <a:sym typeface="Proxima Nova"/>
            </a:endParaRPr>
          </a:p>
          <a:p>
            <a:pPr indent="0" lvl="0" marL="0" rtl="0" algn="l">
              <a:spcBef>
                <a:spcPts val="0"/>
              </a:spcBef>
              <a:spcAft>
                <a:spcPts val="0"/>
              </a:spcAft>
              <a:buNone/>
            </a:pPr>
            <a:r>
              <a:rPr lang="en">
                <a:solidFill>
                  <a:srgbClr val="FFFFFF"/>
                </a:solidFill>
                <a:latin typeface="Proxima Nova"/>
                <a:ea typeface="Proxima Nova"/>
                <a:cs typeface="Proxima Nova"/>
                <a:sym typeface="Proxima Nova"/>
              </a:rPr>
              <a:t>	Ephemeral Data</a:t>
            </a:r>
            <a:endParaRPr>
              <a:solidFill>
                <a:srgbClr val="FFFFFF"/>
              </a:solidFill>
              <a:latin typeface="Proxima Nova"/>
              <a:ea typeface="Proxima Nova"/>
              <a:cs typeface="Proxima Nova"/>
              <a:sym typeface="Proxima Nova"/>
            </a:endParaRPr>
          </a:p>
        </p:txBody>
      </p:sp>
      <p:sp>
        <p:nvSpPr>
          <p:cNvPr id="730" name="Google Shape;730;p41"/>
          <p:cNvSpPr/>
          <p:nvPr/>
        </p:nvSpPr>
        <p:spPr>
          <a:xfrm>
            <a:off x="3492250" y="1698000"/>
            <a:ext cx="2065800" cy="1513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4125"/>
                </a:solidFill>
              </a:rPr>
              <a:t>MPI Agnosticism Achieved</a:t>
            </a:r>
            <a:endParaRPr b="1">
              <a:solidFill>
                <a:srgbClr val="CC4125"/>
              </a:solidFill>
            </a:endParaRPr>
          </a:p>
        </p:txBody>
      </p:sp>
      <p:cxnSp>
        <p:nvCxnSpPr>
          <p:cNvPr id="732" name="Google Shape;732;p41"/>
          <p:cNvCxnSpPr/>
          <p:nvPr/>
        </p:nvCxnSpPr>
        <p:spPr>
          <a:xfrm flipH="1" rot="10800000">
            <a:off x="325450" y="3226150"/>
            <a:ext cx="8638500" cy="35400"/>
          </a:xfrm>
          <a:prstGeom prst="straightConnector1">
            <a:avLst/>
          </a:prstGeom>
          <a:noFill/>
          <a:ln cap="flat" cmpd="sng" w="38100">
            <a:solidFill>
              <a:srgbClr val="FF0000"/>
            </a:solidFill>
            <a:prstDash val="solid"/>
            <a:round/>
            <a:headEnd len="med" w="med" type="none"/>
            <a:tailEnd len="med" w="med" type="none"/>
          </a:ln>
        </p:spPr>
      </p:cxnSp>
      <p:sp>
        <p:nvSpPr>
          <p:cNvPr id="733" name="Google Shape;733;p41"/>
          <p:cNvSpPr/>
          <p:nvPr/>
        </p:nvSpPr>
        <p:spPr>
          <a:xfrm>
            <a:off x="3495850" y="1705075"/>
            <a:ext cx="2058600" cy="51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MPI Application</a:t>
            </a:r>
            <a:endParaRPr/>
          </a:p>
        </p:txBody>
      </p:sp>
      <p:sp>
        <p:nvSpPr>
          <p:cNvPr id="734" name="Google Shape;734;p41"/>
          <p:cNvSpPr/>
          <p:nvPr/>
        </p:nvSpPr>
        <p:spPr>
          <a:xfrm>
            <a:off x="3495850" y="2342849"/>
            <a:ext cx="2058600" cy="34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Config and Drain Info</a:t>
            </a:r>
            <a:endParaRPr/>
          </a:p>
        </p:txBody>
      </p:sp>
      <p:sp>
        <p:nvSpPr>
          <p:cNvPr id="735" name="Google Shape;735;p41"/>
          <p:cNvSpPr/>
          <p:nvPr/>
        </p:nvSpPr>
        <p:spPr>
          <a:xfrm>
            <a:off x="3492250" y="2863150"/>
            <a:ext cx="2065800" cy="348000"/>
          </a:xfrm>
          <a:prstGeom prst="rect">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LIBC and friends</a:t>
            </a:r>
            <a:endParaRPr/>
          </a:p>
        </p:txBody>
      </p:sp>
      <p:cxnSp>
        <p:nvCxnSpPr>
          <p:cNvPr id="736" name="Google Shape;736;p41"/>
          <p:cNvCxnSpPr>
            <a:stCxn id="735" idx="1"/>
            <a:endCxn id="733" idx="1"/>
          </p:cNvCxnSpPr>
          <p:nvPr/>
        </p:nvCxnSpPr>
        <p:spPr>
          <a:xfrm flipH="1" rot="10800000">
            <a:off x="3492250" y="1961350"/>
            <a:ext cx="3600" cy="1075800"/>
          </a:xfrm>
          <a:prstGeom prst="bentConnector3">
            <a:avLst>
              <a:gd fmla="val -6614583" name="adj1"/>
            </a:avLst>
          </a:prstGeom>
          <a:noFill/>
          <a:ln cap="flat" cmpd="sng" w="28575">
            <a:solidFill>
              <a:schemeClr val="dk2"/>
            </a:solidFill>
            <a:prstDash val="solid"/>
            <a:round/>
            <a:headEnd len="med" w="med" type="none"/>
            <a:tailEnd len="med" w="med" type="none"/>
          </a:ln>
        </p:spPr>
      </p:cxnSp>
      <p:sp>
        <p:nvSpPr>
          <p:cNvPr id="737" name="Google Shape;737;p41"/>
          <p:cNvSpPr txBox="1"/>
          <p:nvPr/>
        </p:nvSpPr>
        <p:spPr>
          <a:xfrm>
            <a:off x="3196175" y="3383450"/>
            <a:ext cx="2928000" cy="141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Lower half data can be replaced by new and different implementations of MPI and related libraries. </a:t>
            </a:r>
            <a:endParaRPr>
              <a:solidFill>
                <a:srgbClr val="FFFFFF"/>
              </a:solidFill>
              <a:latin typeface="Proxima Nova"/>
              <a:ea typeface="Proxima Nova"/>
              <a:cs typeface="Proxima Nova"/>
              <a:sym typeface="Proxima Nova"/>
            </a:endParaRPr>
          </a:p>
        </p:txBody>
      </p:sp>
      <p:sp>
        <p:nvSpPr>
          <p:cNvPr id="738" name="Google Shape;738;p41"/>
          <p:cNvSpPr txBox="1"/>
          <p:nvPr/>
        </p:nvSpPr>
        <p:spPr>
          <a:xfrm>
            <a:off x="5686800" y="2698450"/>
            <a:ext cx="3277200" cy="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FFFF"/>
                </a:solidFill>
                <a:latin typeface="Proxima Nova"/>
                <a:ea typeface="Proxima Nova"/>
                <a:cs typeface="Proxima Nova"/>
                <a:sym typeface="Proxima Nova"/>
              </a:rPr>
              <a:t>*Special care must be taken when replacing upper half libraries</a:t>
            </a:r>
            <a:endParaRPr>
              <a:solidFill>
                <a:srgbClr val="00FFFF"/>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D4B4E"/>
            </a:gs>
            <a:gs pos="100000">
              <a:srgbClr val="040405"/>
            </a:gs>
          </a:gsLst>
          <a:path path="circle">
            <a:fillToRect b="50%" l="50%" r="50%" t="50%"/>
          </a:path>
          <a:tileRect/>
        </a:gradFill>
      </p:bgPr>
    </p:bg>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4125"/>
                </a:solidFill>
              </a:rPr>
              <a:t>Puzzle</a:t>
            </a:r>
            <a:endParaRPr b="1">
              <a:solidFill>
                <a:srgbClr val="CC4125"/>
              </a:solidFill>
            </a:endParaRPr>
          </a:p>
        </p:txBody>
      </p:sp>
      <p:sp>
        <p:nvSpPr>
          <p:cNvPr id="74" name="Google Shape;74;p15"/>
          <p:cNvSpPr txBox="1"/>
          <p:nvPr>
            <p:ph idx="1" type="body"/>
          </p:nvPr>
        </p:nvSpPr>
        <p:spPr>
          <a:xfrm>
            <a:off x="311700" y="1044475"/>
            <a:ext cx="4260300" cy="8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Can you solve checkpointing on...</a:t>
            </a:r>
            <a:endParaRPr>
              <a:solidFill>
                <a:srgbClr val="FFFFFF"/>
              </a:solidFill>
            </a:endParaRPr>
          </a:p>
          <a:p>
            <a:pPr indent="0" lvl="0" marL="0" rtl="0" algn="l">
              <a:spcBef>
                <a:spcPts val="1600"/>
              </a:spcBef>
              <a:spcAft>
                <a:spcPts val="1600"/>
              </a:spcAft>
              <a:buNone/>
            </a:pPr>
            <a:r>
              <a:rPr lang="en">
                <a:solidFill>
                  <a:srgbClr val="FFFFFF"/>
                </a:solidFill>
              </a:rPr>
              <a:t>            Cray MPI over Infiniband</a:t>
            </a:r>
            <a:endParaRPr>
              <a:solidFill>
                <a:srgbClr val="FFFFFF"/>
              </a:solidFill>
            </a:endParaRPr>
          </a:p>
        </p:txBody>
      </p:sp>
      <p:sp>
        <p:nvSpPr>
          <p:cNvPr id="75" name="Google Shape;75;p15"/>
          <p:cNvSpPr txBox="1"/>
          <p:nvPr>
            <p:ph idx="1" type="body"/>
          </p:nvPr>
        </p:nvSpPr>
        <p:spPr>
          <a:xfrm>
            <a:off x="4572000" y="1044475"/>
            <a:ext cx="4260300" cy="8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And restart on…</a:t>
            </a:r>
            <a:endParaRPr>
              <a:solidFill>
                <a:srgbClr val="FFFFFF"/>
              </a:solidFill>
            </a:endParaRPr>
          </a:p>
          <a:p>
            <a:pPr indent="0" lvl="0" marL="0" rtl="0" algn="l">
              <a:spcBef>
                <a:spcPts val="1600"/>
              </a:spcBef>
              <a:spcAft>
                <a:spcPts val="1600"/>
              </a:spcAft>
              <a:buNone/>
            </a:pPr>
            <a:r>
              <a:rPr lang="en">
                <a:solidFill>
                  <a:srgbClr val="FFFFFF"/>
                </a:solidFill>
              </a:rPr>
              <a:t>               MPICH over TCP/IP</a:t>
            </a:r>
            <a:endParaRPr>
              <a:solidFill>
                <a:srgbClr val="FFFFFF"/>
              </a:solidFill>
            </a:endParaRPr>
          </a:p>
        </p:txBody>
      </p:sp>
      <p:sp>
        <p:nvSpPr>
          <p:cNvPr id="76" name="Google Shape;76;p15"/>
          <p:cNvSpPr/>
          <p:nvPr/>
        </p:nvSpPr>
        <p:spPr>
          <a:xfrm>
            <a:off x="872825" y="2074925"/>
            <a:ext cx="1266300" cy="9792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a:off x="972125" y="2155700"/>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78" name="Google Shape;78;p15"/>
          <p:cNvSpPr/>
          <p:nvPr/>
        </p:nvSpPr>
        <p:spPr>
          <a:xfrm>
            <a:off x="1603850" y="2155700"/>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79" name="Google Shape;79;p15"/>
          <p:cNvSpPr/>
          <p:nvPr/>
        </p:nvSpPr>
        <p:spPr>
          <a:xfrm>
            <a:off x="972125" y="2626475"/>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80" name="Google Shape;80;p15"/>
          <p:cNvSpPr/>
          <p:nvPr/>
        </p:nvSpPr>
        <p:spPr>
          <a:xfrm>
            <a:off x="1603850" y="2626475"/>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81" name="Google Shape;81;p15"/>
          <p:cNvSpPr/>
          <p:nvPr/>
        </p:nvSpPr>
        <p:spPr>
          <a:xfrm>
            <a:off x="2486575" y="2074925"/>
            <a:ext cx="1266300" cy="9792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a:off x="2585875" y="2155700"/>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83" name="Google Shape;83;p15"/>
          <p:cNvSpPr/>
          <p:nvPr/>
        </p:nvSpPr>
        <p:spPr>
          <a:xfrm>
            <a:off x="3217600" y="2155700"/>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84" name="Google Shape;84;p15"/>
          <p:cNvSpPr/>
          <p:nvPr/>
        </p:nvSpPr>
        <p:spPr>
          <a:xfrm>
            <a:off x="2585875" y="2626475"/>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85" name="Google Shape;85;p15"/>
          <p:cNvSpPr/>
          <p:nvPr/>
        </p:nvSpPr>
        <p:spPr>
          <a:xfrm>
            <a:off x="3217600" y="2626475"/>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sp>
        <p:nvSpPr>
          <p:cNvPr id="86" name="Google Shape;86;p15"/>
          <p:cNvSpPr/>
          <p:nvPr/>
        </p:nvSpPr>
        <p:spPr>
          <a:xfrm>
            <a:off x="872825" y="3400725"/>
            <a:ext cx="1266300" cy="9792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972125" y="3481500"/>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88" name="Google Shape;88;p15"/>
          <p:cNvSpPr/>
          <p:nvPr/>
        </p:nvSpPr>
        <p:spPr>
          <a:xfrm>
            <a:off x="1603850" y="3481500"/>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89" name="Google Shape;89;p15"/>
          <p:cNvSpPr/>
          <p:nvPr/>
        </p:nvSpPr>
        <p:spPr>
          <a:xfrm>
            <a:off x="972125" y="3952275"/>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11</a:t>
            </a:r>
            <a:endParaRPr/>
          </a:p>
        </p:txBody>
      </p:sp>
      <p:sp>
        <p:nvSpPr>
          <p:cNvPr id="90" name="Google Shape;90;p15"/>
          <p:cNvSpPr/>
          <p:nvPr/>
        </p:nvSpPr>
        <p:spPr>
          <a:xfrm>
            <a:off x="1603850" y="3952275"/>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12</a:t>
            </a:r>
            <a:endParaRPr/>
          </a:p>
        </p:txBody>
      </p:sp>
      <p:sp>
        <p:nvSpPr>
          <p:cNvPr id="91" name="Google Shape;91;p15"/>
          <p:cNvSpPr/>
          <p:nvPr/>
        </p:nvSpPr>
        <p:spPr>
          <a:xfrm>
            <a:off x="2486575" y="3400725"/>
            <a:ext cx="1266300" cy="9792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a:off x="2585875" y="3481500"/>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13</a:t>
            </a:r>
            <a:endParaRPr/>
          </a:p>
        </p:txBody>
      </p:sp>
      <p:sp>
        <p:nvSpPr>
          <p:cNvPr id="93" name="Google Shape;93;p15"/>
          <p:cNvSpPr/>
          <p:nvPr/>
        </p:nvSpPr>
        <p:spPr>
          <a:xfrm>
            <a:off x="3217600" y="3481500"/>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14</a:t>
            </a:r>
            <a:endParaRPr/>
          </a:p>
        </p:txBody>
      </p:sp>
      <p:sp>
        <p:nvSpPr>
          <p:cNvPr id="94" name="Google Shape;94;p15"/>
          <p:cNvSpPr/>
          <p:nvPr/>
        </p:nvSpPr>
        <p:spPr>
          <a:xfrm>
            <a:off x="2585875" y="3952275"/>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15</a:t>
            </a:r>
            <a:endParaRPr/>
          </a:p>
        </p:txBody>
      </p:sp>
      <p:sp>
        <p:nvSpPr>
          <p:cNvPr id="95" name="Google Shape;95;p15"/>
          <p:cNvSpPr/>
          <p:nvPr/>
        </p:nvSpPr>
        <p:spPr>
          <a:xfrm>
            <a:off x="3217600" y="3952275"/>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16</a:t>
            </a:r>
            <a:endParaRPr/>
          </a:p>
        </p:txBody>
      </p:sp>
      <p:cxnSp>
        <p:nvCxnSpPr>
          <p:cNvPr id="96" name="Google Shape;96;p15"/>
          <p:cNvCxnSpPr>
            <a:stCxn id="76" idx="3"/>
            <a:endCxn id="81" idx="1"/>
          </p:cNvCxnSpPr>
          <p:nvPr/>
        </p:nvCxnSpPr>
        <p:spPr>
          <a:xfrm>
            <a:off x="2139125" y="2564525"/>
            <a:ext cx="347400" cy="0"/>
          </a:xfrm>
          <a:prstGeom prst="straightConnector1">
            <a:avLst/>
          </a:prstGeom>
          <a:noFill/>
          <a:ln cap="flat" cmpd="sng" w="38100">
            <a:solidFill>
              <a:schemeClr val="dk2"/>
            </a:solidFill>
            <a:prstDash val="solid"/>
            <a:round/>
            <a:headEnd len="med" w="med" type="none"/>
            <a:tailEnd len="med" w="med" type="none"/>
          </a:ln>
        </p:spPr>
      </p:cxnSp>
      <p:cxnSp>
        <p:nvCxnSpPr>
          <p:cNvPr id="97" name="Google Shape;97;p15"/>
          <p:cNvCxnSpPr>
            <a:stCxn id="76" idx="2"/>
            <a:endCxn id="86" idx="0"/>
          </p:cNvCxnSpPr>
          <p:nvPr/>
        </p:nvCxnSpPr>
        <p:spPr>
          <a:xfrm>
            <a:off x="1505975" y="3054125"/>
            <a:ext cx="0" cy="346500"/>
          </a:xfrm>
          <a:prstGeom prst="straightConnector1">
            <a:avLst/>
          </a:prstGeom>
          <a:noFill/>
          <a:ln cap="flat" cmpd="sng" w="38100">
            <a:solidFill>
              <a:schemeClr val="dk2"/>
            </a:solidFill>
            <a:prstDash val="solid"/>
            <a:round/>
            <a:headEnd len="med" w="med" type="none"/>
            <a:tailEnd len="med" w="med" type="none"/>
          </a:ln>
        </p:spPr>
      </p:cxnSp>
      <p:cxnSp>
        <p:nvCxnSpPr>
          <p:cNvPr id="98" name="Google Shape;98;p15"/>
          <p:cNvCxnSpPr>
            <a:stCxn id="81" idx="2"/>
            <a:endCxn id="91" idx="0"/>
          </p:cNvCxnSpPr>
          <p:nvPr/>
        </p:nvCxnSpPr>
        <p:spPr>
          <a:xfrm>
            <a:off x="3119725" y="3054125"/>
            <a:ext cx="0" cy="346500"/>
          </a:xfrm>
          <a:prstGeom prst="straightConnector1">
            <a:avLst/>
          </a:prstGeom>
          <a:noFill/>
          <a:ln cap="flat" cmpd="sng" w="38100">
            <a:solidFill>
              <a:schemeClr val="dk2"/>
            </a:solidFill>
            <a:prstDash val="solid"/>
            <a:round/>
            <a:headEnd len="med" w="med" type="none"/>
            <a:tailEnd len="med" w="med" type="none"/>
          </a:ln>
        </p:spPr>
      </p:cxnSp>
      <p:cxnSp>
        <p:nvCxnSpPr>
          <p:cNvPr id="99" name="Google Shape;99;p15"/>
          <p:cNvCxnSpPr>
            <a:stCxn id="86" idx="3"/>
            <a:endCxn id="91" idx="1"/>
          </p:cNvCxnSpPr>
          <p:nvPr/>
        </p:nvCxnSpPr>
        <p:spPr>
          <a:xfrm>
            <a:off x="2139125" y="3890325"/>
            <a:ext cx="347400" cy="0"/>
          </a:xfrm>
          <a:prstGeom prst="straightConnector1">
            <a:avLst/>
          </a:prstGeom>
          <a:noFill/>
          <a:ln cap="flat" cmpd="sng" w="38100">
            <a:solidFill>
              <a:schemeClr val="dk2"/>
            </a:solidFill>
            <a:prstDash val="solid"/>
            <a:round/>
            <a:headEnd len="med" w="med" type="none"/>
            <a:tailEnd len="med" w="med" type="none"/>
          </a:ln>
        </p:spPr>
      </p:cxnSp>
      <p:cxnSp>
        <p:nvCxnSpPr>
          <p:cNvPr id="100" name="Google Shape;100;p15"/>
          <p:cNvCxnSpPr/>
          <p:nvPr/>
        </p:nvCxnSpPr>
        <p:spPr>
          <a:xfrm rot="10800000">
            <a:off x="2136575" y="3062150"/>
            <a:ext cx="360900" cy="353700"/>
          </a:xfrm>
          <a:prstGeom prst="straightConnector1">
            <a:avLst/>
          </a:prstGeom>
          <a:noFill/>
          <a:ln cap="flat" cmpd="sng" w="38100">
            <a:solidFill>
              <a:schemeClr val="dk2"/>
            </a:solidFill>
            <a:prstDash val="solid"/>
            <a:round/>
            <a:headEnd len="med" w="med" type="none"/>
            <a:tailEnd len="med" w="med" type="none"/>
          </a:ln>
        </p:spPr>
      </p:cxnSp>
      <p:cxnSp>
        <p:nvCxnSpPr>
          <p:cNvPr id="101" name="Google Shape;101;p15"/>
          <p:cNvCxnSpPr/>
          <p:nvPr/>
        </p:nvCxnSpPr>
        <p:spPr>
          <a:xfrm flipH="1" rot="10800000">
            <a:off x="2129575" y="3040975"/>
            <a:ext cx="360900" cy="367800"/>
          </a:xfrm>
          <a:prstGeom prst="straightConnector1">
            <a:avLst/>
          </a:prstGeom>
          <a:noFill/>
          <a:ln cap="flat" cmpd="sng" w="38100">
            <a:solidFill>
              <a:schemeClr val="dk2"/>
            </a:solidFill>
            <a:prstDash val="solid"/>
            <a:round/>
            <a:headEnd len="med" w="med" type="none"/>
            <a:tailEnd len="med" w="med" type="none"/>
          </a:ln>
        </p:spPr>
      </p:cxnSp>
      <p:cxnSp>
        <p:nvCxnSpPr>
          <p:cNvPr id="102" name="Google Shape;102;p15"/>
          <p:cNvCxnSpPr>
            <a:stCxn id="80" idx="1"/>
            <a:endCxn id="79" idx="3"/>
          </p:cNvCxnSpPr>
          <p:nvPr/>
        </p:nvCxnSpPr>
        <p:spPr>
          <a:xfrm rot="10800000">
            <a:off x="1412150" y="2798375"/>
            <a:ext cx="191700" cy="0"/>
          </a:xfrm>
          <a:prstGeom prst="straightConnector1">
            <a:avLst/>
          </a:prstGeom>
          <a:noFill/>
          <a:ln cap="flat" cmpd="sng" w="38100">
            <a:solidFill>
              <a:schemeClr val="dk2"/>
            </a:solidFill>
            <a:prstDash val="solid"/>
            <a:round/>
            <a:headEnd len="med" w="med" type="none"/>
            <a:tailEnd len="med" w="med" type="none"/>
          </a:ln>
        </p:spPr>
      </p:cxnSp>
      <p:cxnSp>
        <p:nvCxnSpPr>
          <p:cNvPr id="103" name="Google Shape;103;p15"/>
          <p:cNvCxnSpPr>
            <a:stCxn id="78" idx="1"/>
            <a:endCxn id="77" idx="3"/>
          </p:cNvCxnSpPr>
          <p:nvPr/>
        </p:nvCxnSpPr>
        <p:spPr>
          <a:xfrm rot="10800000">
            <a:off x="1412150" y="2327600"/>
            <a:ext cx="191700" cy="0"/>
          </a:xfrm>
          <a:prstGeom prst="straightConnector1">
            <a:avLst/>
          </a:prstGeom>
          <a:noFill/>
          <a:ln cap="flat" cmpd="sng" w="38100">
            <a:solidFill>
              <a:schemeClr val="dk2"/>
            </a:solidFill>
            <a:prstDash val="solid"/>
            <a:round/>
            <a:headEnd len="med" w="med" type="none"/>
            <a:tailEnd len="med" w="med" type="none"/>
          </a:ln>
        </p:spPr>
      </p:cxnSp>
      <p:cxnSp>
        <p:nvCxnSpPr>
          <p:cNvPr id="104" name="Google Shape;104;p15"/>
          <p:cNvCxnSpPr>
            <a:stCxn id="78" idx="2"/>
            <a:endCxn id="80" idx="0"/>
          </p:cNvCxnSpPr>
          <p:nvPr/>
        </p:nvCxnSpPr>
        <p:spPr>
          <a:xfrm>
            <a:off x="1823900" y="2499500"/>
            <a:ext cx="0" cy="126900"/>
          </a:xfrm>
          <a:prstGeom prst="straightConnector1">
            <a:avLst/>
          </a:prstGeom>
          <a:noFill/>
          <a:ln cap="flat" cmpd="sng" w="38100">
            <a:solidFill>
              <a:schemeClr val="dk2"/>
            </a:solidFill>
            <a:prstDash val="solid"/>
            <a:round/>
            <a:headEnd len="med" w="med" type="none"/>
            <a:tailEnd len="med" w="med" type="none"/>
          </a:ln>
        </p:spPr>
      </p:cxnSp>
      <p:cxnSp>
        <p:nvCxnSpPr>
          <p:cNvPr id="105" name="Google Shape;105;p15"/>
          <p:cNvCxnSpPr>
            <a:stCxn id="77" idx="2"/>
            <a:endCxn id="79" idx="0"/>
          </p:cNvCxnSpPr>
          <p:nvPr/>
        </p:nvCxnSpPr>
        <p:spPr>
          <a:xfrm>
            <a:off x="1192175" y="2499500"/>
            <a:ext cx="0" cy="126900"/>
          </a:xfrm>
          <a:prstGeom prst="straightConnector1">
            <a:avLst/>
          </a:prstGeom>
          <a:noFill/>
          <a:ln cap="flat" cmpd="sng" w="38100">
            <a:solidFill>
              <a:schemeClr val="dk2"/>
            </a:solidFill>
            <a:prstDash val="solid"/>
            <a:round/>
            <a:headEnd len="med" w="med" type="none"/>
            <a:tailEnd len="med" w="med" type="none"/>
          </a:ln>
        </p:spPr>
      </p:cxnSp>
      <p:sp>
        <p:nvSpPr>
          <p:cNvPr id="106" name="Google Shape;106;p15"/>
          <p:cNvSpPr/>
          <p:nvPr/>
        </p:nvSpPr>
        <p:spPr>
          <a:xfrm>
            <a:off x="5063875" y="2082150"/>
            <a:ext cx="633000" cy="9792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a:off x="5163175" y="2162925"/>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108" name="Google Shape;108;p15"/>
          <p:cNvSpPr/>
          <p:nvPr/>
        </p:nvSpPr>
        <p:spPr>
          <a:xfrm>
            <a:off x="5163175" y="2633700"/>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cxnSp>
        <p:nvCxnSpPr>
          <p:cNvPr id="109" name="Google Shape;109;p15"/>
          <p:cNvCxnSpPr>
            <a:stCxn id="107" idx="2"/>
            <a:endCxn id="108" idx="0"/>
          </p:cNvCxnSpPr>
          <p:nvPr/>
        </p:nvCxnSpPr>
        <p:spPr>
          <a:xfrm>
            <a:off x="5383225" y="2506725"/>
            <a:ext cx="0" cy="126900"/>
          </a:xfrm>
          <a:prstGeom prst="straightConnector1">
            <a:avLst/>
          </a:prstGeom>
          <a:noFill/>
          <a:ln cap="flat" cmpd="sng" w="38100">
            <a:solidFill>
              <a:schemeClr val="dk2"/>
            </a:solidFill>
            <a:prstDash val="solid"/>
            <a:round/>
            <a:headEnd len="med" w="med" type="none"/>
            <a:tailEnd len="med" w="med" type="none"/>
          </a:ln>
        </p:spPr>
      </p:cxnSp>
      <p:sp>
        <p:nvSpPr>
          <p:cNvPr id="110" name="Google Shape;110;p15"/>
          <p:cNvSpPr/>
          <p:nvPr/>
        </p:nvSpPr>
        <p:spPr>
          <a:xfrm>
            <a:off x="5931125" y="2082150"/>
            <a:ext cx="633000" cy="9792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a:off x="6030425" y="2162925"/>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112" name="Google Shape;112;p15"/>
          <p:cNvSpPr/>
          <p:nvPr/>
        </p:nvSpPr>
        <p:spPr>
          <a:xfrm>
            <a:off x="6030425" y="2633700"/>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cxnSp>
        <p:nvCxnSpPr>
          <p:cNvPr id="113" name="Google Shape;113;p15"/>
          <p:cNvCxnSpPr>
            <a:stCxn id="111" idx="2"/>
            <a:endCxn id="112" idx="0"/>
          </p:cNvCxnSpPr>
          <p:nvPr/>
        </p:nvCxnSpPr>
        <p:spPr>
          <a:xfrm>
            <a:off x="6250475" y="2506725"/>
            <a:ext cx="0" cy="126900"/>
          </a:xfrm>
          <a:prstGeom prst="straightConnector1">
            <a:avLst/>
          </a:prstGeom>
          <a:noFill/>
          <a:ln cap="flat" cmpd="sng" w="38100">
            <a:solidFill>
              <a:schemeClr val="dk2"/>
            </a:solidFill>
            <a:prstDash val="solid"/>
            <a:round/>
            <a:headEnd len="med" w="med" type="none"/>
            <a:tailEnd len="med" w="med" type="none"/>
          </a:ln>
        </p:spPr>
      </p:cxnSp>
      <p:sp>
        <p:nvSpPr>
          <p:cNvPr id="114" name="Google Shape;114;p15"/>
          <p:cNvSpPr/>
          <p:nvPr/>
        </p:nvSpPr>
        <p:spPr>
          <a:xfrm>
            <a:off x="6947200" y="2082150"/>
            <a:ext cx="633000" cy="9792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5"/>
          <p:cNvSpPr/>
          <p:nvPr/>
        </p:nvSpPr>
        <p:spPr>
          <a:xfrm>
            <a:off x="7046500" y="2162925"/>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116" name="Google Shape;116;p15"/>
          <p:cNvSpPr/>
          <p:nvPr/>
        </p:nvSpPr>
        <p:spPr>
          <a:xfrm>
            <a:off x="7046500" y="2633700"/>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12</a:t>
            </a:r>
            <a:endParaRPr/>
          </a:p>
        </p:txBody>
      </p:sp>
      <p:cxnSp>
        <p:nvCxnSpPr>
          <p:cNvPr id="117" name="Google Shape;117;p15"/>
          <p:cNvCxnSpPr>
            <a:stCxn id="115" idx="2"/>
            <a:endCxn id="116" idx="0"/>
          </p:cNvCxnSpPr>
          <p:nvPr/>
        </p:nvCxnSpPr>
        <p:spPr>
          <a:xfrm>
            <a:off x="7266550" y="2506725"/>
            <a:ext cx="0" cy="126900"/>
          </a:xfrm>
          <a:prstGeom prst="straightConnector1">
            <a:avLst/>
          </a:prstGeom>
          <a:noFill/>
          <a:ln cap="flat" cmpd="sng" w="38100">
            <a:solidFill>
              <a:schemeClr val="dk2"/>
            </a:solidFill>
            <a:prstDash val="solid"/>
            <a:round/>
            <a:headEnd len="med" w="med" type="none"/>
            <a:tailEnd len="med" w="med" type="none"/>
          </a:ln>
        </p:spPr>
      </p:cxnSp>
      <p:sp>
        <p:nvSpPr>
          <p:cNvPr id="118" name="Google Shape;118;p15"/>
          <p:cNvSpPr/>
          <p:nvPr/>
        </p:nvSpPr>
        <p:spPr>
          <a:xfrm>
            <a:off x="7814475" y="2082150"/>
            <a:ext cx="633000" cy="9792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5"/>
          <p:cNvSpPr/>
          <p:nvPr/>
        </p:nvSpPr>
        <p:spPr>
          <a:xfrm>
            <a:off x="7913775" y="2162925"/>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120" name="Google Shape;120;p15"/>
          <p:cNvSpPr/>
          <p:nvPr/>
        </p:nvSpPr>
        <p:spPr>
          <a:xfrm>
            <a:off x="7913775" y="2633700"/>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14</a:t>
            </a:r>
            <a:endParaRPr/>
          </a:p>
        </p:txBody>
      </p:sp>
      <p:cxnSp>
        <p:nvCxnSpPr>
          <p:cNvPr id="121" name="Google Shape;121;p15"/>
          <p:cNvCxnSpPr>
            <a:stCxn id="119" idx="2"/>
            <a:endCxn id="120" idx="0"/>
          </p:cNvCxnSpPr>
          <p:nvPr/>
        </p:nvCxnSpPr>
        <p:spPr>
          <a:xfrm>
            <a:off x="8133825" y="2506725"/>
            <a:ext cx="0" cy="126900"/>
          </a:xfrm>
          <a:prstGeom prst="straightConnector1">
            <a:avLst/>
          </a:prstGeom>
          <a:noFill/>
          <a:ln cap="flat" cmpd="sng" w="38100">
            <a:solidFill>
              <a:schemeClr val="dk2"/>
            </a:solidFill>
            <a:prstDash val="solid"/>
            <a:round/>
            <a:headEnd len="med" w="med" type="none"/>
            <a:tailEnd len="med" w="med" type="none"/>
          </a:ln>
        </p:spPr>
      </p:cxnSp>
      <p:sp>
        <p:nvSpPr>
          <p:cNvPr id="122" name="Google Shape;122;p15"/>
          <p:cNvSpPr/>
          <p:nvPr/>
        </p:nvSpPr>
        <p:spPr>
          <a:xfrm>
            <a:off x="5063875" y="3404338"/>
            <a:ext cx="633000" cy="9792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5163175" y="3485113"/>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24" name="Google Shape;124;p15"/>
          <p:cNvSpPr/>
          <p:nvPr/>
        </p:nvSpPr>
        <p:spPr>
          <a:xfrm>
            <a:off x="5163175" y="3955888"/>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cxnSp>
        <p:nvCxnSpPr>
          <p:cNvPr id="125" name="Google Shape;125;p15"/>
          <p:cNvCxnSpPr>
            <a:stCxn id="123" idx="2"/>
            <a:endCxn id="124" idx="0"/>
          </p:cNvCxnSpPr>
          <p:nvPr/>
        </p:nvCxnSpPr>
        <p:spPr>
          <a:xfrm>
            <a:off x="5383225" y="3828913"/>
            <a:ext cx="0" cy="126900"/>
          </a:xfrm>
          <a:prstGeom prst="straightConnector1">
            <a:avLst/>
          </a:prstGeom>
          <a:noFill/>
          <a:ln cap="flat" cmpd="sng" w="38100">
            <a:solidFill>
              <a:schemeClr val="dk2"/>
            </a:solidFill>
            <a:prstDash val="solid"/>
            <a:round/>
            <a:headEnd len="med" w="med" type="none"/>
            <a:tailEnd len="med" w="med" type="none"/>
          </a:ln>
        </p:spPr>
      </p:cxnSp>
      <p:sp>
        <p:nvSpPr>
          <p:cNvPr id="126" name="Google Shape;126;p15"/>
          <p:cNvSpPr/>
          <p:nvPr/>
        </p:nvSpPr>
        <p:spPr>
          <a:xfrm>
            <a:off x="5931125" y="3404338"/>
            <a:ext cx="633000" cy="9792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5"/>
          <p:cNvSpPr/>
          <p:nvPr/>
        </p:nvSpPr>
        <p:spPr>
          <a:xfrm>
            <a:off x="6030425" y="3485113"/>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128" name="Google Shape;128;p15"/>
          <p:cNvSpPr/>
          <p:nvPr/>
        </p:nvSpPr>
        <p:spPr>
          <a:xfrm>
            <a:off x="6030425" y="3955888"/>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cxnSp>
        <p:nvCxnSpPr>
          <p:cNvPr id="129" name="Google Shape;129;p15"/>
          <p:cNvCxnSpPr>
            <a:stCxn id="127" idx="2"/>
            <a:endCxn id="128" idx="0"/>
          </p:cNvCxnSpPr>
          <p:nvPr/>
        </p:nvCxnSpPr>
        <p:spPr>
          <a:xfrm>
            <a:off x="6250475" y="3828913"/>
            <a:ext cx="0" cy="126900"/>
          </a:xfrm>
          <a:prstGeom prst="straightConnector1">
            <a:avLst/>
          </a:prstGeom>
          <a:noFill/>
          <a:ln cap="flat" cmpd="sng" w="38100">
            <a:solidFill>
              <a:schemeClr val="dk2"/>
            </a:solidFill>
            <a:prstDash val="solid"/>
            <a:round/>
            <a:headEnd len="med" w="med" type="none"/>
            <a:tailEnd len="med" w="med" type="none"/>
          </a:ln>
        </p:spPr>
      </p:cxnSp>
      <p:sp>
        <p:nvSpPr>
          <p:cNvPr id="130" name="Google Shape;130;p15"/>
          <p:cNvSpPr/>
          <p:nvPr/>
        </p:nvSpPr>
        <p:spPr>
          <a:xfrm>
            <a:off x="6947200" y="3404338"/>
            <a:ext cx="633000" cy="9792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a:off x="7046500" y="3485113"/>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11</a:t>
            </a:r>
            <a:endParaRPr/>
          </a:p>
        </p:txBody>
      </p:sp>
      <p:sp>
        <p:nvSpPr>
          <p:cNvPr id="132" name="Google Shape;132;p15"/>
          <p:cNvSpPr/>
          <p:nvPr/>
        </p:nvSpPr>
        <p:spPr>
          <a:xfrm>
            <a:off x="7046500" y="3955888"/>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13</a:t>
            </a:r>
            <a:endParaRPr/>
          </a:p>
        </p:txBody>
      </p:sp>
      <p:cxnSp>
        <p:nvCxnSpPr>
          <p:cNvPr id="133" name="Google Shape;133;p15"/>
          <p:cNvCxnSpPr>
            <a:stCxn id="131" idx="2"/>
            <a:endCxn id="132" idx="0"/>
          </p:cNvCxnSpPr>
          <p:nvPr/>
        </p:nvCxnSpPr>
        <p:spPr>
          <a:xfrm>
            <a:off x="7266550" y="3828913"/>
            <a:ext cx="0" cy="126900"/>
          </a:xfrm>
          <a:prstGeom prst="straightConnector1">
            <a:avLst/>
          </a:prstGeom>
          <a:noFill/>
          <a:ln cap="flat" cmpd="sng" w="38100">
            <a:solidFill>
              <a:schemeClr val="dk2"/>
            </a:solidFill>
            <a:prstDash val="solid"/>
            <a:round/>
            <a:headEnd len="med" w="med" type="none"/>
            <a:tailEnd len="med" w="med" type="none"/>
          </a:ln>
        </p:spPr>
      </p:cxnSp>
      <p:sp>
        <p:nvSpPr>
          <p:cNvPr id="134" name="Google Shape;134;p15"/>
          <p:cNvSpPr/>
          <p:nvPr/>
        </p:nvSpPr>
        <p:spPr>
          <a:xfrm>
            <a:off x="7810900" y="3415849"/>
            <a:ext cx="633000" cy="9606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5"/>
          <p:cNvSpPr/>
          <p:nvPr/>
        </p:nvSpPr>
        <p:spPr>
          <a:xfrm>
            <a:off x="7910200" y="3495080"/>
            <a:ext cx="440100" cy="33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15</a:t>
            </a:r>
            <a:endParaRPr/>
          </a:p>
        </p:txBody>
      </p:sp>
      <p:sp>
        <p:nvSpPr>
          <p:cNvPr id="136" name="Google Shape;136;p15"/>
          <p:cNvSpPr/>
          <p:nvPr/>
        </p:nvSpPr>
        <p:spPr>
          <a:xfrm>
            <a:off x="7910200" y="3956852"/>
            <a:ext cx="440100" cy="33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16</a:t>
            </a:r>
            <a:endParaRPr/>
          </a:p>
        </p:txBody>
      </p:sp>
      <p:cxnSp>
        <p:nvCxnSpPr>
          <p:cNvPr id="137" name="Google Shape;137;p15"/>
          <p:cNvCxnSpPr>
            <a:stCxn id="135" idx="2"/>
            <a:endCxn id="136" idx="0"/>
          </p:cNvCxnSpPr>
          <p:nvPr/>
        </p:nvCxnSpPr>
        <p:spPr>
          <a:xfrm>
            <a:off x="8130250" y="3832280"/>
            <a:ext cx="0" cy="124500"/>
          </a:xfrm>
          <a:prstGeom prst="straightConnector1">
            <a:avLst/>
          </a:prstGeom>
          <a:noFill/>
          <a:ln cap="flat" cmpd="sng" w="38100">
            <a:solidFill>
              <a:schemeClr val="dk2"/>
            </a:solidFill>
            <a:prstDash val="solid"/>
            <a:round/>
            <a:headEnd len="med" w="med" type="none"/>
            <a:tailEnd len="med" w="med" type="none"/>
          </a:ln>
        </p:spPr>
      </p:cxnSp>
      <p:cxnSp>
        <p:nvCxnSpPr>
          <p:cNvPr id="138" name="Google Shape;138;p15"/>
          <p:cNvCxnSpPr>
            <a:stCxn id="106" idx="2"/>
            <a:endCxn id="122" idx="0"/>
          </p:cNvCxnSpPr>
          <p:nvPr/>
        </p:nvCxnSpPr>
        <p:spPr>
          <a:xfrm>
            <a:off x="5380375" y="3061350"/>
            <a:ext cx="0" cy="342900"/>
          </a:xfrm>
          <a:prstGeom prst="straightConnector1">
            <a:avLst/>
          </a:prstGeom>
          <a:noFill/>
          <a:ln cap="flat" cmpd="sng" w="9525">
            <a:solidFill>
              <a:schemeClr val="dk2"/>
            </a:solidFill>
            <a:prstDash val="solid"/>
            <a:round/>
            <a:headEnd len="med" w="med" type="none"/>
            <a:tailEnd len="med" w="med" type="none"/>
          </a:ln>
        </p:spPr>
      </p:cxnSp>
      <p:cxnSp>
        <p:nvCxnSpPr>
          <p:cNvPr id="139" name="Google Shape;139;p15"/>
          <p:cNvCxnSpPr>
            <a:stCxn id="106" idx="2"/>
            <a:endCxn id="126" idx="0"/>
          </p:cNvCxnSpPr>
          <p:nvPr/>
        </p:nvCxnSpPr>
        <p:spPr>
          <a:xfrm>
            <a:off x="5380375" y="3061350"/>
            <a:ext cx="867300" cy="342900"/>
          </a:xfrm>
          <a:prstGeom prst="straightConnector1">
            <a:avLst/>
          </a:prstGeom>
          <a:noFill/>
          <a:ln cap="flat" cmpd="sng" w="9525">
            <a:solidFill>
              <a:schemeClr val="dk2"/>
            </a:solidFill>
            <a:prstDash val="solid"/>
            <a:round/>
            <a:headEnd len="med" w="med" type="none"/>
            <a:tailEnd len="med" w="med" type="none"/>
          </a:ln>
        </p:spPr>
      </p:cxnSp>
      <p:cxnSp>
        <p:nvCxnSpPr>
          <p:cNvPr id="140" name="Google Shape;140;p15"/>
          <p:cNvCxnSpPr>
            <a:stCxn id="122" idx="0"/>
            <a:endCxn id="110" idx="2"/>
          </p:cNvCxnSpPr>
          <p:nvPr/>
        </p:nvCxnSpPr>
        <p:spPr>
          <a:xfrm flipH="1" rot="10800000">
            <a:off x="5380375" y="3061438"/>
            <a:ext cx="867300" cy="342900"/>
          </a:xfrm>
          <a:prstGeom prst="straightConnector1">
            <a:avLst/>
          </a:prstGeom>
          <a:noFill/>
          <a:ln cap="flat" cmpd="sng" w="9525">
            <a:solidFill>
              <a:schemeClr val="dk2"/>
            </a:solidFill>
            <a:prstDash val="solid"/>
            <a:round/>
            <a:headEnd len="med" w="med" type="none"/>
            <a:tailEnd len="med" w="med" type="none"/>
          </a:ln>
        </p:spPr>
      </p:cxnSp>
      <p:cxnSp>
        <p:nvCxnSpPr>
          <p:cNvPr id="141" name="Google Shape;141;p15"/>
          <p:cNvCxnSpPr>
            <a:stCxn id="114" idx="2"/>
            <a:endCxn id="130" idx="0"/>
          </p:cNvCxnSpPr>
          <p:nvPr/>
        </p:nvCxnSpPr>
        <p:spPr>
          <a:xfrm>
            <a:off x="7263700" y="3061350"/>
            <a:ext cx="0" cy="342900"/>
          </a:xfrm>
          <a:prstGeom prst="straightConnector1">
            <a:avLst/>
          </a:prstGeom>
          <a:noFill/>
          <a:ln cap="flat" cmpd="sng" w="9525">
            <a:solidFill>
              <a:schemeClr val="dk2"/>
            </a:solidFill>
            <a:prstDash val="solid"/>
            <a:round/>
            <a:headEnd len="med" w="med" type="none"/>
            <a:tailEnd len="med" w="med" type="none"/>
          </a:ln>
        </p:spPr>
      </p:cxnSp>
      <p:cxnSp>
        <p:nvCxnSpPr>
          <p:cNvPr id="142" name="Google Shape;142;p15"/>
          <p:cNvCxnSpPr>
            <a:stCxn id="118" idx="2"/>
            <a:endCxn id="134" idx="0"/>
          </p:cNvCxnSpPr>
          <p:nvPr/>
        </p:nvCxnSpPr>
        <p:spPr>
          <a:xfrm flipH="1">
            <a:off x="8127375" y="3061350"/>
            <a:ext cx="3600" cy="354600"/>
          </a:xfrm>
          <a:prstGeom prst="straightConnector1">
            <a:avLst/>
          </a:prstGeom>
          <a:noFill/>
          <a:ln cap="flat" cmpd="sng" w="9525">
            <a:solidFill>
              <a:schemeClr val="dk2"/>
            </a:solidFill>
            <a:prstDash val="solid"/>
            <a:round/>
            <a:headEnd len="med" w="med" type="none"/>
            <a:tailEnd len="med" w="med" type="none"/>
          </a:ln>
        </p:spPr>
      </p:cxnSp>
      <p:cxnSp>
        <p:nvCxnSpPr>
          <p:cNvPr id="143" name="Google Shape;143;p15"/>
          <p:cNvCxnSpPr>
            <a:stCxn id="110" idx="2"/>
            <a:endCxn id="126" idx="0"/>
          </p:cNvCxnSpPr>
          <p:nvPr/>
        </p:nvCxnSpPr>
        <p:spPr>
          <a:xfrm>
            <a:off x="6247625" y="3061350"/>
            <a:ext cx="0" cy="342900"/>
          </a:xfrm>
          <a:prstGeom prst="straightConnector1">
            <a:avLst/>
          </a:prstGeom>
          <a:noFill/>
          <a:ln cap="flat" cmpd="sng" w="9525">
            <a:solidFill>
              <a:schemeClr val="dk2"/>
            </a:solidFill>
            <a:prstDash val="solid"/>
            <a:round/>
            <a:headEnd len="med" w="med" type="none"/>
            <a:tailEnd len="med" w="med" type="none"/>
          </a:ln>
        </p:spPr>
      </p:cxnSp>
      <p:cxnSp>
        <p:nvCxnSpPr>
          <p:cNvPr id="144" name="Google Shape;144;p15"/>
          <p:cNvCxnSpPr>
            <a:endCxn id="118" idx="2"/>
          </p:cNvCxnSpPr>
          <p:nvPr/>
        </p:nvCxnSpPr>
        <p:spPr>
          <a:xfrm flipH="1" rot="10800000">
            <a:off x="7267275" y="3061350"/>
            <a:ext cx="863700" cy="350100"/>
          </a:xfrm>
          <a:prstGeom prst="straightConnector1">
            <a:avLst/>
          </a:prstGeom>
          <a:noFill/>
          <a:ln cap="flat" cmpd="sng" w="9525">
            <a:solidFill>
              <a:schemeClr val="dk2"/>
            </a:solidFill>
            <a:prstDash val="solid"/>
            <a:round/>
            <a:headEnd len="med" w="med" type="none"/>
            <a:tailEnd len="med" w="med" type="none"/>
          </a:ln>
        </p:spPr>
      </p:cxnSp>
      <p:cxnSp>
        <p:nvCxnSpPr>
          <p:cNvPr id="145" name="Google Shape;145;p15"/>
          <p:cNvCxnSpPr>
            <a:stCxn id="114" idx="2"/>
            <a:endCxn id="134" idx="0"/>
          </p:cNvCxnSpPr>
          <p:nvPr/>
        </p:nvCxnSpPr>
        <p:spPr>
          <a:xfrm>
            <a:off x="7263700" y="3061350"/>
            <a:ext cx="863700" cy="354600"/>
          </a:xfrm>
          <a:prstGeom prst="straightConnector1">
            <a:avLst/>
          </a:prstGeom>
          <a:noFill/>
          <a:ln cap="flat" cmpd="sng" w="9525">
            <a:solidFill>
              <a:schemeClr val="dk2"/>
            </a:solidFill>
            <a:prstDash val="solid"/>
            <a:round/>
            <a:headEnd len="med" w="med" type="none"/>
            <a:tailEnd len="med" w="med" type="none"/>
          </a:ln>
        </p:spPr>
      </p:cxnSp>
      <p:cxnSp>
        <p:nvCxnSpPr>
          <p:cNvPr id="146" name="Google Shape;146;p15"/>
          <p:cNvCxnSpPr>
            <a:stCxn id="114" idx="3"/>
            <a:endCxn id="118" idx="1"/>
          </p:cNvCxnSpPr>
          <p:nvPr/>
        </p:nvCxnSpPr>
        <p:spPr>
          <a:xfrm>
            <a:off x="7580200" y="2571750"/>
            <a:ext cx="234300" cy="0"/>
          </a:xfrm>
          <a:prstGeom prst="straightConnector1">
            <a:avLst/>
          </a:prstGeom>
          <a:noFill/>
          <a:ln cap="flat" cmpd="sng" w="9525">
            <a:solidFill>
              <a:schemeClr val="dk2"/>
            </a:solidFill>
            <a:prstDash val="solid"/>
            <a:round/>
            <a:headEnd len="med" w="med" type="none"/>
            <a:tailEnd len="med" w="med" type="none"/>
          </a:ln>
        </p:spPr>
      </p:cxnSp>
      <p:cxnSp>
        <p:nvCxnSpPr>
          <p:cNvPr id="147" name="Google Shape;147;p15"/>
          <p:cNvCxnSpPr>
            <a:stCxn id="130" idx="3"/>
            <a:endCxn id="134" idx="1"/>
          </p:cNvCxnSpPr>
          <p:nvPr/>
        </p:nvCxnSpPr>
        <p:spPr>
          <a:xfrm>
            <a:off x="7580200" y="3893938"/>
            <a:ext cx="230700" cy="2100"/>
          </a:xfrm>
          <a:prstGeom prst="straightConnector1">
            <a:avLst/>
          </a:prstGeom>
          <a:noFill/>
          <a:ln cap="flat" cmpd="sng" w="9525">
            <a:solidFill>
              <a:schemeClr val="dk2"/>
            </a:solidFill>
            <a:prstDash val="solid"/>
            <a:round/>
            <a:headEnd len="med" w="med" type="none"/>
            <a:tailEnd len="med" w="med" type="none"/>
          </a:ln>
        </p:spPr>
      </p:cxnSp>
      <p:cxnSp>
        <p:nvCxnSpPr>
          <p:cNvPr id="148" name="Google Shape;148;p15"/>
          <p:cNvCxnSpPr>
            <a:stCxn id="126" idx="3"/>
            <a:endCxn id="130" idx="1"/>
          </p:cNvCxnSpPr>
          <p:nvPr/>
        </p:nvCxnSpPr>
        <p:spPr>
          <a:xfrm>
            <a:off x="6564125" y="3893938"/>
            <a:ext cx="383100" cy="0"/>
          </a:xfrm>
          <a:prstGeom prst="straightConnector1">
            <a:avLst/>
          </a:prstGeom>
          <a:noFill/>
          <a:ln cap="flat" cmpd="sng" w="9525">
            <a:solidFill>
              <a:schemeClr val="dk2"/>
            </a:solidFill>
            <a:prstDash val="solid"/>
            <a:round/>
            <a:headEnd len="med" w="med" type="none"/>
            <a:tailEnd len="med" w="med" type="none"/>
          </a:ln>
        </p:spPr>
      </p:cxnSp>
      <p:cxnSp>
        <p:nvCxnSpPr>
          <p:cNvPr id="149" name="Google Shape;149;p15"/>
          <p:cNvCxnSpPr>
            <a:stCxn id="122" idx="3"/>
            <a:endCxn id="126" idx="1"/>
          </p:cNvCxnSpPr>
          <p:nvPr/>
        </p:nvCxnSpPr>
        <p:spPr>
          <a:xfrm>
            <a:off x="5696875" y="3893938"/>
            <a:ext cx="234300" cy="0"/>
          </a:xfrm>
          <a:prstGeom prst="straightConnector1">
            <a:avLst/>
          </a:prstGeom>
          <a:noFill/>
          <a:ln cap="flat" cmpd="sng" w="9525">
            <a:solidFill>
              <a:schemeClr val="dk2"/>
            </a:solidFill>
            <a:prstDash val="solid"/>
            <a:round/>
            <a:headEnd len="med" w="med" type="none"/>
            <a:tailEnd len="med" w="med" type="none"/>
          </a:ln>
        </p:spPr>
      </p:cxnSp>
      <p:cxnSp>
        <p:nvCxnSpPr>
          <p:cNvPr id="150" name="Google Shape;150;p15"/>
          <p:cNvCxnSpPr>
            <a:stCxn id="106" idx="3"/>
            <a:endCxn id="110" idx="1"/>
          </p:cNvCxnSpPr>
          <p:nvPr/>
        </p:nvCxnSpPr>
        <p:spPr>
          <a:xfrm>
            <a:off x="5696875" y="2571750"/>
            <a:ext cx="234300" cy="0"/>
          </a:xfrm>
          <a:prstGeom prst="straightConnector1">
            <a:avLst/>
          </a:prstGeom>
          <a:noFill/>
          <a:ln cap="flat" cmpd="sng" w="9525">
            <a:solidFill>
              <a:schemeClr val="dk2"/>
            </a:solidFill>
            <a:prstDash val="solid"/>
            <a:round/>
            <a:headEnd len="med" w="med" type="none"/>
            <a:tailEnd len="med" w="med" type="none"/>
          </a:ln>
        </p:spPr>
      </p:cxnSp>
      <p:cxnSp>
        <p:nvCxnSpPr>
          <p:cNvPr id="151" name="Google Shape;151;p15"/>
          <p:cNvCxnSpPr>
            <a:stCxn id="110" idx="3"/>
            <a:endCxn id="114" idx="1"/>
          </p:cNvCxnSpPr>
          <p:nvPr/>
        </p:nvCxnSpPr>
        <p:spPr>
          <a:xfrm>
            <a:off x="6564125" y="2571750"/>
            <a:ext cx="383100" cy="0"/>
          </a:xfrm>
          <a:prstGeom prst="straightConnector1">
            <a:avLst/>
          </a:prstGeom>
          <a:noFill/>
          <a:ln cap="flat" cmpd="sng" w="9525">
            <a:solidFill>
              <a:schemeClr val="dk2"/>
            </a:solidFill>
            <a:prstDash val="solid"/>
            <a:round/>
            <a:headEnd len="med" w="med" type="none"/>
            <a:tailEnd len="med" w="med" type="none"/>
          </a:ln>
        </p:spPr>
      </p:cxnSp>
      <p:cxnSp>
        <p:nvCxnSpPr>
          <p:cNvPr id="152" name="Google Shape;152;p15"/>
          <p:cNvCxnSpPr>
            <a:stCxn id="110" idx="2"/>
            <a:endCxn id="118" idx="2"/>
          </p:cNvCxnSpPr>
          <p:nvPr/>
        </p:nvCxnSpPr>
        <p:spPr>
          <a:xfrm flipH="1" rot="-5400000">
            <a:off x="7189025" y="2119950"/>
            <a:ext cx="600" cy="18834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153" name="Google Shape;153;p15"/>
          <p:cNvCxnSpPr>
            <a:stCxn id="130" idx="0"/>
            <a:endCxn id="110" idx="2"/>
          </p:cNvCxnSpPr>
          <p:nvPr/>
        </p:nvCxnSpPr>
        <p:spPr>
          <a:xfrm flipH="1" rot="5400000">
            <a:off x="6584200" y="2724838"/>
            <a:ext cx="342900" cy="1016100"/>
          </a:xfrm>
          <a:prstGeom prst="bentConnector3">
            <a:avLst>
              <a:gd fmla="val 50013" name="adj1"/>
            </a:avLst>
          </a:prstGeom>
          <a:noFill/>
          <a:ln cap="flat" cmpd="sng" w="9525">
            <a:solidFill>
              <a:schemeClr val="dk2"/>
            </a:solidFill>
            <a:prstDash val="solid"/>
            <a:round/>
            <a:headEnd len="med" w="med" type="none"/>
            <a:tailEnd len="med" w="med" type="none"/>
          </a:ln>
        </p:spPr>
      </p:cxnSp>
      <p:cxnSp>
        <p:nvCxnSpPr>
          <p:cNvPr id="154" name="Google Shape;154;p15"/>
          <p:cNvCxnSpPr>
            <a:stCxn id="134" idx="0"/>
            <a:endCxn id="110" idx="2"/>
          </p:cNvCxnSpPr>
          <p:nvPr/>
        </p:nvCxnSpPr>
        <p:spPr>
          <a:xfrm flipH="1" rot="5400000">
            <a:off x="7010200" y="2298649"/>
            <a:ext cx="354600" cy="1879800"/>
          </a:xfrm>
          <a:prstGeom prst="bentConnector3">
            <a:avLst>
              <a:gd fmla="val 49986" name="adj1"/>
            </a:avLst>
          </a:prstGeom>
          <a:noFill/>
          <a:ln cap="flat" cmpd="sng" w="9525">
            <a:solidFill>
              <a:schemeClr val="dk2"/>
            </a:solidFill>
            <a:prstDash val="solid"/>
            <a:round/>
            <a:headEnd len="med" w="med" type="none"/>
            <a:tailEnd len="med" w="med" type="none"/>
          </a:ln>
        </p:spPr>
      </p:cxnSp>
      <p:cxnSp>
        <p:nvCxnSpPr>
          <p:cNvPr id="155" name="Google Shape;155;p15"/>
          <p:cNvCxnSpPr>
            <a:stCxn id="106" idx="2"/>
            <a:endCxn id="114" idx="2"/>
          </p:cNvCxnSpPr>
          <p:nvPr/>
        </p:nvCxnSpPr>
        <p:spPr>
          <a:xfrm flipH="1" rot="-5400000">
            <a:off x="6321775" y="2119950"/>
            <a:ext cx="600" cy="18834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156" name="Google Shape;156;p15"/>
          <p:cNvCxnSpPr>
            <a:stCxn id="106" idx="2"/>
            <a:endCxn id="118" idx="2"/>
          </p:cNvCxnSpPr>
          <p:nvPr/>
        </p:nvCxnSpPr>
        <p:spPr>
          <a:xfrm flipH="1" rot="-5400000">
            <a:off x="6755425" y="1686300"/>
            <a:ext cx="600" cy="27507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157" name="Google Shape;157;p15"/>
          <p:cNvCxnSpPr>
            <a:stCxn id="106" idx="2"/>
            <a:endCxn id="134" idx="0"/>
          </p:cNvCxnSpPr>
          <p:nvPr/>
        </p:nvCxnSpPr>
        <p:spPr>
          <a:xfrm flipH="1" rot="-5400000">
            <a:off x="6576625" y="1865100"/>
            <a:ext cx="354600" cy="2747100"/>
          </a:xfrm>
          <a:prstGeom prst="bentConnector3">
            <a:avLst>
              <a:gd fmla="val 49986" name="adj1"/>
            </a:avLst>
          </a:prstGeom>
          <a:noFill/>
          <a:ln cap="flat" cmpd="sng" w="9525">
            <a:solidFill>
              <a:schemeClr val="dk2"/>
            </a:solidFill>
            <a:prstDash val="solid"/>
            <a:round/>
            <a:headEnd len="med" w="med" type="none"/>
            <a:tailEnd len="med" w="med" type="none"/>
          </a:ln>
        </p:spPr>
      </p:cxnSp>
      <p:cxnSp>
        <p:nvCxnSpPr>
          <p:cNvPr id="158" name="Google Shape;158;p15"/>
          <p:cNvCxnSpPr>
            <a:stCxn id="106" idx="2"/>
            <a:endCxn id="130" idx="0"/>
          </p:cNvCxnSpPr>
          <p:nvPr/>
        </p:nvCxnSpPr>
        <p:spPr>
          <a:xfrm flipH="1" rot="-5400000">
            <a:off x="6150625" y="2291100"/>
            <a:ext cx="342900" cy="1883400"/>
          </a:xfrm>
          <a:prstGeom prst="bentConnector3">
            <a:avLst>
              <a:gd fmla="val 50013" name="adj1"/>
            </a:avLst>
          </a:prstGeom>
          <a:noFill/>
          <a:ln cap="flat" cmpd="sng" w="9525">
            <a:solidFill>
              <a:schemeClr val="dk2"/>
            </a:solidFill>
            <a:prstDash val="solid"/>
            <a:round/>
            <a:headEnd len="med" w="med" type="none"/>
            <a:tailEnd len="med" w="med" type="none"/>
          </a:ln>
        </p:spPr>
      </p:cxnSp>
      <p:cxnSp>
        <p:nvCxnSpPr>
          <p:cNvPr id="159" name="Google Shape;159;p15"/>
          <p:cNvCxnSpPr>
            <a:stCxn id="82" idx="3"/>
            <a:endCxn id="83" idx="1"/>
          </p:cNvCxnSpPr>
          <p:nvPr/>
        </p:nvCxnSpPr>
        <p:spPr>
          <a:xfrm>
            <a:off x="3025975" y="2327600"/>
            <a:ext cx="191700" cy="0"/>
          </a:xfrm>
          <a:prstGeom prst="straightConnector1">
            <a:avLst/>
          </a:prstGeom>
          <a:noFill/>
          <a:ln cap="flat" cmpd="sng" w="38100">
            <a:solidFill>
              <a:schemeClr val="dk2"/>
            </a:solidFill>
            <a:prstDash val="solid"/>
            <a:round/>
            <a:headEnd len="med" w="med" type="none"/>
            <a:tailEnd len="med" w="med" type="none"/>
          </a:ln>
        </p:spPr>
      </p:cxnSp>
      <p:cxnSp>
        <p:nvCxnSpPr>
          <p:cNvPr id="160" name="Google Shape;160;p15"/>
          <p:cNvCxnSpPr>
            <a:stCxn id="83" idx="2"/>
            <a:endCxn id="85" idx="0"/>
          </p:cNvCxnSpPr>
          <p:nvPr/>
        </p:nvCxnSpPr>
        <p:spPr>
          <a:xfrm>
            <a:off x="3437650" y="2499500"/>
            <a:ext cx="0" cy="126900"/>
          </a:xfrm>
          <a:prstGeom prst="straightConnector1">
            <a:avLst/>
          </a:prstGeom>
          <a:noFill/>
          <a:ln cap="flat" cmpd="sng" w="38100">
            <a:solidFill>
              <a:schemeClr val="dk2"/>
            </a:solidFill>
            <a:prstDash val="solid"/>
            <a:round/>
            <a:headEnd len="med" w="med" type="none"/>
            <a:tailEnd len="med" w="med" type="none"/>
          </a:ln>
        </p:spPr>
      </p:cxnSp>
      <p:cxnSp>
        <p:nvCxnSpPr>
          <p:cNvPr id="161" name="Google Shape;161;p15"/>
          <p:cNvCxnSpPr>
            <a:endCxn id="84" idx="0"/>
          </p:cNvCxnSpPr>
          <p:nvPr/>
        </p:nvCxnSpPr>
        <p:spPr>
          <a:xfrm>
            <a:off x="2805925" y="2499575"/>
            <a:ext cx="0" cy="126900"/>
          </a:xfrm>
          <a:prstGeom prst="straightConnector1">
            <a:avLst/>
          </a:prstGeom>
          <a:noFill/>
          <a:ln cap="flat" cmpd="sng" w="38100">
            <a:solidFill>
              <a:schemeClr val="dk2"/>
            </a:solidFill>
            <a:prstDash val="solid"/>
            <a:round/>
            <a:headEnd len="med" w="med" type="none"/>
            <a:tailEnd len="med" w="med" type="none"/>
          </a:ln>
        </p:spPr>
      </p:cxnSp>
      <p:cxnSp>
        <p:nvCxnSpPr>
          <p:cNvPr id="162" name="Google Shape;162;p15"/>
          <p:cNvCxnSpPr>
            <a:stCxn id="84" idx="3"/>
            <a:endCxn id="85" idx="1"/>
          </p:cNvCxnSpPr>
          <p:nvPr/>
        </p:nvCxnSpPr>
        <p:spPr>
          <a:xfrm>
            <a:off x="3025975" y="2798375"/>
            <a:ext cx="191700" cy="0"/>
          </a:xfrm>
          <a:prstGeom prst="straightConnector1">
            <a:avLst/>
          </a:prstGeom>
          <a:noFill/>
          <a:ln cap="flat" cmpd="sng" w="38100">
            <a:solidFill>
              <a:schemeClr val="dk2"/>
            </a:solidFill>
            <a:prstDash val="solid"/>
            <a:round/>
            <a:headEnd len="med" w="med" type="none"/>
            <a:tailEnd len="med" w="med" type="none"/>
          </a:ln>
        </p:spPr>
      </p:cxnSp>
      <p:cxnSp>
        <p:nvCxnSpPr>
          <p:cNvPr id="163" name="Google Shape;163;p15"/>
          <p:cNvCxnSpPr>
            <a:stCxn id="93" idx="1"/>
            <a:endCxn id="92" idx="3"/>
          </p:cNvCxnSpPr>
          <p:nvPr/>
        </p:nvCxnSpPr>
        <p:spPr>
          <a:xfrm rot="10800000">
            <a:off x="3025900" y="3653400"/>
            <a:ext cx="191700" cy="0"/>
          </a:xfrm>
          <a:prstGeom prst="straightConnector1">
            <a:avLst/>
          </a:prstGeom>
          <a:noFill/>
          <a:ln cap="flat" cmpd="sng" w="38100">
            <a:solidFill>
              <a:schemeClr val="dk2"/>
            </a:solidFill>
            <a:prstDash val="solid"/>
            <a:round/>
            <a:headEnd len="med" w="med" type="none"/>
            <a:tailEnd len="med" w="med" type="none"/>
          </a:ln>
        </p:spPr>
      </p:cxnSp>
      <p:cxnSp>
        <p:nvCxnSpPr>
          <p:cNvPr id="164" name="Google Shape;164;p15"/>
          <p:cNvCxnSpPr>
            <a:stCxn id="95" idx="0"/>
            <a:endCxn id="93" idx="2"/>
          </p:cNvCxnSpPr>
          <p:nvPr/>
        </p:nvCxnSpPr>
        <p:spPr>
          <a:xfrm rot="10800000">
            <a:off x="3437650" y="3825375"/>
            <a:ext cx="0" cy="126900"/>
          </a:xfrm>
          <a:prstGeom prst="straightConnector1">
            <a:avLst/>
          </a:prstGeom>
          <a:noFill/>
          <a:ln cap="flat" cmpd="sng" w="38100">
            <a:solidFill>
              <a:schemeClr val="dk2"/>
            </a:solidFill>
            <a:prstDash val="solid"/>
            <a:round/>
            <a:headEnd len="med" w="med" type="none"/>
            <a:tailEnd len="med" w="med" type="none"/>
          </a:ln>
        </p:spPr>
      </p:cxnSp>
      <p:cxnSp>
        <p:nvCxnSpPr>
          <p:cNvPr id="165" name="Google Shape;165;p15"/>
          <p:cNvCxnSpPr>
            <a:endCxn id="94" idx="0"/>
          </p:cNvCxnSpPr>
          <p:nvPr/>
        </p:nvCxnSpPr>
        <p:spPr>
          <a:xfrm>
            <a:off x="2805925" y="3825375"/>
            <a:ext cx="0" cy="126900"/>
          </a:xfrm>
          <a:prstGeom prst="straightConnector1">
            <a:avLst/>
          </a:prstGeom>
          <a:noFill/>
          <a:ln cap="flat" cmpd="sng" w="38100">
            <a:solidFill>
              <a:schemeClr val="dk2"/>
            </a:solidFill>
            <a:prstDash val="solid"/>
            <a:round/>
            <a:headEnd len="med" w="med" type="none"/>
            <a:tailEnd len="med" w="med" type="none"/>
          </a:ln>
        </p:spPr>
      </p:cxnSp>
      <p:cxnSp>
        <p:nvCxnSpPr>
          <p:cNvPr id="166" name="Google Shape;166;p15"/>
          <p:cNvCxnSpPr>
            <a:stCxn id="94" idx="3"/>
            <a:endCxn id="95" idx="1"/>
          </p:cNvCxnSpPr>
          <p:nvPr/>
        </p:nvCxnSpPr>
        <p:spPr>
          <a:xfrm>
            <a:off x="3025975" y="4124175"/>
            <a:ext cx="191700" cy="0"/>
          </a:xfrm>
          <a:prstGeom prst="straightConnector1">
            <a:avLst/>
          </a:prstGeom>
          <a:noFill/>
          <a:ln cap="flat" cmpd="sng" w="38100">
            <a:solidFill>
              <a:schemeClr val="dk2"/>
            </a:solidFill>
            <a:prstDash val="solid"/>
            <a:round/>
            <a:headEnd len="med" w="med" type="none"/>
            <a:tailEnd len="med" w="med" type="none"/>
          </a:ln>
        </p:spPr>
      </p:cxnSp>
      <p:cxnSp>
        <p:nvCxnSpPr>
          <p:cNvPr id="167" name="Google Shape;167;p15"/>
          <p:cNvCxnSpPr>
            <a:stCxn id="87" idx="3"/>
            <a:endCxn id="88" idx="1"/>
          </p:cNvCxnSpPr>
          <p:nvPr/>
        </p:nvCxnSpPr>
        <p:spPr>
          <a:xfrm>
            <a:off x="1412225" y="3653400"/>
            <a:ext cx="191700" cy="0"/>
          </a:xfrm>
          <a:prstGeom prst="straightConnector1">
            <a:avLst/>
          </a:prstGeom>
          <a:noFill/>
          <a:ln cap="flat" cmpd="sng" w="38100">
            <a:solidFill>
              <a:schemeClr val="dk2"/>
            </a:solidFill>
            <a:prstDash val="solid"/>
            <a:round/>
            <a:headEnd len="med" w="med" type="none"/>
            <a:tailEnd len="med" w="med" type="none"/>
          </a:ln>
        </p:spPr>
      </p:cxnSp>
      <p:cxnSp>
        <p:nvCxnSpPr>
          <p:cNvPr id="168" name="Google Shape;168;p15"/>
          <p:cNvCxnSpPr>
            <a:endCxn id="89" idx="0"/>
          </p:cNvCxnSpPr>
          <p:nvPr/>
        </p:nvCxnSpPr>
        <p:spPr>
          <a:xfrm>
            <a:off x="1192175" y="3825375"/>
            <a:ext cx="0" cy="126900"/>
          </a:xfrm>
          <a:prstGeom prst="straightConnector1">
            <a:avLst/>
          </a:prstGeom>
          <a:noFill/>
          <a:ln cap="flat" cmpd="sng" w="38100">
            <a:solidFill>
              <a:schemeClr val="dk2"/>
            </a:solidFill>
            <a:prstDash val="solid"/>
            <a:round/>
            <a:headEnd len="med" w="med" type="none"/>
            <a:tailEnd len="med" w="med" type="none"/>
          </a:ln>
        </p:spPr>
      </p:cxnSp>
      <p:cxnSp>
        <p:nvCxnSpPr>
          <p:cNvPr id="169" name="Google Shape;169;p15"/>
          <p:cNvCxnSpPr>
            <a:stCxn id="89" idx="3"/>
            <a:endCxn id="90" idx="1"/>
          </p:cNvCxnSpPr>
          <p:nvPr/>
        </p:nvCxnSpPr>
        <p:spPr>
          <a:xfrm>
            <a:off x="1412225" y="4124175"/>
            <a:ext cx="191700" cy="0"/>
          </a:xfrm>
          <a:prstGeom prst="straightConnector1">
            <a:avLst/>
          </a:prstGeom>
          <a:noFill/>
          <a:ln cap="flat" cmpd="sng" w="38100">
            <a:solidFill>
              <a:schemeClr val="dk2"/>
            </a:solidFill>
            <a:prstDash val="solid"/>
            <a:round/>
            <a:headEnd len="med" w="med" type="none"/>
            <a:tailEnd len="med" w="med" type="none"/>
          </a:ln>
        </p:spPr>
      </p:cxnSp>
      <p:cxnSp>
        <p:nvCxnSpPr>
          <p:cNvPr id="170" name="Google Shape;170;p15"/>
          <p:cNvCxnSpPr>
            <a:endCxn id="90" idx="0"/>
          </p:cNvCxnSpPr>
          <p:nvPr/>
        </p:nvCxnSpPr>
        <p:spPr>
          <a:xfrm>
            <a:off x="1823900" y="3825375"/>
            <a:ext cx="0" cy="126900"/>
          </a:xfrm>
          <a:prstGeom prst="straightConnector1">
            <a:avLst/>
          </a:prstGeom>
          <a:noFill/>
          <a:ln cap="flat" cmpd="sng" w="38100">
            <a:solidFill>
              <a:schemeClr val="dk2"/>
            </a:solidFill>
            <a:prstDash val="solid"/>
            <a:round/>
            <a:headEnd len="med" w="med" type="none"/>
            <a:tailEnd len="med" w="med" type="none"/>
          </a:ln>
        </p:spPr>
      </p:cxnSp>
      <p:sp>
        <p:nvSpPr>
          <p:cNvPr id="171" name="Google Shape;171;p15"/>
          <p:cNvSpPr txBox="1"/>
          <p:nvPr/>
        </p:nvSpPr>
        <p:spPr>
          <a:xfrm>
            <a:off x="870025" y="4432225"/>
            <a:ext cx="28800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4 Nodes, 4 Cores/Ranks per Node</a:t>
            </a:r>
            <a:endParaRPr>
              <a:solidFill>
                <a:srgbClr val="FFFFFF"/>
              </a:solidFill>
              <a:latin typeface="Proxima Nova"/>
              <a:ea typeface="Proxima Nova"/>
              <a:cs typeface="Proxima Nova"/>
              <a:sym typeface="Proxima Nova"/>
            </a:endParaRPr>
          </a:p>
        </p:txBody>
      </p:sp>
      <p:sp>
        <p:nvSpPr>
          <p:cNvPr id="172" name="Google Shape;172;p15"/>
          <p:cNvSpPr txBox="1"/>
          <p:nvPr/>
        </p:nvSpPr>
        <p:spPr>
          <a:xfrm>
            <a:off x="5262150" y="4426675"/>
            <a:ext cx="28800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8</a:t>
            </a:r>
            <a:r>
              <a:rPr lang="en">
                <a:solidFill>
                  <a:srgbClr val="FFFFFF"/>
                </a:solidFill>
                <a:latin typeface="Proxima Nova"/>
                <a:ea typeface="Proxima Nova"/>
                <a:cs typeface="Proxima Nova"/>
                <a:sym typeface="Proxima Nova"/>
              </a:rPr>
              <a:t> Nodes, 2 Cores/Ranks per Node</a:t>
            </a:r>
            <a:endParaRPr>
              <a:solidFill>
                <a:srgbClr val="FFFFFF"/>
              </a:solidFill>
              <a:latin typeface="Proxima Nova"/>
              <a:ea typeface="Proxima Nova"/>
              <a:cs typeface="Proxima Nova"/>
              <a:sym typeface="Proxima Nova"/>
            </a:endParaRPr>
          </a:p>
        </p:txBody>
      </p:sp>
      <p:cxnSp>
        <p:nvCxnSpPr>
          <p:cNvPr id="173" name="Google Shape;173;p15"/>
          <p:cNvCxnSpPr/>
          <p:nvPr/>
        </p:nvCxnSpPr>
        <p:spPr>
          <a:xfrm rot="10800000">
            <a:off x="3608100" y="2562950"/>
            <a:ext cx="756900" cy="0"/>
          </a:xfrm>
          <a:prstGeom prst="straightConnector1">
            <a:avLst/>
          </a:prstGeom>
          <a:noFill/>
          <a:ln cap="flat" cmpd="sng" w="28575">
            <a:solidFill>
              <a:srgbClr val="FF00FF"/>
            </a:solidFill>
            <a:prstDash val="solid"/>
            <a:round/>
            <a:headEnd len="med" w="med" type="none"/>
            <a:tailEnd len="med" w="med" type="triangle"/>
          </a:ln>
        </p:spPr>
      </p:cxnSp>
      <p:sp>
        <p:nvSpPr>
          <p:cNvPr id="174" name="Google Shape;174;p15"/>
          <p:cNvSpPr txBox="1"/>
          <p:nvPr/>
        </p:nvSpPr>
        <p:spPr>
          <a:xfrm>
            <a:off x="3991672" y="2560625"/>
            <a:ext cx="833400" cy="4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Proxima Nova"/>
                <a:ea typeface="Proxima Nova"/>
                <a:cs typeface="Proxima Nova"/>
                <a:sym typeface="Proxima Nova"/>
              </a:rPr>
              <a:t>Shared Memory</a:t>
            </a:r>
            <a:endParaRPr>
              <a:solidFill>
                <a:srgbClr val="FF00FF"/>
              </a:solidFill>
              <a:latin typeface="Proxima Nova"/>
              <a:ea typeface="Proxima Nova"/>
              <a:cs typeface="Proxima Nova"/>
              <a:sym typeface="Proxima Nova"/>
            </a:endParaRPr>
          </a:p>
        </p:txBody>
      </p:sp>
      <p:cxnSp>
        <p:nvCxnSpPr>
          <p:cNvPr id="175" name="Google Shape;175;p15"/>
          <p:cNvCxnSpPr/>
          <p:nvPr/>
        </p:nvCxnSpPr>
        <p:spPr>
          <a:xfrm>
            <a:off x="4686825" y="3893950"/>
            <a:ext cx="629700" cy="0"/>
          </a:xfrm>
          <a:prstGeom prst="straightConnector1">
            <a:avLst/>
          </a:prstGeom>
          <a:noFill/>
          <a:ln cap="flat" cmpd="sng" w="28575">
            <a:solidFill>
              <a:srgbClr val="FF00FF"/>
            </a:solidFill>
            <a:prstDash val="solid"/>
            <a:round/>
            <a:headEnd len="med" w="med" type="none"/>
            <a:tailEnd len="med" w="med" type="triangle"/>
          </a:ln>
        </p:spPr>
      </p:cxnSp>
      <p:sp>
        <p:nvSpPr>
          <p:cNvPr id="176" name="Google Shape;176;p15"/>
          <p:cNvSpPr txBox="1"/>
          <p:nvPr/>
        </p:nvSpPr>
        <p:spPr>
          <a:xfrm>
            <a:off x="4153225" y="3851400"/>
            <a:ext cx="833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Proxima Nova"/>
                <a:ea typeface="Proxima Nova"/>
                <a:cs typeface="Proxima Nova"/>
                <a:sym typeface="Proxima Nova"/>
              </a:rPr>
              <a:t>Shared Memory</a:t>
            </a:r>
            <a:endParaRPr>
              <a:solidFill>
                <a:srgbClr val="FF00FF"/>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par>
                                <p:cTn fill="hold" nodeType="with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par>
                                <p:cTn fill="hold" nodeType="with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par>
                                <p:cTn fill="hold" nodeType="with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par>
                                <p:cTn fill="hold" nodeType="with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par>
                                <p:cTn fill="hold" nodeType="with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par>
                                <p:cTn fill="hold" nodeType="with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par>
                                <p:cTn fill="hold" nodeType="with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par>
                                <p:cTn fill="hold" nodeType="with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par>
                                <p:cTn fill="hold" nodeType="with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par>
                                <p:cTn fill="hold" nodeType="with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par>
                                <p:cTn fill="hold" nodeType="with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par>
                                <p:cTn fill="hold" nodeType="with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par>
                                <p:cTn fill="hold" nodeType="with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par>
                                <p:cTn fill="hold" nodeType="with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000"/>
                                        <p:tgtEl>
                                          <p:spTgt spid="114"/>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000"/>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100"/>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par>
                          <p:cTn fill="hold">
                            <p:stCondLst>
                              <p:cond delay="1100"/>
                            </p:stCondLst>
                            <p:childTnLst>
                              <p:par>
                                <p:cTn fill="hold" nodeType="after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D4B4E"/>
            </a:gs>
            <a:gs pos="100000">
              <a:srgbClr val="040405"/>
            </a:gs>
          </a:gsLst>
          <a:path path="circle">
            <a:fillToRect b="50%" l="50%" r="50%" t="50%"/>
          </a:path>
          <a:tileRect/>
        </a:gradFill>
      </p:bgPr>
    </p:bg>
    <p:spTree>
      <p:nvGrpSpPr>
        <p:cNvPr id="742" name="Shape 742"/>
        <p:cNvGrpSpPr/>
        <p:nvPr/>
      </p:nvGrpSpPr>
      <p:grpSpPr>
        <a:xfrm>
          <a:off x="0" y="0"/>
          <a:ext cx="0" cy="0"/>
          <a:chOff x="0" y="0"/>
          <a:chExt cx="0" cy="0"/>
        </a:xfrm>
      </p:grpSpPr>
      <p:sp>
        <p:nvSpPr>
          <p:cNvPr id="743" name="Google Shape;743;p42"/>
          <p:cNvSpPr txBox="1"/>
          <p:nvPr>
            <p:ph idx="1" type="body"/>
          </p:nvPr>
        </p:nvSpPr>
        <p:spPr>
          <a:xfrm>
            <a:off x="311700" y="1152475"/>
            <a:ext cx="8520600" cy="3545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rPr>
              <a:t>Step 1:  Drain the Network</a:t>
            </a:r>
            <a:br>
              <a:rPr lang="en">
                <a:solidFill>
                  <a:srgbClr val="FFFFFF"/>
                </a:solidFill>
              </a:rPr>
            </a:br>
            <a:endParaRPr>
              <a:solidFill>
                <a:srgbClr val="FFFFFF"/>
              </a:solidFill>
            </a:endParaRPr>
          </a:p>
        </p:txBody>
      </p:sp>
      <p:sp>
        <p:nvSpPr>
          <p:cNvPr id="744" name="Google Shape;744;p42"/>
          <p:cNvSpPr/>
          <p:nvPr/>
        </p:nvSpPr>
        <p:spPr>
          <a:xfrm>
            <a:off x="5776200" y="1952575"/>
            <a:ext cx="1245300" cy="24903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2"/>
          <p:cNvSpPr/>
          <p:nvPr/>
        </p:nvSpPr>
        <p:spPr>
          <a:xfrm>
            <a:off x="2122500" y="1952575"/>
            <a:ext cx="1245300" cy="24903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4125"/>
                </a:solidFill>
              </a:rPr>
              <a:t>Checkpoint Process</a:t>
            </a:r>
            <a:endParaRPr b="1">
              <a:solidFill>
                <a:srgbClr val="CC4125"/>
              </a:solidFill>
            </a:endParaRPr>
          </a:p>
        </p:txBody>
      </p:sp>
      <p:sp>
        <p:nvSpPr>
          <p:cNvPr id="747" name="Google Shape;747;p42"/>
          <p:cNvSpPr/>
          <p:nvPr/>
        </p:nvSpPr>
        <p:spPr>
          <a:xfrm>
            <a:off x="3800850" y="1789975"/>
            <a:ext cx="1542300" cy="50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MPI Coordinator</a:t>
            </a:r>
            <a:endParaRPr/>
          </a:p>
        </p:txBody>
      </p:sp>
      <p:sp>
        <p:nvSpPr>
          <p:cNvPr id="748" name="Google Shape;748;p42"/>
          <p:cNvSpPr/>
          <p:nvPr/>
        </p:nvSpPr>
        <p:spPr>
          <a:xfrm>
            <a:off x="2262475" y="2452563"/>
            <a:ext cx="993600" cy="636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MPI Rank</a:t>
            </a:r>
            <a:endParaRPr/>
          </a:p>
        </p:txBody>
      </p:sp>
      <p:sp>
        <p:nvSpPr>
          <p:cNvPr id="749" name="Google Shape;749;p42"/>
          <p:cNvSpPr/>
          <p:nvPr/>
        </p:nvSpPr>
        <p:spPr>
          <a:xfrm>
            <a:off x="2262475" y="3650650"/>
            <a:ext cx="993600" cy="636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MPI Rank</a:t>
            </a:r>
            <a:endParaRPr/>
          </a:p>
        </p:txBody>
      </p:sp>
      <p:sp>
        <p:nvSpPr>
          <p:cNvPr id="750" name="Google Shape;750;p42"/>
          <p:cNvSpPr/>
          <p:nvPr/>
        </p:nvSpPr>
        <p:spPr>
          <a:xfrm>
            <a:off x="5902050" y="2452575"/>
            <a:ext cx="993600" cy="636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MPI Rank</a:t>
            </a:r>
            <a:endParaRPr/>
          </a:p>
        </p:txBody>
      </p:sp>
      <p:sp>
        <p:nvSpPr>
          <p:cNvPr id="751" name="Google Shape;751;p42"/>
          <p:cNvSpPr/>
          <p:nvPr/>
        </p:nvSpPr>
        <p:spPr>
          <a:xfrm>
            <a:off x="5902050" y="3650650"/>
            <a:ext cx="993600" cy="6366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MPI Rank</a:t>
            </a:r>
            <a:endParaRPr/>
          </a:p>
        </p:txBody>
      </p:sp>
      <p:cxnSp>
        <p:nvCxnSpPr>
          <p:cNvPr id="752" name="Google Shape;752;p42"/>
          <p:cNvCxnSpPr>
            <a:stCxn id="748" idx="3"/>
            <a:endCxn id="750" idx="1"/>
          </p:cNvCxnSpPr>
          <p:nvPr/>
        </p:nvCxnSpPr>
        <p:spPr>
          <a:xfrm>
            <a:off x="3256075" y="2770863"/>
            <a:ext cx="2646000" cy="0"/>
          </a:xfrm>
          <a:prstGeom prst="straightConnector1">
            <a:avLst/>
          </a:prstGeom>
          <a:noFill/>
          <a:ln cap="flat" cmpd="sng" w="28575">
            <a:solidFill>
              <a:schemeClr val="lt2"/>
            </a:solidFill>
            <a:prstDash val="solid"/>
            <a:round/>
            <a:headEnd len="med" w="med" type="none"/>
            <a:tailEnd len="med" w="med" type="none"/>
          </a:ln>
        </p:spPr>
      </p:cxnSp>
      <p:cxnSp>
        <p:nvCxnSpPr>
          <p:cNvPr id="753" name="Google Shape;753;p42"/>
          <p:cNvCxnSpPr>
            <a:stCxn id="748" idx="3"/>
            <a:endCxn id="751" idx="1"/>
          </p:cNvCxnSpPr>
          <p:nvPr/>
        </p:nvCxnSpPr>
        <p:spPr>
          <a:xfrm>
            <a:off x="3256075" y="2770863"/>
            <a:ext cx="2646000" cy="1198200"/>
          </a:xfrm>
          <a:prstGeom prst="straightConnector1">
            <a:avLst/>
          </a:prstGeom>
          <a:noFill/>
          <a:ln cap="flat" cmpd="sng" w="28575">
            <a:solidFill>
              <a:schemeClr val="dk2"/>
            </a:solidFill>
            <a:prstDash val="solid"/>
            <a:round/>
            <a:headEnd len="med" w="med" type="none"/>
            <a:tailEnd len="med" w="med" type="none"/>
          </a:ln>
        </p:spPr>
      </p:cxnSp>
      <p:cxnSp>
        <p:nvCxnSpPr>
          <p:cNvPr id="754" name="Google Shape;754;p42"/>
          <p:cNvCxnSpPr>
            <a:stCxn id="750" idx="2"/>
            <a:endCxn id="751" idx="0"/>
          </p:cNvCxnSpPr>
          <p:nvPr/>
        </p:nvCxnSpPr>
        <p:spPr>
          <a:xfrm>
            <a:off x="6398850" y="3089175"/>
            <a:ext cx="0" cy="561600"/>
          </a:xfrm>
          <a:prstGeom prst="straightConnector1">
            <a:avLst/>
          </a:prstGeom>
          <a:noFill/>
          <a:ln cap="flat" cmpd="sng" w="28575">
            <a:solidFill>
              <a:schemeClr val="dk2"/>
            </a:solidFill>
            <a:prstDash val="solid"/>
            <a:round/>
            <a:headEnd len="med" w="med" type="none"/>
            <a:tailEnd len="med" w="med" type="none"/>
          </a:ln>
        </p:spPr>
      </p:cxnSp>
      <p:cxnSp>
        <p:nvCxnSpPr>
          <p:cNvPr id="755" name="Google Shape;755;p42"/>
          <p:cNvCxnSpPr>
            <a:stCxn id="749" idx="3"/>
            <a:endCxn id="751" idx="1"/>
          </p:cNvCxnSpPr>
          <p:nvPr/>
        </p:nvCxnSpPr>
        <p:spPr>
          <a:xfrm>
            <a:off x="3256075" y="3968950"/>
            <a:ext cx="2646000" cy="0"/>
          </a:xfrm>
          <a:prstGeom prst="straightConnector1">
            <a:avLst/>
          </a:prstGeom>
          <a:noFill/>
          <a:ln cap="flat" cmpd="sng" w="28575">
            <a:solidFill>
              <a:schemeClr val="dk2"/>
            </a:solidFill>
            <a:prstDash val="solid"/>
            <a:round/>
            <a:headEnd len="med" w="med" type="none"/>
            <a:tailEnd len="med" w="med" type="none"/>
          </a:ln>
        </p:spPr>
      </p:cxnSp>
      <p:cxnSp>
        <p:nvCxnSpPr>
          <p:cNvPr id="756" name="Google Shape;756;p42"/>
          <p:cNvCxnSpPr>
            <a:stCxn id="748" idx="2"/>
            <a:endCxn id="749" idx="0"/>
          </p:cNvCxnSpPr>
          <p:nvPr/>
        </p:nvCxnSpPr>
        <p:spPr>
          <a:xfrm>
            <a:off x="2759275" y="3089163"/>
            <a:ext cx="0" cy="561600"/>
          </a:xfrm>
          <a:prstGeom prst="straightConnector1">
            <a:avLst/>
          </a:prstGeom>
          <a:noFill/>
          <a:ln cap="flat" cmpd="sng" w="28575">
            <a:solidFill>
              <a:schemeClr val="dk2"/>
            </a:solidFill>
            <a:prstDash val="solid"/>
            <a:round/>
            <a:headEnd len="med" w="med" type="none"/>
            <a:tailEnd len="med" w="med" type="none"/>
          </a:ln>
        </p:spPr>
      </p:cxnSp>
      <p:cxnSp>
        <p:nvCxnSpPr>
          <p:cNvPr id="757" name="Google Shape;757;p42"/>
          <p:cNvCxnSpPr>
            <a:stCxn id="749" idx="3"/>
            <a:endCxn id="750" idx="1"/>
          </p:cNvCxnSpPr>
          <p:nvPr/>
        </p:nvCxnSpPr>
        <p:spPr>
          <a:xfrm flipH="1" rot="10800000">
            <a:off x="3256075" y="2770750"/>
            <a:ext cx="2646000" cy="1198200"/>
          </a:xfrm>
          <a:prstGeom prst="straightConnector1">
            <a:avLst/>
          </a:prstGeom>
          <a:noFill/>
          <a:ln cap="flat" cmpd="sng" w="28575">
            <a:solidFill>
              <a:schemeClr val="lt2"/>
            </a:solidFill>
            <a:prstDash val="solid"/>
            <a:round/>
            <a:headEnd len="med" w="med" type="none"/>
            <a:tailEnd len="med" w="med" type="none"/>
          </a:ln>
        </p:spPr>
      </p:cxnSp>
      <p:cxnSp>
        <p:nvCxnSpPr>
          <p:cNvPr id="758" name="Google Shape;758;p42"/>
          <p:cNvCxnSpPr>
            <a:stCxn id="748" idx="3"/>
            <a:endCxn id="747" idx="2"/>
          </p:cNvCxnSpPr>
          <p:nvPr/>
        </p:nvCxnSpPr>
        <p:spPr>
          <a:xfrm flipH="1" rot="10800000">
            <a:off x="3256075" y="2292063"/>
            <a:ext cx="1315800" cy="478800"/>
          </a:xfrm>
          <a:prstGeom prst="straightConnector1">
            <a:avLst/>
          </a:prstGeom>
          <a:noFill/>
          <a:ln cap="flat" cmpd="sng" w="28575">
            <a:solidFill>
              <a:schemeClr val="dk2"/>
            </a:solidFill>
            <a:prstDash val="solid"/>
            <a:round/>
            <a:headEnd len="med" w="med" type="none"/>
            <a:tailEnd len="med" w="med" type="none"/>
          </a:ln>
        </p:spPr>
      </p:cxnSp>
      <p:cxnSp>
        <p:nvCxnSpPr>
          <p:cNvPr id="759" name="Google Shape;759;p42"/>
          <p:cNvCxnSpPr>
            <a:stCxn id="749" idx="3"/>
            <a:endCxn id="747" idx="2"/>
          </p:cNvCxnSpPr>
          <p:nvPr/>
        </p:nvCxnSpPr>
        <p:spPr>
          <a:xfrm flipH="1" rot="10800000">
            <a:off x="3256075" y="2292250"/>
            <a:ext cx="1315800" cy="1676700"/>
          </a:xfrm>
          <a:prstGeom prst="straightConnector1">
            <a:avLst/>
          </a:prstGeom>
          <a:noFill/>
          <a:ln cap="flat" cmpd="sng" w="28575">
            <a:solidFill>
              <a:schemeClr val="dk2"/>
            </a:solidFill>
            <a:prstDash val="solid"/>
            <a:round/>
            <a:headEnd len="med" w="med" type="none"/>
            <a:tailEnd len="med" w="med" type="none"/>
          </a:ln>
        </p:spPr>
      </p:cxnSp>
      <p:cxnSp>
        <p:nvCxnSpPr>
          <p:cNvPr id="760" name="Google Shape;760;p42"/>
          <p:cNvCxnSpPr>
            <a:stCxn id="750" idx="1"/>
            <a:endCxn id="747" idx="2"/>
          </p:cNvCxnSpPr>
          <p:nvPr/>
        </p:nvCxnSpPr>
        <p:spPr>
          <a:xfrm rot="10800000">
            <a:off x="4572150" y="2292075"/>
            <a:ext cx="1329900" cy="478800"/>
          </a:xfrm>
          <a:prstGeom prst="straightConnector1">
            <a:avLst/>
          </a:prstGeom>
          <a:noFill/>
          <a:ln cap="flat" cmpd="sng" w="28575">
            <a:solidFill>
              <a:schemeClr val="dk2"/>
            </a:solidFill>
            <a:prstDash val="solid"/>
            <a:round/>
            <a:headEnd len="med" w="med" type="none"/>
            <a:tailEnd len="med" w="med" type="none"/>
          </a:ln>
        </p:spPr>
      </p:cxnSp>
      <p:cxnSp>
        <p:nvCxnSpPr>
          <p:cNvPr id="761" name="Google Shape;761;p42"/>
          <p:cNvCxnSpPr>
            <a:stCxn id="751" idx="1"/>
            <a:endCxn id="747" idx="2"/>
          </p:cNvCxnSpPr>
          <p:nvPr/>
        </p:nvCxnSpPr>
        <p:spPr>
          <a:xfrm rot="10800000">
            <a:off x="4572150" y="2292250"/>
            <a:ext cx="1329900" cy="1676700"/>
          </a:xfrm>
          <a:prstGeom prst="straightConnector1">
            <a:avLst/>
          </a:prstGeom>
          <a:noFill/>
          <a:ln cap="flat" cmpd="sng" w="28575">
            <a:solidFill>
              <a:schemeClr val="dk2"/>
            </a:solidFill>
            <a:prstDash val="solid"/>
            <a:round/>
            <a:headEnd len="med" w="med" type="none"/>
            <a:tailEnd len="med" w="med" type="none"/>
          </a:ln>
        </p:spPr>
      </p:cxnSp>
      <p:sp>
        <p:nvSpPr>
          <p:cNvPr id="762" name="Google Shape;762;p42"/>
          <p:cNvSpPr txBox="1"/>
          <p:nvPr/>
        </p:nvSpPr>
        <p:spPr>
          <a:xfrm>
            <a:off x="6016775" y="1952575"/>
            <a:ext cx="8106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Node 2</a:t>
            </a:r>
            <a:endParaRPr>
              <a:solidFill>
                <a:srgbClr val="FFFFFF"/>
              </a:solidFill>
              <a:latin typeface="Proxima Nova"/>
              <a:ea typeface="Proxima Nova"/>
              <a:cs typeface="Proxima Nova"/>
              <a:sym typeface="Proxima Nova"/>
            </a:endParaRPr>
          </a:p>
        </p:txBody>
      </p:sp>
      <p:sp>
        <p:nvSpPr>
          <p:cNvPr id="763" name="Google Shape;763;p42"/>
          <p:cNvSpPr txBox="1"/>
          <p:nvPr/>
        </p:nvSpPr>
        <p:spPr>
          <a:xfrm>
            <a:off x="2391325" y="1952575"/>
            <a:ext cx="735900" cy="33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Node 1</a:t>
            </a:r>
            <a:endParaRPr>
              <a:solidFill>
                <a:srgbClr val="FFFFFF"/>
              </a:solidFill>
              <a:latin typeface="Proxima Nova"/>
              <a:ea typeface="Proxima Nova"/>
              <a:cs typeface="Proxima Nova"/>
              <a:sym typeface="Proxima Nov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D4B4E"/>
            </a:gs>
            <a:gs pos="100000">
              <a:srgbClr val="040405"/>
            </a:gs>
          </a:gsLst>
          <a:path path="circle">
            <a:fillToRect b="50%" l="50%" r="50%" t="50%"/>
          </a:path>
          <a:tileRect/>
        </a:gradFill>
      </p:bgPr>
    </p:bg>
    <p:spTree>
      <p:nvGrpSpPr>
        <p:cNvPr id="767" name="Shape 767"/>
        <p:cNvGrpSpPr/>
        <p:nvPr/>
      </p:nvGrpSpPr>
      <p:grpSpPr>
        <a:xfrm>
          <a:off x="0" y="0"/>
          <a:ext cx="0" cy="0"/>
          <a:chOff x="0" y="0"/>
          <a:chExt cx="0" cy="0"/>
        </a:xfrm>
      </p:grpSpPr>
      <p:sp>
        <p:nvSpPr>
          <p:cNvPr id="768" name="Google Shape;768;p43"/>
          <p:cNvSpPr txBox="1"/>
          <p:nvPr>
            <p:ph idx="1" type="body"/>
          </p:nvPr>
        </p:nvSpPr>
        <p:spPr>
          <a:xfrm>
            <a:off x="311700" y="1152475"/>
            <a:ext cx="8520600" cy="3545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rPr>
              <a:t>Step 1:  Drain the Network</a:t>
            </a:r>
            <a:br>
              <a:rPr lang="en">
                <a:solidFill>
                  <a:srgbClr val="FFFFFF"/>
                </a:solidFill>
              </a:rPr>
            </a:br>
            <a:r>
              <a:rPr lang="en">
                <a:solidFill>
                  <a:srgbClr val="FFFFFF"/>
                </a:solidFill>
              </a:rPr>
              <a:t>Step 2: Checkpoint Upper-Half</a:t>
            </a:r>
            <a:endParaRPr>
              <a:solidFill>
                <a:srgbClr val="FFFFFF"/>
              </a:solidFill>
            </a:endParaRPr>
          </a:p>
        </p:txBody>
      </p:sp>
      <p:sp>
        <p:nvSpPr>
          <p:cNvPr id="769" name="Google Shape;769;p43"/>
          <p:cNvSpPr/>
          <p:nvPr/>
        </p:nvSpPr>
        <p:spPr>
          <a:xfrm>
            <a:off x="3492250" y="1698000"/>
            <a:ext cx="2065800" cy="1513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4125"/>
                </a:solidFill>
              </a:rPr>
              <a:t>Checkpoint Process</a:t>
            </a:r>
            <a:endParaRPr b="1">
              <a:solidFill>
                <a:srgbClr val="CC4125"/>
              </a:solidFill>
            </a:endParaRPr>
          </a:p>
        </p:txBody>
      </p:sp>
      <p:cxnSp>
        <p:nvCxnSpPr>
          <p:cNvPr id="771" name="Google Shape;771;p43"/>
          <p:cNvCxnSpPr/>
          <p:nvPr/>
        </p:nvCxnSpPr>
        <p:spPr>
          <a:xfrm flipH="1" rot="10800000">
            <a:off x="325450" y="3226150"/>
            <a:ext cx="8638500" cy="35400"/>
          </a:xfrm>
          <a:prstGeom prst="straightConnector1">
            <a:avLst/>
          </a:prstGeom>
          <a:noFill/>
          <a:ln cap="flat" cmpd="sng" w="38100">
            <a:solidFill>
              <a:srgbClr val="FF0000"/>
            </a:solidFill>
            <a:prstDash val="solid"/>
            <a:round/>
            <a:headEnd len="med" w="med" type="none"/>
            <a:tailEnd len="med" w="med" type="none"/>
          </a:ln>
        </p:spPr>
      </p:cxnSp>
      <p:sp>
        <p:nvSpPr>
          <p:cNvPr id="772" name="Google Shape;772;p43"/>
          <p:cNvSpPr/>
          <p:nvPr/>
        </p:nvSpPr>
        <p:spPr>
          <a:xfrm>
            <a:off x="3495850" y="1705075"/>
            <a:ext cx="2058600" cy="51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MPI Application</a:t>
            </a:r>
            <a:endParaRPr/>
          </a:p>
        </p:txBody>
      </p:sp>
      <p:sp>
        <p:nvSpPr>
          <p:cNvPr id="773" name="Google Shape;773;p43"/>
          <p:cNvSpPr/>
          <p:nvPr/>
        </p:nvSpPr>
        <p:spPr>
          <a:xfrm>
            <a:off x="3495850" y="2342849"/>
            <a:ext cx="2058600" cy="34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Config and Drain Info</a:t>
            </a:r>
            <a:endParaRPr/>
          </a:p>
        </p:txBody>
      </p:sp>
      <p:sp>
        <p:nvSpPr>
          <p:cNvPr id="774" name="Google Shape;774;p43"/>
          <p:cNvSpPr/>
          <p:nvPr/>
        </p:nvSpPr>
        <p:spPr>
          <a:xfrm>
            <a:off x="3492250" y="2863150"/>
            <a:ext cx="2065800" cy="348000"/>
          </a:xfrm>
          <a:prstGeom prst="rect">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LIBC and friends</a:t>
            </a:r>
            <a:endParaRPr/>
          </a:p>
        </p:txBody>
      </p:sp>
      <p:sp>
        <p:nvSpPr>
          <p:cNvPr id="775" name="Google Shape;775;p43"/>
          <p:cNvSpPr txBox="1"/>
          <p:nvPr/>
        </p:nvSpPr>
        <p:spPr>
          <a:xfrm>
            <a:off x="4080300" y="1261750"/>
            <a:ext cx="983400" cy="4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MPI Rank</a:t>
            </a:r>
            <a:endParaRPr>
              <a:solidFill>
                <a:srgbClr val="FFFFFF"/>
              </a:solidFill>
              <a:latin typeface="Proxima Nova"/>
              <a:ea typeface="Proxima Nova"/>
              <a:cs typeface="Proxima Nova"/>
              <a:sym typeface="Proxima Nov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D4B4E"/>
            </a:gs>
            <a:gs pos="100000">
              <a:srgbClr val="040405"/>
            </a:gs>
          </a:gsLst>
          <a:path path="circle">
            <a:fillToRect b="50%" l="50%" r="50%" t="50%"/>
          </a:path>
          <a:tileRect/>
        </a:gradFill>
      </p:bgPr>
    </p:bg>
    <p:spTree>
      <p:nvGrpSpPr>
        <p:cNvPr id="779" name="Shape 779"/>
        <p:cNvGrpSpPr/>
        <p:nvPr/>
      </p:nvGrpSpPr>
      <p:grpSpPr>
        <a:xfrm>
          <a:off x="0" y="0"/>
          <a:ext cx="0" cy="0"/>
          <a:chOff x="0" y="0"/>
          <a:chExt cx="0" cy="0"/>
        </a:xfrm>
      </p:grpSpPr>
      <p:sp>
        <p:nvSpPr>
          <p:cNvPr id="780" name="Google Shape;780;p44"/>
          <p:cNvSpPr txBox="1"/>
          <p:nvPr>
            <p:ph idx="1" type="body"/>
          </p:nvPr>
        </p:nvSpPr>
        <p:spPr>
          <a:xfrm>
            <a:off x="311700" y="1152475"/>
            <a:ext cx="8520600" cy="3545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rPr>
              <a:t>Step 1:  Restore Lower-Half</a:t>
            </a:r>
            <a:br>
              <a:rPr lang="en">
                <a:solidFill>
                  <a:srgbClr val="FFFFFF"/>
                </a:solidFill>
              </a:rPr>
            </a:br>
            <a:endParaRPr>
              <a:solidFill>
                <a:srgbClr val="FFFFFF"/>
              </a:solidFill>
            </a:endParaRPr>
          </a:p>
        </p:txBody>
      </p:sp>
      <p:sp>
        <p:nvSpPr>
          <p:cNvPr id="781" name="Google Shape;781;p44"/>
          <p:cNvSpPr/>
          <p:nvPr/>
        </p:nvSpPr>
        <p:spPr>
          <a:xfrm>
            <a:off x="3492250" y="3226150"/>
            <a:ext cx="2065800" cy="15708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4"/>
          <p:cNvSpPr/>
          <p:nvPr/>
        </p:nvSpPr>
        <p:spPr>
          <a:xfrm>
            <a:off x="3486750" y="3715475"/>
            <a:ext cx="2065800" cy="4953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MPI Library</a:t>
            </a:r>
            <a:endParaRPr/>
          </a:p>
        </p:txBody>
      </p:sp>
      <p:sp>
        <p:nvSpPr>
          <p:cNvPr id="783" name="Google Shape;783;p44"/>
          <p:cNvSpPr/>
          <p:nvPr/>
        </p:nvSpPr>
        <p:spPr>
          <a:xfrm>
            <a:off x="3486750" y="3276550"/>
            <a:ext cx="2065800" cy="3480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MPI Proxy Library</a:t>
            </a:r>
            <a:endParaRPr/>
          </a:p>
        </p:txBody>
      </p:sp>
      <p:sp>
        <p:nvSpPr>
          <p:cNvPr id="784" name="Google Shape;784;p44"/>
          <p:cNvSpPr/>
          <p:nvPr/>
        </p:nvSpPr>
        <p:spPr>
          <a:xfrm>
            <a:off x="3492250" y="4301700"/>
            <a:ext cx="2065800" cy="495300"/>
          </a:xfrm>
          <a:prstGeom prst="rect">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LIBC and friends</a:t>
            </a:r>
            <a:endParaRPr/>
          </a:p>
        </p:txBody>
      </p:sp>
      <p:sp>
        <p:nvSpPr>
          <p:cNvPr id="785" name="Google Shape;785;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4125"/>
                </a:solidFill>
              </a:rPr>
              <a:t>Restart Process</a:t>
            </a:r>
            <a:endParaRPr b="1">
              <a:solidFill>
                <a:srgbClr val="CC4125"/>
              </a:solidFill>
            </a:endParaRPr>
          </a:p>
        </p:txBody>
      </p:sp>
      <p:cxnSp>
        <p:nvCxnSpPr>
          <p:cNvPr id="786" name="Google Shape;786;p44"/>
          <p:cNvCxnSpPr/>
          <p:nvPr/>
        </p:nvCxnSpPr>
        <p:spPr>
          <a:xfrm flipH="1" rot="10800000">
            <a:off x="325450" y="3226150"/>
            <a:ext cx="8638500" cy="35400"/>
          </a:xfrm>
          <a:prstGeom prst="straightConnector1">
            <a:avLst/>
          </a:prstGeom>
          <a:noFill/>
          <a:ln cap="flat" cmpd="sng" w="38100">
            <a:solidFill>
              <a:srgbClr val="FF0000"/>
            </a:solidFill>
            <a:prstDash val="solid"/>
            <a:round/>
            <a:headEnd len="med" w="med" type="none"/>
            <a:tailEnd len="med" w="med" type="none"/>
          </a:ln>
        </p:spPr>
      </p:cxnSp>
      <p:sp>
        <p:nvSpPr>
          <p:cNvPr id="787" name="Google Shape;787;p44"/>
          <p:cNvSpPr txBox="1"/>
          <p:nvPr/>
        </p:nvSpPr>
        <p:spPr>
          <a:xfrm>
            <a:off x="5552550" y="4449000"/>
            <a:ext cx="34113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FFFF"/>
                </a:solidFill>
                <a:latin typeface="Proxima Nova"/>
                <a:ea typeface="Proxima Nova"/>
                <a:cs typeface="Proxima Nova"/>
                <a:sym typeface="Proxima Nova"/>
              </a:rPr>
              <a:t>Lower-half components may be replaced</a:t>
            </a:r>
            <a:endParaRPr>
              <a:solidFill>
                <a:srgbClr val="00FFFF"/>
              </a:solidFill>
              <a:latin typeface="Proxima Nova"/>
              <a:ea typeface="Proxima Nova"/>
              <a:cs typeface="Proxima Nova"/>
              <a:sym typeface="Proxima Nov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D4B4E"/>
            </a:gs>
            <a:gs pos="100000">
              <a:srgbClr val="040405"/>
            </a:gs>
          </a:gsLst>
          <a:path path="circle">
            <a:fillToRect b="50%" l="50%" r="50%" t="50%"/>
          </a:path>
          <a:tileRect/>
        </a:gradFill>
      </p:bgPr>
    </p:bg>
    <p:spTree>
      <p:nvGrpSpPr>
        <p:cNvPr id="791" name="Shape 791"/>
        <p:cNvGrpSpPr/>
        <p:nvPr/>
      </p:nvGrpSpPr>
      <p:grpSpPr>
        <a:xfrm>
          <a:off x="0" y="0"/>
          <a:ext cx="0" cy="0"/>
          <a:chOff x="0" y="0"/>
          <a:chExt cx="0" cy="0"/>
        </a:xfrm>
      </p:grpSpPr>
      <p:sp>
        <p:nvSpPr>
          <p:cNvPr id="792" name="Google Shape;792;p45"/>
          <p:cNvSpPr/>
          <p:nvPr/>
        </p:nvSpPr>
        <p:spPr>
          <a:xfrm>
            <a:off x="3492250" y="3226150"/>
            <a:ext cx="2065800" cy="15708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5"/>
          <p:cNvSpPr txBox="1"/>
          <p:nvPr>
            <p:ph idx="1" type="body"/>
          </p:nvPr>
        </p:nvSpPr>
        <p:spPr>
          <a:xfrm>
            <a:off x="311700" y="1152475"/>
            <a:ext cx="4260300" cy="3545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rPr>
              <a:t>Step 1:  Restore Lower-Half</a:t>
            </a:r>
            <a:br>
              <a:rPr lang="en">
                <a:solidFill>
                  <a:srgbClr val="FFFFFF"/>
                </a:solidFill>
              </a:rPr>
            </a:br>
            <a:r>
              <a:rPr lang="en">
                <a:solidFill>
                  <a:srgbClr val="FFFFFF"/>
                </a:solidFill>
              </a:rPr>
              <a:t>Step 2: Re-initialize MPI</a:t>
            </a:r>
            <a:br>
              <a:rPr lang="en">
                <a:solidFill>
                  <a:srgbClr val="FFFFFF"/>
                </a:solidFill>
              </a:rPr>
            </a:br>
            <a:endParaRPr>
              <a:solidFill>
                <a:srgbClr val="FFFFFF"/>
              </a:solidFill>
            </a:endParaRPr>
          </a:p>
        </p:txBody>
      </p:sp>
      <p:sp>
        <p:nvSpPr>
          <p:cNvPr id="794" name="Google Shape;794;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4125"/>
                </a:solidFill>
              </a:rPr>
              <a:t>Restart Process</a:t>
            </a:r>
            <a:endParaRPr b="1">
              <a:solidFill>
                <a:srgbClr val="CC4125"/>
              </a:solidFill>
            </a:endParaRPr>
          </a:p>
        </p:txBody>
      </p:sp>
      <p:cxnSp>
        <p:nvCxnSpPr>
          <p:cNvPr id="795" name="Google Shape;795;p45"/>
          <p:cNvCxnSpPr/>
          <p:nvPr/>
        </p:nvCxnSpPr>
        <p:spPr>
          <a:xfrm flipH="1" rot="10800000">
            <a:off x="325450" y="3226150"/>
            <a:ext cx="8638500" cy="35400"/>
          </a:xfrm>
          <a:prstGeom prst="straightConnector1">
            <a:avLst/>
          </a:prstGeom>
          <a:noFill/>
          <a:ln cap="flat" cmpd="sng" w="38100">
            <a:solidFill>
              <a:srgbClr val="FF0000"/>
            </a:solidFill>
            <a:prstDash val="solid"/>
            <a:round/>
            <a:headEnd len="med" w="med" type="none"/>
            <a:tailEnd len="med" w="med" type="none"/>
          </a:ln>
        </p:spPr>
      </p:cxnSp>
      <p:sp>
        <p:nvSpPr>
          <p:cNvPr id="796" name="Google Shape;796;p45"/>
          <p:cNvSpPr txBox="1"/>
          <p:nvPr>
            <p:ph idx="1" type="body"/>
          </p:nvPr>
        </p:nvSpPr>
        <p:spPr>
          <a:xfrm>
            <a:off x="5651500" y="3624550"/>
            <a:ext cx="3312600" cy="866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 sz="1400">
                <a:solidFill>
                  <a:srgbClr val="FFFFFF"/>
                </a:solidFill>
              </a:rPr>
              <a:t>MPI_INIT</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Replay Configuration</a:t>
            </a:r>
            <a:br>
              <a:rPr lang="en" sz="1400">
                <a:solidFill>
                  <a:srgbClr val="FFFFFF"/>
                </a:solidFill>
              </a:rPr>
            </a:br>
            <a:endParaRPr sz="1400">
              <a:solidFill>
                <a:srgbClr val="FFFFFF"/>
              </a:solidFill>
            </a:endParaRPr>
          </a:p>
        </p:txBody>
      </p:sp>
      <p:sp>
        <p:nvSpPr>
          <p:cNvPr id="797" name="Google Shape;797;p45"/>
          <p:cNvSpPr/>
          <p:nvPr/>
        </p:nvSpPr>
        <p:spPr>
          <a:xfrm>
            <a:off x="7886268" y="1339075"/>
            <a:ext cx="516900" cy="12447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5"/>
          <p:cNvSpPr/>
          <p:nvPr/>
        </p:nvSpPr>
        <p:spPr>
          <a:xfrm>
            <a:off x="6369950" y="1379712"/>
            <a:ext cx="516900" cy="12447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5"/>
          <p:cNvSpPr/>
          <p:nvPr/>
        </p:nvSpPr>
        <p:spPr>
          <a:xfrm>
            <a:off x="7066480" y="1298438"/>
            <a:ext cx="639900" cy="25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0" name="Google Shape;800;p45"/>
          <p:cNvSpPr/>
          <p:nvPr/>
        </p:nvSpPr>
        <p:spPr>
          <a:xfrm>
            <a:off x="6428041" y="1629628"/>
            <a:ext cx="412200" cy="31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1" name="Google Shape;801;p45"/>
          <p:cNvSpPr/>
          <p:nvPr/>
        </p:nvSpPr>
        <p:spPr>
          <a:xfrm>
            <a:off x="6428041" y="2228486"/>
            <a:ext cx="412200" cy="31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2" name="Google Shape;802;p45"/>
          <p:cNvSpPr/>
          <p:nvPr/>
        </p:nvSpPr>
        <p:spPr>
          <a:xfrm>
            <a:off x="7938497" y="1629635"/>
            <a:ext cx="412200" cy="31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3" name="Google Shape;803;p45"/>
          <p:cNvSpPr/>
          <p:nvPr/>
        </p:nvSpPr>
        <p:spPr>
          <a:xfrm>
            <a:off x="7938497" y="2228486"/>
            <a:ext cx="412200" cy="31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804" name="Google Shape;804;p45"/>
          <p:cNvCxnSpPr>
            <a:stCxn id="800" idx="3"/>
            <a:endCxn id="802" idx="1"/>
          </p:cNvCxnSpPr>
          <p:nvPr/>
        </p:nvCxnSpPr>
        <p:spPr>
          <a:xfrm>
            <a:off x="6840241" y="1788778"/>
            <a:ext cx="1098300" cy="0"/>
          </a:xfrm>
          <a:prstGeom prst="straightConnector1">
            <a:avLst/>
          </a:prstGeom>
          <a:noFill/>
          <a:ln cap="flat" cmpd="sng" w="28575">
            <a:solidFill>
              <a:schemeClr val="lt2"/>
            </a:solidFill>
            <a:prstDash val="solid"/>
            <a:round/>
            <a:headEnd len="med" w="med" type="none"/>
            <a:tailEnd len="med" w="med" type="none"/>
          </a:ln>
        </p:spPr>
      </p:cxnSp>
      <p:cxnSp>
        <p:nvCxnSpPr>
          <p:cNvPr id="805" name="Google Shape;805;p45"/>
          <p:cNvCxnSpPr>
            <a:stCxn id="800" idx="3"/>
            <a:endCxn id="803" idx="1"/>
          </p:cNvCxnSpPr>
          <p:nvPr/>
        </p:nvCxnSpPr>
        <p:spPr>
          <a:xfrm>
            <a:off x="6840241" y="1788778"/>
            <a:ext cx="1098300" cy="598800"/>
          </a:xfrm>
          <a:prstGeom prst="straightConnector1">
            <a:avLst/>
          </a:prstGeom>
          <a:noFill/>
          <a:ln cap="flat" cmpd="sng" w="28575">
            <a:solidFill>
              <a:schemeClr val="dk2"/>
            </a:solidFill>
            <a:prstDash val="solid"/>
            <a:round/>
            <a:headEnd len="med" w="med" type="none"/>
            <a:tailEnd len="med" w="med" type="none"/>
          </a:ln>
        </p:spPr>
      </p:cxnSp>
      <p:cxnSp>
        <p:nvCxnSpPr>
          <p:cNvPr id="806" name="Google Shape;806;p45"/>
          <p:cNvCxnSpPr>
            <a:stCxn id="802" idx="2"/>
            <a:endCxn id="803" idx="0"/>
          </p:cNvCxnSpPr>
          <p:nvPr/>
        </p:nvCxnSpPr>
        <p:spPr>
          <a:xfrm>
            <a:off x="8144597" y="1947935"/>
            <a:ext cx="0" cy="280500"/>
          </a:xfrm>
          <a:prstGeom prst="straightConnector1">
            <a:avLst/>
          </a:prstGeom>
          <a:noFill/>
          <a:ln cap="flat" cmpd="sng" w="28575">
            <a:solidFill>
              <a:schemeClr val="dk2"/>
            </a:solidFill>
            <a:prstDash val="solid"/>
            <a:round/>
            <a:headEnd len="med" w="med" type="none"/>
            <a:tailEnd len="med" w="med" type="none"/>
          </a:ln>
        </p:spPr>
      </p:cxnSp>
      <p:cxnSp>
        <p:nvCxnSpPr>
          <p:cNvPr id="807" name="Google Shape;807;p45"/>
          <p:cNvCxnSpPr>
            <a:stCxn id="801" idx="3"/>
            <a:endCxn id="803" idx="1"/>
          </p:cNvCxnSpPr>
          <p:nvPr/>
        </p:nvCxnSpPr>
        <p:spPr>
          <a:xfrm>
            <a:off x="6840241" y="2387636"/>
            <a:ext cx="1098300" cy="0"/>
          </a:xfrm>
          <a:prstGeom prst="straightConnector1">
            <a:avLst/>
          </a:prstGeom>
          <a:noFill/>
          <a:ln cap="flat" cmpd="sng" w="28575">
            <a:solidFill>
              <a:schemeClr val="dk2"/>
            </a:solidFill>
            <a:prstDash val="solid"/>
            <a:round/>
            <a:headEnd len="med" w="med" type="none"/>
            <a:tailEnd len="med" w="med" type="none"/>
          </a:ln>
        </p:spPr>
      </p:cxnSp>
      <p:cxnSp>
        <p:nvCxnSpPr>
          <p:cNvPr id="808" name="Google Shape;808;p45"/>
          <p:cNvCxnSpPr>
            <a:stCxn id="800" idx="2"/>
            <a:endCxn id="801" idx="0"/>
          </p:cNvCxnSpPr>
          <p:nvPr/>
        </p:nvCxnSpPr>
        <p:spPr>
          <a:xfrm>
            <a:off x="6634141" y="1947928"/>
            <a:ext cx="0" cy="280500"/>
          </a:xfrm>
          <a:prstGeom prst="straightConnector1">
            <a:avLst/>
          </a:prstGeom>
          <a:noFill/>
          <a:ln cap="flat" cmpd="sng" w="28575">
            <a:solidFill>
              <a:schemeClr val="dk2"/>
            </a:solidFill>
            <a:prstDash val="solid"/>
            <a:round/>
            <a:headEnd len="med" w="med" type="none"/>
            <a:tailEnd len="med" w="med" type="none"/>
          </a:ln>
        </p:spPr>
      </p:cxnSp>
      <p:cxnSp>
        <p:nvCxnSpPr>
          <p:cNvPr id="809" name="Google Shape;809;p45"/>
          <p:cNvCxnSpPr>
            <a:stCxn id="801" idx="3"/>
            <a:endCxn id="802" idx="1"/>
          </p:cNvCxnSpPr>
          <p:nvPr/>
        </p:nvCxnSpPr>
        <p:spPr>
          <a:xfrm flipH="1" rot="10800000">
            <a:off x="6840241" y="1788836"/>
            <a:ext cx="1098300" cy="598800"/>
          </a:xfrm>
          <a:prstGeom prst="straightConnector1">
            <a:avLst/>
          </a:prstGeom>
          <a:noFill/>
          <a:ln cap="flat" cmpd="sng" w="28575">
            <a:solidFill>
              <a:schemeClr val="lt2"/>
            </a:solidFill>
            <a:prstDash val="solid"/>
            <a:round/>
            <a:headEnd len="med" w="med" type="none"/>
            <a:tailEnd len="med" w="med" type="none"/>
          </a:ln>
        </p:spPr>
      </p:cxnSp>
      <p:cxnSp>
        <p:nvCxnSpPr>
          <p:cNvPr id="810" name="Google Shape;810;p45"/>
          <p:cNvCxnSpPr>
            <a:stCxn id="800" idx="3"/>
            <a:endCxn id="799" idx="2"/>
          </p:cNvCxnSpPr>
          <p:nvPr/>
        </p:nvCxnSpPr>
        <p:spPr>
          <a:xfrm flipH="1" rot="10800000">
            <a:off x="6840241" y="1549378"/>
            <a:ext cx="546300" cy="239400"/>
          </a:xfrm>
          <a:prstGeom prst="straightConnector1">
            <a:avLst/>
          </a:prstGeom>
          <a:noFill/>
          <a:ln cap="flat" cmpd="sng" w="28575">
            <a:solidFill>
              <a:schemeClr val="dk2"/>
            </a:solidFill>
            <a:prstDash val="solid"/>
            <a:round/>
            <a:headEnd len="med" w="med" type="none"/>
            <a:tailEnd len="med" w="med" type="none"/>
          </a:ln>
        </p:spPr>
      </p:cxnSp>
      <p:cxnSp>
        <p:nvCxnSpPr>
          <p:cNvPr id="811" name="Google Shape;811;p45"/>
          <p:cNvCxnSpPr>
            <a:stCxn id="801" idx="3"/>
            <a:endCxn id="799" idx="2"/>
          </p:cNvCxnSpPr>
          <p:nvPr/>
        </p:nvCxnSpPr>
        <p:spPr>
          <a:xfrm flipH="1" rot="10800000">
            <a:off x="6840241" y="1549136"/>
            <a:ext cx="546300" cy="838500"/>
          </a:xfrm>
          <a:prstGeom prst="straightConnector1">
            <a:avLst/>
          </a:prstGeom>
          <a:noFill/>
          <a:ln cap="flat" cmpd="sng" w="28575">
            <a:solidFill>
              <a:schemeClr val="dk2"/>
            </a:solidFill>
            <a:prstDash val="solid"/>
            <a:round/>
            <a:headEnd len="med" w="med" type="none"/>
            <a:tailEnd len="med" w="med" type="none"/>
          </a:ln>
        </p:spPr>
      </p:cxnSp>
      <p:cxnSp>
        <p:nvCxnSpPr>
          <p:cNvPr id="812" name="Google Shape;812;p45"/>
          <p:cNvCxnSpPr>
            <a:stCxn id="802" idx="1"/>
            <a:endCxn id="799" idx="2"/>
          </p:cNvCxnSpPr>
          <p:nvPr/>
        </p:nvCxnSpPr>
        <p:spPr>
          <a:xfrm rot="10800000">
            <a:off x="7386497" y="1549385"/>
            <a:ext cx="552000" cy="239400"/>
          </a:xfrm>
          <a:prstGeom prst="straightConnector1">
            <a:avLst/>
          </a:prstGeom>
          <a:noFill/>
          <a:ln cap="flat" cmpd="sng" w="28575">
            <a:solidFill>
              <a:schemeClr val="dk2"/>
            </a:solidFill>
            <a:prstDash val="solid"/>
            <a:round/>
            <a:headEnd len="med" w="med" type="none"/>
            <a:tailEnd len="med" w="med" type="none"/>
          </a:ln>
        </p:spPr>
      </p:cxnSp>
      <p:cxnSp>
        <p:nvCxnSpPr>
          <p:cNvPr id="813" name="Google Shape;813;p45"/>
          <p:cNvCxnSpPr>
            <a:stCxn id="803" idx="1"/>
            <a:endCxn id="799" idx="2"/>
          </p:cNvCxnSpPr>
          <p:nvPr/>
        </p:nvCxnSpPr>
        <p:spPr>
          <a:xfrm rot="10800000">
            <a:off x="7386497" y="1549136"/>
            <a:ext cx="552000" cy="838500"/>
          </a:xfrm>
          <a:prstGeom prst="straightConnector1">
            <a:avLst/>
          </a:prstGeom>
          <a:noFill/>
          <a:ln cap="flat" cmpd="sng" w="28575">
            <a:solidFill>
              <a:schemeClr val="dk2"/>
            </a:solidFill>
            <a:prstDash val="solid"/>
            <a:round/>
            <a:headEnd len="med" w="med" type="none"/>
            <a:tailEnd len="med" w="med" type="none"/>
          </a:ln>
        </p:spPr>
      </p:cxnSp>
      <p:cxnSp>
        <p:nvCxnSpPr>
          <p:cNvPr id="814" name="Google Shape;814;p45"/>
          <p:cNvCxnSpPr>
            <a:stCxn id="796" idx="0"/>
          </p:cNvCxnSpPr>
          <p:nvPr/>
        </p:nvCxnSpPr>
        <p:spPr>
          <a:xfrm flipH="1" rot="10800000">
            <a:off x="7307800" y="2483650"/>
            <a:ext cx="1800" cy="1140900"/>
          </a:xfrm>
          <a:prstGeom prst="straightConnector1">
            <a:avLst/>
          </a:prstGeom>
          <a:noFill/>
          <a:ln cap="flat" cmpd="sng" w="28575">
            <a:solidFill>
              <a:srgbClr val="FF0000"/>
            </a:solidFill>
            <a:prstDash val="solid"/>
            <a:round/>
            <a:headEnd len="med" w="med" type="none"/>
            <a:tailEnd len="med" w="med" type="triangle"/>
          </a:ln>
        </p:spPr>
      </p:cxnSp>
      <p:sp>
        <p:nvSpPr>
          <p:cNvPr id="815" name="Google Shape;815;p45"/>
          <p:cNvSpPr txBox="1"/>
          <p:nvPr/>
        </p:nvSpPr>
        <p:spPr>
          <a:xfrm>
            <a:off x="6369950" y="2801050"/>
            <a:ext cx="2033400" cy="28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Naturally       Optimized</a:t>
            </a:r>
            <a:endParaRPr>
              <a:solidFill>
                <a:srgbClr val="FFFFFF"/>
              </a:solidFill>
              <a:latin typeface="Proxima Nova"/>
              <a:ea typeface="Proxima Nova"/>
              <a:cs typeface="Proxima Nova"/>
              <a:sym typeface="Proxima Nova"/>
            </a:endParaRPr>
          </a:p>
        </p:txBody>
      </p:sp>
      <p:sp>
        <p:nvSpPr>
          <p:cNvPr id="816" name="Google Shape;816;p45"/>
          <p:cNvSpPr/>
          <p:nvPr/>
        </p:nvSpPr>
        <p:spPr>
          <a:xfrm>
            <a:off x="3486750" y="3715475"/>
            <a:ext cx="2065800" cy="4953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MPI Library</a:t>
            </a:r>
            <a:endParaRPr/>
          </a:p>
        </p:txBody>
      </p:sp>
      <p:sp>
        <p:nvSpPr>
          <p:cNvPr id="817" name="Google Shape;817;p45"/>
          <p:cNvSpPr/>
          <p:nvPr/>
        </p:nvSpPr>
        <p:spPr>
          <a:xfrm>
            <a:off x="3486750" y="3276550"/>
            <a:ext cx="2065800" cy="3480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MPI Proxy Library</a:t>
            </a:r>
            <a:endParaRPr/>
          </a:p>
        </p:txBody>
      </p:sp>
      <p:sp>
        <p:nvSpPr>
          <p:cNvPr id="818" name="Google Shape;818;p45"/>
          <p:cNvSpPr/>
          <p:nvPr/>
        </p:nvSpPr>
        <p:spPr>
          <a:xfrm>
            <a:off x="3492250" y="4301700"/>
            <a:ext cx="2065800" cy="495300"/>
          </a:xfrm>
          <a:prstGeom prst="rect">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LIBC and friends</a:t>
            </a:r>
            <a:endParaRPr/>
          </a:p>
        </p:txBody>
      </p:sp>
      <p:sp>
        <p:nvSpPr>
          <p:cNvPr id="819" name="Google Shape;819;p45"/>
          <p:cNvSpPr txBox="1"/>
          <p:nvPr/>
        </p:nvSpPr>
        <p:spPr>
          <a:xfrm>
            <a:off x="5552550" y="4449000"/>
            <a:ext cx="34113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FFFF"/>
                </a:solidFill>
                <a:latin typeface="Proxima Nova"/>
                <a:ea typeface="Proxima Nova"/>
                <a:cs typeface="Proxima Nova"/>
                <a:sym typeface="Proxima Nova"/>
              </a:rPr>
              <a:t>Lower-half components may be replaced</a:t>
            </a:r>
            <a:endParaRPr>
              <a:solidFill>
                <a:srgbClr val="00FFFF"/>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7"/>
                                        </p:tgtEl>
                                        <p:attrNameLst>
                                          <p:attrName>style.visibility</p:attrName>
                                        </p:attrNameLst>
                                      </p:cBhvr>
                                      <p:to>
                                        <p:strVal val="visible"/>
                                      </p:to>
                                    </p:set>
                                    <p:animEffect filter="fade" transition="in">
                                      <p:cBhvr>
                                        <p:cTn dur="1000"/>
                                        <p:tgtEl>
                                          <p:spTgt spid="797"/>
                                        </p:tgtEl>
                                      </p:cBhvr>
                                    </p:animEffect>
                                  </p:childTnLst>
                                </p:cTn>
                              </p:par>
                              <p:par>
                                <p:cTn fill="hold" nodeType="withEffect" presetClass="entr" presetID="10" presetSubtype="0">
                                  <p:stCondLst>
                                    <p:cond delay="0"/>
                                  </p:stCondLst>
                                  <p:childTnLst>
                                    <p:set>
                                      <p:cBhvr>
                                        <p:cTn dur="1" fill="hold">
                                          <p:stCondLst>
                                            <p:cond delay="0"/>
                                          </p:stCondLst>
                                        </p:cTn>
                                        <p:tgtEl>
                                          <p:spTgt spid="798"/>
                                        </p:tgtEl>
                                        <p:attrNameLst>
                                          <p:attrName>style.visibility</p:attrName>
                                        </p:attrNameLst>
                                      </p:cBhvr>
                                      <p:to>
                                        <p:strVal val="visible"/>
                                      </p:to>
                                    </p:set>
                                    <p:animEffect filter="fade" transition="in">
                                      <p:cBhvr>
                                        <p:cTn dur="1000"/>
                                        <p:tgtEl>
                                          <p:spTgt spid="798"/>
                                        </p:tgtEl>
                                      </p:cBhvr>
                                    </p:animEffect>
                                  </p:childTnLst>
                                </p:cTn>
                              </p:par>
                              <p:par>
                                <p:cTn fill="hold" nodeType="withEffect" presetClass="entr" presetID="10" presetSubtype="0">
                                  <p:stCondLst>
                                    <p:cond delay="0"/>
                                  </p:stCondLst>
                                  <p:childTnLst>
                                    <p:set>
                                      <p:cBhvr>
                                        <p:cTn dur="1" fill="hold">
                                          <p:stCondLst>
                                            <p:cond delay="0"/>
                                          </p:stCondLst>
                                        </p:cTn>
                                        <p:tgtEl>
                                          <p:spTgt spid="799"/>
                                        </p:tgtEl>
                                        <p:attrNameLst>
                                          <p:attrName>style.visibility</p:attrName>
                                        </p:attrNameLst>
                                      </p:cBhvr>
                                      <p:to>
                                        <p:strVal val="visible"/>
                                      </p:to>
                                    </p:set>
                                    <p:animEffect filter="fade" transition="in">
                                      <p:cBhvr>
                                        <p:cTn dur="1000"/>
                                        <p:tgtEl>
                                          <p:spTgt spid="799"/>
                                        </p:tgtEl>
                                      </p:cBhvr>
                                    </p:animEffect>
                                  </p:childTnLst>
                                </p:cTn>
                              </p:par>
                              <p:par>
                                <p:cTn fill="hold" nodeType="withEffect" presetClass="entr" presetID="10" presetSubtype="0">
                                  <p:stCondLst>
                                    <p:cond delay="0"/>
                                  </p:stCondLst>
                                  <p:childTnLst>
                                    <p:set>
                                      <p:cBhvr>
                                        <p:cTn dur="1" fill="hold">
                                          <p:stCondLst>
                                            <p:cond delay="0"/>
                                          </p:stCondLst>
                                        </p:cTn>
                                        <p:tgtEl>
                                          <p:spTgt spid="800"/>
                                        </p:tgtEl>
                                        <p:attrNameLst>
                                          <p:attrName>style.visibility</p:attrName>
                                        </p:attrNameLst>
                                      </p:cBhvr>
                                      <p:to>
                                        <p:strVal val="visible"/>
                                      </p:to>
                                    </p:set>
                                    <p:animEffect filter="fade" transition="in">
                                      <p:cBhvr>
                                        <p:cTn dur="1000"/>
                                        <p:tgtEl>
                                          <p:spTgt spid="800"/>
                                        </p:tgtEl>
                                      </p:cBhvr>
                                    </p:animEffect>
                                  </p:childTnLst>
                                </p:cTn>
                              </p:par>
                              <p:par>
                                <p:cTn fill="hold" nodeType="withEffect" presetClass="entr" presetID="10" presetSubtype="0">
                                  <p:stCondLst>
                                    <p:cond delay="0"/>
                                  </p:stCondLst>
                                  <p:childTnLst>
                                    <p:set>
                                      <p:cBhvr>
                                        <p:cTn dur="1" fill="hold">
                                          <p:stCondLst>
                                            <p:cond delay="0"/>
                                          </p:stCondLst>
                                        </p:cTn>
                                        <p:tgtEl>
                                          <p:spTgt spid="801"/>
                                        </p:tgtEl>
                                        <p:attrNameLst>
                                          <p:attrName>style.visibility</p:attrName>
                                        </p:attrNameLst>
                                      </p:cBhvr>
                                      <p:to>
                                        <p:strVal val="visible"/>
                                      </p:to>
                                    </p:set>
                                    <p:animEffect filter="fade" transition="in">
                                      <p:cBhvr>
                                        <p:cTn dur="1000"/>
                                        <p:tgtEl>
                                          <p:spTgt spid="801"/>
                                        </p:tgtEl>
                                      </p:cBhvr>
                                    </p:animEffect>
                                  </p:childTnLst>
                                </p:cTn>
                              </p:par>
                              <p:par>
                                <p:cTn fill="hold" nodeType="withEffect" presetClass="entr" presetID="10" presetSubtype="0">
                                  <p:stCondLst>
                                    <p:cond delay="0"/>
                                  </p:stCondLst>
                                  <p:childTnLst>
                                    <p:set>
                                      <p:cBhvr>
                                        <p:cTn dur="1" fill="hold">
                                          <p:stCondLst>
                                            <p:cond delay="0"/>
                                          </p:stCondLst>
                                        </p:cTn>
                                        <p:tgtEl>
                                          <p:spTgt spid="802"/>
                                        </p:tgtEl>
                                        <p:attrNameLst>
                                          <p:attrName>style.visibility</p:attrName>
                                        </p:attrNameLst>
                                      </p:cBhvr>
                                      <p:to>
                                        <p:strVal val="visible"/>
                                      </p:to>
                                    </p:set>
                                    <p:animEffect filter="fade" transition="in">
                                      <p:cBhvr>
                                        <p:cTn dur="1000"/>
                                        <p:tgtEl>
                                          <p:spTgt spid="802"/>
                                        </p:tgtEl>
                                      </p:cBhvr>
                                    </p:animEffect>
                                  </p:childTnLst>
                                </p:cTn>
                              </p:par>
                              <p:par>
                                <p:cTn fill="hold" nodeType="withEffect" presetClass="entr" presetID="10" presetSubtype="0">
                                  <p:stCondLst>
                                    <p:cond delay="0"/>
                                  </p:stCondLst>
                                  <p:childTnLst>
                                    <p:set>
                                      <p:cBhvr>
                                        <p:cTn dur="1" fill="hold">
                                          <p:stCondLst>
                                            <p:cond delay="0"/>
                                          </p:stCondLst>
                                        </p:cTn>
                                        <p:tgtEl>
                                          <p:spTgt spid="803"/>
                                        </p:tgtEl>
                                        <p:attrNameLst>
                                          <p:attrName>style.visibility</p:attrName>
                                        </p:attrNameLst>
                                      </p:cBhvr>
                                      <p:to>
                                        <p:strVal val="visible"/>
                                      </p:to>
                                    </p:set>
                                    <p:animEffect filter="fade" transition="in">
                                      <p:cBhvr>
                                        <p:cTn dur="1000"/>
                                        <p:tgtEl>
                                          <p:spTgt spid="803"/>
                                        </p:tgtEl>
                                      </p:cBhvr>
                                    </p:animEffect>
                                  </p:childTnLst>
                                </p:cTn>
                              </p:par>
                              <p:par>
                                <p:cTn fill="hold" nodeType="withEffect" presetClass="entr" presetID="10" presetSubtype="0">
                                  <p:stCondLst>
                                    <p:cond delay="0"/>
                                  </p:stCondLst>
                                  <p:childTnLst>
                                    <p:set>
                                      <p:cBhvr>
                                        <p:cTn dur="1" fill="hold">
                                          <p:stCondLst>
                                            <p:cond delay="0"/>
                                          </p:stCondLst>
                                        </p:cTn>
                                        <p:tgtEl>
                                          <p:spTgt spid="804"/>
                                        </p:tgtEl>
                                        <p:attrNameLst>
                                          <p:attrName>style.visibility</p:attrName>
                                        </p:attrNameLst>
                                      </p:cBhvr>
                                      <p:to>
                                        <p:strVal val="visible"/>
                                      </p:to>
                                    </p:set>
                                    <p:animEffect filter="fade" transition="in">
                                      <p:cBhvr>
                                        <p:cTn dur="1000"/>
                                        <p:tgtEl>
                                          <p:spTgt spid="804"/>
                                        </p:tgtEl>
                                      </p:cBhvr>
                                    </p:animEffect>
                                  </p:childTnLst>
                                </p:cTn>
                              </p:par>
                              <p:par>
                                <p:cTn fill="hold" nodeType="withEffect" presetClass="entr" presetID="10" presetSubtype="0">
                                  <p:stCondLst>
                                    <p:cond delay="0"/>
                                  </p:stCondLst>
                                  <p:childTnLst>
                                    <p:set>
                                      <p:cBhvr>
                                        <p:cTn dur="1" fill="hold">
                                          <p:stCondLst>
                                            <p:cond delay="0"/>
                                          </p:stCondLst>
                                        </p:cTn>
                                        <p:tgtEl>
                                          <p:spTgt spid="805"/>
                                        </p:tgtEl>
                                        <p:attrNameLst>
                                          <p:attrName>style.visibility</p:attrName>
                                        </p:attrNameLst>
                                      </p:cBhvr>
                                      <p:to>
                                        <p:strVal val="visible"/>
                                      </p:to>
                                    </p:set>
                                    <p:animEffect filter="fade" transition="in">
                                      <p:cBhvr>
                                        <p:cTn dur="1000"/>
                                        <p:tgtEl>
                                          <p:spTgt spid="805"/>
                                        </p:tgtEl>
                                      </p:cBhvr>
                                    </p:animEffect>
                                  </p:childTnLst>
                                </p:cTn>
                              </p:par>
                              <p:par>
                                <p:cTn fill="hold" nodeType="withEffect" presetClass="entr" presetID="10" presetSubtype="0">
                                  <p:stCondLst>
                                    <p:cond delay="0"/>
                                  </p:stCondLst>
                                  <p:childTnLst>
                                    <p:set>
                                      <p:cBhvr>
                                        <p:cTn dur="1" fill="hold">
                                          <p:stCondLst>
                                            <p:cond delay="0"/>
                                          </p:stCondLst>
                                        </p:cTn>
                                        <p:tgtEl>
                                          <p:spTgt spid="806"/>
                                        </p:tgtEl>
                                        <p:attrNameLst>
                                          <p:attrName>style.visibility</p:attrName>
                                        </p:attrNameLst>
                                      </p:cBhvr>
                                      <p:to>
                                        <p:strVal val="visible"/>
                                      </p:to>
                                    </p:set>
                                    <p:animEffect filter="fade" transition="in">
                                      <p:cBhvr>
                                        <p:cTn dur="1000"/>
                                        <p:tgtEl>
                                          <p:spTgt spid="806"/>
                                        </p:tgtEl>
                                      </p:cBhvr>
                                    </p:animEffect>
                                  </p:childTnLst>
                                </p:cTn>
                              </p:par>
                              <p:par>
                                <p:cTn fill="hold" nodeType="withEffect" presetClass="entr" presetID="10" presetSubtype="0">
                                  <p:stCondLst>
                                    <p:cond delay="0"/>
                                  </p:stCondLst>
                                  <p:childTnLst>
                                    <p:set>
                                      <p:cBhvr>
                                        <p:cTn dur="1" fill="hold">
                                          <p:stCondLst>
                                            <p:cond delay="0"/>
                                          </p:stCondLst>
                                        </p:cTn>
                                        <p:tgtEl>
                                          <p:spTgt spid="807"/>
                                        </p:tgtEl>
                                        <p:attrNameLst>
                                          <p:attrName>style.visibility</p:attrName>
                                        </p:attrNameLst>
                                      </p:cBhvr>
                                      <p:to>
                                        <p:strVal val="visible"/>
                                      </p:to>
                                    </p:set>
                                    <p:animEffect filter="fade" transition="in">
                                      <p:cBhvr>
                                        <p:cTn dur="1000"/>
                                        <p:tgtEl>
                                          <p:spTgt spid="807"/>
                                        </p:tgtEl>
                                      </p:cBhvr>
                                    </p:animEffect>
                                  </p:childTnLst>
                                </p:cTn>
                              </p:par>
                              <p:par>
                                <p:cTn fill="hold" nodeType="withEffect" presetClass="entr" presetID="10" presetSubtype="0">
                                  <p:stCondLst>
                                    <p:cond delay="0"/>
                                  </p:stCondLst>
                                  <p:childTnLst>
                                    <p:set>
                                      <p:cBhvr>
                                        <p:cTn dur="1" fill="hold">
                                          <p:stCondLst>
                                            <p:cond delay="0"/>
                                          </p:stCondLst>
                                        </p:cTn>
                                        <p:tgtEl>
                                          <p:spTgt spid="808"/>
                                        </p:tgtEl>
                                        <p:attrNameLst>
                                          <p:attrName>style.visibility</p:attrName>
                                        </p:attrNameLst>
                                      </p:cBhvr>
                                      <p:to>
                                        <p:strVal val="visible"/>
                                      </p:to>
                                    </p:set>
                                    <p:animEffect filter="fade" transition="in">
                                      <p:cBhvr>
                                        <p:cTn dur="1000"/>
                                        <p:tgtEl>
                                          <p:spTgt spid="808"/>
                                        </p:tgtEl>
                                      </p:cBhvr>
                                    </p:animEffect>
                                  </p:childTnLst>
                                </p:cTn>
                              </p:par>
                              <p:par>
                                <p:cTn fill="hold" nodeType="withEffect" presetClass="entr" presetID="10" presetSubtype="0">
                                  <p:stCondLst>
                                    <p:cond delay="0"/>
                                  </p:stCondLst>
                                  <p:childTnLst>
                                    <p:set>
                                      <p:cBhvr>
                                        <p:cTn dur="1" fill="hold">
                                          <p:stCondLst>
                                            <p:cond delay="0"/>
                                          </p:stCondLst>
                                        </p:cTn>
                                        <p:tgtEl>
                                          <p:spTgt spid="809"/>
                                        </p:tgtEl>
                                        <p:attrNameLst>
                                          <p:attrName>style.visibility</p:attrName>
                                        </p:attrNameLst>
                                      </p:cBhvr>
                                      <p:to>
                                        <p:strVal val="visible"/>
                                      </p:to>
                                    </p:set>
                                    <p:animEffect filter="fade" transition="in">
                                      <p:cBhvr>
                                        <p:cTn dur="1000"/>
                                        <p:tgtEl>
                                          <p:spTgt spid="809"/>
                                        </p:tgtEl>
                                      </p:cBhvr>
                                    </p:animEffect>
                                  </p:childTnLst>
                                </p:cTn>
                              </p:par>
                              <p:par>
                                <p:cTn fill="hold" nodeType="withEffect" presetClass="entr" presetID="10" presetSubtype="0">
                                  <p:stCondLst>
                                    <p:cond delay="0"/>
                                  </p:stCondLst>
                                  <p:childTnLst>
                                    <p:set>
                                      <p:cBhvr>
                                        <p:cTn dur="1" fill="hold">
                                          <p:stCondLst>
                                            <p:cond delay="0"/>
                                          </p:stCondLst>
                                        </p:cTn>
                                        <p:tgtEl>
                                          <p:spTgt spid="810"/>
                                        </p:tgtEl>
                                        <p:attrNameLst>
                                          <p:attrName>style.visibility</p:attrName>
                                        </p:attrNameLst>
                                      </p:cBhvr>
                                      <p:to>
                                        <p:strVal val="visible"/>
                                      </p:to>
                                    </p:set>
                                    <p:animEffect filter="fade" transition="in">
                                      <p:cBhvr>
                                        <p:cTn dur="1000"/>
                                        <p:tgtEl>
                                          <p:spTgt spid="810"/>
                                        </p:tgtEl>
                                      </p:cBhvr>
                                    </p:animEffect>
                                  </p:childTnLst>
                                </p:cTn>
                              </p:par>
                              <p:par>
                                <p:cTn fill="hold" nodeType="withEffect" presetClass="entr" presetID="10" presetSubtype="0">
                                  <p:stCondLst>
                                    <p:cond delay="0"/>
                                  </p:stCondLst>
                                  <p:childTnLst>
                                    <p:set>
                                      <p:cBhvr>
                                        <p:cTn dur="1" fill="hold">
                                          <p:stCondLst>
                                            <p:cond delay="0"/>
                                          </p:stCondLst>
                                        </p:cTn>
                                        <p:tgtEl>
                                          <p:spTgt spid="811"/>
                                        </p:tgtEl>
                                        <p:attrNameLst>
                                          <p:attrName>style.visibility</p:attrName>
                                        </p:attrNameLst>
                                      </p:cBhvr>
                                      <p:to>
                                        <p:strVal val="visible"/>
                                      </p:to>
                                    </p:set>
                                    <p:animEffect filter="fade" transition="in">
                                      <p:cBhvr>
                                        <p:cTn dur="1000"/>
                                        <p:tgtEl>
                                          <p:spTgt spid="811"/>
                                        </p:tgtEl>
                                      </p:cBhvr>
                                    </p:animEffect>
                                  </p:childTnLst>
                                </p:cTn>
                              </p:par>
                              <p:par>
                                <p:cTn fill="hold" nodeType="withEffect" presetClass="entr" presetID="10" presetSubtype="0">
                                  <p:stCondLst>
                                    <p:cond delay="0"/>
                                  </p:stCondLst>
                                  <p:childTnLst>
                                    <p:set>
                                      <p:cBhvr>
                                        <p:cTn dur="1" fill="hold">
                                          <p:stCondLst>
                                            <p:cond delay="0"/>
                                          </p:stCondLst>
                                        </p:cTn>
                                        <p:tgtEl>
                                          <p:spTgt spid="812"/>
                                        </p:tgtEl>
                                        <p:attrNameLst>
                                          <p:attrName>style.visibility</p:attrName>
                                        </p:attrNameLst>
                                      </p:cBhvr>
                                      <p:to>
                                        <p:strVal val="visible"/>
                                      </p:to>
                                    </p:set>
                                    <p:animEffect filter="fade" transition="in">
                                      <p:cBhvr>
                                        <p:cTn dur="1000"/>
                                        <p:tgtEl>
                                          <p:spTgt spid="812"/>
                                        </p:tgtEl>
                                      </p:cBhvr>
                                    </p:animEffect>
                                  </p:childTnLst>
                                </p:cTn>
                              </p:par>
                              <p:par>
                                <p:cTn fill="hold" nodeType="withEffect" presetClass="entr" presetID="10" presetSubtype="0">
                                  <p:stCondLst>
                                    <p:cond delay="0"/>
                                  </p:stCondLst>
                                  <p:childTnLst>
                                    <p:set>
                                      <p:cBhvr>
                                        <p:cTn dur="1" fill="hold">
                                          <p:stCondLst>
                                            <p:cond delay="0"/>
                                          </p:stCondLst>
                                        </p:cTn>
                                        <p:tgtEl>
                                          <p:spTgt spid="813"/>
                                        </p:tgtEl>
                                        <p:attrNameLst>
                                          <p:attrName>style.visibility</p:attrName>
                                        </p:attrNameLst>
                                      </p:cBhvr>
                                      <p:to>
                                        <p:strVal val="visible"/>
                                      </p:to>
                                    </p:set>
                                    <p:animEffect filter="fade" transition="in">
                                      <p:cBhvr>
                                        <p:cTn dur="1000"/>
                                        <p:tgtEl>
                                          <p:spTgt spid="813"/>
                                        </p:tgtEl>
                                      </p:cBhvr>
                                    </p:animEffect>
                                  </p:childTnLst>
                                </p:cTn>
                              </p:par>
                              <p:par>
                                <p:cTn fill="hold" nodeType="withEffect" presetClass="entr" presetID="10" presetSubtype="0">
                                  <p:stCondLst>
                                    <p:cond delay="0"/>
                                  </p:stCondLst>
                                  <p:childTnLst>
                                    <p:set>
                                      <p:cBhvr>
                                        <p:cTn dur="1" fill="hold">
                                          <p:stCondLst>
                                            <p:cond delay="0"/>
                                          </p:stCondLst>
                                        </p:cTn>
                                        <p:tgtEl>
                                          <p:spTgt spid="814"/>
                                        </p:tgtEl>
                                        <p:attrNameLst>
                                          <p:attrName>style.visibility</p:attrName>
                                        </p:attrNameLst>
                                      </p:cBhvr>
                                      <p:to>
                                        <p:strVal val="visible"/>
                                      </p:to>
                                    </p:set>
                                    <p:animEffect filter="fade" transition="in">
                                      <p:cBhvr>
                                        <p:cTn dur="1000"/>
                                        <p:tgtEl>
                                          <p:spTgt spid="814"/>
                                        </p:tgtEl>
                                      </p:cBhvr>
                                    </p:animEffect>
                                  </p:childTnLst>
                                </p:cTn>
                              </p:par>
                              <p:par>
                                <p:cTn fill="hold" nodeType="withEffect" presetClass="entr" presetID="10" presetSubtype="0">
                                  <p:stCondLst>
                                    <p:cond delay="0"/>
                                  </p:stCondLst>
                                  <p:childTnLst>
                                    <p:set>
                                      <p:cBhvr>
                                        <p:cTn dur="1" fill="hold">
                                          <p:stCondLst>
                                            <p:cond delay="0"/>
                                          </p:stCondLst>
                                        </p:cTn>
                                        <p:tgtEl>
                                          <p:spTgt spid="815"/>
                                        </p:tgtEl>
                                        <p:attrNameLst>
                                          <p:attrName>style.visibility</p:attrName>
                                        </p:attrNameLst>
                                      </p:cBhvr>
                                      <p:to>
                                        <p:strVal val="visible"/>
                                      </p:to>
                                    </p:set>
                                    <p:animEffect filter="fade" transition="in">
                                      <p:cBhvr>
                                        <p:cTn dur="1000"/>
                                        <p:tgtEl>
                                          <p:spTgt spid="8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D4B4E"/>
            </a:gs>
            <a:gs pos="100000">
              <a:srgbClr val="040405"/>
            </a:gs>
          </a:gsLst>
          <a:path path="circle">
            <a:fillToRect b="50%" l="50%" r="50%" t="50%"/>
          </a:path>
          <a:tileRect/>
        </a:gradFill>
      </p:bgPr>
    </p:bg>
    <p:spTree>
      <p:nvGrpSpPr>
        <p:cNvPr id="823" name="Shape 823"/>
        <p:cNvGrpSpPr/>
        <p:nvPr/>
      </p:nvGrpSpPr>
      <p:grpSpPr>
        <a:xfrm>
          <a:off x="0" y="0"/>
          <a:ext cx="0" cy="0"/>
          <a:chOff x="0" y="0"/>
          <a:chExt cx="0" cy="0"/>
        </a:xfrm>
      </p:grpSpPr>
      <p:sp>
        <p:nvSpPr>
          <p:cNvPr id="824" name="Google Shape;824;p46"/>
          <p:cNvSpPr txBox="1"/>
          <p:nvPr>
            <p:ph idx="1" type="body"/>
          </p:nvPr>
        </p:nvSpPr>
        <p:spPr>
          <a:xfrm>
            <a:off x="311700" y="1152475"/>
            <a:ext cx="4260300" cy="192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lt1"/>
                </a:solidFill>
              </a:rPr>
              <a:t>Step 1:  Restore Lower-Half</a:t>
            </a:r>
            <a:br>
              <a:rPr lang="en">
                <a:solidFill>
                  <a:schemeClr val="lt1"/>
                </a:solidFill>
              </a:rPr>
            </a:br>
            <a:r>
              <a:rPr lang="en">
                <a:solidFill>
                  <a:schemeClr val="lt1"/>
                </a:solidFill>
              </a:rPr>
              <a:t>Step 2: Re-initialize MPI</a:t>
            </a:r>
            <a:br>
              <a:rPr lang="en">
                <a:solidFill>
                  <a:schemeClr val="lt1"/>
                </a:solidFill>
              </a:rPr>
            </a:br>
            <a:r>
              <a:rPr lang="en">
                <a:solidFill>
                  <a:schemeClr val="lt1"/>
                </a:solidFill>
              </a:rPr>
              <a:t>Step 3: Restore Upper-Half</a:t>
            </a:r>
            <a:endParaRPr>
              <a:solidFill>
                <a:srgbClr val="FFFFFF"/>
              </a:solidFill>
            </a:endParaRPr>
          </a:p>
        </p:txBody>
      </p:sp>
      <p:sp>
        <p:nvSpPr>
          <p:cNvPr id="825" name="Google Shape;825;p46"/>
          <p:cNvSpPr/>
          <p:nvPr/>
        </p:nvSpPr>
        <p:spPr>
          <a:xfrm>
            <a:off x="3492250" y="1698000"/>
            <a:ext cx="2065800" cy="30990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6"/>
          <p:cNvSpPr/>
          <p:nvPr/>
        </p:nvSpPr>
        <p:spPr>
          <a:xfrm>
            <a:off x="3486750" y="3715475"/>
            <a:ext cx="2065800" cy="4953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MPI Library</a:t>
            </a:r>
            <a:endParaRPr/>
          </a:p>
        </p:txBody>
      </p:sp>
      <p:sp>
        <p:nvSpPr>
          <p:cNvPr id="827" name="Google Shape;827;p46"/>
          <p:cNvSpPr/>
          <p:nvPr/>
        </p:nvSpPr>
        <p:spPr>
          <a:xfrm>
            <a:off x="3486750" y="3276550"/>
            <a:ext cx="2065800" cy="348000"/>
          </a:xfrm>
          <a:prstGeom prst="rect">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MPI Proxy Library</a:t>
            </a:r>
            <a:endParaRPr/>
          </a:p>
        </p:txBody>
      </p:sp>
      <p:sp>
        <p:nvSpPr>
          <p:cNvPr id="828" name="Google Shape;828;p46"/>
          <p:cNvSpPr/>
          <p:nvPr/>
        </p:nvSpPr>
        <p:spPr>
          <a:xfrm>
            <a:off x="3492250" y="4301700"/>
            <a:ext cx="2065800" cy="495300"/>
          </a:xfrm>
          <a:prstGeom prst="rect">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LIBC and friends</a:t>
            </a:r>
            <a:endParaRPr/>
          </a:p>
        </p:txBody>
      </p:sp>
      <p:sp>
        <p:nvSpPr>
          <p:cNvPr id="829" name="Google Shape;829;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4125"/>
                </a:solidFill>
              </a:rPr>
              <a:t>Restart Process</a:t>
            </a:r>
            <a:endParaRPr b="1">
              <a:solidFill>
                <a:srgbClr val="CC4125"/>
              </a:solidFill>
            </a:endParaRPr>
          </a:p>
        </p:txBody>
      </p:sp>
      <p:cxnSp>
        <p:nvCxnSpPr>
          <p:cNvPr id="830" name="Google Shape;830;p46"/>
          <p:cNvCxnSpPr/>
          <p:nvPr/>
        </p:nvCxnSpPr>
        <p:spPr>
          <a:xfrm flipH="1" rot="10800000">
            <a:off x="325450" y="3226150"/>
            <a:ext cx="8638500" cy="35400"/>
          </a:xfrm>
          <a:prstGeom prst="straightConnector1">
            <a:avLst/>
          </a:prstGeom>
          <a:noFill/>
          <a:ln cap="flat" cmpd="sng" w="38100">
            <a:solidFill>
              <a:srgbClr val="FF0000"/>
            </a:solidFill>
            <a:prstDash val="solid"/>
            <a:round/>
            <a:headEnd len="med" w="med" type="none"/>
            <a:tailEnd len="med" w="med" type="none"/>
          </a:ln>
        </p:spPr>
      </p:cxnSp>
      <p:sp>
        <p:nvSpPr>
          <p:cNvPr id="831" name="Google Shape;831;p46"/>
          <p:cNvSpPr/>
          <p:nvPr/>
        </p:nvSpPr>
        <p:spPr>
          <a:xfrm>
            <a:off x="3495850" y="1705075"/>
            <a:ext cx="2058600" cy="51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MPI Application</a:t>
            </a:r>
            <a:endParaRPr/>
          </a:p>
        </p:txBody>
      </p:sp>
      <p:sp>
        <p:nvSpPr>
          <p:cNvPr id="832" name="Google Shape;832;p46"/>
          <p:cNvSpPr/>
          <p:nvPr/>
        </p:nvSpPr>
        <p:spPr>
          <a:xfrm>
            <a:off x="3495850" y="2342849"/>
            <a:ext cx="2058600" cy="34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Config and Drain Info</a:t>
            </a:r>
            <a:endParaRPr/>
          </a:p>
        </p:txBody>
      </p:sp>
      <p:sp>
        <p:nvSpPr>
          <p:cNvPr id="833" name="Google Shape;833;p46"/>
          <p:cNvSpPr/>
          <p:nvPr/>
        </p:nvSpPr>
        <p:spPr>
          <a:xfrm>
            <a:off x="3492250" y="2863150"/>
            <a:ext cx="2065800" cy="348000"/>
          </a:xfrm>
          <a:prstGeom prst="rect">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LIBC and friends</a:t>
            </a:r>
            <a:endParaRPr/>
          </a:p>
        </p:txBody>
      </p:sp>
      <p:sp>
        <p:nvSpPr>
          <p:cNvPr id="834" name="Google Shape;834;p46"/>
          <p:cNvSpPr txBox="1"/>
          <p:nvPr/>
        </p:nvSpPr>
        <p:spPr>
          <a:xfrm>
            <a:off x="4080300" y="1261750"/>
            <a:ext cx="983400" cy="4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MPI Rank</a:t>
            </a:r>
            <a:endParaRPr>
              <a:solidFill>
                <a:srgbClr val="FFFFFF"/>
              </a:solidFill>
              <a:latin typeface="Proxima Nova"/>
              <a:ea typeface="Proxima Nova"/>
              <a:cs typeface="Proxima Nova"/>
              <a:sym typeface="Proxima Nova"/>
            </a:endParaRPr>
          </a:p>
        </p:txBody>
      </p:sp>
      <p:sp>
        <p:nvSpPr>
          <p:cNvPr id="835" name="Google Shape;835;p46"/>
          <p:cNvSpPr txBox="1"/>
          <p:nvPr>
            <p:ph idx="1" type="body"/>
          </p:nvPr>
        </p:nvSpPr>
        <p:spPr>
          <a:xfrm>
            <a:off x="5651500" y="3624550"/>
            <a:ext cx="3312600" cy="866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FFFFFF"/>
              </a:buClr>
              <a:buSzPts val="1400"/>
              <a:buChar char="●"/>
            </a:pPr>
            <a:r>
              <a:rPr lang="en" sz="1400">
                <a:solidFill>
                  <a:srgbClr val="FFFFFF"/>
                </a:solidFill>
              </a:rPr>
              <a:t>MPI_INIT</a:t>
            </a:r>
            <a:endParaRPr sz="1400">
              <a:solidFill>
                <a:srgbClr val="FFFFFF"/>
              </a:solidFill>
            </a:endParaRPr>
          </a:p>
          <a:p>
            <a:pPr indent="-317500" lvl="0" marL="457200" rtl="0" algn="l">
              <a:spcBef>
                <a:spcPts val="0"/>
              </a:spcBef>
              <a:spcAft>
                <a:spcPts val="0"/>
              </a:spcAft>
              <a:buClr>
                <a:srgbClr val="FFFFFF"/>
              </a:buClr>
              <a:buSzPts val="1400"/>
              <a:buChar char="●"/>
            </a:pPr>
            <a:r>
              <a:rPr lang="en" sz="1400">
                <a:solidFill>
                  <a:srgbClr val="FFFFFF"/>
                </a:solidFill>
              </a:rPr>
              <a:t>Replay Configuration</a:t>
            </a:r>
            <a:br>
              <a:rPr lang="en" sz="1400">
                <a:solidFill>
                  <a:srgbClr val="FFFFFF"/>
                </a:solidFill>
              </a:rPr>
            </a:br>
            <a:endParaRPr sz="1400">
              <a:solidFill>
                <a:srgbClr val="FFFFFF"/>
              </a:solidFill>
            </a:endParaRPr>
          </a:p>
        </p:txBody>
      </p:sp>
      <p:sp>
        <p:nvSpPr>
          <p:cNvPr id="836" name="Google Shape;836;p46"/>
          <p:cNvSpPr/>
          <p:nvPr/>
        </p:nvSpPr>
        <p:spPr>
          <a:xfrm>
            <a:off x="7886268" y="1339075"/>
            <a:ext cx="516900" cy="12447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46"/>
          <p:cNvSpPr/>
          <p:nvPr/>
        </p:nvSpPr>
        <p:spPr>
          <a:xfrm>
            <a:off x="6369950" y="1379712"/>
            <a:ext cx="516900" cy="12447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46"/>
          <p:cNvSpPr/>
          <p:nvPr/>
        </p:nvSpPr>
        <p:spPr>
          <a:xfrm>
            <a:off x="7066480" y="1298438"/>
            <a:ext cx="639900" cy="25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39" name="Google Shape;839;p46"/>
          <p:cNvSpPr/>
          <p:nvPr/>
        </p:nvSpPr>
        <p:spPr>
          <a:xfrm>
            <a:off x="6428041" y="1629628"/>
            <a:ext cx="412200" cy="31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40" name="Google Shape;840;p46"/>
          <p:cNvSpPr/>
          <p:nvPr/>
        </p:nvSpPr>
        <p:spPr>
          <a:xfrm>
            <a:off x="6428041" y="2228486"/>
            <a:ext cx="412200" cy="31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41" name="Google Shape;841;p46"/>
          <p:cNvSpPr/>
          <p:nvPr/>
        </p:nvSpPr>
        <p:spPr>
          <a:xfrm>
            <a:off x="7938497" y="1629635"/>
            <a:ext cx="412200" cy="31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42" name="Google Shape;842;p46"/>
          <p:cNvSpPr/>
          <p:nvPr/>
        </p:nvSpPr>
        <p:spPr>
          <a:xfrm>
            <a:off x="7938497" y="2228486"/>
            <a:ext cx="412200" cy="3183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843" name="Google Shape;843;p46"/>
          <p:cNvCxnSpPr>
            <a:stCxn id="839" idx="3"/>
            <a:endCxn id="841" idx="1"/>
          </p:cNvCxnSpPr>
          <p:nvPr/>
        </p:nvCxnSpPr>
        <p:spPr>
          <a:xfrm>
            <a:off x="6840241" y="1788778"/>
            <a:ext cx="1098300" cy="0"/>
          </a:xfrm>
          <a:prstGeom prst="straightConnector1">
            <a:avLst/>
          </a:prstGeom>
          <a:noFill/>
          <a:ln cap="flat" cmpd="sng" w="28575">
            <a:solidFill>
              <a:schemeClr val="lt2"/>
            </a:solidFill>
            <a:prstDash val="solid"/>
            <a:round/>
            <a:headEnd len="med" w="med" type="none"/>
            <a:tailEnd len="med" w="med" type="none"/>
          </a:ln>
        </p:spPr>
      </p:cxnSp>
      <p:cxnSp>
        <p:nvCxnSpPr>
          <p:cNvPr id="844" name="Google Shape;844;p46"/>
          <p:cNvCxnSpPr>
            <a:stCxn id="839" idx="3"/>
            <a:endCxn id="842" idx="1"/>
          </p:cNvCxnSpPr>
          <p:nvPr/>
        </p:nvCxnSpPr>
        <p:spPr>
          <a:xfrm>
            <a:off x="6840241" y="1788778"/>
            <a:ext cx="1098300" cy="598800"/>
          </a:xfrm>
          <a:prstGeom prst="straightConnector1">
            <a:avLst/>
          </a:prstGeom>
          <a:noFill/>
          <a:ln cap="flat" cmpd="sng" w="28575">
            <a:solidFill>
              <a:schemeClr val="dk2"/>
            </a:solidFill>
            <a:prstDash val="solid"/>
            <a:round/>
            <a:headEnd len="med" w="med" type="none"/>
            <a:tailEnd len="med" w="med" type="none"/>
          </a:ln>
        </p:spPr>
      </p:cxnSp>
      <p:cxnSp>
        <p:nvCxnSpPr>
          <p:cNvPr id="845" name="Google Shape;845;p46"/>
          <p:cNvCxnSpPr>
            <a:stCxn id="841" idx="2"/>
            <a:endCxn id="842" idx="0"/>
          </p:cNvCxnSpPr>
          <p:nvPr/>
        </p:nvCxnSpPr>
        <p:spPr>
          <a:xfrm>
            <a:off x="8144597" y="1947935"/>
            <a:ext cx="0" cy="280500"/>
          </a:xfrm>
          <a:prstGeom prst="straightConnector1">
            <a:avLst/>
          </a:prstGeom>
          <a:noFill/>
          <a:ln cap="flat" cmpd="sng" w="28575">
            <a:solidFill>
              <a:schemeClr val="dk2"/>
            </a:solidFill>
            <a:prstDash val="solid"/>
            <a:round/>
            <a:headEnd len="med" w="med" type="none"/>
            <a:tailEnd len="med" w="med" type="none"/>
          </a:ln>
        </p:spPr>
      </p:cxnSp>
      <p:cxnSp>
        <p:nvCxnSpPr>
          <p:cNvPr id="846" name="Google Shape;846;p46"/>
          <p:cNvCxnSpPr>
            <a:stCxn id="840" idx="3"/>
            <a:endCxn id="842" idx="1"/>
          </p:cNvCxnSpPr>
          <p:nvPr/>
        </p:nvCxnSpPr>
        <p:spPr>
          <a:xfrm>
            <a:off x="6840241" y="2387636"/>
            <a:ext cx="1098300" cy="0"/>
          </a:xfrm>
          <a:prstGeom prst="straightConnector1">
            <a:avLst/>
          </a:prstGeom>
          <a:noFill/>
          <a:ln cap="flat" cmpd="sng" w="28575">
            <a:solidFill>
              <a:schemeClr val="dk2"/>
            </a:solidFill>
            <a:prstDash val="solid"/>
            <a:round/>
            <a:headEnd len="med" w="med" type="none"/>
            <a:tailEnd len="med" w="med" type="none"/>
          </a:ln>
        </p:spPr>
      </p:cxnSp>
      <p:cxnSp>
        <p:nvCxnSpPr>
          <p:cNvPr id="847" name="Google Shape;847;p46"/>
          <p:cNvCxnSpPr>
            <a:stCxn id="839" idx="2"/>
            <a:endCxn id="840" idx="0"/>
          </p:cNvCxnSpPr>
          <p:nvPr/>
        </p:nvCxnSpPr>
        <p:spPr>
          <a:xfrm>
            <a:off x="6634141" y="1947928"/>
            <a:ext cx="0" cy="280500"/>
          </a:xfrm>
          <a:prstGeom prst="straightConnector1">
            <a:avLst/>
          </a:prstGeom>
          <a:noFill/>
          <a:ln cap="flat" cmpd="sng" w="28575">
            <a:solidFill>
              <a:schemeClr val="dk2"/>
            </a:solidFill>
            <a:prstDash val="solid"/>
            <a:round/>
            <a:headEnd len="med" w="med" type="none"/>
            <a:tailEnd len="med" w="med" type="none"/>
          </a:ln>
        </p:spPr>
      </p:cxnSp>
      <p:cxnSp>
        <p:nvCxnSpPr>
          <p:cNvPr id="848" name="Google Shape;848;p46"/>
          <p:cNvCxnSpPr>
            <a:stCxn id="840" idx="3"/>
            <a:endCxn id="841" idx="1"/>
          </p:cNvCxnSpPr>
          <p:nvPr/>
        </p:nvCxnSpPr>
        <p:spPr>
          <a:xfrm flipH="1" rot="10800000">
            <a:off x="6840241" y="1788836"/>
            <a:ext cx="1098300" cy="598800"/>
          </a:xfrm>
          <a:prstGeom prst="straightConnector1">
            <a:avLst/>
          </a:prstGeom>
          <a:noFill/>
          <a:ln cap="flat" cmpd="sng" w="28575">
            <a:solidFill>
              <a:schemeClr val="lt2"/>
            </a:solidFill>
            <a:prstDash val="solid"/>
            <a:round/>
            <a:headEnd len="med" w="med" type="none"/>
            <a:tailEnd len="med" w="med" type="none"/>
          </a:ln>
        </p:spPr>
      </p:cxnSp>
      <p:cxnSp>
        <p:nvCxnSpPr>
          <p:cNvPr id="849" name="Google Shape;849;p46"/>
          <p:cNvCxnSpPr>
            <a:stCxn id="839" idx="3"/>
            <a:endCxn id="838" idx="2"/>
          </p:cNvCxnSpPr>
          <p:nvPr/>
        </p:nvCxnSpPr>
        <p:spPr>
          <a:xfrm flipH="1" rot="10800000">
            <a:off x="6840241" y="1549378"/>
            <a:ext cx="546300" cy="239400"/>
          </a:xfrm>
          <a:prstGeom prst="straightConnector1">
            <a:avLst/>
          </a:prstGeom>
          <a:noFill/>
          <a:ln cap="flat" cmpd="sng" w="28575">
            <a:solidFill>
              <a:schemeClr val="dk2"/>
            </a:solidFill>
            <a:prstDash val="solid"/>
            <a:round/>
            <a:headEnd len="med" w="med" type="none"/>
            <a:tailEnd len="med" w="med" type="none"/>
          </a:ln>
        </p:spPr>
      </p:cxnSp>
      <p:cxnSp>
        <p:nvCxnSpPr>
          <p:cNvPr id="850" name="Google Shape;850;p46"/>
          <p:cNvCxnSpPr>
            <a:stCxn id="840" idx="3"/>
            <a:endCxn id="838" idx="2"/>
          </p:cNvCxnSpPr>
          <p:nvPr/>
        </p:nvCxnSpPr>
        <p:spPr>
          <a:xfrm flipH="1" rot="10800000">
            <a:off x="6840241" y="1549136"/>
            <a:ext cx="546300" cy="838500"/>
          </a:xfrm>
          <a:prstGeom prst="straightConnector1">
            <a:avLst/>
          </a:prstGeom>
          <a:noFill/>
          <a:ln cap="flat" cmpd="sng" w="28575">
            <a:solidFill>
              <a:schemeClr val="dk2"/>
            </a:solidFill>
            <a:prstDash val="solid"/>
            <a:round/>
            <a:headEnd len="med" w="med" type="none"/>
            <a:tailEnd len="med" w="med" type="none"/>
          </a:ln>
        </p:spPr>
      </p:cxnSp>
      <p:cxnSp>
        <p:nvCxnSpPr>
          <p:cNvPr id="851" name="Google Shape;851;p46"/>
          <p:cNvCxnSpPr>
            <a:stCxn id="841" idx="1"/>
            <a:endCxn id="838" idx="2"/>
          </p:cNvCxnSpPr>
          <p:nvPr/>
        </p:nvCxnSpPr>
        <p:spPr>
          <a:xfrm rot="10800000">
            <a:off x="7386497" y="1549385"/>
            <a:ext cx="552000" cy="239400"/>
          </a:xfrm>
          <a:prstGeom prst="straightConnector1">
            <a:avLst/>
          </a:prstGeom>
          <a:noFill/>
          <a:ln cap="flat" cmpd="sng" w="28575">
            <a:solidFill>
              <a:schemeClr val="dk2"/>
            </a:solidFill>
            <a:prstDash val="solid"/>
            <a:round/>
            <a:headEnd len="med" w="med" type="none"/>
            <a:tailEnd len="med" w="med" type="none"/>
          </a:ln>
        </p:spPr>
      </p:cxnSp>
      <p:cxnSp>
        <p:nvCxnSpPr>
          <p:cNvPr id="852" name="Google Shape;852;p46"/>
          <p:cNvCxnSpPr>
            <a:stCxn id="842" idx="1"/>
            <a:endCxn id="838" idx="2"/>
          </p:cNvCxnSpPr>
          <p:nvPr/>
        </p:nvCxnSpPr>
        <p:spPr>
          <a:xfrm rot="10800000">
            <a:off x="7386497" y="1549136"/>
            <a:ext cx="552000" cy="838500"/>
          </a:xfrm>
          <a:prstGeom prst="straightConnector1">
            <a:avLst/>
          </a:prstGeom>
          <a:noFill/>
          <a:ln cap="flat" cmpd="sng" w="28575">
            <a:solidFill>
              <a:schemeClr val="dk2"/>
            </a:solidFill>
            <a:prstDash val="solid"/>
            <a:round/>
            <a:headEnd len="med" w="med" type="none"/>
            <a:tailEnd len="med" w="med" type="none"/>
          </a:ln>
        </p:spPr>
      </p:cxnSp>
      <p:cxnSp>
        <p:nvCxnSpPr>
          <p:cNvPr id="853" name="Google Shape;853;p46"/>
          <p:cNvCxnSpPr>
            <a:stCxn id="835" idx="0"/>
          </p:cNvCxnSpPr>
          <p:nvPr/>
        </p:nvCxnSpPr>
        <p:spPr>
          <a:xfrm flipH="1" rot="10800000">
            <a:off x="7307800" y="2483650"/>
            <a:ext cx="1800" cy="1140900"/>
          </a:xfrm>
          <a:prstGeom prst="straightConnector1">
            <a:avLst/>
          </a:prstGeom>
          <a:noFill/>
          <a:ln cap="flat" cmpd="sng" w="28575">
            <a:solidFill>
              <a:srgbClr val="FF0000"/>
            </a:solidFill>
            <a:prstDash val="solid"/>
            <a:round/>
            <a:headEnd len="med" w="med" type="none"/>
            <a:tailEnd len="med" w="med" type="triangle"/>
          </a:ln>
        </p:spPr>
      </p:cxnSp>
      <p:sp>
        <p:nvSpPr>
          <p:cNvPr id="854" name="Google Shape;854;p46"/>
          <p:cNvSpPr txBox="1"/>
          <p:nvPr/>
        </p:nvSpPr>
        <p:spPr>
          <a:xfrm>
            <a:off x="6369950" y="2801050"/>
            <a:ext cx="2033400" cy="28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Naturally       Optimized</a:t>
            </a:r>
            <a:endParaRPr>
              <a:solidFill>
                <a:srgbClr val="FFFFFF"/>
              </a:solidFill>
              <a:latin typeface="Proxima Nova"/>
              <a:ea typeface="Proxima Nova"/>
              <a:cs typeface="Proxima Nova"/>
              <a:sym typeface="Proxima Nova"/>
            </a:endParaRPr>
          </a:p>
        </p:txBody>
      </p:sp>
      <p:sp>
        <p:nvSpPr>
          <p:cNvPr id="855" name="Google Shape;855;p46"/>
          <p:cNvSpPr txBox="1"/>
          <p:nvPr/>
        </p:nvSpPr>
        <p:spPr>
          <a:xfrm>
            <a:off x="540700" y="3317475"/>
            <a:ext cx="2800500" cy="14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FFFF"/>
                </a:solidFill>
                <a:latin typeface="Proxima Nova"/>
                <a:ea typeface="Proxima Nova"/>
                <a:cs typeface="Proxima Nova"/>
                <a:sym typeface="Proxima Nova"/>
              </a:rPr>
              <a:t>MPI Rank # assigned by MPI_Init used to select checkpoint file for restoring the upper half.</a:t>
            </a:r>
            <a:endParaRPr>
              <a:solidFill>
                <a:srgbClr val="00FFFF"/>
              </a:solidFill>
              <a:latin typeface="Proxima Nova"/>
              <a:ea typeface="Proxima Nova"/>
              <a:cs typeface="Proxima Nova"/>
              <a:sym typeface="Proxima Nova"/>
            </a:endParaRPr>
          </a:p>
          <a:p>
            <a:pPr indent="0" lvl="0" marL="0" rtl="0" algn="l">
              <a:spcBef>
                <a:spcPts val="0"/>
              </a:spcBef>
              <a:spcAft>
                <a:spcPts val="0"/>
              </a:spcAft>
              <a:buNone/>
            </a:pPr>
            <a:r>
              <a:t/>
            </a:r>
            <a:endParaRPr>
              <a:solidFill>
                <a:srgbClr val="00FFFF"/>
              </a:solidFill>
              <a:latin typeface="Proxima Nova"/>
              <a:ea typeface="Proxima Nova"/>
              <a:cs typeface="Proxima Nova"/>
              <a:sym typeface="Proxima Nova"/>
            </a:endParaRPr>
          </a:p>
          <a:p>
            <a:pPr indent="0" lvl="0" marL="0" rtl="0" algn="l">
              <a:spcBef>
                <a:spcPts val="0"/>
              </a:spcBef>
              <a:spcAft>
                <a:spcPts val="0"/>
              </a:spcAft>
              <a:buNone/>
            </a:pPr>
            <a:r>
              <a:rPr lang="en">
                <a:solidFill>
                  <a:srgbClr val="00FFFF"/>
                </a:solidFill>
                <a:latin typeface="Proxima Nova"/>
                <a:ea typeface="Proxima Nova"/>
                <a:cs typeface="Proxima Nova"/>
                <a:sym typeface="Proxima Nova"/>
              </a:rPr>
              <a:t>This avoids the need to virtualize MPI Rank numbers.</a:t>
            </a:r>
            <a:endParaRPr>
              <a:solidFill>
                <a:srgbClr val="00FFFF"/>
              </a:solidFill>
              <a:latin typeface="Proxima Nova"/>
              <a:ea typeface="Proxima Nova"/>
              <a:cs typeface="Proxima Nova"/>
              <a:sym typeface="Proxima Nova"/>
            </a:endParaRPr>
          </a:p>
        </p:txBody>
      </p:sp>
      <p:sp>
        <p:nvSpPr>
          <p:cNvPr id="856" name="Google Shape;856;p46"/>
          <p:cNvSpPr txBox="1"/>
          <p:nvPr/>
        </p:nvSpPr>
        <p:spPr>
          <a:xfrm>
            <a:off x="5552550" y="4449000"/>
            <a:ext cx="34113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FFFF"/>
                </a:solidFill>
                <a:latin typeface="Proxima Nova"/>
                <a:ea typeface="Proxima Nova"/>
                <a:cs typeface="Proxima Nova"/>
                <a:sym typeface="Proxima Nova"/>
              </a:rPr>
              <a:t>Lower-half components may be replaced</a:t>
            </a:r>
            <a:endParaRPr>
              <a:solidFill>
                <a:srgbClr val="00FFFF"/>
              </a:solidFill>
              <a:latin typeface="Proxima Nova"/>
              <a:ea typeface="Proxima Nova"/>
              <a:cs typeface="Proxima Nova"/>
              <a:sym typeface="Proxima Nov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D4B4E"/>
            </a:gs>
            <a:gs pos="100000">
              <a:srgbClr val="040405"/>
            </a:gs>
          </a:gsLst>
          <a:path path="circle">
            <a:fillToRect b="50%" l="50%" r="50%" t="50%"/>
          </a:path>
          <a:tileRect/>
        </a:gradFill>
      </p:bgPr>
    </p:bg>
    <p:spTree>
      <p:nvGrpSpPr>
        <p:cNvPr id="860" name="Shape 860"/>
        <p:cNvGrpSpPr/>
        <p:nvPr/>
      </p:nvGrpSpPr>
      <p:grpSpPr>
        <a:xfrm>
          <a:off x="0" y="0"/>
          <a:ext cx="0" cy="0"/>
          <a:chOff x="0" y="0"/>
          <a:chExt cx="0" cy="0"/>
        </a:xfrm>
      </p:grpSpPr>
      <p:sp>
        <p:nvSpPr>
          <p:cNvPr id="861" name="Google Shape;861;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4125"/>
                </a:solidFill>
              </a:rPr>
              <a:t>How to transparently checkpoint MPI App+MPI Lib?</a:t>
            </a:r>
            <a:endParaRPr b="1">
              <a:solidFill>
                <a:srgbClr val="CC4125"/>
              </a:solidFill>
            </a:endParaRPr>
          </a:p>
        </p:txBody>
      </p:sp>
      <p:sp>
        <p:nvSpPr>
          <p:cNvPr id="862" name="Google Shape;862;p47"/>
          <p:cNvSpPr txBox="1"/>
          <p:nvPr>
            <p:ph idx="1" type="body"/>
          </p:nvPr>
        </p:nvSpPr>
        <p:spPr>
          <a:xfrm>
            <a:off x="311700" y="1152475"/>
            <a:ext cx="8520600" cy="464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rPr>
              <a:t>Answer:</a:t>
            </a:r>
            <a:endParaRPr sz="9600">
              <a:solidFill>
                <a:srgbClr val="FFFFFF"/>
              </a:solidFill>
            </a:endParaRPr>
          </a:p>
        </p:txBody>
      </p:sp>
      <p:sp>
        <p:nvSpPr>
          <p:cNvPr id="863" name="Google Shape;863;p47"/>
          <p:cNvSpPr txBox="1"/>
          <p:nvPr/>
        </p:nvSpPr>
        <p:spPr>
          <a:xfrm>
            <a:off x="311650" y="1617175"/>
            <a:ext cx="8520600" cy="1587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lang="en" sz="3000">
                <a:solidFill>
                  <a:srgbClr val="FFFFFF"/>
                </a:solidFill>
                <a:latin typeface="Proxima Nova"/>
                <a:ea typeface="Proxima Nova"/>
                <a:cs typeface="Proxima Nova"/>
                <a:sym typeface="Proxima Nova"/>
              </a:rPr>
              <a:t>Don’t Checkpoint the MPI Library</a:t>
            </a:r>
            <a:endParaRPr sz="3000">
              <a:solidFill>
                <a:srgbClr val="FFFFFF"/>
              </a:solidFill>
              <a:latin typeface="Proxima Nova"/>
              <a:ea typeface="Proxima Nova"/>
              <a:cs typeface="Proxima Nova"/>
              <a:sym typeface="Proxima Nova"/>
            </a:endParaRPr>
          </a:p>
        </p:txBody>
      </p:sp>
      <p:sp>
        <p:nvSpPr>
          <p:cNvPr id="864" name="Google Shape;864;p47"/>
          <p:cNvSpPr/>
          <p:nvPr/>
        </p:nvSpPr>
        <p:spPr>
          <a:xfrm>
            <a:off x="3478500" y="3285500"/>
            <a:ext cx="2065800" cy="15132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47"/>
          <p:cNvSpPr/>
          <p:nvPr/>
        </p:nvSpPr>
        <p:spPr>
          <a:xfrm>
            <a:off x="3482100" y="3292575"/>
            <a:ext cx="2058600" cy="51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MPI Application</a:t>
            </a:r>
            <a:endParaRPr/>
          </a:p>
        </p:txBody>
      </p:sp>
      <p:sp>
        <p:nvSpPr>
          <p:cNvPr id="866" name="Google Shape;866;p47"/>
          <p:cNvSpPr/>
          <p:nvPr/>
        </p:nvSpPr>
        <p:spPr>
          <a:xfrm>
            <a:off x="3482100" y="3930349"/>
            <a:ext cx="2058600" cy="34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Config and Drain Info</a:t>
            </a:r>
            <a:endParaRPr/>
          </a:p>
        </p:txBody>
      </p:sp>
      <p:sp>
        <p:nvSpPr>
          <p:cNvPr id="867" name="Google Shape;867;p47"/>
          <p:cNvSpPr/>
          <p:nvPr/>
        </p:nvSpPr>
        <p:spPr>
          <a:xfrm>
            <a:off x="3478500" y="4450650"/>
            <a:ext cx="2065800" cy="348000"/>
          </a:xfrm>
          <a:prstGeom prst="rect">
            <a:avLst/>
          </a:prstGeom>
          <a:solidFill>
            <a:srgbClr val="A61C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LIBC and friends</a:t>
            </a:r>
            <a:endParaRPr/>
          </a:p>
        </p:txBody>
      </p:sp>
      <p:cxnSp>
        <p:nvCxnSpPr>
          <p:cNvPr id="868" name="Google Shape;868;p47"/>
          <p:cNvCxnSpPr>
            <a:stCxn id="867" idx="1"/>
            <a:endCxn id="865" idx="1"/>
          </p:cNvCxnSpPr>
          <p:nvPr/>
        </p:nvCxnSpPr>
        <p:spPr>
          <a:xfrm flipH="1" rot="10800000">
            <a:off x="3478500" y="3548850"/>
            <a:ext cx="3600" cy="1075800"/>
          </a:xfrm>
          <a:prstGeom prst="bentConnector3">
            <a:avLst>
              <a:gd fmla="val -6614583" name="adj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D4B4E"/>
            </a:gs>
            <a:gs pos="100000">
              <a:srgbClr val="040405"/>
            </a:gs>
          </a:gsLst>
          <a:path path="circle">
            <a:fillToRect b="50%" l="50%" r="50%" t="50%"/>
          </a:path>
          <a:tileRect/>
        </a:gradFill>
      </p:bgPr>
    </p:bg>
    <p:spTree>
      <p:nvGrpSpPr>
        <p:cNvPr id="872" name="Shape 872"/>
        <p:cNvGrpSpPr/>
        <p:nvPr/>
      </p:nvGrpSpPr>
      <p:grpSpPr>
        <a:xfrm>
          <a:off x="0" y="0"/>
          <a:ext cx="0" cy="0"/>
          <a:chOff x="0" y="0"/>
          <a:chExt cx="0" cy="0"/>
        </a:xfrm>
      </p:grpSpPr>
      <p:sp>
        <p:nvSpPr>
          <p:cNvPr id="873" name="Google Shape;873;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4125"/>
                </a:solidFill>
              </a:rPr>
              <a:t>Puzzle</a:t>
            </a:r>
            <a:endParaRPr b="1">
              <a:solidFill>
                <a:srgbClr val="CC4125"/>
              </a:solidFill>
            </a:endParaRPr>
          </a:p>
        </p:txBody>
      </p:sp>
      <p:sp>
        <p:nvSpPr>
          <p:cNvPr id="874" name="Google Shape;874;p48"/>
          <p:cNvSpPr txBox="1"/>
          <p:nvPr>
            <p:ph idx="1" type="body"/>
          </p:nvPr>
        </p:nvSpPr>
        <p:spPr>
          <a:xfrm>
            <a:off x="311700" y="1044475"/>
            <a:ext cx="4260300" cy="8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Can you solve checkpointing on...</a:t>
            </a:r>
            <a:endParaRPr>
              <a:solidFill>
                <a:srgbClr val="FFFFFF"/>
              </a:solidFill>
            </a:endParaRPr>
          </a:p>
          <a:p>
            <a:pPr indent="0" lvl="0" marL="0" rtl="0" algn="l">
              <a:spcBef>
                <a:spcPts val="1600"/>
              </a:spcBef>
              <a:spcAft>
                <a:spcPts val="1600"/>
              </a:spcAft>
              <a:buNone/>
            </a:pPr>
            <a:r>
              <a:rPr lang="en">
                <a:solidFill>
                  <a:srgbClr val="FFFFFF"/>
                </a:solidFill>
              </a:rPr>
              <a:t>            Cray MPI over Infiniband</a:t>
            </a:r>
            <a:endParaRPr>
              <a:solidFill>
                <a:srgbClr val="FFFFFF"/>
              </a:solidFill>
            </a:endParaRPr>
          </a:p>
        </p:txBody>
      </p:sp>
      <p:sp>
        <p:nvSpPr>
          <p:cNvPr id="875" name="Google Shape;875;p48"/>
          <p:cNvSpPr txBox="1"/>
          <p:nvPr>
            <p:ph idx="1" type="body"/>
          </p:nvPr>
        </p:nvSpPr>
        <p:spPr>
          <a:xfrm>
            <a:off x="4572000" y="1044475"/>
            <a:ext cx="4260300" cy="8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And restart on…</a:t>
            </a:r>
            <a:endParaRPr>
              <a:solidFill>
                <a:srgbClr val="FFFFFF"/>
              </a:solidFill>
            </a:endParaRPr>
          </a:p>
          <a:p>
            <a:pPr indent="0" lvl="0" marL="0" rtl="0" algn="l">
              <a:spcBef>
                <a:spcPts val="1600"/>
              </a:spcBef>
              <a:spcAft>
                <a:spcPts val="1600"/>
              </a:spcAft>
              <a:buNone/>
            </a:pPr>
            <a:r>
              <a:rPr lang="en">
                <a:solidFill>
                  <a:srgbClr val="FFFFFF"/>
                </a:solidFill>
              </a:rPr>
              <a:t>               MPICH over TCP/IP</a:t>
            </a:r>
            <a:endParaRPr>
              <a:solidFill>
                <a:srgbClr val="FFFFFF"/>
              </a:solidFill>
            </a:endParaRPr>
          </a:p>
        </p:txBody>
      </p:sp>
      <p:sp>
        <p:nvSpPr>
          <p:cNvPr id="876" name="Google Shape;876;p48"/>
          <p:cNvSpPr/>
          <p:nvPr/>
        </p:nvSpPr>
        <p:spPr>
          <a:xfrm>
            <a:off x="872825" y="2074925"/>
            <a:ext cx="1266300" cy="9792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48"/>
          <p:cNvSpPr/>
          <p:nvPr/>
        </p:nvSpPr>
        <p:spPr>
          <a:xfrm>
            <a:off x="972125" y="2155700"/>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878" name="Google Shape;878;p48"/>
          <p:cNvSpPr/>
          <p:nvPr/>
        </p:nvSpPr>
        <p:spPr>
          <a:xfrm>
            <a:off x="1603850" y="2155700"/>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879" name="Google Shape;879;p48"/>
          <p:cNvSpPr/>
          <p:nvPr/>
        </p:nvSpPr>
        <p:spPr>
          <a:xfrm>
            <a:off x="972125" y="2626475"/>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880" name="Google Shape;880;p48"/>
          <p:cNvSpPr/>
          <p:nvPr/>
        </p:nvSpPr>
        <p:spPr>
          <a:xfrm>
            <a:off x="1603850" y="2626475"/>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881" name="Google Shape;881;p48"/>
          <p:cNvSpPr/>
          <p:nvPr/>
        </p:nvSpPr>
        <p:spPr>
          <a:xfrm>
            <a:off x="2486575" y="2074925"/>
            <a:ext cx="1266300" cy="9792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48"/>
          <p:cNvSpPr/>
          <p:nvPr/>
        </p:nvSpPr>
        <p:spPr>
          <a:xfrm>
            <a:off x="2585875" y="2155700"/>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883" name="Google Shape;883;p48"/>
          <p:cNvSpPr/>
          <p:nvPr/>
        </p:nvSpPr>
        <p:spPr>
          <a:xfrm>
            <a:off x="3217600" y="2155700"/>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884" name="Google Shape;884;p48"/>
          <p:cNvSpPr/>
          <p:nvPr/>
        </p:nvSpPr>
        <p:spPr>
          <a:xfrm>
            <a:off x="2585875" y="2626475"/>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885" name="Google Shape;885;p48"/>
          <p:cNvSpPr/>
          <p:nvPr/>
        </p:nvSpPr>
        <p:spPr>
          <a:xfrm>
            <a:off x="3217600" y="2626475"/>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sp>
        <p:nvSpPr>
          <p:cNvPr id="886" name="Google Shape;886;p48"/>
          <p:cNvSpPr/>
          <p:nvPr/>
        </p:nvSpPr>
        <p:spPr>
          <a:xfrm>
            <a:off x="872825" y="3400725"/>
            <a:ext cx="1266300" cy="9792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48"/>
          <p:cNvSpPr/>
          <p:nvPr/>
        </p:nvSpPr>
        <p:spPr>
          <a:xfrm>
            <a:off x="972125" y="3481500"/>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888" name="Google Shape;888;p48"/>
          <p:cNvSpPr/>
          <p:nvPr/>
        </p:nvSpPr>
        <p:spPr>
          <a:xfrm>
            <a:off x="1603850" y="3481500"/>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889" name="Google Shape;889;p48"/>
          <p:cNvSpPr/>
          <p:nvPr/>
        </p:nvSpPr>
        <p:spPr>
          <a:xfrm>
            <a:off x="972125" y="3952275"/>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11</a:t>
            </a:r>
            <a:endParaRPr/>
          </a:p>
        </p:txBody>
      </p:sp>
      <p:sp>
        <p:nvSpPr>
          <p:cNvPr id="890" name="Google Shape;890;p48"/>
          <p:cNvSpPr/>
          <p:nvPr/>
        </p:nvSpPr>
        <p:spPr>
          <a:xfrm>
            <a:off x="1603850" y="3952275"/>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12</a:t>
            </a:r>
            <a:endParaRPr/>
          </a:p>
        </p:txBody>
      </p:sp>
      <p:sp>
        <p:nvSpPr>
          <p:cNvPr id="891" name="Google Shape;891;p48"/>
          <p:cNvSpPr/>
          <p:nvPr/>
        </p:nvSpPr>
        <p:spPr>
          <a:xfrm>
            <a:off x="2486575" y="3400725"/>
            <a:ext cx="1266300" cy="9792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48"/>
          <p:cNvSpPr/>
          <p:nvPr/>
        </p:nvSpPr>
        <p:spPr>
          <a:xfrm>
            <a:off x="2585875" y="3481500"/>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13</a:t>
            </a:r>
            <a:endParaRPr/>
          </a:p>
        </p:txBody>
      </p:sp>
      <p:sp>
        <p:nvSpPr>
          <p:cNvPr id="893" name="Google Shape;893;p48"/>
          <p:cNvSpPr/>
          <p:nvPr/>
        </p:nvSpPr>
        <p:spPr>
          <a:xfrm>
            <a:off x="3217600" y="3481500"/>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14</a:t>
            </a:r>
            <a:endParaRPr/>
          </a:p>
        </p:txBody>
      </p:sp>
      <p:sp>
        <p:nvSpPr>
          <p:cNvPr id="894" name="Google Shape;894;p48"/>
          <p:cNvSpPr/>
          <p:nvPr/>
        </p:nvSpPr>
        <p:spPr>
          <a:xfrm>
            <a:off x="2585875" y="3952275"/>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15</a:t>
            </a:r>
            <a:endParaRPr/>
          </a:p>
        </p:txBody>
      </p:sp>
      <p:sp>
        <p:nvSpPr>
          <p:cNvPr id="895" name="Google Shape;895;p48"/>
          <p:cNvSpPr/>
          <p:nvPr/>
        </p:nvSpPr>
        <p:spPr>
          <a:xfrm>
            <a:off x="3217600" y="3952275"/>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16</a:t>
            </a:r>
            <a:endParaRPr/>
          </a:p>
        </p:txBody>
      </p:sp>
      <p:cxnSp>
        <p:nvCxnSpPr>
          <p:cNvPr id="896" name="Google Shape;896;p48"/>
          <p:cNvCxnSpPr>
            <a:stCxn id="876" idx="3"/>
            <a:endCxn id="881" idx="1"/>
          </p:cNvCxnSpPr>
          <p:nvPr/>
        </p:nvCxnSpPr>
        <p:spPr>
          <a:xfrm>
            <a:off x="2139125" y="2564525"/>
            <a:ext cx="347400" cy="0"/>
          </a:xfrm>
          <a:prstGeom prst="straightConnector1">
            <a:avLst/>
          </a:prstGeom>
          <a:noFill/>
          <a:ln cap="flat" cmpd="sng" w="38100">
            <a:solidFill>
              <a:schemeClr val="dk2"/>
            </a:solidFill>
            <a:prstDash val="solid"/>
            <a:round/>
            <a:headEnd len="med" w="med" type="none"/>
            <a:tailEnd len="med" w="med" type="none"/>
          </a:ln>
        </p:spPr>
      </p:cxnSp>
      <p:cxnSp>
        <p:nvCxnSpPr>
          <p:cNvPr id="897" name="Google Shape;897;p48"/>
          <p:cNvCxnSpPr>
            <a:stCxn id="876" idx="2"/>
            <a:endCxn id="886" idx="0"/>
          </p:cNvCxnSpPr>
          <p:nvPr/>
        </p:nvCxnSpPr>
        <p:spPr>
          <a:xfrm>
            <a:off x="1505975" y="3054125"/>
            <a:ext cx="0" cy="346500"/>
          </a:xfrm>
          <a:prstGeom prst="straightConnector1">
            <a:avLst/>
          </a:prstGeom>
          <a:noFill/>
          <a:ln cap="flat" cmpd="sng" w="38100">
            <a:solidFill>
              <a:schemeClr val="dk2"/>
            </a:solidFill>
            <a:prstDash val="solid"/>
            <a:round/>
            <a:headEnd len="med" w="med" type="none"/>
            <a:tailEnd len="med" w="med" type="none"/>
          </a:ln>
        </p:spPr>
      </p:cxnSp>
      <p:cxnSp>
        <p:nvCxnSpPr>
          <p:cNvPr id="898" name="Google Shape;898;p48"/>
          <p:cNvCxnSpPr>
            <a:stCxn id="881" idx="2"/>
            <a:endCxn id="891" idx="0"/>
          </p:cNvCxnSpPr>
          <p:nvPr/>
        </p:nvCxnSpPr>
        <p:spPr>
          <a:xfrm>
            <a:off x="3119725" y="3054125"/>
            <a:ext cx="0" cy="346500"/>
          </a:xfrm>
          <a:prstGeom prst="straightConnector1">
            <a:avLst/>
          </a:prstGeom>
          <a:noFill/>
          <a:ln cap="flat" cmpd="sng" w="38100">
            <a:solidFill>
              <a:schemeClr val="dk2"/>
            </a:solidFill>
            <a:prstDash val="solid"/>
            <a:round/>
            <a:headEnd len="med" w="med" type="none"/>
            <a:tailEnd len="med" w="med" type="none"/>
          </a:ln>
        </p:spPr>
      </p:cxnSp>
      <p:cxnSp>
        <p:nvCxnSpPr>
          <p:cNvPr id="899" name="Google Shape;899;p48"/>
          <p:cNvCxnSpPr>
            <a:stCxn id="886" idx="3"/>
            <a:endCxn id="891" idx="1"/>
          </p:cNvCxnSpPr>
          <p:nvPr/>
        </p:nvCxnSpPr>
        <p:spPr>
          <a:xfrm>
            <a:off x="2139125" y="3890325"/>
            <a:ext cx="347400" cy="0"/>
          </a:xfrm>
          <a:prstGeom prst="straightConnector1">
            <a:avLst/>
          </a:prstGeom>
          <a:noFill/>
          <a:ln cap="flat" cmpd="sng" w="38100">
            <a:solidFill>
              <a:schemeClr val="dk2"/>
            </a:solidFill>
            <a:prstDash val="solid"/>
            <a:round/>
            <a:headEnd len="med" w="med" type="none"/>
            <a:tailEnd len="med" w="med" type="none"/>
          </a:ln>
        </p:spPr>
      </p:cxnSp>
      <p:cxnSp>
        <p:nvCxnSpPr>
          <p:cNvPr id="900" name="Google Shape;900;p48"/>
          <p:cNvCxnSpPr/>
          <p:nvPr/>
        </p:nvCxnSpPr>
        <p:spPr>
          <a:xfrm rot="10800000">
            <a:off x="2136575" y="3062150"/>
            <a:ext cx="360900" cy="353700"/>
          </a:xfrm>
          <a:prstGeom prst="straightConnector1">
            <a:avLst/>
          </a:prstGeom>
          <a:noFill/>
          <a:ln cap="flat" cmpd="sng" w="38100">
            <a:solidFill>
              <a:schemeClr val="dk2"/>
            </a:solidFill>
            <a:prstDash val="solid"/>
            <a:round/>
            <a:headEnd len="med" w="med" type="none"/>
            <a:tailEnd len="med" w="med" type="none"/>
          </a:ln>
        </p:spPr>
      </p:cxnSp>
      <p:cxnSp>
        <p:nvCxnSpPr>
          <p:cNvPr id="901" name="Google Shape;901;p48"/>
          <p:cNvCxnSpPr/>
          <p:nvPr/>
        </p:nvCxnSpPr>
        <p:spPr>
          <a:xfrm flipH="1" rot="10800000">
            <a:off x="2129575" y="3040975"/>
            <a:ext cx="360900" cy="367800"/>
          </a:xfrm>
          <a:prstGeom prst="straightConnector1">
            <a:avLst/>
          </a:prstGeom>
          <a:noFill/>
          <a:ln cap="flat" cmpd="sng" w="38100">
            <a:solidFill>
              <a:schemeClr val="dk2"/>
            </a:solidFill>
            <a:prstDash val="solid"/>
            <a:round/>
            <a:headEnd len="med" w="med" type="none"/>
            <a:tailEnd len="med" w="med" type="none"/>
          </a:ln>
        </p:spPr>
      </p:cxnSp>
      <p:cxnSp>
        <p:nvCxnSpPr>
          <p:cNvPr id="902" name="Google Shape;902;p48"/>
          <p:cNvCxnSpPr>
            <a:stCxn id="880" idx="1"/>
            <a:endCxn id="879" idx="3"/>
          </p:cNvCxnSpPr>
          <p:nvPr/>
        </p:nvCxnSpPr>
        <p:spPr>
          <a:xfrm rot="10800000">
            <a:off x="1412150" y="2798375"/>
            <a:ext cx="191700" cy="0"/>
          </a:xfrm>
          <a:prstGeom prst="straightConnector1">
            <a:avLst/>
          </a:prstGeom>
          <a:noFill/>
          <a:ln cap="flat" cmpd="sng" w="38100">
            <a:solidFill>
              <a:schemeClr val="dk2"/>
            </a:solidFill>
            <a:prstDash val="solid"/>
            <a:round/>
            <a:headEnd len="med" w="med" type="none"/>
            <a:tailEnd len="med" w="med" type="none"/>
          </a:ln>
        </p:spPr>
      </p:cxnSp>
      <p:cxnSp>
        <p:nvCxnSpPr>
          <p:cNvPr id="903" name="Google Shape;903;p48"/>
          <p:cNvCxnSpPr>
            <a:stCxn id="878" idx="1"/>
            <a:endCxn id="877" idx="3"/>
          </p:cNvCxnSpPr>
          <p:nvPr/>
        </p:nvCxnSpPr>
        <p:spPr>
          <a:xfrm rot="10800000">
            <a:off x="1412150" y="2327600"/>
            <a:ext cx="191700" cy="0"/>
          </a:xfrm>
          <a:prstGeom prst="straightConnector1">
            <a:avLst/>
          </a:prstGeom>
          <a:noFill/>
          <a:ln cap="flat" cmpd="sng" w="38100">
            <a:solidFill>
              <a:schemeClr val="dk2"/>
            </a:solidFill>
            <a:prstDash val="solid"/>
            <a:round/>
            <a:headEnd len="med" w="med" type="none"/>
            <a:tailEnd len="med" w="med" type="none"/>
          </a:ln>
        </p:spPr>
      </p:cxnSp>
      <p:cxnSp>
        <p:nvCxnSpPr>
          <p:cNvPr id="904" name="Google Shape;904;p48"/>
          <p:cNvCxnSpPr>
            <a:stCxn id="878" idx="2"/>
            <a:endCxn id="880" idx="0"/>
          </p:cNvCxnSpPr>
          <p:nvPr/>
        </p:nvCxnSpPr>
        <p:spPr>
          <a:xfrm>
            <a:off x="1823900" y="2499500"/>
            <a:ext cx="0" cy="126900"/>
          </a:xfrm>
          <a:prstGeom prst="straightConnector1">
            <a:avLst/>
          </a:prstGeom>
          <a:noFill/>
          <a:ln cap="flat" cmpd="sng" w="38100">
            <a:solidFill>
              <a:schemeClr val="dk2"/>
            </a:solidFill>
            <a:prstDash val="solid"/>
            <a:round/>
            <a:headEnd len="med" w="med" type="none"/>
            <a:tailEnd len="med" w="med" type="none"/>
          </a:ln>
        </p:spPr>
      </p:cxnSp>
      <p:cxnSp>
        <p:nvCxnSpPr>
          <p:cNvPr id="905" name="Google Shape;905;p48"/>
          <p:cNvCxnSpPr>
            <a:stCxn id="877" idx="2"/>
            <a:endCxn id="879" idx="0"/>
          </p:cNvCxnSpPr>
          <p:nvPr/>
        </p:nvCxnSpPr>
        <p:spPr>
          <a:xfrm>
            <a:off x="1192175" y="2499500"/>
            <a:ext cx="0" cy="126900"/>
          </a:xfrm>
          <a:prstGeom prst="straightConnector1">
            <a:avLst/>
          </a:prstGeom>
          <a:noFill/>
          <a:ln cap="flat" cmpd="sng" w="38100">
            <a:solidFill>
              <a:schemeClr val="dk2"/>
            </a:solidFill>
            <a:prstDash val="solid"/>
            <a:round/>
            <a:headEnd len="med" w="med" type="none"/>
            <a:tailEnd len="med" w="med" type="none"/>
          </a:ln>
        </p:spPr>
      </p:cxnSp>
      <p:sp>
        <p:nvSpPr>
          <p:cNvPr id="906" name="Google Shape;906;p48"/>
          <p:cNvSpPr/>
          <p:nvPr/>
        </p:nvSpPr>
        <p:spPr>
          <a:xfrm>
            <a:off x="5063875" y="2082150"/>
            <a:ext cx="633000" cy="9792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8"/>
          <p:cNvSpPr/>
          <p:nvPr/>
        </p:nvSpPr>
        <p:spPr>
          <a:xfrm>
            <a:off x="5163175" y="2162925"/>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908" name="Google Shape;908;p48"/>
          <p:cNvSpPr/>
          <p:nvPr/>
        </p:nvSpPr>
        <p:spPr>
          <a:xfrm>
            <a:off x="5163175" y="2633700"/>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cxnSp>
        <p:nvCxnSpPr>
          <p:cNvPr id="909" name="Google Shape;909;p48"/>
          <p:cNvCxnSpPr>
            <a:stCxn id="907" idx="2"/>
            <a:endCxn id="908" idx="0"/>
          </p:cNvCxnSpPr>
          <p:nvPr/>
        </p:nvCxnSpPr>
        <p:spPr>
          <a:xfrm>
            <a:off x="5383225" y="2506725"/>
            <a:ext cx="0" cy="126900"/>
          </a:xfrm>
          <a:prstGeom prst="straightConnector1">
            <a:avLst/>
          </a:prstGeom>
          <a:noFill/>
          <a:ln cap="flat" cmpd="sng" w="38100">
            <a:solidFill>
              <a:schemeClr val="dk2"/>
            </a:solidFill>
            <a:prstDash val="solid"/>
            <a:round/>
            <a:headEnd len="med" w="med" type="none"/>
            <a:tailEnd len="med" w="med" type="none"/>
          </a:ln>
        </p:spPr>
      </p:cxnSp>
      <p:sp>
        <p:nvSpPr>
          <p:cNvPr id="910" name="Google Shape;910;p48"/>
          <p:cNvSpPr/>
          <p:nvPr/>
        </p:nvSpPr>
        <p:spPr>
          <a:xfrm>
            <a:off x="5931125" y="2082150"/>
            <a:ext cx="633000" cy="9792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8"/>
          <p:cNvSpPr/>
          <p:nvPr/>
        </p:nvSpPr>
        <p:spPr>
          <a:xfrm>
            <a:off x="6030425" y="2162925"/>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912" name="Google Shape;912;p48"/>
          <p:cNvSpPr/>
          <p:nvPr/>
        </p:nvSpPr>
        <p:spPr>
          <a:xfrm>
            <a:off x="6030425" y="2633700"/>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cxnSp>
        <p:nvCxnSpPr>
          <p:cNvPr id="913" name="Google Shape;913;p48"/>
          <p:cNvCxnSpPr>
            <a:stCxn id="911" idx="2"/>
            <a:endCxn id="912" idx="0"/>
          </p:cNvCxnSpPr>
          <p:nvPr/>
        </p:nvCxnSpPr>
        <p:spPr>
          <a:xfrm>
            <a:off x="6250475" y="2506725"/>
            <a:ext cx="0" cy="126900"/>
          </a:xfrm>
          <a:prstGeom prst="straightConnector1">
            <a:avLst/>
          </a:prstGeom>
          <a:noFill/>
          <a:ln cap="flat" cmpd="sng" w="38100">
            <a:solidFill>
              <a:schemeClr val="dk2"/>
            </a:solidFill>
            <a:prstDash val="solid"/>
            <a:round/>
            <a:headEnd len="med" w="med" type="none"/>
            <a:tailEnd len="med" w="med" type="none"/>
          </a:ln>
        </p:spPr>
      </p:cxnSp>
      <p:sp>
        <p:nvSpPr>
          <p:cNvPr id="914" name="Google Shape;914;p48"/>
          <p:cNvSpPr/>
          <p:nvPr/>
        </p:nvSpPr>
        <p:spPr>
          <a:xfrm>
            <a:off x="6947200" y="2082150"/>
            <a:ext cx="633000" cy="9792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8"/>
          <p:cNvSpPr/>
          <p:nvPr/>
        </p:nvSpPr>
        <p:spPr>
          <a:xfrm>
            <a:off x="7046500" y="2162925"/>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916" name="Google Shape;916;p48"/>
          <p:cNvSpPr/>
          <p:nvPr/>
        </p:nvSpPr>
        <p:spPr>
          <a:xfrm>
            <a:off x="7046500" y="2633700"/>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12</a:t>
            </a:r>
            <a:endParaRPr/>
          </a:p>
        </p:txBody>
      </p:sp>
      <p:cxnSp>
        <p:nvCxnSpPr>
          <p:cNvPr id="917" name="Google Shape;917;p48"/>
          <p:cNvCxnSpPr>
            <a:stCxn id="915" idx="2"/>
            <a:endCxn id="916" idx="0"/>
          </p:cNvCxnSpPr>
          <p:nvPr/>
        </p:nvCxnSpPr>
        <p:spPr>
          <a:xfrm>
            <a:off x="7266550" y="2506725"/>
            <a:ext cx="0" cy="126900"/>
          </a:xfrm>
          <a:prstGeom prst="straightConnector1">
            <a:avLst/>
          </a:prstGeom>
          <a:noFill/>
          <a:ln cap="flat" cmpd="sng" w="38100">
            <a:solidFill>
              <a:schemeClr val="dk2"/>
            </a:solidFill>
            <a:prstDash val="solid"/>
            <a:round/>
            <a:headEnd len="med" w="med" type="none"/>
            <a:tailEnd len="med" w="med" type="none"/>
          </a:ln>
        </p:spPr>
      </p:cxnSp>
      <p:sp>
        <p:nvSpPr>
          <p:cNvPr id="918" name="Google Shape;918;p48"/>
          <p:cNvSpPr/>
          <p:nvPr/>
        </p:nvSpPr>
        <p:spPr>
          <a:xfrm>
            <a:off x="7810900" y="2074925"/>
            <a:ext cx="633000" cy="9792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8"/>
          <p:cNvSpPr/>
          <p:nvPr/>
        </p:nvSpPr>
        <p:spPr>
          <a:xfrm>
            <a:off x="7910200" y="2155700"/>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920" name="Google Shape;920;p48"/>
          <p:cNvSpPr/>
          <p:nvPr/>
        </p:nvSpPr>
        <p:spPr>
          <a:xfrm>
            <a:off x="7910200" y="2626475"/>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14</a:t>
            </a:r>
            <a:endParaRPr/>
          </a:p>
        </p:txBody>
      </p:sp>
      <p:cxnSp>
        <p:nvCxnSpPr>
          <p:cNvPr id="921" name="Google Shape;921;p48"/>
          <p:cNvCxnSpPr>
            <a:stCxn id="919" idx="2"/>
            <a:endCxn id="920" idx="0"/>
          </p:cNvCxnSpPr>
          <p:nvPr/>
        </p:nvCxnSpPr>
        <p:spPr>
          <a:xfrm>
            <a:off x="8130250" y="2499500"/>
            <a:ext cx="0" cy="126900"/>
          </a:xfrm>
          <a:prstGeom prst="straightConnector1">
            <a:avLst/>
          </a:prstGeom>
          <a:noFill/>
          <a:ln cap="flat" cmpd="sng" w="38100">
            <a:solidFill>
              <a:schemeClr val="dk2"/>
            </a:solidFill>
            <a:prstDash val="solid"/>
            <a:round/>
            <a:headEnd len="med" w="med" type="none"/>
            <a:tailEnd len="med" w="med" type="none"/>
          </a:ln>
        </p:spPr>
      </p:cxnSp>
      <p:sp>
        <p:nvSpPr>
          <p:cNvPr id="922" name="Google Shape;922;p48"/>
          <p:cNvSpPr/>
          <p:nvPr/>
        </p:nvSpPr>
        <p:spPr>
          <a:xfrm>
            <a:off x="5063875" y="3404338"/>
            <a:ext cx="633000" cy="9792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8"/>
          <p:cNvSpPr/>
          <p:nvPr/>
        </p:nvSpPr>
        <p:spPr>
          <a:xfrm>
            <a:off x="5163175" y="3485113"/>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924" name="Google Shape;924;p48"/>
          <p:cNvSpPr/>
          <p:nvPr/>
        </p:nvSpPr>
        <p:spPr>
          <a:xfrm>
            <a:off x="5163175" y="3955888"/>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cxnSp>
        <p:nvCxnSpPr>
          <p:cNvPr id="925" name="Google Shape;925;p48"/>
          <p:cNvCxnSpPr>
            <a:stCxn id="923" idx="2"/>
            <a:endCxn id="924" idx="0"/>
          </p:cNvCxnSpPr>
          <p:nvPr/>
        </p:nvCxnSpPr>
        <p:spPr>
          <a:xfrm>
            <a:off x="5383225" y="3828913"/>
            <a:ext cx="0" cy="126900"/>
          </a:xfrm>
          <a:prstGeom prst="straightConnector1">
            <a:avLst/>
          </a:prstGeom>
          <a:noFill/>
          <a:ln cap="flat" cmpd="sng" w="38100">
            <a:solidFill>
              <a:schemeClr val="dk2"/>
            </a:solidFill>
            <a:prstDash val="solid"/>
            <a:round/>
            <a:headEnd len="med" w="med" type="none"/>
            <a:tailEnd len="med" w="med" type="none"/>
          </a:ln>
        </p:spPr>
      </p:cxnSp>
      <p:sp>
        <p:nvSpPr>
          <p:cNvPr id="926" name="Google Shape;926;p48"/>
          <p:cNvSpPr/>
          <p:nvPr/>
        </p:nvSpPr>
        <p:spPr>
          <a:xfrm>
            <a:off x="5931125" y="3404338"/>
            <a:ext cx="633000" cy="9792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8"/>
          <p:cNvSpPr/>
          <p:nvPr/>
        </p:nvSpPr>
        <p:spPr>
          <a:xfrm>
            <a:off x="6030425" y="3485113"/>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928" name="Google Shape;928;p48"/>
          <p:cNvSpPr/>
          <p:nvPr/>
        </p:nvSpPr>
        <p:spPr>
          <a:xfrm>
            <a:off x="6030425" y="3955888"/>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cxnSp>
        <p:nvCxnSpPr>
          <p:cNvPr id="929" name="Google Shape;929;p48"/>
          <p:cNvCxnSpPr>
            <a:stCxn id="927" idx="2"/>
            <a:endCxn id="928" idx="0"/>
          </p:cNvCxnSpPr>
          <p:nvPr/>
        </p:nvCxnSpPr>
        <p:spPr>
          <a:xfrm>
            <a:off x="6250475" y="3828913"/>
            <a:ext cx="0" cy="126900"/>
          </a:xfrm>
          <a:prstGeom prst="straightConnector1">
            <a:avLst/>
          </a:prstGeom>
          <a:noFill/>
          <a:ln cap="flat" cmpd="sng" w="38100">
            <a:solidFill>
              <a:schemeClr val="dk2"/>
            </a:solidFill>
            <a:prstDash val="solid"/>
            <a:round/>
            <a:headEnd len="med" w="med" type="none"/>
            <a:tailEnd len="med" w="med" type="none"/>
          </a:ln>
        </p:spPr>
      </p:cxnSp>
      <p:sp>
        <p:nvSpPr>
          <p:cNvPr id="930" name="Google Shape;930;p48"/>
          <p:cNvSpPr/>
          <p:nvPr/>
        </p:nvSpPr>
        <p:spPr>
          <a:xfrm>
            <a:off x="6947200" y="3404338"/>
            <a:ext cx="633000" cy="9792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48"/>
          <p:cNvSpPr/>
          <p:nvPr/>
        </p:nvSpPr>
        <p:spPr>
          <a:xfrm>
            <a:off x="7046500" y="3485113"/>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11</a:t>
            </a:r>
            <a:endParaRPr/>
          </a:p>
        </p:txBody>
      </p:sp>
      <p:sp>
        <p:nvSpPr>
          <p:cNvPr id="932" name="Google Shape;932;p48"/>
          <p:cNvSpPr/>
          <p:nvPr/>
        </p:nvSpPr>
        <p:spPr>
          <a:xfrm>
            <a:off x="7046500" y="3955888"/>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13</a:t>
            </a:r>
            <a:endParaRPr/>
          </a:p>
        </p:txBody>
      </p:sp>
      <p:cxnSp>
        <p:nvCxnSpPr>
          <p:cNvPr id="933" name="Google Shape;933;p48"/>
          <p:cNvCxnSpPr>
            <a:stCxn id="931" idx="2"/>
            <a:endCxn id="932" idx="0"/>
          </p:cNvCxnSpPr>
          <p:nvPr/>
        </p:nvCxnSpPr>
        <p:spPr>
          <a:xfrm>
            <a:off x="7266550" y="3828913"/>
            <a:ext cx="0" cy="126900"/>
          </a:xfrm>
          <a:prstGeom prst="straightConnector1">
            <a:avLst/>
          </a:prstGeom>
          <a:noFill/>
          <a:ln cap="flat" cmpd="sng" w="38100">
            <a:solidFill>
              <a:schemeClr val="dk2"/>
            </a:solidFill>
            <a:prstDash val="solid"/>
            <a:round/>
            <a:headEnd len="med" w="med" type="none"/>
            <a:tailEnd len="med" w="med" type="none"/>
          </a:ln>
        </p:spPr>
      </p:cxnSp>
      <p:sp>
        <p:nvSpPr>
          <p:cNvPr id="934" name="Google Shape;934;p48"/>
          <p:cNvSpPr/>
          <p:nvPr/>
        </p:nvSpPr>
        <p:spPr>
          <a:xfrm>
            <a:off x="7810900" y="3397113"/>
            <a:ext cx="633000" cy="9792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8"/>
          <p:cNvSpPr/>
          <p:nvPr/>
        </p:nvSpPr>
        <p:spPr>
          <a:xfrm>
            <a:off x="7910200" y="3477888"/>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15</a:t>
            </a:r>
            <a:endParaRPr/>
          </a:p>
        </p:txBody>
      </p:sp>
      <p:sp>
        <p:nvSpPr>
          <p:cNvPr id="936" name="Google Shape;936;p48"/>
          <p:cNvSpPr/>
          <p:nvPr/>
        </p:nvSpPr>
        <p:spPr>
          <a:xfrm>
            <a:off x="7910200" y="3948663"/>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16</a:t>
            </a:r>
            <a:endParaRPr/>
          </a:p>
        </p:txBody>
      </p:sp>
      <p:cxnSp>
        <p:nvCxnSpPr>
          <p:cNvPr id="937" name="Google Shape;937;p48"/>
          <p:cNvCxnSpPr>
            <a:stCxn id="935" idx="2"/>
            <a:endCxn id="936" idx="0"/>
          </p:cNvCxnSpPr>
          <p:nvPr/>
        </p:nvCxnSpPr>
        <p:spPr>
          <a:xfrm>
            <a:off x="8130250" y="3821688"/>
            <a:ext cx="0" cy="126900"/>
          </a:xfrm>
          <a:prstGeom prst="straightConnector1">
            <a:avLst/>
          </a:prstGeom>
          <a:noFill/>
          <a:ln cap="flat" cmpd="sng" w="38100">
            <a:solidFill>
              <a:schemeClr val="dk2"/>
            </a:solidFill>
            <a:prstDash val="solid"/>
            <a:round/>
            <a:headEnd len="med" w="med" type="none"/>
            <a:tailEnd len="med" w="med" type="none"/>
          </a:ln>
        </p:spPr>
      </p:cxnSp>
      <p:cxnSp>
        <p:nvCxnSpPr>
          <p:cNvPr id="938" name="Google Shape;938;p48"/>
          <p:cNvCxnSpPr>
            <a:stCxn id="906" idx="2"/>
            <a:endCxn id="922" idx="0"/>
          </p:cNvCxnSpPr>
          <p:nvPr/>
        </p:nvCxnSpPr>
        <p:spPr>
          <a:xfrm>
            <a:off x="5380375" y="3061350"/>
            <a:ext cx="0" cy="342900"/>
          </a:xfrm>
          <a:prstGeom prst="straightConnector1">
            <a:avLst/>
          </a:prstGeom>
          <a:noFill/>
          <a:ln cap="flat" cmpd="sng" w="9525">
            <a:solidFill>
              <a:schemeClr val="dk2"/>
            </a:solidFill>
            <a:prstDash val="solid"/>
            <a:round/>
            <a:headEnd len="med" w="med" type="none"/>
            <a:tailEnd len="med" w="med" type="none"/>
          </a:ln>
        </p:spPr>
      </p:cxnSp>
      <p:cxnSp>
        <p:nvCxnSpPr>
          <p:cNvPr id="939" name="Google Shape;939;p48"/>
          <p:cNvCxnSpPr>
            <a:stCxn id="906" idx="2"/>
            <a:endCxn id="926" idx="0"/>
          </p:cNvCxnSpPr>
          <p:nvPr/>
        </p:nvCxnSpPr>
        <p:spPr>
          <a:xfrm>
            <a:off x="5380375" y="3061350"/>
            <a:ext cx="867300" cy="342900"/>
          </a:xfrm>
          <a:prstGeom prst="straightConnector1">
            <a:avLst/>
          </a:prstGeom>
          <a:noFill/>
          <a:ln cap="flat" cmpd="sng" w="9525">
            <a:solidFill>
              <a:schemeClr val="dk2"/>
            </a:solidFill>
            <a:prstDash val="solid"/>
            <a:round/>
            <a:headEnd len="med" w="med" type="none"/>
            <a:tailEnd len="med" w="med" type="none"/>
          </a:ln>
        </p:spPr>
      </p:cxnSp>
      <p:cxnSp>
        <p:nvCxnSpPr>
          <p:cNvPr id="940" name="Google Shape;940;p48"/>
          <p:cNvCxnSpPr>
            <a:stCxn id="922" idx="0"/>
            <a:endCxn id="910" idx="2"/>
          </p:cNvCxnSpPr>
          <p:nvPr/>
        </p:nvCxnSpPr>
        <p:spPr>
          <a:xfrm flipH="1" rot="10800000">
            <a:off x="5380375" y="3061438"/>
            <a:ext cx="867300" cy="342900"/>
          </a:xfrm>
          <a:prstGeom prst="straightConnector1">
            <a:avLst/>
          </a:prstGeom>
          <a:noFill/>
          <a:ln cap="flat" cmpd="sng" w="9525">
            <a:solidFill>
              <a:schemeClr val="dk2"/>
            </a:solidFill>
            <a:prstDash val="solid"/>
            <a:round/>
            <a:headEnd len="med" w="med" type="none"/>
            <a:tailEnd len="med" w="med" type="none"/>
          </a:ln>
        </p:spPr>
      </p:cxnSp>
      <p:cxnSp>
        <p:nvCxnSpPr>
          <p:cNvPr id="941" name="Google Shape;941;p48"/>
          <p:cNvCxnSpPr>
            <a:stCxn id="914" idx="2"/>
            <a:endCxn id="930" idx="0"/>
          </p:cNvCxnSpPr>
          <p:nvPr/>
        </p:nvCxnSpPr>
        <p:spPr>
          <a:xfrm>
            <a:off x="7263700" y="3061350"/>
            <a:ext cx="0" cy="342900"/>
          </a:xfrm>
          <a:prstGeom prst="straightConnector1">
            <a:avLst/>
          </a:prstGeom>
          <a:noFill/>
          <a:ln cap="flat" cmpd="sng" w="9525">
            <a:solidFill>
              <a:schemeClr val="dk2"/>
            </a:solidFill>
            <a:prstDash val="solid"/>
            <a:round/>
            <a:headEnd len="med" w="med" type="none"/>
            <a:tailEnd len="med" w="med" type="none"/>
          </a:ln>
        </p:spPr>
      </p:cxnSp>
      <p:cxnSp>
        <p:nvCxnSpPr>
          <p:cNvPr id="942" name="Google Shape;942;p48"/>
          <p:cNvCxnSpPr>
            <a:stCxn id="918" idx="2"/>
            <a:endCxn id="934" idx="0"/>
          </p:cNvCxnSpPr>
          <p:nvPr/>
        </p:nvCxnSpPr>
        <p:spPr>
          <a:xfrm>
            <a:off x="8127400" y="3054125"/>
            <a:ext cx="0" cy="342900"/>
          </a:xfrm>
          <a:prstGeom prst="straightConnector1">
            <a:avLst/>
          </a:prstGeom>
          <a:noFill/>
          <a:ln cap="flat" cmpd="sng" w="9525">
            <a:solidFill>
              <a:schemeClr val="dk2"/>
            </a:solidFill>
            <a:prstDash val="solid"/>
            <a:round/>
            <a:headEnd len="med" w="med" type="none"/>
            <a:tailEnd len="med" w="med" type="none"/>
          </a:ln>
        </p:spPr>
      </p:cxnSp>
      <p:cxnSp>
        <p:nvCxnSpPr>
          <p:cNvPr id="943" name="Google Shape;943;p48"/>
          <p:cNvCxnSpPr>
            <a:stCxn id="910" idx="2"/>
            <a:endCxn id="926" idx="0"/>
          </p:cNvCxnSpPr>
          <p:nvPr/>
        </p:nvCxnSpPr>
        <p:spPr>
          <a:xfrm>
            <a:off x="6247625" y="3061350"/>
            <a:ext cx="0" cy="342900"/>
          </a:xfrm>
          <a:prstGeom prst="straightConnector1">
            <a:avLst/>
          </a:prstGeom>
          <a:noFill/>
          <a:ln cap="flat" cmpd="sng" w="9525">
            <a:solidFill>
              <a:schemeClr val="dk2"/>
            </a:solidFill>
            <a:prstDash val="solid"/>
            <a:round/>
            <a:headEnd len="med" w="med" type="none"/>
            <a:tailEnd len="med" w="med" type="none"/>
          </a:ln>
        </p:spPr>
      </p:cxnSp>
      <p:cxnSp>
        <p:nvCxnSpPr>
          <p:cNvPr id="944" name="Google Shape;944;p48"/>
          <p:cNvCxnSpPr>
            <a:endCxn id="918" idx="2"/>
          </p:cNvCxnSpPr>
          <p:nvPr/>
        </p:nvCxnSpPr>
        <p:spPr>
          <a:xfrm flipH="1" rot="10800000">
            <a:off x="7263700" y="3054125"/>
            <a:ext cx="863700" cy="350100"/>
          </a:xfrm>
          <a:prstGeom prst="straightConnector1">
            <a:avLst/>
          </a:prstGeom>
          <a:noFill/>
          <a:ln cap="flat" cmpd="sng" w="9525">
            <a:solidFill>
              <a:schemeClr val="dk2"/>
            </a:solidFill>
            <a:prstDash val="solid"/>
            <a:round/>
            <a:headEnd len="med" w="med" type="none"/>
            <a:tailEnd len="med" w="med" type="none"/>
          </a:ln>
        </p:spPr>
      </p:cxnSp>
      <p:cxnSp>
        <p:nvCxnSpPr>
          <p:cNvPr id="945" name="Google Shape;945;p48"/>
          <p:cNvCxnSpPr>
            <a:stCxn id="914" idx="2"/>
            <a:endCxn id="934" idx="0"/>
          </p:cNvCxnSpPr>
          <p:nvPr/>
        </p:nvCxnSpPr>
        <p:spPr>
          <a:xfrm>
            <a:off x="7263700" y="3061350"/>
            <a:ext cx="863700" cy="335700"/>
          </a:xfrm>
          <a:prstGeom prst="straightConnector1">
            <a:avLst/>
          </a:prstGeom>
          <a:noFill/>
          <a:ln cap="flat" cmpd="sng" w="9525">
            <a:solidFill>
              <a:schemeClr val="dk2"/>
            </a:solidFill>
            <a:prstDash val="solid"/>
            <a:round/>
            <a:headEnd len="med" w="med" type="none"/>
            <a:tailEnd len="med" w="med" type="none"/>
          </a:ln>
        </p:spPr>
      </p:cxnSp>
      <p:cxnSp>
        <p:nvCxnSpPr>
          <p:cNvPr id="946" name="Google Shape;946;p48"/>
          <p:cNvCxnSpPr>
            <a:stCxn id="914" idx="3"/>
            <a:endCxn id="918" idx="1"/>
          </p:cNvCxnSpPr>
          <p:nvPr/>
        </p:nvCxnSpPr>
        <p:spPr>
          <a:xfrm flipH="1" rot="10800000">
            <a:off x="7580200" y="2564550"/>
            <a:ext cx="230700" cy="7200"/>
          </a:xfrm>
          <a:prstGeom prst="straightConnector1">
            <a:avLst/>
          </a:prstGeom>
          <a:noFill/>
          <a:ln cap="flat" cmpd="sng" w="9525">
            <a:solidFill>
              <a:schemeClr val="dk2"/>
            </a:solidFill>
            <a:prstDash val="solid"/>
            <a:round/>
            <a:headEnd len="med" w="med" type="none"/>
            <a:tailEnd len="med" w="med" type="none"/>
          </a:ln>
        </p:spPr>
      </p:cxnSp>
      <p:cxnSp>
        <p:nvCxnSpPr>
          <p:cNvPr id="947" name="Google Shape;947;p48"/>
          <p:cNvCxnSpPr>
            <a:stCxn id="930" idx="3"/>
            <a:endCxn id="934" idx="1"/>
          </p:cNvCxnSpPr>
          <p:nvPr/>
        </p:nvCxnSpPr>
        <p:spPr>
          <a:xfrm flipH="1" rot="10800000">
            <a:off x="7580200" y="3886738"/>
            <a:ext cx="230700" cy="7200"/>
          </a:xfrm>
          <a:prstGeom prst="straightConnector1">
            <a:avLst/>
          </a:prstGeom>
          <a:noFill/>
          <a:ln cap="flat" cmpd="sng" w="9525">
            <a:solidFill>
              <a:schemeClr val="dk2"/>
            </a:solidFill>
            <a:prstDash val="solid"/>
            <a:round/>
            <a:headEnd len="med" w="med" type="none"/>
            <a:tailEnd len="med" w="med" type="none"/>
          </a:ln>
        </p:spPr>
      </p:cxnSp>
      <p:cxnSp>
        <p:nvCxnSpPr>
          <p:cNvPr id="948" name="Google Shape;948;p48"/>
          <p:cNvCxnSpPr>
            <a:stCxn id="926" idx="3"/>
            <a:endCxn id="930" idx="1"/>
          </p:cNvCxnSpPr>
          <p:nvPr/>
        </p:nvCxnSpPr>
        <p:spPr>
          <a:xfrm>
            <a:off x="6564125" y="3893938"/>
            <a:ext cx="383100" cy="0"/>
          </a:xfrm>
          <a:prstGeom prst="straightConnector1">
            <a:avLst/>
          </a:prstGeom>
          <a:noFill/>
          <a:ln cap="flat" cmpd="sng" w="9525">
            <a:solidFill>
              <a:schemeClr val="dk2"/>
            </a:solidFill>
            <a:prstDash val="solid"/>
            <a:round/>
            <a:headEnd len="med" w="med" type="none"/>
            <a:tailEnd len="med" w="med" type="none"/>
          </a:ln>
        </p:spPr>
      </p:cxnSp>
      <p:cxnSp>
        <p:nvCxnSpPr>
          <p:cNvPr id="949" name="Google Shape;949;p48"/>
          <p:cNvCxnSpPr>
            <a:stCxn id="922" idx="3"/>
            <a:endCxn id="926" idx="1"/>
          </p:cNvCxnSpPr>
          <p:nvPr/>
        </p:nvCxnSpPr>
        <p:spPr>
          <a:xfrm>
            <a:off x="5696875" y="3893938"/>
            <a:ext cx="234300" cy="0"/>
          </a:xfrm>
          <a:prstGeom prst="straightConnector1">
            <a:avLst/>
          </a:prstGeom>
          <a:noFill/>
          <a:ln cap="flat" cmpd="sng" w="9525">
            <a:solidFill>
              <a:schemeClr val="dk2"/>
            </a:solidFill>
            <a:prstDash val="solid"/>
            <a:round/>
            <a:headEnd len="med" w="med" type="none"/>
            <a:tailEnd len="med" w="med" type="none"/>
          </a:ln>
        </p:spPr>
      </p:cxnSp>
      <p:cxnSp>
        <p:nvCxnSpPr>
          <p:cNvPr id="950" name="Google Shape;950;p48"/>
          <p:cNvCxnSpPr>
            <a:stCxn id="906" idx="3"/>
            <a:endCxn id="910" idx="1"/>
          </p:cNvCxnSpPr>
          <p:nvPr/>
        </p:nvCxnSpPr>
        <p:spPr>
          <a:xfrm>
            <a:off x="5696875" y="2571750"/>
            <a:ext cx="234300" cy="0"/>
          </a:xfrm>
          <a:prstGeom prst="straightConnector1">
            <a:avLst/>
          </a:prstGeom>
          <a:noFill/>
          <a:ln cap="flat" cmpd="sng" w="9525">
            <a:solidFill>
              <a:schemeClr val="dk2"/>
            </a:solidFill>
            <a:prstDash val="solid"/>
            <a:round/>
            <a:headEnd len="med" w="med" type="none"/>
            <a:tailEnd len="med" w="med" type="none"/>
          </a:ln>
        </p:spPr>
      </p:cxnSp>
      <p:cxnSp>
        <p:nvCxnSpPr>
          <p:cNvPr id="951" name="Google Shape;951;p48"/>
          <p:cNvCxnSpPr>
            <a:stCxn id="910" idx="3"/>
            <a:endCxn id="914" idx="1"/>
          </p:cNvCxnSpPr>
          <p:nvPr/>
        </p:nvCxnSpPr>
        <p:spPr>
          <a:xfrm>
            <a:off x="6564125" y="2571750"/>
            <a:ext cx="383100" cy="0"/>
          </a:xfrm>
          <a:prstGeom prst="straightConnector1">
            <a:avLst/>
          </a:prstGeom>
          <a:noFill/>
          <a:ln cap="flat" cmpd="sng" w="9525">
            <a:solidFill>
              <a:schemeClr val="dk2"/>
            </a:solidFill>
            <a:prstDash val="solid"/>
            <a:round/>
            <a:headEnd len="med" w="med" type="none"/>
            <a:tailEnd len="med" w="med" type="none"/>
          </a:ln>
        </p:spPr>
      </p:cxnSp>
      <p:cxnSp>
        <p:nvCxnSpPr>
          <p:cNvPr id="952" name="Google Shape;952;p48"/>
          <p:cNvCxnSpPr>
            <a:stCxn id="910" idx="2"/>
            <a:endCxn id="918" idx="2"/>
          </p:cNvCxnSpPr>
          <p:nvPr/>
        </p:nvCxnSpPr>
        <p:spPr>
          <a:xfrm rot="-5400000">
            <a:off x="7183925" y="2117850"/>
            <a:ext cx="7200" cy="1879800"/>
          </a:xfrm>
          <a:prstGeom prst="bentConnector3">
            <a:avLst>
              <a:gd fmla="val -3307292" name="adj1"/>
            </a:avLst>
          </a:prstGeom>
          <a:noFill/>
          <a:ln cap="flat" cmpd="sng" w="9525">
            <a:solidFill>
              <a:schemeClr val="dk2"/>
            </a:solidFill>
            <a:prstDash val="solid"/>
            <a:round/>
            <a:headEnd len="med" w="med" type="none"/>
            <a:tailEnd len="med" w="med" type="none"/>
          </a:ln>
        </p:spPr>
      </p:cxnSp>
      <p:cxnSp>
        <p:nvCxnSpPr>
          <p:cNvPr id="953" name="Google Shape;953;p48"/>
          <p:cNvCxnSpPr>
            <a:stCxn id="930" idx="0"/>
            <a:endCxn id="910" idx="2"/>
          </p:cNvCxnSpPr>
          <p:nvPr/>
        </p:nvCxnSpPr>
        <p:spPr>
          <a:xfrm flipH="1" rot="5400000">
            <a:off x="6584200" y="2724838"/>
            <a:ext cx="342900" cy="1016100"/>
          </a:xfrm>
          <a:prstGeom prst="bentConnector3">
            <a:avLst>
              <a:gd fmla="val 50013" name="adj1"/>
            </a:avLst>
          </a:prstGeom>
          <a:noFill/>
          <a:ln cap="flat" cmpd="sng" w="9525">
            <a:solidFill>
              <a:schemeClr val="dk2"/>
            </a:solidFill>
            <a:prstDash val="solid"/>
            <a:round/>
            <a:headEnd len="med" w="med" type="none"/>
            <a:tailEnd len="med" w="med" type="none"/>
          </a:ln>
        </p:spPr>
      </p:cxnSp>
      <p:cxnSp>
        <p:nvCxnSpPr>
          <p:cNvPr id="954" name="Google Shape;954;p48"/>
          <p:cNvCxnSpPr>
            <a:stCxn id="934" idx="0"/>
            <a:endCxn id="910" idx="2"/>
          </p:cNvCxnSpPr>
          <p:nvPr/>
        </p:nvCxnSpPr>
        <p:spPr>
          <a:xfrm flipH="1" rot="5400000">
            <a:off x="7019650" y="2289363"/>
            <a:ext cx="335700" cy="1879800"/>
          </a:xfrm>
          <a:prstGeom prst="bentConnector3">
            <a:avLst>
              <a:gd fmla="val 50009" name="adj1"/>
            </a:avLst>
          </a:prstGeom>
          <a:noFill/>
          <a:ln cap="flat" cmpd="sng" w="9525">
            <a:solidFill>
              <a:schemeClr val="dk2"/>
            </a:solidFill>
            <a:prstDash val="solid"/>
            <a:round/>
            <a:headEnd len="med" w="med" type="none"/>
            <a:tailEnd len="med" w="med" type="none"/>
          </a:ln>
        </p:spPr>
      </p:cxnSp>
      <p:cxnSp>
        <p:nvCxnSpPr>
          <p:cNvPr id="955" name="Google Shape;955;p48"/>
          <p:cNvCxnSpPr>
            <a:stCxn id="906" idx="2"/>
            <a:endCxn id="914" idx="2"/>
          </p:cNvCxnSpPr>
          <p:nvPr/>
        </p:nvCxnSpPr>
        <p:spPr>
          <a:xfrm flipH="1" rot="-5400000">
            <a:off x="6321775" y="2119950"/>
            <a:ext cx="600" cy="18834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956" name="Google Shape;956;p48"/>
          <p:cNvCxnSpPr>
            <a:stCxn id="906" idx="2"/>
            <a:endCxn id="918" idx="2"/>
          </p:cNvCxnSpPr>
          <p:nvPr/>
        </p:nvCxnSpPr>
        <p:spPr>
          <a:xfrm rot="-5400000">
            <a:off x="6750325" y="1684200"/>
            <a:ext cx="7200" cy="2747100"/>
          </a:xfrm>
          <a:prstGeom prst="bentConnector3">
            <a:avLst>
              <a:gd fmla="val -3307292" name="adj1"/>
            </a:avLst>
          </a:prstGeom>
          <a:noFill/>
          <a:ln cap="flat" cmpd="sng" w="9525">
            <a:solidFill>
              <a:schemeClr val="dk2"/>
            </a:solidFill>
            <a:prstDash val="solid"/>
            <a:round/>
            <a:headEnd len="med" w="med" type="none"/>
            <a:tailEnd len="med" w="med" type="none"/>
          </a:ln>
        </p:spPr>
      </p:cxnSp>
      <p:cxnSp>
        <p:nvCxnSpPr>
          <p:cNvPr id="957" name="Google Shape;957;p48"/>
          <p:cNvCxnSpPr>
            <a:stCxn id="906" idx="2"/>
            <a:endCxn id="934" idx="0"/>
          </p:cNvCxnSpPr>
          <p:nvPr/>
        </p:nvCxnSpPr>
        <p:spPr>
          <a:xfrm flipH="1" rot="-5400000">
            <a:off x="6586075" y="1855650"/>
            <a:ext cx="335700" cy="2747100"/>
          </a:xfrm>
          <a:prstGeom prst="bentConnector3">
            <a:avLst>
              <a:gd fmla="val 50009" name="adj1"/>
            </a:avLst>
          </a:prstGeom>
          <a:noFill/>
          <a:ln cap="flat" cmpd="sng" w="9525">
            <a:solidFill>
              <a:schemeClr val="dk2"/>
            </a:solidFill>
            <a:prstDash val="solid"/>
            <a:round/>
            <a:headEnd len="med" w="med" type="none"/>
            <a:tailEnd len="med" w="med" type="none"/>
          </a:ln>
        </p:spPr>
      </p:cxnSp>
      <p:cxnSp>
        <p:nvCxnSpPr>
          <p:cNvPr id="958" name="Google Shape;958;p48"/>
          <p:cNvCxnSpPr>
            <a:stCxn id="906" idx="2"/>
            <a:endCxn id="930" idx="0"/>
          </p:cNvCxnSpPr>
          <p:nvPr/>
        </p:nvCxnSpPr>
        <p:spPr>
          <a:xfrm flipH="1" rot="-5400000">
            <a:off x="6150625" y="2291100"/>
            <a:ext cx="342900" cy="1883400"/>
          </a:xfrm>
          <a:prstGeom prst="bentConnector3">
            <a:avLst>
              <a:gd fmla="val 50013" name="adj1"/>
            </a:avLst>
          </a:prstGeom>
          <a:noFill/>
          <a:ln cap="flat" cmpd="sng" w="9525">
            <a:solidFill>
              <a:schemeClr val="dk2"/>
            </a:solidFill>
            <a:prstDash val="solid"/>
            <a:round/>
            <a:headEnd len="med" w="med" type="none"/>
            <a:tailEnd len="med" w="med" type="none"/>
          </a:ln>
        </p:spPr>
      </p:cxnSp>
      <p:cxnSp>
        <p:nvCxnSpPr>
          <p:cNvPr id="959" name="Google Shape;959;p48"/>
          <p:cNvCxnSpPr>
            <a:stCxn id="882" idx="3"/>
            <a:endCxn id="883" idx="1"/>
          </p:cNvCxnSpPr>
          <p:nvPr/>
        </p:nvCxnSpPr>
        <p:spPr>
          <a:xfrm>
            <a:off x="3025975" y="2327600"/>
            <a:ext cx="191700" cy="0"/>
          </a:xfrm>
          <a:prstGeom prst="straightConnector1">
            <a:avLst/>
          </a:prstGeom>
          <a:noFill/>
          <a:ln cap="flat" cmpd="sng" w="38100">
            <a:solidFill>
              <a:schemeClr val="dk2"/>
            </a:solidFill>
            <a:prstDash val="solid"/>
            <a:round/>
            <a:headEnd len="med" w="med" type="none"/>
            <a:tailEnd len="med" w="med" type="none"/>
          </a:ln>
        </p:spPr>
      </p:cxnSp>
      <p:cxnSp>
        <p:nvCxnSpPr>
          <p:cNvPr id="960" name="Google Shape;960;p48"/>
          <p:cNvCxnSpPr>
            <a:stCxn id="883" idx="2"/>
            <a:endCxn id="885" idx="0"/>
          </p:cNvCxnSpPr>
          <p:nvPr/>
        </p:nvCxnSpPr>
        <p:spPr>
          <a:xfrm>
            <a:off x="3437650" y="2499500"/>
            <a:ext cx="0" cy="126900"/>
          </a:xfrm>
          <a:prstGeom prst="straightConnector1">
            <a:avLst/>
          </a:prstGeom>
          <a:noFill/>
          <a:ln cap="flat" cmpd="sng" w="38100">
            <a:solidFill>
              <a:schemeClr val="dk2"/>
            </a:solidFill>
            <a:prstDash val="solid"/>
            <a:round/>
            <a:headEnd len="med" w="med" type="none"/>
            <a:tailEnd len="med" w="med" type="none"/>
          </a:ln>
        </p:spPr>
      </p:cxnSp>
      <p:cxnSp>
        <p:nvCxnSpPr>
          <p:cNvPr id="961" name="Google Shape;961;p48"/>
          <p:cNvCxnSpPr>
            <a:endCxn id="884" idx="0"/>
          </p:cNvCxnSpPr>
          <p:nvPr/>
        </p:nvCxnSpPr>
        <p:spPr>
          <a:xfrm>
            <a:off x="2805925" y="2499575"/>
            <a:ext cx="0" cy="126900"/>
          </a:xfrm>
          <a:prstGeom prst="straightConnector1">
            <a:avLst/>
          </a:prstGeom>
          <a:noFill/>
          <a:ln cap="flat" cmpd="sng" w="38100">
            <a:solidFill>
              <a:schemeClr val="dk2"/>
            </a:solidFill>
            <a:prstDash val="solid"/>
            <a:round/>
            <a:headEnd len="med" w="med" type="none"/>
            <a:tailEnd len="med" w="med" type="none"/>
          </a:ln>
        </p:spPr>
      </p:cxnSp>
      <p:cxnSp>
        <p:nvCxnSpPr>
          <p:cNvPr id="962" name="Google Shape;962;p48"/>
          <p:cNvCxnSpPr>
            <a:stCxn id="884" idx="3"/>
            <a:endCxn id="885" idx="1"/>
          </p:cNvCxnSpPr>
          <p:nvPr/>
        </p:nvCxnSpPr>
        <p:spPr>
          <a:xfrm>
            <a:off x="3025975" y="2798375"/>
            <a:ext cx="191700" cy="0"/>
          </a:xfrm>
          <a:prstGeom prst="straightConnector1">
            <a:avLst/>
          </a:prstGeom>
          <a:noFill/>
          <a:ln cap="flat" cmpd="sng" w="38100">
            <a:solidFill>
              <a:schemeClr val="dk2"/>
            </a:solidFill>
            <a:prstDash val="solid"/>
            <a:round/>
            <a:headEnd len="med" w="med" type="none"/>
            <a:tailEnd len="med" w="med" type="none"/>
          </a:ln>
        </p:spPr>
      </p:cxnSp>
      <p:cxnSp>
        <p:nvCxnSpPr>
          <p:cNvPr id="963" name="Google Shape;963;p48"/>
          <p:cNvCxnSpPr>
            <a:stCxn id="893" idx="1"/>
            <a:endCxn id="892" idx="3"/>
          </p:cNvCxnSpPr>
          <p:nvPr/>
        </p:nvCxnSpPr>
        <p:spPr>
          <a:xfrm rot="10800000">
            <a:off x="3025900" y="3653400"/>
            <a:ext cx="191700" cy="0"/>
          </a:xfrm>
          <a:prstGeom prst="straightConnector1">
            <a:avLst/>
          </a:prstGeom>
          <a:noFill/>
          <a:ln cap="flat" cmpd="sng" w="38100">
            <a:solidFill>
              <a:schemeClr val="dk2"/>
            </a:solidFill>
            <a:prstDash val="solid"/>
            <a:round/>
            <a:headEnd len="med" w="med" type="none"/>
            <a:tailEnd len="med" w="med" type="none"/>
          </a:ln>
        </p:spPr>
      </p:cxnSp>
      <p:cxnSp>
        <p:nvCxnSpPr>
          <p:cNvPr id="964" name="Google Shape;964;p48"/>
          <p:cNvCxnSpPr>
            <a:stCxn id="895" idx="0"/>
            <a:endCxn id="893" idx="2"/>
          </p:cNvCxnSpPr>
          <p:nvPr/>
        </p:nvCxnSpPr>
        <p:spPr>
          <a:xfrm rot="10800000">
            <a:off x="3437650" y="3825375"/>
            <a:ext cx="0" cy="126900"/>
          </a:xfrm>
          <a:prstGeom prst="straightConnector1">
            <a:avLst/>
          </a:prstGeom>
          <a:noFill/>
          <a:ln cap="flat" cmpd="sng" w="38100">
            <a:solidFill>
              <a:schemeClr val="dk2"/>
            </a:solidFill>
            <a:prstDash val="solid"/>
            <a:round/>
            <a:headEnd len="med" w="med" type="none"/>
            <a:tailEnd len="med" w="med" type="none"/>
          </a:ln>
        </p:spPr>
      </p:cxnSp>
      <p:cxnSp>
        <p:nvCxnSpPr>
          <p:cNvPr id="965" name="Google Shape;965;p48"/>
          <p:cNvCxnSpPr>
            <a:endCxn id="894" idx="0"/>
          </p:cNvCxnSpPr>
          <p:nvPr/>
        </p:nvCxnSpPr>
        <p:spPr>
          <a:xfrm>
            <a:off x="2805925" y="3825375"/>
            <a:ext cx="0" cy="126900"/>
          </a:xfrm>
          <a:prstGeom prst="straightConnector1">
            <a:avLst/>
          </a:prstGeom>
          <a:noFill/>
          <a:ln cap="flat" cmpd="sng" w="38100">
            <a:solidFill>
              <a:schemeClr val="dk2"/>
            </a:solidFill>
            <a:prstDash val="solid"/>
            <a:round/>
            <a:headEnd len="med" w="med" type="none"/>
            <a:tailEnd len="med" w="med" type="none"/>
          </a:ln>
        </p:spPr>
      </p:cxnSp>
      <p:cxnSp>
        <p:nvCxnSpPr>
          <p:cNvPr id="966" name="Google Shape;966;p48"/>
          <p:cNvCxnSpPr>
            <a:stCxn id="894" idx="3"/>
            <a:endCxn id="895" idx="1"/>
          </p:cNvCxnSpPr>
          <p:nvPr/>
        </p:nvCxnSpPr>
        <p:spPr>
          <a:xfrm>
            <a:off x="3025975" y="4124175"/>
            <a:ext cx="191700" cy="0"/>
          </a:xfrm>
          <a:prstGeom prst="straightConnector1">
            <a:avLst/>
          </a:prstGeom>
          <a:noFill/>
          <a:ln cap="flat" cmpd="sng" w="38100">
            <a:solidFill>
              <a:schemeClr val="dk2"/>
            </a:solidFill>
            <a:prstDash val="solid"/>
            <a:round/>
            <a:headEnd len="med" w="med" type="none"/>
            <a:tailEnd len="med" w="med" type="none"/>
          </a:ln>
        </p:spPr>
      </p:cxnSp>
      <p:cxnSp>
        <p:nvCxnSpPr>
          <p:cNvPr id="967" name="Google Shape;967;p48"/>
          <p:cNvCxnSpPr>
            <a:stCxn id="887" idx="3"/>
            <a:endCxn id="888" idx="1"/>
          </p:cNvCxnSpPr>
          <p:nvPr/>
        </p:nvCxnSpPr>
        <p:spPr>
          <a:xfrm>
            <a:off x="1412225" y="3653400"/>
            <a:ext cx="191700" cy="0"/>
          </a:xfrm>
          <a:prstGeom prst="straightConnector1">
            <a:avLst/>
          </a:prstGeom>
          <a:noFill/>
          <a:ln cap="flat" cmpd="sng" w="38100">
            <a:solidFill>
              <a:schemeClr val="dk2"/>
            </a:solidFill>
            <a:prstDash val="solid"/>
            <a:round/>
            <a:headEnd len="med" w="med" type="none"/>
            <a:tailEnd len="med" w="med" type="none"/>
          </a:ln>
        </p:spPr>
      </p:cxnSp>
      <p:cxnSp>
        <p:nvCxnSpPr>
          <p:cNvPr id="968" name="Google Shape;968;p48"/>
          <p:cNvCxnSpPr>
            <a:endCxn id="889" idx="0"/>
          </p:cNvCxnSpPr>
          <p:nvPr/>
        </p:nvCxnSpPr>
        <p:spPr>
          <a:xfrm>
            <a:off x="1192175" y="3825375"/>
            <a:ext cx="0" cy="126900"/>
          </a:xfrm>
          <a:prstGeom prst="straightConnector1">
            <a:avLst/>
          </a:prstGeom>
          <a:noFill/>
          <a:ln cap="flat" cmpd="sng" w="38100">
            <a:solidFill>
              <a:schemeClr val="dk2"/>
            </a:solidFill>
            <a:prstDash val="solid"/>
            <a:round/>
            <a:headEnd len="med" w="med" type="none"/>
            <a:tailEnd len="med" w="med" type="none"/>
          </a:ln>
        </p:spPr>
      </p:cxnSp>
      <p:cxnSp>
        <p:nvCxnSpPr>
          <p:cNvPr id="969" name="Google Shape;969;p48"/>
          <p:cNvCxnSpPr>
            <a:stCxn id="889" idx="3"/>
            <a:endCxn id="890" idx="1"/>
          </p:cNvCxnSpPr>
          <p:nvPr/>
        </p:nvCxnSpPr>
        <p:spPr>
          <a:xfrm>
            <a:off x="1412225" y="4124175"/>
            <a:ext cx="191700" cy="0"/>
          </a:xfrm>
          <a:prstGeom prst="straightConnector1">
            <a:avLst/>
          </a:prstGeom>
          <a:noFill/>
          <a:ln cap="flat" cmpd="sng" w="38100">
            <a:solidFill>
              <a:schemeClr val="dk2"/>
            </a:solidFill>
            <a:prstDash val="solid"/>
            <a:round/>
            <a:headEnd len="med" w="med" type="none"/>
            <a:tailEnd len="med" w="med" type="none"/>
          </a:ln>
        </p:spPr>
      </p:cxnSp>
      <p:cxnSp>
        <p:nvCxnSpPr>
          <p:cNvPr id="970" name="Google Shape;970;p48"/>
          <p:cNvCxnSpPr>
            <a:endCxn id="890" idx="0"/>
          </p:cNvCxnSpPr>
          <p:nvPr/>
        </p:nvCxnSpPr>
        <p:spPr>
          <a:xfrm>
            <a:off x="1823900" y="3825375"/>
            <a:ext cx="0" cy="126900"/>
          </a:xfrm>
          <a:prstGeom prst="straightConnector1">
            <a:avLst/>
          </a:prstGeom>
          <a:noFill/>
          <a:ln cap="flat" cmpd="sng" w="38100">
            <a:solidFill>
              <a:schemeClr val="dk2"/>
            </a:solidFill>
            <a:prstDash val="solid"/>
            <a:round/>
            <a:headEnd len="med" w="med" type="none"/>
            <a:tailEnd len="med" w="med" type="none"/>
          </a:ln>
        </p:spPr>
      </p:cxnSp>
      <p:sp>
        <p:nvSpPr>
          <p:cNvPr id="971" name="Google Shape;971;p48"/>
          <p:cNvSpPr txBox="1"/>
          <p:nvPr/>
        </p:nvSpPr>
        <p:spPr>
          <a:xfrm>
            <a:off x="870025" y="4432225"/>
            <a:ext cx="28800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4 Nodes, 4 Cores/Ranks per Node</a:t>
            </a:r>
            <a:endParaRPr>
              <a:solidFill>
                <a:srgbClr val="FFFFFF"/>
              </a:solidFill>
              <a:latin typeface="Proxima Nova"/>
              <a:ea typeface="Proxima Nova"/>
              <a:cs typeface="Proxima Nova"/>
              <a:sym typeface="Proxima Nova"/>
            </a:endParaRPr>
          </a:p>
        </p:txBody>
      </p:sp>
      <p:sp>
        <p:nvSpPr>
          <p:cNvPr id="972" name="Google Shape;972;p48"/>
          <p:cNvSpPr txBox="1"/>
          <p:nvPr/>
        </p:nvSpPr>
        <p:spPr>
          <a:xfrm>
            <a:off x="5262150" y="4426675"/>
            <a:ext cx="28800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8 Nodes, 2 Cores/Ranks per Node</a:t>
            </a:r>
            <a:endParaRPr>
              <a:solidFill>
                <a:srgbClr val="FFFFFF"/>
              </a:solidFill>
              <a:latin typeface="Proxima Nova"/>
              <a:ea typeface="Proxima Nova"/>
              <a:cs typeface="Proxima Nova"/>
              <a:sym typeface="Proxima Nova"/>
            </a:endParaRPr>
          </a:p>
        </p:txBody>
      </p:sp>
      <p:sp>
        <p:nvSpPr>
          <p:cNvPr id="973" name="Google Shape;973;p48"/>
          <p:cNvSpPr txBox="1"/>
          <p:nvPr/>
        </p:nvSpPr>
        <p:spPr>
          <a:xfrm>
            <a:off x="2376850" y="1582900"/>
            <a:ext cx="4965600" cy="28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0">
                <a:solidFill>
                  <a:srgbClr val="FF0000"/>
                </a:solidFill>
                <a:latin typeface="Proxima Nova"/>
                <a:ea typeface="Proxima Nova"/>
                <a:cs typeface="Proxima Nova"/>
                <a:sym typeface="Proxima Nova"/>
              </a:rPr>
              <a:t>YES</a:t>
            </a:r>
            <a:endParaRPr b="1" sz="18000">
              <a:solidFill>
                <a:srgbClr val="FF0000"/>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3"/>
                                        </p:tgtEl>
                                        <p:attrNameLst>
                                          <p:attrName>style.visibility</p:attrName>
                                        </p:attrNameLst>
                                      </p:cBhvr>
                                      <p:to>
                                        <p:strVal val="visible"/>
                                      </p:to>
                                    </p:set>
                                    <p:animEffect filter="fade" transition="in">
                                      <p:cBhvr>
                                        <p:cTn dur="1"/>
                                        <p:tgtEl>
                                          <p:spTgt spid="9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D4B4E"/>
            </a:gs>
            <a:gs pos="100000">
              <a:srgbClr val="040405"/>
            </a:gs>
          </a:gsLst>
          <a:path path="circle">
            <a:fillToRect b="50%" l="50%" r="50%" t="50%"/>
          </a:path>
          <a:tileRect/>
        </a:gradFill>
      </p:bgPr>
    </p:bg>
    <p:spTree>
      <p:nvGrpSpPr>
        <p:cNvPr id="977" name="Shape 977"/>
        <p:cNvGrpSpPr/>
        <p:nvPr/>
      </p:nvGrpSpPr>
      <p:grpSpPr>
        <a:xfrm>
          <a:off x="0" y="0"/>
          <a:ext cx="0" cy="0"/>
          <a:chOff x="0" y="0"/>
          <a:chExt cx="0" cy="0"/>
        </a:xfrm>
      </p:grpSpPr>
      <p:sp>
        <p:nvSpPr>
          <p:cNvPr id="978" name="Google Shape;978;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4125"/>
                </a:solidFill>
              </a:rPr>
              <a:t>NEW: Cross-Cluster MPI Application Migration</a:t>
            </a:r>
            <a:endParaRPr b="1">
              <a:solidFill>
                <a:srgbClr val="CC4125"/>
              </a:solidFill>
            </a:endParaRPr>
          </a:p>
        </p:txBody>
      </p:sp>
      <p:sp>
        <p:nvSpPr>
          <p:cNvPr id="979" name="Google Shape;979;p49"/>
          <p:cNvSpPr txBox="1"/>
          <p:nvPr>
            <p:ph idx="1" type="body"/>
          </p:nvPr>
        </p:nvSpPr>
        <p:spPr>
          <a:xfrm>
            <a:off x="311700" y="1152475"/>
            <a:ext cx="8520600" cy="370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Traditionally, migration across disparate clusters was not feasible.</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Different MPI packages across clusters</a:t>
            </a:r>
            <a:endParaRPr>
              <a:solidFill>
                <a:srgbClr val="FFFFFF"/>
              </a:solidFill>
            </a:endParaRPr>
          </a:p>
          <a:p>
            <a:pPr indent="-342900" lvl="0" marL="457200" marR="0" rtl="0" algn="l">
              <a:lnSpc>
                <a:spcPct val="115000"/>
              </a:lnSpc>
              <a:spcBef>
                <a:spcPts val="0"/>
              </a:spcBef>
              <a:spcAft>
                <a:spcPts val="0"/>
              </a:spcAft>
              <a:buClr>
                <a:srgbClr val="FFFFFF"/>
              </a:buClr>
              <a:buSzPts val="1800"/>
              <a:buFont typeface="Proxima Nova"/>
              <a:buChar char="●"/>
            </a:pPr>
            <a:r>
              <a:rPr lang="en">
                <a:solidFill>
                  <a:srgbClr val="FFFFFF"/>
                </a:solidFill>
              </a:rPr>
              <a:t>Highly optimized configurations tied to local cluster (Caches, Cores/Node)</a:t>
            </a:r>
            <a:endParaRPr>
              <a:solidFill>
                <a:srgbClr val="FFFFFF"/>
              </a:solidFill>
            </a:endParaRPr>
          </a:p>
          <a:p>
            <a:pPr indent="-342900" lvl="0" marL="457200" marR="0" rtl="0" algn="l">
              <a:lnSpc>
                <a:spcPct val="115000"/>
              </a:lnSpc>
              <a:spcBef>
                <a:spcPts val="0"/>
              </a:spcBef>
              <a:spcAft>
                <a:spcPts val="0"/>
              </a:spcAft>
              <a:buClr>
                <a:srgbClr val="FFFFFF"/>
              </a:buClr>
              <a:buSzPts val="1800"/>
              <a:buChar char="●"/>
            </a:pPr>
            <a:r>
              <a:rPr lang="en">
                <a:solidFill>
                  <a:srgbClr val="FFFFFF"/>
                </a:solidFill>
              </a:rPr>
              <a:t>Overhead of checkpointing entire MPI state is prohibitive </a:t>
            </a:r>
            <a:endParaRPr>
              <a:solidFill>
                <a:srgbClr val="FFFFFF"/>
              </a:solidFill>
            </a:endParaRPr>
          </a:p>
          <a:p>
            <a:pPr indent="0" lvl="0" marL="0" marR="0" rtl="0" algn="l">
              <a:lnSpc>
                <a:spcPct val="115000"/>
              </a:lnSpc>
              <a:spcBef>
                <a:spcPts val="1600"/>
              </a:spcBef>
              <a:spcAft>
                <a:spcPts val="0"/>
              </a:spcAft>
              <a:buNone/>
            </a:pPr>
            <a:r>
              <a:t/>
            </a:r>
            <a:endParaRPr>
              <a:solidFill>
                <a:srgbClr val="FFFFFF"/>
              </a:solidFill>
            </a:endParaRPr>
          </a:p>
          <a:p>
            <a:pPr indent="0" lvl="0" marL="0" marR="0" rtl="0" algn="l">
              <a:lnSpc>
                <a:spcPct val="115000"/>
              </a:lnSpc>
              <a:spcBef>
                <a:spcPts val="1600"/>
              </a:spcBef>
              <a:spcAft>
                <a:spcPts val="0"/>
              </a:spcAft>
              <a:buNone/>
            </a:pPr>
            <a:r>
              <a:rPr lang="en">
                <a:solidFill>
                  <a:srgbClr val="FFFFFF"/>
                </a:solidFill>
              </a:rPr>
              <a:t>Overhead of migrating under MANA:</a:t>
            </a:r>
            <a:endParaRPr>
              <a:solidFill>
                <a:srgbClr val="FFFFFF"/>
              </a:solidFill>
            </a:endParaRPr>
          </a:p>
          <a:p>
            <a:pPr indent="-342900" lvl="0" marL="457200" marR="0" rtl="0" algn="l">
              <a:lnSpc>
                <a:spcPct val="115000"/>
              </a:lnSpc>
              <a:spcBef>
                <a:spcPts val="1600"/>
              </a:spcBef>
              <a:spcAft>
                <a:spcPts val="0"/>
              </a:spcAft>
              <a:buClr>
                <a:srgbClr val="FFFFFF"/>
              </a:buClr>
              <a:buSzPts val="1800"/>
              <a:buChar char="●"/>
            </a:pPr>
            <a:r>
              <a:rPr lang="en">
                <a:solidFill>
                  <a:srgbClr val="FFFFFF"/>
                </a:solidFill>
              </a:rPr>
              <a:t>1.6% runtime overhead after migration.*</a:t>
            </a:r>
            <a:endParaRPr>
              <a:solidFill>
                <a:srgbClr val="FFFFFF"/>
              </a:solidFill>
            </a:endParaRPr>
          </a:p>
          <a:p>
            <a:pPr indent="0" lvl="0" marL="0" rtl="0" algn="l">
              <a:spcBef>
                <a:spcPts val="1600"/>
              </a:spcBef>
              <a:spcAft>
                <a:spcPts val="1600"/>
              </a:spcAft>
              <a:buNone/>
            </a:pPr>
            <a:r>
              <a:rPr lang="en" sz="1400">
                <a:solidFill>
                  <a:schemeClr val="lt1"/>
                </a:solidFill>
              </a:rPr>
              <a:t>* Linux kernel 5.3 patch </a:t>
            </a:r>
            <a:r>
              <a:rPr lang="en" sz="1400" u="sng">
                <a:solidFill>
                  <a:schemeClr val="accent5"/>
                </a:solidFill>
                <a:hlinkClick r:id="rId3"/>
              </a:rPr>
              <a:t>https://lwn.net/Articles/769355/</a:t>
            </a:r>
            <a:r>
              <a:rPr lang="en" sz="1400">
                <a:solidFill>
                  <a:srgbClr val="FFFFFF"/>
                </a:solidFill>
              </a:rPr>
              <a:t> </a:t>
            </a:r>
            <a:r>
              <a:rPr lang="en" sz="1400">
                <a:solidFill>
                  <a:schemeClr val="lt1"/>
                </a:solidFill>
              </a:rPr>
              <a:t>reduces overhead to 0.6%</a:t>
            </a:r>
            <a:endParaRPr sz="14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9"/>
                                        </p:tgtEl>
                                        <p:attrNameLst>
                                          <p:attrName>style.visibility</p:attrName>
                                        </p:attrNameLst>
                                      </p:cBhvr>
                                      <p:to>
                                        <p:strVal val="visible"/>
                                      </p:to>
                                    </p:set>
                                    <p:animEffect filter="fade" transition="in">
                                      <p:cBhvr>
                                        <p:cTn dur="1000"/>
                                        <p:tgtEl>
                                          <p:spTgt spid="9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D4B4E"/>
            </a:gs>
            <a:gs pos="100000">
              <a:srgbClr val="040405"/>
            </a:gs>
          </a:gsLst>
          <a:path path="circle">
            <a:fillToRect b="50%" l="50%" r="50%" t="50%"/>
          </a:path>
          <a:tileRect/>
        </a:gradFill>
      </p:bgPr>
    </p:bg>
    <p:spTree>
      <p:nvGrpSpPr>
        <p:cNvPr id="983" name="Shape 983"/>
        <p:cNvGrpSpPr/>
        <p:nvPr/>
      </p:nvGrpSpPr>
      <p:grpSpPr>
        <a:xfrm>
          <a:off x="0" y="0"/>
          <a:ext cx="0" cy="0"/>
          <a:chOff x="0" y="0"/>
          <a:chExt cx="0" cy="0"/>
        </a:xfrm>
      </p:grpSpPr>
      <p:sp>
        <p:nvSpPr>
          <p:cNvPr id="984" name="Google Shape;984;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4125"/>
                </a:solidFill>
              </a:rPr>
              <a:t>But what about single-cluster overhead?</a:t>
            </a:r>
            <a:endParaRPr b="1">
              <a:solidFill>
                <a:srgbClr val="CC4125"/>
              </a:solidFill>
            </a:endParaRPr>
          </a:p>
        </p:txBody>
      </p:sp>
      <p:sp>
        <p:nvSpPr>
          <p:cNvPr id="985" name="Google Shape;985;p50"/>
          <p:cNvSpPr txBox="1"/>
          <p:nvPr>
            <p:ph idx="1" type="body"/>
          </p:nvPr>
        </p:nvSpPr>
        <p:spPr>
          <a:xfrm>
            <a:off x="311700" y="1152475"/>
            <a:ext cx="8520600" cy="370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Application Benchmarks:</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miniFE, HPCG</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nearly 0% runtime overhead</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GROMACS, CLAMR, LULESH</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0.6% runtime overhead*</a:t>
            </a:r>
            <a:endParaRPr>
              <a:solidFill>
                <a:srgbClr val="FFFFFF"/>
              </a:solidFill>
            </a:endParaRPr>
          </a:p>
          <a:p>
            <a:pPr indent="0" lvl="0" marL="0" rtl="0" algn="l">
              <a:spcBef>
                <a:spcPts val="1600"/>
              </a:spcBef>
              <a:spcAft>
                <a:spcPts val="0"/>
              </a:spcAft>
              <a:buNone/>
            </a:pPr>
            <a:r>
              <a:rPr lang="en">
                <a:solidFill>
                  <a:srgbClr val="FFFFFF"/>
                </a:solidFill>
              </a:rPr>
              <a:t>Memory Overhead</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Copied upper-half system libraries: static 26MB on all experiments</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Reduction in overall checkpointed data due to discarding lower-half memory.</a:t>
            </a:r>
            <a:endParaRPr>
              <a:solidFill>
                <a:srgbClr val="FFFFFF"/>
              </a:solidFill>
            </a:endParaRPr>
          </a:p>
          <a:p>
            <a:pPr indent="0" lvl="0" marL="0" rtl="0" algn="l">
              <a:spcBef>
                <a:spcPts val="1600"/>
              </a:spcBef>
              <a:spcAft>
                <a:spcPts val="0"/>
              </a:spcAft>
              <a:buNone/>
            </a:pPr>
            <a:r>
              <a:rPr lang="en" sz="1400">
                <a:solidFill>
                  <a:srgbClr val="FFFFFF"/>
                </a:solidFill>
              </a:rPr>
              <a:t>* requires Linux kernel patch </a:t>
            </a:r>
            <a:r>
              <a:rPr lang="en" sz="1100" u="sng">
                <a:solidFill>
                  <a:schemeClr val="hlink"/>
                </a:solidFill>
                <a:latin typeface="Arial"/>
                <a:ea typeface="Arial"/>
                <a:cs typeface="Arial"/>
                <a:sym typeface="Arial"/>
                <a:hlinkClick r:id="rId3"/>
              </a:rPr>
              <a:t>https://lwn.net/Articles/769355/</a:t>
            </a:r>
            <a:endParaRPr sz="1400">
              <a:solidFill>
                <a:srgbClr val="FFFFFF"/>
              </a:solidFill>
            </a:endParaRPr>
          </a:p>
          <a:p>
            <a:pPr indent="0" lvl="0" marL="457200" rtl="0" algn="l">
              <a:spcBef>
                <a:spcPts val="1600"/>
              </a:spcBef>
              <a:spcAft>
                <a:spcPts val="1600"/>
              </a:spcAft>
              <a:buNone/>
            </a:pPr>
            <a:r>
              <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5"/>
                                        </p:tgtEl>
                                        <p:attrNameLst>
                                          <p:attrName>style.visibility</p:attrName>
                                        </p:attrNameLst>
                                      </p:cBhvr>
                                      <p:to>
                                        <p:strVal val="visible"/>
                                      </p:to>
                                    </p:set>
                                    <p:animEffect filter="fade" transition="in">
                                      <p:cBhvr>
                                        <p:cTn dur="1000"/>
                                        <p:tgtEl>
                                          <p:spTgt spid="9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D4B4E"/>
            </a:gs>
            <a:gs pos="100000">
              <a:srgbClr val="040405"/>
            </a:gs>
          </a:gsLst>
          <a:path path="circle">
            <a:fillToRect b="50%" l="50%" r="50%" t="50%"/>
          </a:path>
          <a:tileRect/>
        </a:gradFill>
      </p:bgPr>
    </p:bg>
    <p:spTree>
      <p:nvGrpSpPr>
        <p:cNvPr id="989" name="Shape 989"/>
        <p:cNvGrpSpPr/>
        <p:nvPr/>
      </p:nvGrpSpPr>
      <p:grpSpPr>
        <a:xfrm>
          <a:off x="0" y="0"/>
          <a:ext cx="0" cy="0"/>
          <a:chOff x="0" y="0"/>
          <a:chExt cx="0" cy="0"/>
        </a:xfrm>
      </p:grpSpPr>
      <p:sp>
        <p:nvSpPr>
          <p:cNvPr id="990" name="Google Shape;990;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4125"/>
                </a:solidFill>
              </a:rPr>
              <a:t>Checkpoint-Restart</a:t>
            </a:r>
            <a:r>
              <a:rPr b="1" lang="en">
                <a:solidFill>
                  <a:srgbClr val="CC4125"/>
                </a:solidFill>
              </a:rPr>
              <a:t> Overhead </a:t>
            </a:r>
            <a:endParaRPr b="1">
              <a:solidFill>
                <a:srgbClr val="CC4125"/>
              </a:solidFill>
            </a:endParaRPr>
          </a:p>
        </p:txBody>
      </p:sp>
      <p:sp>
        <p:nvSpPr>
          <p:cNvPr id="991" name="Google Shape;991;p51"/>
          <p:cNvSpPr txBox="1"/>
          <p:nvPr>
            <p:ph idx="1" type="body"/>
          </p:nvPr>
        </p:nvSpPr>
        <p:spPr>
          <a:xfrm>
            <a:off x="311700" y="1152475"/>
            <a:ext cx="8520600" cy="370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Checkpoint Data Size</a:t>
            </a:r>
            <a:endParaRPr>
              <a:solidFill>
                <a:srgbClr val="FFFFFF"/>
              </a:solidFill>
            </a:endParaRPr>
          </a:p>
          <a:p>
            <a:pPr indent="-330200" lvl="0" marL="457200" rtl="0" algn="l">
              <a:spcBef>
                <a:spcPts val="1600"/>
              </a:spcBef>
              <a:spcAft>
                <a:spcPts val="0"/>
              </a:spcAft>
              <a:buClr>
                <a:srgbClr val="FFFFFF"/>
              </a:buClr>
              <a:buSzPts val="1600"/>
              <a:buChar char="●"/>
            </a:pPr>
            <a:r>
              <a:rPr lang="en" sz="1600">
                <a:solidFill>
                  <a:srgbClr val="FFFFFF"/>
                </a:solidFill>
              </a:rPr>
              <a:t>GROMACS - 64 Ranks over 2 Nodes: 5.9GB</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HPCG - 2048 ranks over 64 nodes: 4TB</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Largely dominated by memory used by benchmark program.</a:t>
            </a:r>
            <a:endParaRPr sz="1600">
              <a:solidFill>
                <a:srgbClr val="FFFFFF"/>
              </a:solidFill>
            </a:endParaRPr>
          </a:p>
          <a:p>
            <a:pPr indent="0" lvl="0" marL="0" rtl="0" algn="l">
              <a:spcBef>
                <a:spcPts val="1600"/>
              </a:spcBef>
              <a:spcAft>
                <a:spcPts val="0"/>
              </a:spcAft>
              <a:buNone/>
            </a:pPr>
            <a:r>
              <a:rPr lang="en">
                <a:solidFill>
                  <a:srgbClr val="FFFFFF"/>
                </a:solidFill>
              </a:rPr>
              <a:t>Checkpoint Time</a:t>
            </a:r>
            <a:endParaRPr>
              <a:solidFill>
                <a:srgbClr val="FFFFFF"/>
              </a:solidFill>
            </a:endParaRPr>
          </a:p>
          <a:p>
            <a:pPr indent="-330200" lvl="0" marL="457200" rtl="0" algn="l">
              <a:spcBef>
                <a:spcPts val="1600"/>
              </a:spcBef>
              <a:spcAft>
                <a:spcPts val="0"/>
              </a:spcAft>
              <a:buClr>
                <a:srgbClr val="FFFFFF"/>
              </a:buClr>
              <a:buSzPts val="1600"/>
              <a:buChar char="●"/>
            </a:pPr>
            <a:r>
              <a:rPr lang="en" sz="1600">
                <a:solidFill>
                  <a:srgbClr val="FFFFFF"/>
                </a:solidFill>
              </a:rPr>
              <a:t>Largely dominated by disk-write time</a:t>
            </a:r>
            <a:endParaRPr sz="1600">
              <a:solidFill>
                <a:srgbClr val="FFFFFF"/>
              </a:solidFill>
            </a:endParaRPr>
          </a:p>
          <a:p>
            <a:pPr indent="-330200" lvl="0" marL="457200" rtl="0" algn="l">
              <a:spcBef>
                <a:spcPts val="0"/>
              </a:spcBef>
              <a:spcAft>
                <a:spcPts val="0"/>
              </a:spcAft>
              <a:buClr>
                <a:srgbClr val="FFFFFF"/>
              </a:buClr>
              <a:buSzPts val="1600"/>
              <a:buChar char="●"/>
            </a:pPr>
            <a:r>
              <a:rPr lang="en" sz="1600">
                <a:solidFill>
                  <a:srgbClr val="FFFFFF"/>
                </a:solidFill>
              </a:rPr>
              <a:t>“Stragglers” - a single rank takes much longer to checkpoint than others.</a:t>
            </a:r>
            <a:endParaRPr sz="1600">
              <a:solidFill>
                <a:srgbClr val="FFFFFF"/>
              </a:solidFill>
            </a:endParaRPr>
          </a:p>
          <a:p>
            <a:pPr indent="0" lvl="0" marL="0" rtl="0" algn="l">
              <a:spcBef>
                <a:spcPts val="1600"/>
              </a:spcBef>
              <a:spcAft>
                <a:spcPts val="0"/>
              </a:spcAft>
              <a:buNone/>
            </a:pPr>
            <a:r>
              <a:rPr lang="en">
                <a:solidFill>
                  <a:srgbClr val="FFFFFF"/>
                </a:solidFill>
              </a:rPr>
              <a:t>Restart Time </a:t>
            </a:r>
            <a:endParaRPr>
              <a:solidFill>
                <a:srgbClr val="FFFFFF"/>
              </a:solidFill>
            </a:endParaRPr>
          </a:p>
          <a:p>
            <a:pPr indent="-330200" lvl="0" marL="457200" rtl="0" algn="l">
              <a:spcBef>
                <a:spcPts val="1600"/>
              </a:spcBef>
              <a:spcAft>
                <a:spcPts val="0"/>
              </a:spcAft>
              <a:buClr>
                <a:srgbClr val="FFFFFF"/>
              </a:buClr>
              <a:buSzPts val="1600"/>
              <a:buChar char="●"/>
            </a:pPr>
            <a:r>
              <a:rPr lang="en" sz="1600">
                <a:solidFill>
                  <a:srgbClr val="FFFFFF"/>
                </a:solidFill>
              </a:rPr>
              <a:t>MPI State reconstruction represented &lt; 10% of total restart time.</a:t>
            </a:r>
            <a:endParaRPr sz="16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1"/>
                                        </p:tgtEl>
                                        <p:attrNameLst>
                                          <p:attrName>style.visibility</p:attrName>
                                        </p:attrNameLst>
                                      </p:cBhvr>
                                      <p:to>
                                        <p:strVal val="visible"/>
                                      </p:to>
                                    </p:set>
                                    <p:animEffect filter="fade" transition="in">
                                      <p:cBhvr>
                                        <p:cTn dur="1000"/>
                                        <p:tgtEl>
                                          <p:spTgt spid="9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D4B4E"/>
            </a:gs>
            <a:gs pos="100000">
              <a:srgbClr val="040405"/>
            </a:gs>
          </a:gsLst>
          <a:path path="circle">
            <a:fillToRect b="50%" l="50%" r="50%" t="50%"/>
          </a:path>
          <a:tileRect/>
        </a:gradFill>
      </p:bgPr>
    </p:bg>
    <p:spTree>
      <p:nvGrpSpPr>
        <p:cNvPr id="180" name="Shape 180"/>
        <p:cNvGrpSpPr/>
        <p:nvPr/>
      </p:nvGrpSpPr>
      <p:grpSpPr>
        <a:xfrm>
          <a:off x="0" y="0"/>
          <a:ext cx="0" cy="0"/>
          <a:chOff x="0" y="0"/>
          <a:chExt cx="0" cy="0"/>
        </a:xfrm>
      </p:grpSpPr>
      <p:sp>
        <p:nvSpPr>
          <p:cNvPr id="181" name="Google Shape;18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4125"/>
                </a:solidFill>
              </a:rPr>
              <a:t>Cross-Cluster Migration</a:t>
            </a:r>
            <a:endParaRPr b="1">
              <a:solidFill>
                <a:srgbClr val="CC4125"/>
              </a:solidFill>
            </a:endParaRPr>
          </a:p>
        </p:txBody>
      </p:sp>
      <p:sp>
        <p:nvSpPr>
          <p:cNvPr id="182" name="Google Shape;182;p16"/>
          <p:cNvSpPr txBox="1"/>
          <p:nvPr>
            <p:ph idx="1" type="body"/>
          </p:nvPr>
        </p:nvSpPr>
        <p:spPr>
          <a:xfrm>
            <a:off x="311700" y="1044475"/>
            <a:ext cx="4260300" cy="8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It is now possible to checkpoint on</a:t>
            </a:r>
            <a:endParaRPr>
              <a:solidFill>
                <a:srgbClr val="FFFFFF"/>
              </a:solidFill>
            </a:endParaRPr>
          </a:p>
          <a:p>
            <a:pPr indent="0" lvl="0" marL="0" rtl="0" algn="l">
              <a:spcBef>
                <a:spcPts val="1600"/>
              </a:spcBef>
              <a:spcAft>
                <a:spcPts val="1600"/>
              </a:spcAft>
              <a:buNone/>
            </a:pPr>
            <a:r>
              <a:rPr lang="en">
                <a:solidFill>
                  <a:srgbClr val="FFFFFF"/>
                </a:solidFill>
              </a:rPr>
              <a:t>            Cray MPI over Infiniband</a:t>
            </a:r>
            <a:endParaRPr>
              <a:solidFill>
                <a:srgbClr val="FFFFFF"/>
              </a:solidFill>
            </a:endParaRPr>
          </a:p>
        </p:txBody>
      </p:sp>
      <p:sp>
        <p:nvSpPr>
          <p:cNvPr id="183" name="Google Shape;183;p16"/>
          <p:cNvSpPr txBox="1"/>
          <p:nvPr>
            <p:ph idx="1" type="body"/>
          </p:nvPr>
        </p:nvSpPr>
        <p:spPr>
          <a:xfrm>
            <a:off x="4572000" y="1044475"/>
            <a:ext cx="4260300" cy="88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And restart on…</a:t>
            </a:r>
            <a:endParaRPr>
              <a:solidFill>
                <a:srgbClr val="FFFFFF"/>
              </a:solidFill>
            </a:endParaRPr>
          </a:p>
          <a:p>
            <a:pPr indent="0" lvl="0" marL="0" rtl="0" algn="l">
              <a:spcBef>
                <a:spcPts val="1600"/>
              </a:spcBef>
              <a:spcAft>
                <a:spcPts val="1600"/>
              </a:spcAft>
              <a:buNone/>
            </a:pPr>
            <a:r>
              <a:rPr lang="en">
                <a:solidFill>
                  <a:srgbClr val="FFFFFF"/>
                </a:solidFill>
              </a:rPr>
              <a:t>               MPICH over TCP/IP</a:t>
            </a:r>
            <a:endParaRPr>
              <a:solidFill>
                <a:srgbClr val="FFFFFF"/>
              </a:solidFill>
            </a:endParaRPr>
          </a:p>
        </p:txBody>
      </p:sp>
      <p:sp>
        <p:nvSpPr>
          <p:cNvPr id="184" name="Google Shape;184;p16"/>
          <p:cNvSpPr/>
          <p:nvPr/>
        </p:nvSpPr>
        <p:spPr>
          <a:xfrm>
            <a:off x="872825" y="2074925"/>
            <a:ext cx="1266300" cy="9792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6"/>
          <p:cNvSpPr/>
          <p:nvPr/>
        </p:nvSpPr>
        <p:spPr>
          <a:xfrm>
            <a:off x="972125" y="2155700"/>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186" name="Google Shape;186;p16"/>
          <p:cNvSpPr/>
          <p:nvPr/>
        </p:nvSpPr>
        <p:spPr>
          <a:xfrm>
            <a:off x="1603850" y="2155700"/>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187" name="Google Shape;187;p16"/>
          <p:cNvSpPr/>
          <p:nvPr/>
        </p:nvSpPr>
        <p:spPr>
          <a:xfrm>
            <a:off x="972125" y="2626475"/>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188" name="Google Shape;188;p16"/>
          <p:cNvSpPr/>
          <p:nvPr/>
        </p:nvSpPr>
        <p:spPr>
          <a:xfrm>
            <a:off x="1603850" y="2626475"/>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189" name="Google Shape;189;p16"/>
          <p:cNvSpPr/>
          <p:nvPr/>
        </p:nvSpPr>
        <p:spPr>
          <a:xfrm>
            <a:off x="2486575" y="2074925"/>
            <a:ext cx="1266300" cy="9792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
          <p:cNvSpPr/>
          <p:nvPr/>
        </p:nvSpPr>
        <p:spPr>
          <a:xfrm>
            <a:off x="2585875" y="2155700"/>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191" name="Google Shape;191;p16"/>
          <p:cNvSpPr/>
          <p:nvPr/>
        </p:nvSpPr>
        <p:spPr>
          <a:xfrm>
            <a:off x="3217600" y="2155700"/>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192" name="Google Shape;192;p16"/>
          <p:cNvSpPr/>
          <p:nvPr/>
        </p:nvSpPr>
        <p:spPr>
          <a:xfrm>
            <a:off x="2585875" y="2626475"/>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193" name="Google Shape;193;p16"/>
          <p:cNvSpPr/>
          <p:nvPr/>
        </p:nvSpPr>
        <p:spPr>
          <a:xfrm>
            <a:off x="3217600" y="2626475"/>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sp>
        <p:nvSpPr>
          <p:cNvPr id="194" name="Google Shape;194;p16"/>
          <p:cNvSpPr/>
          <p:nvPr/>
        </p:nvSpPr>
        <p:spPr>
          <a:xfrm>
            <a:off x="872825" y="3400725"/>
            <a:ext cx="1266300" cy="9792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
          <p:cNvSpPr/>
          <p:nvPr/>
        </p:nvSpPr>
        <p:spPr>
          <a:xfrm>
            <a:off x="972125" y="3481500"/>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sp>
        <p:nvSpPr>
          <p:cNvPr id="196" name="Google Shape;196;p16"/>
          <p:cNvSpPr/>
          <p:nvPr/>
        </p:nvSpPr>
        <p:spPr>
          <a:xfrm>
            <a:off x="1603850" y="3481500"/>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
        <p:nvSpPr>
          <p:cNvPr id="197" name="Google Shape;197;p16"/>
          <p:cNvSpPr/>
          <p:nvPr/>
        </p:nvSpPr>
        <p:spPr>
          <a:xfrm>
            <a:off x="972125" y="3952275"/>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11</a:t>
            </a:r>
            <a:endParaRPr/>
          </a:p>
        </p:txBody>
      </p:sp>
      <p:sp>
        <p:nvSpPr>
          <p:cNvPr id="198" name="Google Shape;198;p16"/>
          <p:cNvSpPr/>
          <p:nvPr/>
        </p:nvSpPr>
        <p:spPr>
          <a:xfrm>
            <a:off x="1603850" y="3952275"/>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12</a:t>
            </a:r>
            <a:endParaRPr/>
          </a:p>
        </p:txBody>
      </p:sp>
      <p:sp>
        <p:nvSpPr>
          <p:cNvPr id="199" name="Google Shape;199;p16"/>
          <p:cNvSpPr/>
          <p:nvPr/>
        </p:nvSpPr>
        <p:spPr>
          <a:xfrm>
            <a:off x="2486575" y="3400725"/>
            <a:ext cx="1266300" cy="9792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
          <p:cNvSpPr/>
          <p:nvPr/>
        </p:nvSpPr>
        <p:spPr>
          <a:xfrm>
            <a:off x="2585875" y="3481500"/>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13</a:t>
            </a:r>
            <a:endParaRPr/>
          </a:p>
        </p:txBody>
      </p:sp>
      <p:sp>
        <p:nvSpPr>
          <p:cNvPr id="201" name="Google Shape;201;p16"/>
          <p:cNvSpPr/>
          <p:nvPr/>
        </p:nvSpPr>
        <p:spPr>
          <a:xfrm>
            <a:off x="3217600" y="3481500"/>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14</a:t>
            </a:r>
            <a:endParaRPr/>
          </a:p>
        </p:txBody>
      </p:sp>
      <p:sp>
        <p:nvSpPr>
          <p:cNvPr id="202" name="Google Shape;202;p16"/>
          <p:cNvSpPr/>
          <p:nvPr/>
        </p:nvSpPr>
        <p:spPr>
          <a:xfrm>
            <a:off x="2585875" y="3952275"/>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15</a:t>
            </a:r>
            <a:endParaRPr/>
          </a:p>
        </p:txBody>
      </p:sp>
      <p:sp>
        <p:nvSpPr>
          <p:cNvPr id="203" name="Google Shape;203;p16"/>
          <p:cNvSpPr/>
          <p:nvPr/>
        </p:nvSpPr>
        <p:spPr>
          <a:xfrm>
            <a:off x="3217600" y="3952275"/>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16</a:t>
            </a:r>
            <a:endParaRPr/>
          </a:p>
        </p:txBody>
      </p:sp>
      <p:cxnSp>
        <p:nvCxnSpPr>
          <p:cNvPr id="204" name="Google Shape;204;p16"/>
          <p:cNvCxnSpPr>
            <a:stCxn id="184" idx="3"/>
            <a:endCxn id="189" idx="1"/>
          </p:cNvCxnSpPr>
          <p:nvPr/>
        </p:nvCxnSpPr>
        <p:spPr>
          <a:xfrm>
            <a:off x="2139125" y="2564525"/>
            <a:ext cx="347400" cy="0"/>
          </a:xfrm>
          <a:prstGeom prst="straightConnector1">
            <a:avLst/>
          </a:prstGeom>
          <a:noFill/>
          <a:ln cap="flat" cmpd="sng" w="38100">
            <a:solidFill>
              <a:schemeClr val="dk2"/>
            </a:solidFill>
            <a:prstDash val="solid"/>
            <a:round/>
            <a:headEnd len="med" w="med" type="none"/>
            <a:tailEnd len="med" w="med" type="none"/>
          </a:ln>
        </p:spPr>
      </p:cxnSp>
      <p:cxnSp>
        <p:nvCxnSpPr>
          <p:cNvPr id="205" name="Google Shape;205;p16"/>
          <p:cNvCxnSpPr>
            <a:stCxn id="184" idx="2"/>
            <a:endCxn id="194" idx="0"/>
          </p:cNvCxnSpPr>
          <p:nvPr/>
        </p:nvCxnSpPr>
        <p:spPr>
          <a:xfrm>
            <a:off x="1505975" y="3054125"/>
            <a:ext cx="0" cy="346500"/>
          </a:xfrm>
          <a:prstGeom prst="straightConnector1">
            <a:avLst/>
          </a:prstGeom>
          <a:noFill/>
          <a:ln cap="flat" cmpd="sng" w="38100">
            <a:solidFill>
              <a:schemeClr val="dk2"/>
            </a:solidFill>
            <a:prstDash val="solid"/>
            <a:round/>
            <a:headEnd len="med" w="med" type="none"/>
            <a:tailEnd len="med" w="med" type="none"/>
          </a:ln>
        </p:spPr>
      </p:cxnSp>
      <p:cxnSp>
        <p:nvCxnSpPr>
          <p:cNvPr id="206" name="Google Shape;206;p16"/>
          <p:cNvCxnSpPr>
            <a:stCxn id="189" idx="2"/>
            <a:endCxn id="199" idx="0"/>
          </p:cNvCxnSpPr>
          <p:nvPr/>
        </p:nvCxnSpPr>
        <p:spPr>
          <a:xfrm>
            <a:off x="3119725" y="3054125"/>
            <a:ext cx="0" cy="346500"/>
          </a:xfrm>
          <a:prstGeom prst="straightConnector1">
            <a:avLst/>
          </a:prstGeom>
          <a:noFill/>
          <a:ln cap="flat" cmpd="sng" w="38100">
            <a:solidFill>
              <a:schemeClr val="dk2"/>
            </a:solidFill>
            <a:prstDash val="solid"/>
            <a:round/>
            <a:headEnd len="med" w="med" type="none"/>
            <a:tailEnd len="med" w="med" type="none"/>
          </a:ln>
        </p:spPr>
      </p:cxnSp>
      <p:cxnSp>
        <p:nvCxnSpPr>
          <p:cNvPr id="207" name="Google Shape;207;p16"/>
          <p:cNvCxnSpPr>
            <a:stCxn id="194" idx="3"/>
            <a:endCxn id="199" idx="1"/>
          </p:cNvCxnSpPr>
          <p:nvPr/>
        </p:nvCxnSpPr>
        <p:spPr>
          <a:xfrm>
            <a:off x="2139125" y="3890325"/>
            <a:ext cx="347400" cy="0"/>
          </a:xfrm>
          <a:prstGeom prst="straightConnector1">
            <a:avLst/>
          </a:prstGeom>
          <a:noFill/>
          <a:ln cap="flat" cmpd="sng" w="38100">
            <a:solidFill>
              <a:schemeClr val="dk2"/>
            </a:solidFill>
            <a:prstDash val="solid"/>
            <a:round/>
            <a:headEnd len="med" w="med" type="none"/>
            <a:tailEnd len="med" w="med" type="none"/>
          </a:ln>
        </p:spPr>
      </p:cxnSp>
      <p:cxnSp>
        <p:nvCxnSpPr>
          <p:cNvPr id="208" name="Google Shape;208;p16"/>
          <p:cNvCxnSpPr/>
          <p:nvPr/>
        </p:nvCxnSpPr>
        <p:spPr>
          <a:xfrm rot="10800000">
            <a:off x="2136575" y="3062150"/>
            <a:ext cx="360900" cy="353700"/>
          </a:xfrm>
          <a:prstGeom prst="straightConnector1">
            <a:avLst/>
          </a:prstGeom>
          <a:noFill/>
          <a:ln cap="flat" cmpd="sng" w="38100">
            <a:solidFill>
              <a:schemeClr val="dk2"/>
            </a:solidFill>
            <a:prstDash val="solid"/>
            <a:round/>
            <a:headEnd len="med" w="med" type="none"/>
            <a:tailEnd len="med" w="med" type="none"/>
          </a:ln>
        </p:spPr>
      </p:cxnSp>
      <p:cxnSp>
        <p:nvCxnSpPr>
          <p:cNvPr id="209" name="Google Shape;209;p16"/>
          <p:cNvCxnSpPr/>
          <p:nvPr/>
        </p:nvCxnSpPr>
        <p:spPr>
          <a:xfrm flipH="1" rot="10800000">
            <a:off x="2129575" y="3040975"/>
            <a:ext cx="360900" cy="367800"/>
          </a:xfrm>
          <a:prstGeom prst="straightConnector1">
            <a:avLst/>
          </a:prstGeom>
          <a:noFill/>
          <a:ln cap="flat" cmpd="sng" w="38100">
            <a:solidFill>
              <a:schemeClr val="dk2"/>
            </a:solidFill>
            <a:prstDash val="solid"/>
            <a:round/>
            <a:headEnd len="med" w="med" type="none"/>
            <a:tailEnd len="med" w="med" type="none"/>
          </a:ln>
        </p:spPr>
      </p:cxnSp>
      <p:cxnSp>
        <p:nvCxnSpPr>
          <p:cNvPr id="210" name="Google Shape;210;p16"/>
          <p:cNvCxnSpPr>
            <a:stCxn id="188" idx="1"/>
            <a:endCxn id="187" idx="3"/>
          </p:cNvCxnSpPr>
          <p:nvPr/>
        </p:nvCxnSpPr>
        <p:spPr>
          <a:xfrm rot="10800000">
            <a:off x="1412150" y="2798375"/>
            <a:ext cx="191700" cy="0"/>
          </a:xfrm>
          <a:prstGeom prst="straightConnector1">
            <a:avLst/>
          </a:prstGeom>
          <a:noFill/>
          <a:ln cap="flat" cmpd="sng" w="38100">
            <a:solidFill>
              <a:schemeClr val="dk2"/>
            </a:solidFill>
            <a:prstDash val="solid"/>
            <a:round/>
            <a:headEnd len="med" w="med" type="none"/>
            <a:tailEnd len="med" w="med" type="none"/>
          </a:ln>
        </p:spPr>
      </p:cxnSp>
      <p:cxnSp>
        <p:nvCxnSpPr>
          <p:cNvPr id="211" name="Google Shape;211;p16"/>
          <p:cNvCxnSpPr>
            <a:stCxn id="186" idx="1"/>
            <a:endCxn id="185" idx="3"/>
          </p:cNvCxnSpPr>
          <p:nvPr/>
        </p:nvCxnSpPr>
        <p:spPr>
          <a:xfrm rot="10800000">
            <a:off x="1412150" y="2327600"/>
            <a:ext cx="191700" cy="0"/>
          </a:xfrm>
          <a:prstGeom prst="straightConnector1">
            <a:avLst/>
          </a:prstGeom>
          <a:noFill/>
          <a:ln cap="flat" cmpd="sng" w="38100">
            <a:solidFill>
              <a:schemeClr val="dk2"/>
            </a:solidFill>
            <a:prstDash val="solid"/>
            <a:round/>
            <a:headEnd len="med" w="med" type="none"/>
            <a:tailEnd len="med" w="med" type="none"/>
          </a:ln>
        </p:spPr>
      </p:cxnSp>
      <p:cxnSp>
        <p:nvCxnSpPr>
          <p:cNvPr id="212" name="Google Shape;212;p16"/>
          <p:cNvCxnSpPr>
            <a:stCxn id="186" idx="2"/>
            <a:endCxn id="188" idx="0"/>
          </p:cNvCxnSpPr>
          <p:nvPr/>
        </p:nvCxnSpPr>
        <p:spPr>
          <a:xfrm>
            <a:off x="1823900" y="2499500"/>
            <a:ext cx="0" cy="126900"/>
          </a:xfrm>
          <a:prstGeom prst="straightConnector1">
            <a:avLst/>
          </a:prstGeom>
          <a:noFill/>
          <a:ln cap="flat" cmpd="sng" w="38100">
            <a:solidFill>
              <a:schemeClr val="dk2"/>
            </a:solidFill>
            <a:prstDash val="solid"/>
            <a:round/>
            <a:headEnd len="med" w="med" type="none"/>
            <a:tailEnd len="med" w="med" type="none"/>
          </a:ln>
        </p:spPr>
      </p:cxnSp>
      <p:cxnSp>
        <p:nvCxnSpPr>
          <p:cNvPr id="213" name="Google Shape;213;p16"/>
          <p:cNvCxnSpPr>
            <a:stCxn id="185" idx="2"/>
            <a:endCxn id="187" idx="0"/>
          </p:cNvCxnSpPr>
          <p:nvPr/>
        </p:nvCxnSpPr>
        <p:spPr>
          <a:xfrm>
            <a:off x="1192175" y="2499500"/>
            <a:ext cx="0" cy="126900"/>
          </a:xfrm>
          <a:prstGeom prst="straightConnector1">
            <a:avLst/>
          </a:prstGeom>
          <a:noFill/>
          <a:ln cap="flat" cmpd="sng" w="38100">
            <a:solidFill>
              <a:schemeClr val="dk2"/>
            </a:solidFill>
            <a:prstDash val="solid"/>
            <a:round/>
            <a:headEnd len="med" w="med" type="none"/>
            <a:tailEnd len="med" w="med" type="none"/>
          </a:ln>
        </p:spPr>
      </p:cxnSp>
      <p:sp>
        <p:nvSpPr>
          <p:cNvPr id="214" name="Google Shape;214;p16"/>
          <p:cNvSpPr/>
          <p:nvPr/>
        </p:nvSpPr>
        <p:spPr>
          <a:xfrm>
            <a:off x="5063875" y="2082150"/>
            <a:ext cx="633000" cy="9792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6"/>
          <p:cNvSpPr/>
          <p:nvPr/>
        </p:nvSpPr>
        <p:spPr>
          <a:xfrm>
            <a:off x="5163175" y="2162925"/>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216" name="Google Shape;216;p16"/>
          <p:cNvSpPr/>
          <p:nvPr/>
        </p:nvSpPr>
        <p:spPr>
          <a:xfrm>
            <a:off x="5163175" y="2633700"/>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8</a:t>
            </a:r>
            <a:endParaRPr/>
          </a:p>
        </p:txBody>
      </p:sp>
      <p:cxnSp>
        <p:nvCxnSpPr>
          <p:cNvPr id="217" name="Google Shape;217;p16"/>
          <p:cNvCxnSpPr>
            <a:stCxn id="215" idx="2"/>
            <a:endCxn id="216" idx="0"/>
          </p:cNvCxnSpPr>
          <p:nvPr/>
        </p:nvCxnSpPr>
        <p:spPr>
          <a:xfrm>
            <a:off x="5383225" y="2506725"/>
            <a:ext cx="0" cy="126900"/>
          </a:xfrm>
          <a:prstGeom prst="straightConnector1">
            <a:avLst/>
          </a:prstGeom>
          <a:noFill/>
          <a:ln cap="flat" cmpd="sng" w="38100">
            <a:solidFill>
              <a:schemeClr val="dk2"/>
            </a:solidFill>
            <a:prstDash val="solid"/>
            <a:round/>
            <a:headEnd len="med" w="med" type="none"/>
            <a:tailEnd len="med" w="med" type="none"/>
          </a:ln>
        </p:spPr>
      </p:cxnSp>
      <p:sp>
        <p:nvSpPr>
          <p:cNvPr id="218" name="Google Shape;218;p16"/>
          <p:cNvSpPr/>
          <p:nvPr/>
        </p:nvSpPr>
        <p:spPr>
          <a:xfrm>
            <a:off x="5931125" y="2082150"/>
            <a:ext cx="633000" cy="9792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6"/>
          <p:cNvSpPr/>
          <p:nvPr/>
        </p:nvSpPr>
        <p:spPr>
          <a:xfrm>
            <a:off x="6030425" y="2162925"/>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220" name="Google Shape;220;p16"/>
          <p:cNvSpPr/>
          <p:nvPr/>
        </p:nvSpPr>
        <p:spPr>
          <a:xfrm>
            <a:off x="6030425" y="2633700"/>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cxnSp>
        <p:nvCxnSpPr>
          <p:cNvPr id="221" name="Google Shape;221;p16"/>
          <p:cNvCxnSpPr>
            <a:stCxn id="219" idx="2"/>
            <a:endCxn id="220" idx="0"/>
          </p:cNvCxnSpPr>
          <p:nvPr/>
        </p:nvCxnSpPr>
        <p:spPr>
          <a:xfrm>
            <a:off x="6250475" y="2506725"/>
            <a:ext cx="0" cy="126900"/>
          </a:xfrm>
          <a:prstGeom prst="straightConnector1">
            <a:avLst/>
          </a:prstGeom>
          <a:noFill/>
          <a:ln cap="flat" cmpd="sng" w="38100">
            <a:solidFill>
              <a:schemeClr val="dk2"/>
            </a:solidFill>
            <a:prstDash val="solid"/>
            <a:round/>
            <a:headEnd len="med" w="med" type="none"/>
            <a:tailEnd len="med" w="med" type="none"/>
          </a:ln>
        </p:spPr>
      </p:cxnSp>
      <p:sp>
        <p:nvSpPr>
          <p:cNvPr id="222" name="Google Shape;222;p16"/>
          <p:cNvSpPr/>
          <p:nvPr/>
        </p:nvSpPr>
        <p:spPr>
          <a:xfrm>
            <a:off x="6947200" y="2082150"/>
            <a:ext cx="633000" cy="9792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6"/>
          <p:cNvSpPr/>
          <p:nvPr/>
        </p:nvSpPr>
        <p:spPr>
          <a:xfrm>
            <a:off x="7046500" y="2162925"/>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6</a:t>
            </a:r>
            <a:endParaRPr/>
          </a:p>
        </p:txBody>
      </p:sp>
      <p:sp>
        <p:nvSpPr>
          <p:cNvPr id="224" name="Google Shape;224;p16"/>
          <p:cNvSpPr/>
          <p:nvPr/>
        </p:nvSpPr>
        <p:spPr>
          <a:xfrm>
            <a:off x="7046500" y="2633700"/>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12</a:t>
            </a:r>
            <a:endParaRPr/>
          </a:p>
        </p:txBody>
      </p:sp>
      <p:cxnSp>
        <p:nvCxnSpPr>
          <p:cNvPr id="225" name="Google Shape;225;p16"/>
          <p:cNvCxnSpPr>
            <a:stCxn id="223" idx="2"/>
            <a:endCxn id="224" idx="0"/>
          </p:cNvCxnSpPr>
          <p:nvPr/>
        </p:nvCxnSpPr>
        <p:spPr>
          <a:xfrm>
            <a:off x="7266550" y="2506725"/>
            <a:ext cx="0" cy="126900"/>
          </a:xfrm>
          <a:prstGeom prst="straightConnector1">
            <a:avLst/>
          </a:prstGeom>
          <a:noFill/>
          <a:ln cap="flat" cmpd="sng" w="38100">
            <a:solidFill>
              <a:schemeClr val="dk2"/>
            </a:solidFill>
            <a:prstDash val="solid"/>
            <a:round/>
            <a:headEnd len="med" w="med" type="none"/>
            <a:tailEnd len="med" w="med" type="none"/>
          </a:ln>
        </p:spPr>
      </p:cxnSp>
      <p:sp>
        <p:nvSpPr>
          <p:cNvPr id="226" name="Google Shape;226;p16"/>
          <p:cNvSpPr/>
          <p:nvPr/>
        </p:nvSpPr>
        <p:spPr>
          <a:xfrm>
            <a:off x="7814475" y="2082150"/>
            <a:ext cx="633000" cy="9792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6"/>
          <p:cNvSpPr/>
          <p:nvPr/>
        </p:nvSpPr>
        <p:spPr>
          <a:xfrm>
            <a:off x="7913775" y="2162925"/>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7</a:t>
            </a:r>
            <a:endParaRPr/>
          </a:p>
        </p:txBody>
      </p:sp>
      <p:sp>
        <p:nvSpPr>
          <p:cNvPr id="228" name="Google Shape;228;p16"/>
          <p:cNvSpPr/>
          <p:nvPr/>
        </p:nvSpPr>
        <p:spPr>
          <a:xfrm>
            <a:off x="7913775" y="2633700"/>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14</a:t>
            </a:r>
            <a:endParaRPr/>
          </a:p>
        </p:txBody>
      </p:sp>
      <p:cxnSp>
        <p:nvCxnSpPr>
          <p:cNvPr id="229" name="Google Shape;229;p16"/>
          <p:cNvCxnSpPr>
            <a:stCxn id="227" idx="2"/>
            <a:endCxn id="228" idx="0"/>
          </p:cNvCxnSpPr>
          <p:nvPr/>
        </p:nvCxnSpPr>
        <p:spPr>
          <a:xfrm>
            <a:off x="8133825" y="2506725"/>
            <a:ext cx="0" cy="126900"/>
          </a:xfrm>
          <a:prstGeom prst="straightConnector1">
            <a:avLst/>
          </a:prstGeom>
          <a:noFill/>
          <a:ln cap="flat" cmpd="sng" w="38100">
            <a:solidFill>
              <a:schemeClr val="dk2"/>
            </a:solidFill>
            <a:prstDash val="solid"/>
            <a:round/>
            <a:headEnd len="med" w="med" type="none"/>
            <a:tailEnd len="med" w="med" type="none"/>
          </a:ln>
        </p:spPr>
      </p:cxnSp>
      <p:sp>
        <p:nvSpPr>
          <p:cNvPr id="230" name="Google Shape;230;p16"/>
          <p:cNvSpPr/>
          <p:nvPr/>
        </p:nvSpPr>
        <p:spPr>
          <a:xfrm>
            <a:off x="5063875" y="3404338"/>
            <a:ext cx="633000" cy="9792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6"/>
          <p:cNvSpPr/>
          <p:nvPr/>
        </p:nvSpPr>
        <p:spPr>
          <a:xfrm>
            <a:off x="5163175" y="3485113"/>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32" name="Google Shape;232;p16"/>
          <p:cNvSpPr/>
          <p:nvPr/>
        </p:nvSpPr>
        <p:spPr>
          <a:xfrm>
            <a:off x="5163175" y="3955888"/>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cxnSp>
        <p:nvCxnSpPr>
          <p:cNvPr id="233" name="Google Shape;233;p16"/>
          <p:cNvCxnSpPr>
            <a:stCxn id="231" idx="2"/>
            <a:endCxn id="232" idx="0"/>
          </p:cNvCxnSpPr>
          <p:nvPr/>
        </p:nvCxnSpPr>
        <p:spPr>
          <a:xfrm>
            <a:off x="5383225" y="3828913"/>
            <a:ext cx="0" cy="126900"/>
          </a:xfrm>
          <a:prstGeom prst="straightConnector1">
            <a:avLst/>
          </a:prstGeom>
          <a:noFill/>
          <a:ln cap="flat" cmpd="sng" w="38100">
            <a:solidFill>
              <a:schemeClr val="dk2"/>
            </a:solidFill>
            <a:prstDash val="solid"/>
            <a:round/>
            <a:headEnd len="med" w="med" type="none"/>
            <a:tailEnd len="med" w="med" type="none"/>
          </a:ln>
        </p:spPr>
      </p:cxnSp>
      <p:sp>
        <p:nvSpPr>
          <p:cNvPr id="234" name="Google Shape;234;p16"/>
          <p:cNvSpPr/>
          <p:nvPr/>
        </p:nvSpPr>
        <p:spPr>
          <a:xfrm>
            <a:off x="5931125" y="3404338"/>
            <a:ext cx="633000" cy="9792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6"/>
          <p:cNvSpPr/>
          <p:nvPr/>
        </p:nvSpPr>
        <p:spPr>
          <a:xfrm>
            <a:off x="6030425" y="3485113"/>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236" name="Google Shape;236;p16"/>
          <p:cNvSpPr/>
          <p:nvPr/>
        </p:nvSpPr>
        <p:spPr>
          <a:xfrm>
            <a:off x="6030425" y="3955888"/>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9</a:t>
            </a:r>
            <a:endParaRPr/>
          </a:p>
        </p:txBody>
      </p:sp>
      <p:cxnSp>
        <p:nvCxnSpPr>
          <p:cNvPr id="237" name="Google Shape;237;p16"/>
          <p:cNvCxnSpPr>
            <a:stCxn id="235" idx="2"/>
            <a:endCxn id="236" idx="0"/>
          </p:cNvCxnSpPr>
          <p:nvPr/>
        </p:nvCxnSpPr>
        <p:spPr>
          <a:xfrm>
            <a:off x="6250475" y="3828913"/>
            <a:ext cx="0" cy="126900"/>
          </a:xfrm>
          <a:prstGeom prst="straightConnector1">
            <a:avLst/>
          </a:prstGeom>
          <a:noFill/>
          <a:ln cap="flat" cmpd="sng" w="38100">
            <a:solidFill>
              <a:schemeClr val="dk2"/>
            </a:solidFill>
            <a:prstDash val="solid"/>
            <a:round/>
            <a:headEnd len="med" w="med" type="none"/>
            <a:tailEnd len="med" w="med" type="none"/>
          </a:ln>
        </p:spPr>
      </p:cxnSp>
      <p:sp>
        <p:nvSpPr>
          <p:cNvPr id="238" name="Google Shape;238;p16"/>
          <p:cNvSpPr/>
          <p:nvPr/>
        </p:nvSpPr>
        <p:spPr>
          <a:xfrm>
            <a:off x="6947200" y="3404338"/>
            <a:ext cx="633000" cy="9792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6"/>
          <p:cNvSpPr/>
          <p:nvPr/>
        </p:nvSpPr>
        <p:spPr>
          <a:xfrm>
            <a:off x="7046500" y="3485113"/>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11</a:t>
            </a:r>
            <a:endParaRPr/>
          </a:p>
        </p:txBody>
      </p:sp>
      <p:sp>
        <p:nvSpPr>
          <p:cNvPr id="240" name="Google Shape;240;p16"/>
          <p:cNvSpPr/>
          <p:nvPr/>
        </p:nvSpPr>
        <p:spPr>
          <a:xfrm>
            <a:off x="7046500" y="3955888"/>
            <a:ext cx="440100" cy="34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13</a:t>
            </a:r>
            <a:endParaRPr/>
          </a:p>
        </p:txBody>
      </p:sp>
      <p:cxnSp>
        <p:nvCxnSpPr>
          <p:cNvPr id="241" name="Google Shape;241;p16"/>
          <p:cNvCxnSpPr>
            <a:stCxn id="239" idx="2"/>
            <a:endCxn id="240" idx="0"/>
          </p:cNvCxnSpPr>
          <p:nvPr/>
        </p:nvCxnSpPr>
        <p:spPr>
          <a:xfrm>
            <a:off x="7266550" y="3828913"/>
            <a:ext cx="0" cy="126900"/>
          </a:xfrm>
          <a:prstGeom prst="straightConnector1">
            <a:avLst/>
          </a:prstGeom>
          <a:noFill/>
          <a:ln cap="flat" cmpd="sng" w="38100">
            <a:solidFill>
              <a:schemeClr val="dk2"/>
            </a:solidFill>
            <a:prstDash val="solid"/>
            <a:round/>
            <a:headEnd len="med" w="med" type="none"/>
            <a:tailEnd len="med" w="med" type="none"/>
          </a:ln>
        </p:spPr>
      </p:cxnSp>
      <p:sp>
        <p:nvSpPr>
          <p:cNvPr id="242" name="Google Shape;242;p16"/>
          <p:cNvSpPr/>
          <p:nvPr/>
        </p:nvSpPr>
        <p:spPr>
          <a:xfrm>
            <a:off x="7810900" y="3415849"/>
            <a:ext cx="633000" cy="960600"/>
          </a:xfrm>
          <a:prstGeom prst="rect">
            <a:avLst/>
          </a:prstGeom>
          <a:solidFill>
            <a:srgbClr val="66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6"/>
          <p:cNvSpPr/>
          <p:nvPr/>
        </p:nvSpPr>
        <p:spPr>
          <a:xfrm>
            <a:off x="7910200" y="3495080"/>
            <a:ext cx="440100" cy="33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15</a:t>
            </a:r>
            <a:endParaRPr/>
          </a:p>
        </p:txBody>
      </p:sp>
      <p:sp>
        <p:nvSpPr>
          <p:cNvPr id="244" name="Google Shape;244;p16"/>
          <p:cNvSpPr/>
          <p:nvPr/>
        </p:nvSpPr>
        <p:spPr>
          <a:xfrm>
            <a:off x="7910200" y="3956852"/>
            <a:ext cx="440100" cy="33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16</a:t>
            </a:r>
            <a:endParaRPr/>
          </a:p>
        </p:txBody>
      </p:sp>
      <p:cxnSp>
        <p:nvCxnSpPr>
          <p:cNvPr id="245" name="Google Shape;245;p16"/>
          <p:cNvCxnSpPr>
            <a:stCxn id="243" idx="2"/>
            <a:endCxn id="244" idx="0"/>
          </p:cNvCxnSpPr>
          <p:nvPr/>
        </p:nvCxnSpPr>
        <p:spPr>
          <a:xfrm>
            <a:off x="8130250" y="3832280"/>
            <a:ext cx="0" cy="124500"/>
          </a:xfrm>
          <a:prstGeom prst="straightConnector1">
            <a:avLst/>
          </a:prstGeom>
          <a:noFill/>
          <a:ln cap="flat" cmpd="sng" w="38100">
            <a:solidFill>
              <a:schemeClr val="dk2"/>
            </a:solidFill>
            <a:prstDash val="solid"/>
            <a:round/>
            <a:headEnd len="med" w="med" type="none"/>
            <a:tailEnd len="med" w="med" type="none"/>
          </a:ln>
        </p:spPr>
      </p:cxnSp>
      <p:cxnSp>
        <p:nvCxnSpPr>
          <p:cNvPr id="246" name="Google Shape;246;p16"/>
          <p:cNvCxnSpPr>
            <a:stCxn id="214" idx="2"/>
            <a:endCxn id="230" idx="0"/>
          </p:cNvCxnSpPr>
          <p:nvPr/>
        </p:nvCxnSpPr>
        <p:spPr>
          <a:xfrm>
            <a:off x="5380375" y="3061350"/>
            <a:ext cx="0" cy="342900"/>
          </a:xfrm>
          <a:prstGeom prst="straightConnector1">
            <a:avLst/>
          </a:prstGeom>
          <a:noFill/>
          <a:ln cap="flat" cmpd="sng" w="9525">
            <a:solidFill>
              <a:schemeClr val="dk2"/>
            </a:solidFill>
            <a:prstDash val="solid"/>
            <a:round/>
            <a:headEnd len="med" w="med" type="none"/>
            <a:tailEnd len="med" w="med" type="none"/>
          </a:ln>
        </p:spPr>
      </p:cxnSp>
      <p:cxnSp>
        <p:nvCxnSpPr>
          <p:cNvPr id="247" name="Google Shape;247;p16"/>
          <p:cNvCxnSpPr>
            <a:stCxn id="214" idx="2"/>
            <a:endCxn id="234" idx="0"/>
          </p:cNvCxnSpPr>
          <p:nvPr/>
        </p:nvCxnSpPr>
        <p:spPr>
          <a:xfrm>
            <a:off x="5380375" y="3061350"/>
            <a:ext cx="867300" cy="342900"/>
          </a:xfrm>
          <a:prstGeom prst="straightConnector1">
            <a:avLst/>
          </a:prstGeom>
          <a:noFill/>
          <a:ln cap="flat" cmpd="sng" w="9525">
            <a:solidFill>
              <a:schemeClr val="dk2"/>
            </a:solidFill>
            <a:prstDash val="solid"/>
            <a:round/>
            <a:headEnd len="med" w="med" type="none"/>
            <a:tailEnd len="med" w="med" type="none"/>
          </a:ln>
        </p:spPr>
      </p:cxnSp>
      <p:cxnSp>
        <p:nvCxnSpPr>
          <p:cNvPr id="248" name="Google Shape;248;p16"/>
          <p:cNvCxnSpPr>
            <a:stCxn id="230" idx="0"/>
            <a:endCxn id="218" idx="2"/>
          </p:cNvCxnSpPr>
          <p:nvPr/>
        </p:nvCxnSpPr>
        <p:spPr>
          <a:xfrm flipH="1" rot="10800000">
            <a:off x="5380375" y="3061438"/>
            <a:ext cx="867300" cy="342900"/>
          </a:xfrm>
          <a:prstGeom prst="straightConnector1">
            <a:avLst/>
          </a:prstGeom>
          <a:noFill/>
          <a:ln cap="flat" cmpd="sng" w="9525">
            <a:solidFill>
              <a:schemeClr val="dk2"/>
            </a:solidFill>
            <a:prstDash val="solid"/>
            <a:round/>
            <a:headEnd len="med" w="med" type="none"/>
            <a:tailEnd len="med" w="med" type="none"/>
          </a:ln>
        </p:spPr>
      </p:cxnSp>
      <p:cxnSp>
        <p:nvCxnSpPr>
          <p:cNvPr id="249" name="Google Shape;249;p16"/>
          <p:cNvCxnSpPr>
            <a:stCxn id="222" idx="2"/>
            <a:endCxn id="238" idx="0"/>
          </p:cNvCxnSpPr>
          <p:nvPr/>
        </p:nvCxnSpPr>
        <p:spPr>
          <a:xfrm>
            <a:off x="7263700" y="3061350"/>
            <a:ext cx="0" cy="342900"/>
          </a:xfrm>
          <a:prstGeom prst="straightConnector1">
            <a:avLst/>
          </a:prstGeom>
          <a:noFill/>
          <a:ln cap="flat" cmpd="sng" w="9525">
            <a:solidFill>
              <a:schemeClr val="dk2"/>
            </a:solidFill>
            <a:prstDash val="solid"/>
            <a:round/>
            <a:headEnd len="med" w="med" type="none"/>
            <a:tailEnd len="med" w="med" type="none"/>
          </a:ln>
        </p:spPr>
      </p:cxnSp>
      <p:cxnSp>
        <p:nvCxnSpPr>
          <p:cNvPr id="250" name="Google Shape;250;p16"/>
          <p:cNvCxnSpPr>
            <a:stCxn id="226" idx="2"/>
            <a:endCxn id="242" idx="0"/>
          </p:cNvCxnSpPr>
          <p:nvPr/>
        </p:nvCxnSpPr>
        <p:spPr>
          <a:xfrm flipH="1">
            <a:off x="8127375" y="3061350"/>
            <a:ext cx="3600" cy="354600"/>
          </a:xfrm>
          <a:prstGeom prst="straightConnector1">
            <a:avLst/>
          </a:prstGeom>
          <a:noFill/>
          <a:ln cap="flat" cmpd="sng" w="9525">
            <a:solidFill>
              <a:schemeClr val="dk2"/>
            </a:solidFill>
            <a:prstDash val="solid"/>
            <a:round/>
            <a:headEnd len="med" w="med" type="none"/>
            <a:tailEnd len="med" w="med" type="none"/>
          </a:ln>
        </p:spPr>
      </p:cxnSp>
      <p:cxnSp>
        <p:nvCxnSpPr>
          <p:cNvPr id="251" name="Google Shape;251;p16"/>
          <p:cNvCxnSpPr>
            <a:stCxn id="218" idx="2"/>
            <a:endCxn id="234" idx="0"/>
          </p:cNvCxnSpPr>
          <p:nvPr/>
        </p:nvCxnSpPr>
        <p:spPr>
          <a:xfrm>
            <a:off x="6247625" y="3061350"/>
            <a:ext cx="0" cy="342900"/>
          </a:xfrm>
          <a:prstGeom prst="straightConnector1">
            <a:avLst/>
          </a:prstGeom>
          <a:noFill/>
          <a:ln cap="flat" cmpd="sng" w="9525">
            <a:solidFill>
              <a:schemeClr val="dk2"/>
            </a:solidFill>
            <a:prstDash val="solid"/>
            <a:round/>
            <a:headEnd len="med" w="med" type="none"/>
            <a:tailEnd len="med" w="med" type="none"/>
          </a:ln>
        </p:spPr>
      </p:cxnSp>
      <p:cxnSp>
        <p:nvCxnSpPr>
          <p:cNvPr id="252" name="Google Shape;252;p16"/>
          <p:cNvCxnSpPr>
            <a:endCxn id="226" idx="2"/>
          </p:cNvCxnSpPr>
          <p:nvPr/>
        </p:nvCxnSpPr>
        <p:spPr>
          <a:xfrm flipH="1" rot="10800000">
            <a:off x="7267275" y="3061350"/>
            <a:ext cx="863700" cy="350100"/>
          </a:xfrm>
          <a:prstGeom prst="straightConnector1">
            <a:avLst/>
          </a:prstGeom>
          <a:noFill/>
          <a:ln cap="flat" cmpd="sng" w="9525">
            <a:solidFill>
              <a:schemeClr val="dk2"/>
            </a:solidFill>
            <a:prstDash val="solid"/>
            <a:round/>
            <a:headEnd len="med" w="med" type="none"/>
            <a:tailEnd len="med" w="med" type="none"/>
          </a:ln>
        </p:spPr>
      </p:cxnSp>
      <p:cxnSp>
        <p:nvCxnSpPr>
          <p:cNvPr id="253" name="Google Shape;253;p16"/>
          <p:cNvCxnSpPr>
            <a:stCxn id="222" idx="2"/>
            <a:endCxn id="242" idx="0"/>
          </p:cNvCxnSpPr>
          <p:nvPr/>
        </p:nvCxnSpPr>
        <p:spPr>
          <a:xfrm>
            <a:off x="7263700" y="3061350"/>
            <a:ext cx="863700" cy="354600"/>
          </a:xfrm>
          <a:prstGeom prst="straightConnector1">
            <a:avLst/>
          </a:prstGeom>
          <a:noFill/>
          <a:ln cap="flat" cmpd="sng" w="9525">
            <a:solidFill>
              <a:schemeClr val="dk2"/>
            </a:solidFill>
            <a:prstDash val="solid"/>
            <a:round/>
            <a:headEnd len="med" w="med" type="none"/>
            <a:tailEnd len="med" w="med" type="none"/>
          </a:ln>
        </p:spPr>
      </p:cxnSp>
      <p:cxnSp>
        <p:nvCxnSpPr>
          <p:cNvPr id="254" name="Google Shape;254;p16"/>
          <p:cNvCxnSpPr>
            <a:stCxn id="222" idx="3"/>
            <a:endCxn id="226" idx="1"/>
          </p:cNvCxnSpPr>
          <p:nvPr/>
        </p:nvCxnSpPr>
        <p:spPr>
          <a:xfrm>
            <a:off x="7580200" y="2571750"/>
            <a:ext cx="234300" cy="0"/>
          </a:xfrm>
          <a:prstGeom prst="straightConnector1">
            <a:avLst/>
          </a:prstGeom>
          <a:noFill/>
          <a:ln cap="flat" cmpd="sng" w="9525">
            <a:solidFill>
              <a:schemeClr val="dk2"/>
            </a:solidFill>
            <a:prstDash val="solid"/>
            <a:round/>
            <a:headEnd len="med" w="med" type="none"/>
            <a:tailEnd len="med" w="med" type="none"/>
          </a:ln>
        </p:spPr>
      </p:cxnSp>
      <p:cxnSp>
        <p:nvCxnSpPr>
          <p:cNvPr id="255" name="Google Shape;255;p16"/>
          <p:cNvCxnSpPr>
            <a:stCxn id="238" idx="3"/>
            <a:endCxn id="242" idx="1"/>
          </p:cNvCxnSpPr>
          <p:nvPr/>
        </p:nvCxnSpPr>
        <p:spPr>
          <a:xfrm>
            <a:off x="7580200" y="3893938"/>
            <a:ext cx="230700" cy="2100"/>
          </a:xfrm>
          <a:prstGeom prst="straightConnector1">
            <a:avLst/>
          </a:prstGeom>
          <a:noFill/>
          <a:ln cap="flat" cmpd="sng" w="9525">
            <a:solidFill>
              <a:schemeClr val="dk2"/>
            </a:solidFill>
            <a:prstDash val="solid"/>
            <a:round/>
            <a:headEnd len="med" w="med" type="none"/>
            <a:tailEnd len="med" w="med" type="none"/>
          </a:ln>
        </p:spPr>
      </p:cxnSp>
      <p:cxnSp>
        <p:nvCxnSpPr>
          <p:cNvPr id="256" name="Google Shape;256;p16"/>
          <p:cNvCxnSpPr>
            <a:stCxn id="234" idx="3"/>
            <a:endCxn id="238" idx="1"/>
          </p:cNvCxnSpPr>
          <p:nvPr/>
        </p:nvCxnSpPr>
        <p:spPr>
          <a:xfrm>
            <a:off x="6564125" y="3893938"/>
            <a:ext cx="383100" cy="0"/>
          </a:xfrm>
          <a:prstGeom prst="straightConnector1">
            <a:avLst/>
          </a:prstGeom>
          <a:noFill/>
          <a:ln cap="flat" cmpd="sng" w="9525">
            <a:solidFill>
              <a:schemeClr val="dk2"/>
            </a:solidFill>
            <a:prstDash val="solid"/>
            <a:round/>
            <a:headEnd len="med" w="med" type="none"/>
            <a:tailEnd len="med" w="med" type="none"/>
          </a:ln>
        </p:spPr>
      </p:cxnSp>
      <p:cxnSp>
        <p:nvCxnSpPr>
          <p:cNvPr id="257" name="Google Shape;257;p16"/>
          <p:cNvCxnSpPr>
            <a:stCxn id="230" idx="3"/>
            <a:endCxn id="234" idx="1"/>
          </p:cNvCxnSpPr>
          <p:nvPr/>
        </p:nvCxnSpPr>
        <p:spPr>
          <a:xfrm>
            <a:off x="5696875" y="3893938"/>
            <a:ext cx="234300" cy="0"/>
          </a:xfrm>
          <a:prstGeom prst="straightConnector1">
            <a:avLst/>
          </a:prstGeom>
          <a:noFill/>
          <a:ln cap="flat" cmpd="sng" w="9525">
            <a:solidFill>
              <a:schemeClr val="dk2"/>
            </a:solidFill>
            <a:prstDash val="solid"/>
            <a:round/>
            <a:headEnd len="med" w="med" type="none"/>
            <a:tailEnd len="med" w="med" type="none"/>
          </a:ln>
        </p:spPr>
      </p:cxnSp>
      <p:cxnSp>
        <p:nvCxnSpPr>
          <p:cNvPr id="258" name="Google Shape;258;p16"/>
          <p:cNvCxnSpPr>
            <a:stCxn id="214" idx="3"/>
            <a:endCxn id="218" idx="1"/>
          </p:cNvCxnSpPr>
          <p:nvPr/>
        </p:nvCxnSpPr>
        <p:spPr>
          <a:xfrm>
            <a:off x="5696875" y="2571750"/>
            <a:ext cx="234300" cy="0"/>
          </a:xfrm>
          <a:prstGeom prst="straightConnector1">
            <a:avLst/>
          </a:prstGeom>
          <a:noFill/>
          <a:ln cap="flat" cmpd="sng" w="9525">
            <a:solidFill>
              <a:schemeClr val="dk2"/>
            </a:solidFill>
            <a:prstDash val="solid"/>
            <a:round/>
            <a:headEnd len="med" w="med" type="none"/>
            <a:tailEnd len="med" w="med" type="none"/>
          </a:ln>
        </p:spPr>
      </p:cxnSp>
      <p:cxnSp>
        <p:nvCxnSpPr>
          <p:cNvPr id="259" name="Google Shape;259;p16"/>
          <p:cNvCxnSpPr>
            <a:stCxn id="218" idx="3"/>
            <a:endCxn id="222" idx="1"/>
          </p:cNvCxnSpPr>
          <p:nvPr/>
        </p:nvCxnSpPr>
        <p:spPr>
          <a:xfrm>
            <a:off x="6564125" y="2571750"/>
            <a:ext cx="383100" cy="0"/>
          </a:xfrm>
          <a:prstGeom prst="straightConnector1">
            <a:avLst/>
          </a:prstGeom>
          <a:noFill/>
          <a:ln cap="flat" cmpd="sng" w="9525">
            <a:solidFill>
              <a:schemeClr val="dk2"/>
            </a:solidFill>
            <a:prstDash val="solid"/>
            <a:round/>
            <a:headEnd len="med" w="med" type="none"/>
            <a:tailEnd len="med" w="med" type="none"/>
          </a:ln>
        </p:spPr>
      </p:cxnSp>
      <p:cxnSp>
        <p:nvCxnSpPr>
          <p:cNvPr id="260" name="Google Shape;260;p16"/>
          <p:cNvCxnSpPr>
            <a:stCxn id="218" idx="2"/>
            <a:endCxn id="226" idx="2"/>
          </p:cNvCxnSpPr>
          <p:nvPr/>
        </p:nvCxnSpPr>
        <p:spPr>
          <a:xfrm flipH="1" rot="-5400000">
            <a:off x="7189025" y="2119950"/>
            <a:ext cx="600" cy="18834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261" name="Google Shape;261;p16"/>
          <p:cNvCxnSpPr>
            <a:stCxn id="238" idx="0"/>
            <a:endCxn id="218" idx="2"/>
          </p:cNvCxnSpPr>
          <p:nvPr/>
        </p:nvCxnSpPr>
        <p:spPr>
          <a:xfrm flipH="1" rot="5400000">
            <a:off x="6584200" y="2724838"/>
            <a:ext cx="342900" cy="1016100"/>
          </a:xfrm>
          <a:prstGeom prst="bentConnector3">
            <a:avLst>
              <a:gd fmla="val 50013" name="adj1"/>
            </a:avLst>
          </a:prstGeom>
          <a:noFill/>
          <a:ln cap="flat" cmpd="sng" w="9525">
            <a:solidFill>
              <a:schemeClr val="dk2"/>
            </a:solidFill>
            <a:prstDash val="solid"/>
            <a:round/>
            <a:headEnd len="med" w="med" type="none"/>
            <a:tailEnd len="med" w="med" type="none"/>
          </a:ln>
        </p:spPr>
      </p:cxnSp>
      <p:cxnSp>
        <p:nvCxnSpPr>
          <p:cNvPr id="262" name="Google Shape;262;p16"/>
          <p:cNvCxnSpPr>
            <a:stCxn id="242" idx="0"/>
            <a:endCxn id="218" idx="2"/>
          </p:cNvCxnSpPr>
          <p:nvPr/>
        </p:nvCxnSpPr>
        <p:spPr>
          <a:xfrm flipH="1" rot="5400000">
            <a:off x="7010200" y="2298649"/>
            <a:ext cx="354600" cy="1879800"/>
          </a:xfrm>
          <a:prstGeom prst="bentConnector3">
            <a:avLst>
              <a:gd fmla="val 49986" name="adj1"/>
            </a:avLst>
          </a:prstGeom>
          <a:noFill/>
          <a:ln cap="flat" cmpd="sng" w="9525">
            <a:solidFill>
              <a:schemeClr val="dk2"/>
            </a:solidFill>
            <a:prstDash val="solid"/>
            <a:round/>
            <a:headEnd len="med" w="med" type="none"/>
            <a:tailEnd len="med" w="med" type="none"/>
          </a:ln>
        </p:spPr>
      </p:cxnSp>
      <p:cxnSp>
        <p:nvCxnSpPr>
          <p:cNvPr id="263" name="Google Shape;263;p16"/>
          <p:cNvCxnSpPr>
            <a:stCxn id="214" idx="2"/>
            <a:endCxn id="222" idx="2"/>
          </p:cNvCxnSpPr>
          <p:nvPr/>
        </p:nvCxnSpPr>
        <p:spPr>
          <a:xfrm flipH="1" rot="-5400000">
            <a:off x="6321775" y="2119950"/>
            <a:ext cx="600" cy="18834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264" name="Google Shape;264;p16"/>
          <p:cNvCxnSpPr>
            <a:stCxn id="214" idx="2"/>
            <a:endCxn id="226" idx="2"/>
          </p:cNvCxnSpPr>
          <p:nvPr/>
        </p:nvCxnSpPr>
        <p:spPr>
          <a:xfrm flipH="1" rot="-5400000">
            <a:off x="6755425" y="1686300"/>
            <a:ext cx="600" cy="27507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265" name="Google Shape;265;p16"/>
          <p:cNvCxnSpPr>
            <a:stCxn id="214" idx="2"/>
            <a:endCxn id="242" idx="0"/>
          </p:cNvCxnSpPr>
          <p:nvPr/>
        </p:nvCxnSpPr>
        <p:spPr>
          <a:xfrm flipH="1" rot="-5400000">
            <a:off x="6576625" y="1865100"/>
            <a:ext cx="354600" cy="2747100"/>
          </a:xfrm>
          <a:prstGeom prst="bentConnector3">
            <a:avLst>
              <a:gd fmla="val 49986" name="adj1"/>
            </a:avLst>
          </a:prstGeom>
          <a:noFill/>
          <a:ln cap="flat" cmpd="sng" w="9525">
            <a:solidFill>
              <a:schemeClr val="dk2"/>
            </a:solidFill>
            <a:prstDash val="solid"/>
            <a:round/>
            <a:headEnd len="med" w="med" type="none"/>
            <a:tailEnd len="med" w="med" type="none"/>
          </a:ln>
        </p:spPr>
      </p:cxnSp>
      <p:cxnSp>
        <p:nvCxnSpPr>
          <p:cNvPr id="266" name="Google Shape;266;p16"/>
          <p:cNvCxnSpPr>
            <a:stCxn id="214" idx="2"/>
            <a:endCxn id="238" idx="0"/>
          </p:cNvCxnSpPr>
          <p:nvPr/>
        </p:nvCxnSpPr>
        <p:spPr>
          <a:xfrm flipH="1" rot="-5400000">
            <a:off x="6150625" y="2291100"/>
            <a:ext cx="342900" cy="1883400"/>
          </a:xfrm>
          <a:prstGeom prst="bentConnector3">
            <a:avLst>
              <a:gd fmla="val 50013" name="adj1"/>
            </a:avLst>
          </a:prstGeom>
          <a:noFill/>
          <a:ln cap="flat" cmpd="sng" w="9525">
            <a:solidFill>
              <a:schemeClr val="dk2"/>
            </a:solidFill>
            <a:prstDash val="solid"/>
            <a:round/>
            <a:headEnd len="med" w="med" type="none"/>
            <a:tailEnd len="med" w="med" type="none"/>
          </a:ln>
        </p:spPr>
      </p:cxnSp>
      <p:cxnSp>
        <p:nvCxnSpPr>
          <p:cNvPr id="267" name="Google Shape;267;p16"/>
          <p:cNvCxnSpPr>
            <a:stCxn id="190" idx="3"/>
            <a:endCxn id="191" idx="1"/>
          </p:cNvCxnSpPr>
          <p:nvPr/>
        </p:nvCxnSpPr>
        <p:spPr>
          <a:xfrm>
            <a:off x="3025975" y="2327600"/>
            <a:ext cx="191700" cy="0"/>
          </a:xfrm>
          <a:prstGeom prst="straightConnector1">
            <a:avLst/>
          </a:prstGeom>
          <a:noFill/>
          <a:ln cap="flat" cmpd="sng" w="38100">
            <a:solidFill>
              <a:schemeClr val="dk2"/>
            </a:solidFill>
            <a:prstDash val="solid"/>
            <a:round/>
            <a:headEnd len="med" w="med" type="none"/>
            <a:tailEnd len="med" w="med" type="none"/>
          </a:ln>
        </p:spPr>
      </p:cxnSp>
      <p:cxnSp>
        <p:nvCxnSpPr>
          <p:cNvPr id="268" name="Google Shape;268;p16"/>
          <p:cNvCxnSpPr>
            <a:stCxn id="191" idx="2"/>
            <a:endCxn id="193" idx="0"/>
          </p:cNvCxnSpPr>
          <p:nvPr/>
        </p:nvCxnSpPr>
        <p:spPr>
          <a:xfrm>
            <a:off x="3437650" y="2499500"/>
            <a:ext cx="0" cy="126900"/>
          </a:xfrm>
          <a:prstGeom prst="straightConnector1">
            <a:avLst/>
          </a:prstGeom>
          <a:noFill/>
          <a:ln cap="flat" cmpd="sng" w="38100">
            <a:solidFill>
              <a:schemeClr val="dk2"/>
            </a:solidFill>
            <a:prstDash val="solid"/>
            <a:round/>
            <a:headEnd len="med" w="med" type="none"/>
            <a:tailEnd len="med" w="med" type="none"/>
          </a:ln>
        </p:spPr>
      </p:cxnSp>
      <p:cxnSp>
        <p:nvCxnSpPr>
          <p:cNvPr id="269" name="Google Shape;269;p16"/>
          <p:cNvCxnSpPr>
            <a:endCxn id="192" idx="0"/>
          </p:cNvCxnSpPr>
          <p:nvPr/>
        </p:nvCxnSpPr>
        <p:spPr>
          <a:xfrm>
            <a:off x="2805925" y="2499575"/>
            <a:ext cx="0" cy="126900"/>
          </a:xfrm>
          <a:prstGeom prst="straightConnector1">
            <a:avLst/>
          </a:prstGeom>
          <a:noFill/>
          <a:ln cap="flat" cmpd="sng" w="38100">
            <a:solidFill>
              <a:schemeClr val="dk2"/>
            </a:solidFill>
            <a:prstDash val="solid"/>
            <a:round/>
            <a:headEnd len="med" w="med" type="none"/>
            <a:tailEnd len="med" w="med" type="none"/>
          </a:ln>
        </p:spPr>
      </p:cxnSp>
      <p:cxnSp>
        <p:nvCxnSpPr>
          <p:cNvPr id="270" name="Google Shape;270;p16"/>
          <p:cNvCxnSpPr>
            <a:stCxn id="192" idx="3"/>
            <a:endCxn id="193" idx="1"/>
          </p:cNvCxnSpPr>
          <p:nvPr/>
        </p:nvCxnSpPr>
        <p:spPr>
          <a:xfrm>
            <a:off x="3025975" y="2798375"/>
            <a:ext cx="191700" cy="0"/>
          </a:xfrm>
          <a:prstGeom prst="straightConnector1">
            <a:avLst/>
          </a:prstGeom>
          <a:noFill/>
          <a:ln cap="flat" cmpd="sng" w="38100">
            <a:solidFill>
              <a:schemeClr val="dk2"/>
            </a:solidFill>
            <a:prstDash val="solid"/>
            <a:round/>
            <a:headEnd len="med" w="med" type="none"/>
            <a:tailEnd len="med" w="med" type="none"/>
          </a:ln>
        </p:spPr>
      </p:cxnSp>
      <p:cxnSp>
        <p:nvCxnSpPr>
          <p:cNvPr id="271" name="Google Shape;271;p16"/>
          <p:cNvCxnSpPr>
            <a:stCxn id="201" idx="1"/>
            <a:endCxn id="200" idx="3"/>
          </p:cNvCxnSpPr>
          <p:nvPr/>
        </p:nvCxnSpPr>
        <p:spPr>
          <a:xfrm rot="10800000">
            <a:off x="3025900" y="3653400"/>
            <a:ext cx="191700" cy="0"/>
          </a:xfrm>
          <a:prstGeom prst="straightConnector1">
            <a:avLst/>
          </a:prstGeom>
          <a:noFill/>
          <a:ln cap="flat" cmpd="sng" w="38100">
            <a:solidFill>
              <a:schemeClr val="dk2"/>
            </a:solidFill>
            <a:prstDash val="solid"/>
            <a:round/>
            <a:headEnd len="med" w="med" type="none"/>
            <a:tailEnd len="med" w="med" type="none"/>
          </a:ln>
        </p:spPr>
      </p:cxnSp>
      <p:cxnSp>
        <p:nvCxnSpPr>
          <p:cNvPr id="272" name="Google Shape;272;p16"/>
          <p:cNvCxnSpPr>
            <a:stCxn id="203" idx="0"/>
            <a:endCxn id="201" idx="2"/>
          </p:cNvCxnSpPr>
          <p:nvPr/>
        </p:nvCxnSpPr>
        <p:spPr>
          <a:xfrm rot="10800000">
            <a:off x="3437650" y="3825375"/>
            <a:ext cx="0" cy="126900"/>
          </a:xfrm>
          <a:prstGeom prst="straightConnector1">
            <a:avLst/>
          </a:prstGeom>
          <a:noFill/>
          <a:ln cap="flat" cmpd="sng" w="38100">
            <a:solidFill>
              <a:schemeClr val="dk2"/>
            </a:solidFill>
            <a:prstDash val="solid"/>
            <a:round/>
            <a:headEnd len="med" w="med" type="none"/>
            <a:tailEnd len="med" w="med" type="none"/>
          </a:ln>
        </p:spPr>
      </p:cxnSp>
      <p:cxnSp>
        <p:nvCxnSpPr>
          <p:cNvPr id="273" name="Google Shape;273;p16"/>
          <p:cNvCxnSpPr>
            <a:endCxn id="202" idx="0"/>
          </p:cNvCxnSpPr>
          <p:nvPr/>
        </p:nvCxnSpPr>
        <p:spPr>
          <a:xfrm>
            <a:off x="2805925" y="3825375"/>
            <a:ext cx="0" cy="126900"/>
          </a:xfrm>
          <a:prstGeom prst="straightConnector1">
            <a:avLst/>
          </a:prstGeom>
          <a:noFill/>
          <a:ln cap="flat" cmpd="sng" w="38100">
            <a:solidFill>
              <a:schemeClr val="dk2"/>
            </a:solidFill>
            <a:prstDash val="solid"/>
            <a:round/>
            <a:headEnd len="med" w="med" type="none"/>
            <a:tailEnd len="med" w="med" type="none"/>
          </a:ln>
        </p:spPr>
      </p:cxnSp>
      <p:cxnSp>
        <p:nvCxnSpPr>
          <p:cNvPr id="274" name="Google Shape;274;p16"/>
          <p:cNvCxnSpPr>
            <a:stCxn id="202" idx="3"/>
            <a:endCxn id="203" idx="1"/>
          </p:cNvCxnSpPr>
          <p:nvPr/>
        </p:nvCxnSpPr>
        <p:spPr>
          <a:xfrm>
            <a:off x="3025975" y="4124175"/>
            <a:ext cx="191700" cy="0"/>
          </a:xfrm>
          <a:prstGeom prst="straightConnector1">
            <a:avLst/>
          </a:prstGeom>
          <a:noFill/>
          <a:ln cap="flat" cmpd="sng" w="38100">
            <a:solidFill>
              <a:schemeClr val="dk2"/>
            </a:solidFill>
            <a:prstDash val="solid"/>
            <a:round/>
            <a:headEnd len="med" w="med" type="none"/>
            <a:tailEnd len="med" w="med" type="none"/>
          </a:ln>
        </p:spPr>
      </p:cxnSp>
      <p:cxnSp>
        <p:nvCxnSpPr>
          <p:cNvPr id="275" name="Google Shape;275;p16"/>
          <p:cNvCxnSpPr>
            <a:stCxn id="195" idx="3"/>
            <a:endCxn id="196" idx="1"/>
          </p:cNvCxnSpPr>
          <p:nvPr/>
        </p:nvCxnSpPr>
        <p:spPr>
          <a:xfrm>
            <a:off x="1412225" y="3653400"/>
            <a:ext cx="191700" cy="0"/>
          </a:xfrm>
          <a:prstGeom prst="straightConnector1">
            <a:avLst/>
          </a:prstGeom>
          <a:noFill/>
          <a:ln cap="flat" cmpd="sng" w="38100">
            <a:solidFill>
              <a:schemeClr val="dk2"/>
            </a:solidFill>
            <a:prstDash val="solid"/>
            <a:round/>
            <a:headEnd len="med" w="med" type="none"/>
            <a:tailEnd len="med" w="med" type="none"/>
          </a:ln>
        </p:spPr>
      </p:cxnSp>
      <p:cxnSp>
        <p:nvCxnSpPr>
          <p:cNvPr id="276" name="Google Shape;276;p16"/>
          <p:cNvCxnSpPr>
            <a:endCxn id="197" idx="0"/>
          </p:cNvCxnSpPr>
          <p:nvPr/>
        </p:nvCxnSpPr>
        <p:spPr>
          <a:xfrm>
            <a:off x="1192175" y="3825375"/>
            <a:ext cx="0" cy="126900"/>
          </a:xfrm>
          <a:prstGeom prst="straightConnector1">
            <a:avLst/>
          </a:prstGeom>
          <a:noFill/>
          <a:ln cap="flat" cmpd="sng" w="38100">
            <a:solidFill>
              <a:schemeClr val="dk2"/>
            </a:solidFill>
            <a:prstDash val="solid"/>
            <a:round/>
            <a:headEnd len="med" w="med" type="none"/>
            <a:tailEnd len="med" w="med" type="none"/>
          </a:ln>
        </p:spPr>
      </p:cxnSp>
      <p:cxnSp>
        <p:nvCxnSpPr>
          <p:cNvPr id="277" name="Google Shape;277;p16"/>
          <p:cNvCxnSpPr>
            <a:stCxn id="197" idx="3"/>
            <a:endCxn id="198" idx="1"/>
          </p:cNvCxnSpPr>
          <p:nvPr/>
        </p:nvCxnSpPr>
        <p:spPr>
          <a:xfrm>
            <a:off x="1412225" y="4124175"/>
            <a:ext cx="191700" cy="0"/>
          </a:xfrm>
          <a:prstGeom prst="straightConnector1">
            <a:avLst/>
          </a:prstGeom>
          <a:noFill/>
          <a:ln cap="flat" cmpd="sng" w="38100">
            <a:solidFill>
              <a:schemeClr val="dk2"/>
            </a:solidFill>
            <a:prstDash val="solid"/>
            <a:round/>
            <a:headEnd len="med" w="med" type="none"/>
            <a:tailEnd len="med" w="med" type="none"/>
          </a:ln>
        </p:spPr>
      </p:cxnSp>
      <p:cxnSp>
        <p:nvCxnSpPr>
          <p:cNvPr id="278" name="Google Shape;278;p16"/>
          <p:cNvCxnSpPr>
            <a:endCxn id="198" idx="0"/>
          </p:cNvCxnSpPr>
          <p:nvPr/>
        </p:nvCxnSpPr>
        <p:spPr>
          <a:xfrm>
            <a:off x="1823900" y="3825375"/>
            <a:ext cx="0" cy="126900"/>
          </a:xfrm>
          <a:prstGeom prst="straightConnector1">
            <a:avLst/>
          </a:prstGeom>
          <a:noFill/>
          <a:ln cap="flat" cmpd="sng" w="38100">
            <a:solidFill>
              <a:schemeClr val="dk2"/>
            </a:solidFill>
            <a:prstDash val="solid"/>
            <a:round/>
            <a:headEnd len="med" w="med" type="none"/>
            <a:tailEnd len="med" w="med" type="none"/>
          </a:ln>
        </p:spPr>
      </p:cxnSp>
      <p:sp>
        <p:nvSpPr>
          <p:cNvPr id="279" name="Google Shape;279;p16"/>
          <p:cNvSpPr txBox="1"/>
          <p:nvPr/>
        </p:nvSpPr>
        <p:spPr>
          <a:xfrm>
            <a:off x="870025" y="4432225"/>
            <a:ext cx="28800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4 Nodes, 4 Cores/Ranks per Node</a:t>
            </a:r>
            <a:endParaRPr>
              <a:solidFill>
                <a:srgbClr val="FFFFFF"/>
              </a:solidFill>
              <a:latin typeface="Proxima Nova"/>
              <a:ea typeface="Proxima Nova"/>
              <a:cs typeface="Proxima Nova"/>
              <a:sym typeface="Proxima Nova"/>
            </a:endParaRPr>
          </a:p>
        </p:txBody>
      </p:sp>
      <p:sp>
        <p:nvSpPr>
          <p:cNvPr id="280" name="Google Shape;280;p16"/>
          <p:cNvSpPr txBox="1"/>
          <p:nvPr/>
        </p:nvSpPr>
        <p:spPr>
          <a:xfrm>
            <a:off x="5262150" y="4426675"/>
            <a:ext cx="28800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Proxima Nova"/>
                <a:ea typeface="Proxima Nova"/>
                <a:cs typeface="Proxima Nova"/>
                <a:sym typeface="Proxima Nova"/>
              </a:rPr>
              <a:t>8 Nodes, 2 Cores/Ranks per Node</a:t>
            </a:r>
            <a:endParaRPr>
              <a:solidFill>
                <a:srgbClr val="FFFFFF"/>
              </a:solidFill>
              <a:latin typeface="Proxima Nova"/>
              <a:ea typeface="Proxima Nova"/>
              <a:cs typeface="Proxima Nova"/>
              <a:sym typeface="Proxima Nova"/>
            </a:endParaRPr>
          </a:p>
        </p:txBody>
      </p:sp>
      <p:cxnSp>
        <p:nvCxnSpPr>
          <p:cNvPr id="281" name="Google Shape;281;p16"/>
          <p:cNvCxnSpPr/>
          <p:nvPr/>
        </p:nvCxnSpPr>
        <p:spPr>
          <a:xfrm rot="10800000">
            <a:off x="3608100" y="2562950"/>
            <a:ext cx="756900" cy="0"/>
          </a:xfrm>
          <a:prstGeom prst="straightConnector1">
            <a:avLst/>
          </a:prstGeom>
          <a:noFill/>
          <a:ln cap="flat" cmpd="sng" w="28575">
            <a:solidFill>
              <a:srgbClr val="FF00FF"/>
            </a:solidFill>
            <a:prstDash val="solid"/>
            <a:round/>
            <a:headEnd len="med" w="med" type="none"/>
            <a:tailEnd len="med" w="med" type="triangle"/>
          </a:ln>
        </p:spPr>
      </p:cxnSp>
      <p:sp>
        <p:nvSpPr>
          <p:cNvPr id="282" name="Google Shape;282;p16"/>
          <p:cNvSpPr txBox="1"/>
          <p:nvPr/>
        </p:nvSpPr>
        <p:spPr>
          <a:xfrm>
            <a:off x="3991672" y="2560625"/>
            <a:ext cx="833400" cy="47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Proxima Nova"/>
                <a:ea typeface="Proxima Nova"/>
                <a:cs typeface="Proxima Nova"/>
                <a:sym typeface="Proxima Nova"/>
              </a:rPr>
              <a:t>Shared Memory</a:t>
            </a:r>
            <a:endParaRPr>
              <a:solidFill>
                <a:srgbClr val="FF00FF"/>
              </a:solidFill>
              <a:latin typeface="Proxima Nova"/>
              <a:ea typeface="Proxima Nova"/>
              <a:cs typeface="Proxima Nova"/>
              <a:sym typeface="Proxima Nova"/>
            </a:endParaRPr>
          </a:p>
        </p:txBody>
      </p:sp>
      <p:cxnSp>
        <p:nvCxnSpPr>
          <p:cNvPr id="283" name="Google Shape;283;p16"/>
          <p:cNvCxnSpPr/>
          <p:nvPr/>
        </p:nvCxnSpPr>
        <p:spPr>
          <a:xfrm>
            <a:off x="4686825" y="3893950"/>
            <a:ext cx="629700" cy="0"/>
          </a:xfrm>
          <a:prstGeom prst="straightConnector1">
            <a:avLst/>
          </a:prstGeom>
          <a:noFill/>
          <a:ln cap="flat" cmpd="sng" w="28575">
            <a:solidFill>
              <a:srgbClr val="FF00FF"/>
            </a:solidFill>
            <a:prstDash val="solid"/>
            <a:round/>
            <a:headEnd len="med" w="med" type="none"/>
            <a:tailEnd len="med" w="med" type="triangle"/>
          </a:ln>
        </p:spPr>
      </p:cxnSp>
      <p:sp>
        <p:nvSpPr>
          <p:cNvPr id="284" name="Google Shape;284;p16"/>
          <p:cNvSpPr txBox="1"/>
          <p:nvPr/>
        </p:nvSpPr>
        <p:spPr>
          <a:xfrm>
            <a:off x="4153225" y="3851400"/>
            <a:ext cx="833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FF"/>
                </a:solidFill>
                <a:latin typeface="Proxima Nova"/>
                <a:ea typeface="Proxima Nova"/>
                <a:cs typeface="Proxima Nova"/>
                <a:sym typeface="Proxima Nova"/>
              </a:rPr>
              <a:t>Shared Memory</a:t>
            </a:r>
            <a:endParaRPr>
              <a:solidFill>
                <a:srgbClr val="FF00FF"/>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000"/>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par>
                                <p:cTn fill="hold" nodeType="withEffect" presetClass="entr" presetID="10" presetSubtype="0">
                                  <p:stCondLst>
                                    <p:cond delay="0"/>
                                  </p:stCondLst>
                                  <p:childTnLst>
                                    <p:set>
                                      <p:cBhvr>
                                        <p:cTn dur="1" fill="hold">
                                          <p:stCondLst>
                                            <p:cond delay="0"/>
                                          </p:stCondLst>
                                        </p:cTn>
                                        <p:tgtEl>
                                          <p:spTgt spid="199"/>
                                        </p:tgtEl>
                                        <p:attrNameLst>
                                          <p:attrName>style.visibility</p:attrName>
                                        </p:attrNameLst>
                                      </p:cBhvr>
                                      <p:to>
                                        <p:strVal val="visible"/>
                                      </p:to>
                                    </p:set>
                                    <p:animEffect filter="fade" transition="in">
                                      <p:cBhvr>
                                        <p:cTn dur="1000"/>
                                        <p:tgtEl>
                                          <p:spTgt spid="199"/>
                                        </p:tgtEl>
                                      </p:cBhvr>
                                    </p:animEffect>
                                  </p:childTnLst>
                                </p:cTn>
                              </p:par>
                              <p:par>
                                <p:cTn fill="hold" nodeType="with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000"/>
                                        <p:tgtEl>
                                          <p:spTgt spid="200"/>
                                        </p:tgtEl>
                                      </p:cBhvr>
                                    </p:animEffect>
                                  </p:childTnLst>
                                </p:cTn>
                              </p:par>
                              <p:par>
                                <p:cTn fill="hold" nodeType="with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par>
                                <p:cTn fill="hold" nodeType="with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par>
                                <p:cTn fill="hold" nodeType="with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par>
                                <p:cTn fill="hold" nodeType="with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par>
                                <p:cTn fill="hold" nodeType="with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par>
                                <p:cTn fill="hold" nodeType="with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par>
                                <p:cTn fill="hold" nodeType="with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par>
                                <p:cTn fill="hold" nodeType="with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par>
                                <p:cTn fill="hold" nodeType="with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par>
                                <p:cTn fill="hold" nodeType="with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par>
                                <p:cTn fill="hold" nodeType="with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par>
                                <p:cTn fill="hold" nodeType="with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000"/>
                                        <p:tgtEl>
                                          <p:spTgt spid="235"/>
                                        </p:tgtEl>
                                      </p:cBhvr>
                                    </p:animEffect>
                                  </p:childTnLst>
                                </p:cTn>
                              </p:par>
                              <p:par>
                                <p:cTn fill="hold" nodeType="with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par>
                                <p:cTn fill="hold" nodeType="with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par>
                                <p:cTn fill="hold" nodeType="with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par>
                                <p:cTn fill="hold" nodeType="with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par>
                                <p:cTn fill="hold" nodeType="with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par>
                                <p:cTn fill="hold" nodeType="with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par>
                                <p:cTn fill="hold" nodeType="with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par>
                                <p:cTn fill="hold" nodeType="with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par>
                                <p:cTn fill="hold" nodeType="with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par>
                                <p:cTn fill="hold" nodeType="with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par>
                                <p:cTn fill="hold" nodeType="with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par>
                                <p:cTn fill="hold" nodeType="with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par>
                                <p:cTn fill="hold" nodeType="with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par>
                                <p:cTn fill="hold" nodeType="with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par>
                                <p:cTn fill="hold" nodeType="with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100"/>
                                        <p:tgtEl>
                                          <p:spTgt spid="282"/>
                                        </p:tgtEl>
                                      </p:cBhvr>
                                    </p:animEffect>
                                  </p:childTnLst>
                                </p:cTn>
                              </p:par>
                              <p:par>
                                <p:cTn fill="hold" nodeType="with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childTnLst>
                          </p:cTn>
                        </p:par>
                        <p:par>
                          <p:cTn fill="hold">
                            <p:stCondLst>
                              <p:cond delay="1100"/>
                            </p:stCondLst>
                            <p:childTnLst>
                              <p:par>
                                <p:cTn fill="hold" nodeType="after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D4B4E"/>
            </a:gs>
            <a:gs pos="100000">
              <a:srgbClr val="040405"/>
            </a:gs>
          </a:gsLst>
          <a:path path="circle">
            <a:fillToRect b="50%" l="50%" r="50%" t="50%"/>
          </a:path>
          <a:tileRect/>
        </a:gradFill>
      </p:bgPr>
    </p:bg>
    <p:spTree>
      <p:nvGrpSpPr>
        <p:cNvPr id="995" name="Shape 995"/>
        <p:cNvGrpSpPr/>
        <p:nvPr/>
      </p:nvGrpSpPr>
      <p:grpSpPr>
        <a:xfrm>
          <a:off x="0" y="0"/>
          <a:ext cx="0" cy="0"/>
          <a:chOff x="0" y="0"/>
          <a:chExt cx="0" cy="0"/>
        </a:xfrm>
      </p:grpSpPr>
      <p:sp>
        <p:nvSpPr>
          <p:cNvPr id="996" name="Google Shape;996;p52"/>
          <p:cNvSpPr txBox="1"/>
          <p:nvPr>
            <p:ph idx="1" type="body"/>
          </p:nvPr>
        </p:nvSpPr>
        <p:spPr>
          <a:xfrm>
            <a:off x="311700" y="211675"/>
            <a:ext cx="8520600" cy="4646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a:p>
            <a:pPr indent="0" lvl="0" marL="0" rtl="0" algn="ctr">
              <a:spcBef>
                <a:spcPts val="1600"/>
              </a:spcBef>
              <a:spcAft>
                <a:spcPts val="0"/>
              </a:spcAft>
              <a:buNone/>
            </a:pPr>
            <a:r>
              <a:t/>
            </a:r>
            <a:endParaRPr>
              <a:solidFill>
                <a:srgbClr val="FFFFFF"/>
              </a:solidFill>
            </a:endParaRPr>
          </a:p>
          <a:p>
            <a:pPr indent="0" lvl="0" marL="0" rtl="0" algn="ctr">
              <a:spcBef>
                <a:spcPts val="1600"/>
              </a:spcBef>
              <a:spcAft>
                <a:spcPts val="0"/>
              </a:spcAft>
              <a:buNone/>
            </a:pPr>
            <a:r>
              <a:t/>
            </a:r>
            <a:endParaRPr>
              <a:solidFill>
                <a:srgbClr val="FFFFFF"/>
              </a:solidFill>
            </a:endParaRPr>
          </a:p>
          <a:p>
            <a:pPr indent="0" lvl="0" marL="0" rtl="0" algn="ctr">
              <a:spcBef>
                <a:spcPts val="1600"/>
              </a:spcBef>
              <a:spcAft>
                <a:spcPts val="0"/>
              </a:spcAft>
              <a:buNone/>
            </a:pPr>
            <a:r>
              <a:t/>
            </a:r>
            <a:endParaRPr>
              <a:solidFill>
                <a:srgbClr val="FFFFFF"/>
              </a:solidFill>
            </a:endParaRPr>
          </a:p>
          <a:p>
            <a:pPr indent="0" lvl="0" marL="0" rtl="0" algn="ctr">
              <a:spcBef>
                <a:spcPts val="1600"/>
              </a:spcBef>
              <a:spcAft>
                <a:spcPts val="1600"/>
              </a:spcAft>
              <a:buNone/>
            </a:pPr>
            <a:r>
              <a:rPr lang="en" sz="3600">
                <a:solidFill>
                  <a:srgbClr val="FFFFFF"/>
                </a:solidFill>
              </a:rPr>
              <a:t>Questions?</a:t>
            </a:r>
            <a:endParaRPr sz="36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6"/>
                                        </p:tgtEl>
                                        <p:attrNameLst>
                                          <p:attrName>style.visibility</p:attrName>
                                        </p:attrNameLst>
                                      </p:cBhvr>
                                      <p:to>
                                        <p:strVal val="visible"/>
                                      </p:to>
                                    </p:set>
                                    <p:animEffect filter="fade" transition="in">
                                      <p:cBhvr>
                                        <p:cTn dur="1000"/>
                                        <p:tgtEl>
                                          <p:spTgt spid="9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D4B4E"/>
            </a:gs>
            <a:gs pos="100000">
              <a:srgbClr val="040405"/>
            </a:gs>
          </a:gsLst>
          <a:path path="circle">
            <a:fillToRect b="50%" l="50%" r="50%" t="50%"/>
          </a:path>
          <a:tileRect/>
        </a:gradFill>
      </p:bgPr>
    </p:bg>
    <p:spTree>
      <p:nvGrpSpPr>
        <p:cNvPr id="288" name="Shape 288"/>
        <p:cNvGrpSpPr/>
        <p:nvPr/>
      </p:nvGrpSpPr>
      <p:grpSpPr>
        <a:xfrm>
          <a:off x="0" y="0"/>
          <a:ext cx="0" cy="0"/>
          <a:chOff x="0" y="0"/>
          <a:chExt cx="0" cy="0"/>
        </a:xfrm>
      </p:grpSpPr>
      <p:sp>
        <p:nvSpPr>
          <p:cNvPr id="289" name="Google Shape;28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4125"/>
                </a:solidFill>
              </a:rPr>
              <a:t>The Problem</a:t>
            </a:r>
            <a:endParaRPr b="1">
              <a:solidFill>
                <a:srgbClr val="CC4125"/>
              </a:solidFill>
            </a:endParaRPr>
          </a:p>
        </p:txBody>
      </p:sp>
      <p:sp>
        <p:nvSpPr>
          <p:cNvPr id="290" name="Google Shape;290;p17"/>
          <p:cNvSpPr txBox="1"/>
          <p:nvPr>
            <p:ph idx="1" type="body"/>
          </p:nvPr>
        </p:nvSpPr>
        <p:spPr>
          <a:xfrm>
            <a:off x="311700" y="1152475"/>
            <a:ext cx="8520600" cy="1731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800">
                <a:solidFill>
                  <a:srgbClr val="FFFFFF"/>
                </a:solidFill>
              </a:rPr>
              <a:t>How do we best transparently checkpoint an</a:t>
            </a:r>
            <a:endParaRPr b="1" sz="2800">
              <a:solidFill>
                <a:srgbClr val="FFFFFF"/>
              </a:solidFill>
            </a:endParaRPr>
          </a:p>
          <a:p>
            <a:pPr indent="0" lvl="0" marL="0" rtl="0" algn="l">
              <a:lnSpc>
                <a:spcPct val="100000"/>
              </a:lnSpc>
              <a:spcBef>
                <a:spcPts val="0"/>
              </a:spcBef>
              <a:spcAft>
                <a:spcPts val="0"/>
              </a:spcAft>
              <a:buNone/>
            </a:pPr>
            <a:r>
              <a:rPr b="1" lang="en" sz="2800">
                <a:solidFill>
                  <a:srgbClr val="FFFFFF"/>
                </a:solidFill>
              </a:rPr>
              <a:t>MPI Library?</a:t>
            </a:r>
            <a:endParaRPr>
              <a:solidFill>
                <a:srgbClr val="FFFFFF"/>
              </a:solidFill>
            </a:endParaRPr>
          </a:p>
        </p:txBody>
      </p:sp>
      <p:sp>
        <p:nvSpPr>
          <p:cNvPr id="291" name="Google Shape;291;p17"/>
          <p:cNvSpPr txBox="1"/>
          <p:nvPr>
            <p:ph type="title"/>
          </p:nvPr>
        </p:nvSpPr>
        <p:spPr>
          <a:xfrm>
            <a:off x="311700" y="25166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4125"/>
                </a:solidFill>
              </a:rPr>
              <a:t>The Answer</a:t>
            </a:r>
            <a:endParaRPr b="1">
              <a:solidFill>
                <a:srgbClr val="CC4125"/>
              </a:solidFill>
            </a:endParaRPr>
          </a:p>
        </p:txBody>
      </p:sp>
      <p:sp>
        <p:nvSpPr>
          <p:cNvPr id="292" name="Google Shape;292;p17"/>
          <p:cNvSpPr txBox="1"/>
          <p:nvPr>
            <p:ph idx="1" type="body"/>
          </p:nvPr>
        </p:nvSpPr>
        <p:spPr>
          <a:xfrm>
            <a:off x="311700" y="3224125"/>
            <a:ext cx="8520600" cy="647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800">
                <a:solidFill>
                  <a:srgbClr val="FFFFFF"/>
                </a:solidFill>
              </a:rPr>
              <a:t>Don’t.  :]</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D4B4E"/>
            </a:gs>
            <a:gs pos="100000">
              <a:srgbClr val="040405"/>
            </a:gs>
          </a:gsLst>
          <a:path path="circle">
            <a:fillToRect b="50%" l="50%" r="50%" t="50%"/>
          </a:path>
          <a:tileRect/>
        </a:gradFill>
      </p:bgPr>
    </p:bg>
    <p:spTree>
      <p:nvGrpSpPr>
        <p:cNvPr id="296" name="Shape 296"/>
        <p:cNvGrpSpPr/>
        <p:nvPr/>
      </p:nvGrpSpPr>
      <p:grpSpPr>
        <a:xfrm>
          <a:off x="0" y="0"/>
          <a:ext cx="0" cy="0"/>
          <a:chOff x="0" y="0"/>
          <a:chExt cx="0" cy="0"/>
        </a:xfrm>
      </p:grpSpPr>
      <p:sp>
        <p:nvSpPr>
          <p:cNvPr id="297" name="Google Shape;29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4125"/>
                </a:solidFill>
              </a:rPr>
              <a:t>HPC Checkpointing Spectrum</a:t>
            </a:r>
            <a:endParaRPr b="1">
              <a:solidFill>
                <a:srgbClr val="CC4125"/>
              </a:solidFill>
            </a:endParaRPr>
          </a:p>
        </p:txBody>
      </p:sp>
      <p:sp>
        <p:nvSpPr>
          <p:cNvPr id="298" name="Google Shape;298;p18"/>
          <p:cNvSpPr txBox="1"/>
          <p:nvPr>
            <p:ph idx="1" type="body"/>
          </p:nvPr>
        </p:nvSpPr>
        <p:spPr>
          <a:xfrm>
            <a:off x="311700" y="1152475"/>
            <a:ext cx="8520600" cy="171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FF"/>
                </a:solidFill>
              </a:rPr>
              <a:t>Low vs. High End:  Defined by level of effort, funding, and time frame.</a:t>
            </a:r>
            <a:endParaRPr>
              <a:solidFill>
                <a:srgbClr val="FFFFFF"/>
              </a:solidFill>
            </a:endParaRPr>
          </a:p>
          <a:p>
            <a:pPr indent="0" lvl="0" marL="0" rtl="0" algn="l">
              <a:spcBef>
                <a:spcPts val="1600"/>
              </a:spcBef>
              <a:spcAft>
                <a:spcPts val="0"/>
              </a:spcAft>
              <a:buNone/>
            </a:pPr>
            <a:r>
              <a:rPr lang="en">
                <a:solidFill>
                  <a:srgbClr val="FFFFFF"/>
                </a:solidFill>
              </a:rPr>
              <a:t>    Short term                                                                                               Long Term                       </a:t>
            </a:r>
            <a:endParaRPr>
              <a:solidFill>
                <a:srgbClr val="FFFFFF"/>
              </a:solidFill>
            </a:endParaRPr>
          </a:p>
          <a:p>
            <a:pPr indent="0" lvl="0" marL="0" rtl="0" algn="l">
              <a:spcBef>
                <a:spcPts val="1600"/>
              </a:spcBef>
              <a:spcAft>
                <a:spcPts val="1600"/>
              </a:spcAft>
              <a:buNone/>
            </a:pPr>
            <a:r>
              <a:rPr lang="en">
                <a:solidFill>
                  <a:srgbClr val="FFFFFF"/>
                </a:solidFill>
              </a:rPr>
              <a:t>Low Investment                                                                                      High Investment</a:t>
            </a:r>
            <a:endParaRPr>
              <a:solidFill>
                <a:srgbClr val="FFFFFF"/>
              </a:solidFill>
            </a:endParaRPr>
          </a:p>
        </p:txBody>
      </p:sp>
      <p:cxnSp>
        <p:nvCxnSpPr>
          <p:cNvPr id="299" name="Google Shape;299;p18"/>
          <p:cNvCxnSpPr/>
          <p:nvPr/>
        </p:nvCxnSpPr>
        <p:spPr>
          <a:xfrm flipH="1" rot="10800000">
            <a:off x="464100" y="2945150"/>
            <a:ext cx="8083200" cy="9000"/>
          </a:xfrm>
          <a:prstGeom prst="straightConnector1">
            <a:avLst/>
          </a:prstGeom>
          <a:noFill/>
          <a:ln cap="flat" cmpd="sng" w="114300">
            <a:solidFill>
              <a:schemeClr val="dk2"/>
            </a:solidFill>
            <a:prstDash val="solid"/>
            <a:round/>
            <a:headEnd len="med" w="med" type="triangle"/>
            <a:tailEnd len="med" w="med" type="triangle"/>
          </a:ln>
        </p:spPr>
      </p:cxnSp>
      <p:sp>
        <p:nvSpPr>
          <p:cNvPr id="300" name="Google Shape;300;p18"/>
          <p:cNvSpPr txBox="1"/>
          <p:nvPr>
            <p:ph idx="1" type="body"/>
          </p:nvPr>
        </p:nvSpPr>
        <p:spPr>
          <a:xfrm>
            <a:off x="311700" y="3155425"/>
            <a:ext cx="8520600" cy="167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Ready-made solution                                                                   Hand-Rolled Solution</a:t>
            </a:r>
            <a:endParaRPr>
              <a:solidFill>
                <a:srgbClr val="FFFFFF"/>
              </a:solidFill>
            </a:endParaRPr>
          </a:p>
          <a:p>
            <a:pPr indent="0" lvl="0" marL="0" rtl="0" algn="l">
              <a:spcBef>
                <a:spcPts val="1600"/>
              </a:spcBef>
              <a:spcAft>
                <a:spcPts val="0"/>
              </a:spcAft>
              <a:buNone/>
            </a:pPr>
            <a:r>
              <a:rPr lang="en">
                <a:solidFill>
                  <a:srgbClr val="FFFFFF"/>
                </a:solidFill>
              </a:rPr>
              <a:t>    Limit Cost / Effort                                                                         Maximize Results</a:t>
            </a:r>
            <a:endParaRPr>
              <a:solidFill>
                <a:srgbClr val="FFFFFF"/>
              </a:solidFill>
            </a:endParaRPr>
          </a:p>
          <a:p>
            <a:pPr indent="0" lvl="0" marL="0" rtl="0" algn="ctr">
              <a:spcBef>
                <a:spcPts val="1600"/>
              </a:spcBef>
              <a:spcAft>
                <a:spcPts val="1600"/>
              </a:spcAft>
              <a:buNone/>
            </a:pPr>
            <a:r>
              <a:rPr lang="en">
                <a:solidFill>
                  <a:srgbClr val="FFFFFF"/>
                </a:solidFill>
              </a:rPr>
              <a:t>Terms of the project dictate the technology employed </a:t>
            </a:r>
            <a:endParaRPr>
              <a:solidFill>
                <a:srgbClr val="FFFFFF"/>
              </a:solidFill>
            </a:endParaRPr>
          </a:p>
        </p:txBody>
      </p:sp>
      <p:sp>
        <p:nvSpPr>
          <p:cNvPr id="301" name="Google Shape;301;p18"/>
          <p:cNvSpPr/>
          <p:nvPr/>
        </p:nvSpPr>
        <p:spPr>
          <a:xfrm>
            <a:off x="403275" y="2561150"/>
            <a:ext cx="4138800" cy="707400"/>
          </a:xfrm>
          <a:prstGeom prst="rect">
            <a:avLst/>
          </a:prstGeom>
          <a:noFill/>
          <a:ln cap="flat" cmpd="sng" w="38100">
            <a:solidFill>
              <a:srgbClr val="FF0000"/>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8"/>
          <p:cNvSpPr txBox="1"/>
          <p:nvPr/>
        </p:nvSpPr>
        <p:spPr>
          <a:xfrm>
            <a:off x="1358400" y="2525775"/>
            <a:ext cx="2978700" cy="66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Proxima Nova"/>
                <a:ea typeface="Proxima Nova"/>
                <a:cs typeface="Proxima Nova"/>
                <a:sym typeface="Proxima Nova"/>
              </a:rPr>
              <a:t>Transparent Checkpointing</a:t>
            </a:r>
            <a:endParaRPr sz="1800">
              <a:solidFill>
                <a:srgbClr val="FFFFFF"/>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par>
                                <p:cTn fill="hold" nodeType="with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D4B4E"/>
            </a:gs>
            <a:gs pos="100000">
              <a:srgbClr val="040405"/>
            </a:gs>
          </a:gsLst>
          <a:path path="circle">
            <a:fillToRect b="50%" l="50%" r="50%" t="50%"/>
          </a:path>
          <a:tileRect/>
        </a:gradFill>
      </p:bgPr>
    </p:bg>
    <p:spTree>
      <p:nvGrpSpPr>
        <p:cNvPr id="306" name="Shape 306"/>
        <p:cNvGrpSpPr/>
        <p:nvPr/>
      </p:nvGrpSpPr>
      <p:grpSpPr>
        <a:xfrm>
          <a:off x="0" y="0"/>
          <a:ext cx="0" cy="0"/>
          <a:chOff x="0" y="0"/>
          <a:chExt cx="0" cy="0"/>
        </a:xfrm>
      </p:grpSpPr>
      <p:sp>
        <p:nvSpPr>
          <p:cNvPr id="307" name="Google Shape;30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4125"/>
                </a:solidFill>
              </a:rPr>
              <a:t>Transparency and Agnosticism</a:t>
            </a:r>
            <a:endParaRPr b="1">
              <a:solidFill>
                <a:srgbClr val="CC4125"/>
              </a:solidFill>
            </a:endParaRPr>
          </a:p>
        </p:txBody>
      </p:sp>
      <p:sp>
        <p:nvSpPr>
          <p:cNvPr id="308" name="Google Shape;308;p19"/>
          <p:cNvSpPr txBox="1"/>
          <p:nvPr>
            <p:ph idx="1" type="body"/>
          </p:nvPr>
        </p:nvSpPr>
        <p:spPr>
          <a:xfrm>
            <a:off x="311700" y="1152475"/>
            <a:ext cx="8520600" cy="354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Transparency</a:t>
            </a:r>
            <a:endParaRPr>
              <a:solidFill>
                <a:srgbClr val="FFFFFF"/>
              </a:solidFill>
            </a:endParaRPr>
          </a:p>
          <a:p>
            <a:pPr indent="-342900" lvl="0" marL="457200" rtl="0" algn="l">
              <a:spcBef>
                <a:spcPts val="1600"/>
              </a:spcBef>
              <a:spcAft>
                <a:spcPts val="0"/>
              </a:spcAft>
              <a:buClr>
                <a:srgbClr val="FFFFFF"/>
              </a:buClr>
              <a:buSzPts val="1800"/>
              <a:buAutoNum type="arabicPeriod"/>
            </a:pPr>
            <a:r>
              <a:rPr lang="en">
                <a:solidFill>
                  <a:srgbClr val="FFFFFF"/>
                </a:solidFill>
              </a:rPr>
              <a:t>No re-compilation and no re-linking of application</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No re-compilation of MPI</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No special transport stack or drivers</a:t>
            </a:r>
            <a:endParaRPr>
              <a:solidFill>
                <a:srgbClr val="FFFFFF"/>
              </a:solidFill>
            </a:endParaRPr>
          </a:p>
          <a:p>
            <a:pPr indent="0" lvl="0" marL="0" rtl="0" algn="l">
              <a:spcBef>
                <a:spcPts val="1600"/>
              </a:spcBef>
              <a:spcAft>
                <a:spcPts val="0"/>
              </a:spcAft>
              <a:buNone/>
            </a:pPr>
            <a:r>
              <a:rPr lang="en">
                <a:solidFill>
                  <a:srgbClr val="FFFFFF"/>
                </a:solidFill>
              </a:rPr>
              <a:t>Agnosticism</a:t>
            </a:r>
            <a:endParaRPr>
              <a:solidFill>
                <a:srgbClr val="FFFFFF"/>
              </a:solidFill>
            </a:endParaRPr>
          </a:p>
          <a:p>
            <a:pPr indent="-342900" lvl="0" marL="457200" rtl="0" algn="l">
              <a:spcBef>
                <a:spcPts val="1600"/>
              </a:spcBef>
              <a:spcAft>
                <a:spcPts val="0"/>
              </a:spcAft>
              <a:buClr>
                <a:srgbClr val="FFFFFF"/>
              </a:buClr>
              <a:buSzPts val="1800"/>
              <a:buAutoNum type="arabicPeriod"/>
            </a:pPr>
            <a:r>
              <a:rPr lang="en">
                <a:solidFill>
                  <a:srgbClr val="FFFFFF"/>
                </a:solidFill>
              </a:rPr>
              <a:t>Works with any libc or Linux kernel</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Works with any MPI implementation (MPICH, CRAY MPI, etc)</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Works with any network stack (Ethernet, Infiniband, Omni-Path, etc).</a:t>
            </a:r>
            <a:endParaRPr>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D4B4E"/>
            </a:gs>
            <a:gs pos="100000">
              <a:srgbClr val="040405"/>
            </a:gs>
          </a:gsLst>
          <a:path path="circle">
            <a:fillToRect b="50%" l="50%" r="50%" t="50%"/>
          </a:path>
          <a:tileRect/>
        </a:gradFill>
      </p:bgPr>
    </p:bg>
    <p:spTree>
      <p:nvGrpSpPr>
        <p:cNvPr id="312" name="Shape 312"/>
        <p:cNvGrpSpPr/>
        <p:nvPr/>
      </p:nvGrpSpPr>
      <p:grpSpPr>
        <a:xfrm>
          <a:off x="0" y="0"/>
          <a:ext cx="0" cy="0"/>
          <a:chOff x="0" y="0"/>
          <a:chExt cx="0" cy="0"/>
        </a:xfrm>
      </p:grpSpPr>
      <p:sp>
        <p:nvSpPr>
          <p:cNvPr id="313" name="Google Shape;31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4125"/>
                </a:solidFill>
              </a:rPr>
              <a:t>Alas, poor transparency, I knew him Horatio...</a:t>
            </a:r>
            <a:endParaRPr b="1">
              <a:solidFill>
                <a:srgbClr val="CC4125"/>
              </a:solidFill>
            </a:endParaRPr>
          </a:p>
        </p:txBody>
      </p:sp>
      <p:sp>
        <p:nvSpPr>
          <p:cNvPr id="314" name="Google Shape;314;p20"/>
          <p:cNvSpPr txBox="1"/>
          <p:nvPr>
            <p:ph idx="1" type="body"/>
          </p:nvPr>
        </p:nvSpPr>
        <p:spPr>
          <a:xfrm>
            <a:off x="311700" y="1152475"/>
            <a:ext cx="8520600" cy="46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rPr>
              <a:t>Transparent checkpointing </a:t>
            </a:r>
            <a:r>
              <a:rPr lang="en">
                <a:solidFill>
                  <a:srgbClr val="FFFFFF"/>
                </a:solidFill>
              </a:rPr>
              <a:t>could die</a:t>
            </a:r>
            <a:r>
              <a:rPr lang="en">
                <a:solidFill>
                  <a:srgbClr val="FFFFFF"/>
                </a:solidFill>
              </a:rPr>
              <a:t> a slow, painful death.</a:t>
            </a:r>
            <a:endParaRPr>
              <a:solidFill>
                <a:srgbClr val="FFFFFF"/>
              </a:solidFill>
            </a:endParaRPr>
          </a:p>
        </p:txBody>
      </p:sp>
      <p:sp>
        <p:nvSpPr>
          <p:cNvPr id="315" name="Google Shape;315;p20"/>
          <p:cNvSpPr txBox="1"/>
          <p:nvPr>
            <p:ph idx="1" type="body"/>
          </p:nvPr>
        </p:nvSpPr>
        <p:spPr>
          <a:xfrm>
            <a:off x="311700" y="1620175"/>
            <a:ext cx="8520600" cy="1924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AutoNum type="arabicPeriod"/>
            </a:pPr>
            <a:r>
              <a:rPr lang="en">
                <a:solidFill>
                  <a:srgbClr val="FFFFFF"/>
                </a:solidFill>
              </a:rPr>
              <a:t>Open MPI Checkpoint-Restart service (Network Agnostic; cf. Hursey et al.)</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MPI implementation provides checkpoint service to the application.</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BLCR</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Utilizes kernel module to checkpoint local MPI ranks</a:t>
            </a:r>
            <a:endParaRPr>
              <a:solidFill>
                <a:srgbClr val="FFFFFF"/>
              </a:solidFill>
            </a:endParaRPr>
          </a:p>
          <a:p>
            <a:pPr indent="-342900" lvl="0" marL="457200" rtl="0" algn="l">
              <a:spcBef>
                <a:spcPts val="0"/>
              </a:spcBef>
              <a:spcAft>
                <a:spcPts val="0"/>
              </a:spcAft>
              <a:buClr>
                <a:srgbClr val="FFFFFF"/>
              </a:buClr>
              <a:buSzPts val="1800"/>
              <a:buAutoNum type="arabicPeriod"/>
            </a:pPr>
            <a:r>
              <a:rPr lang="en">
                <a:solidFill>
                  <a:srgbClr val="FFFFFF"/>
                </a:solidFill>
              </a:rPr>
              <a:t>DMTCP  (MPI Agnostic)</a:t>
            </a:r>
            <a:endParaRPr>
              <a:solidFill>
                <a:srgbClr val="FFFFFF"/>
              </a:solidFill>
            </a:endParaRPr>
          </a:p>
          <a:p>
            <a:pPr indent="-317500" lvl="1" marL="914400" rtl="0" algn="l">
              <a:spcBef>
                <a:spcPts val="0"/>
              </a:spcBef>
              <a:spcAft>
                <a:spcPts val="0"/>
              </a:spcAft>
              <a:buClr>
                <a:srgbClr val="FFFFFF"/>
              </a:buClr>
              <a:buSzPts val="1400"/>
              <a:buChar char="○"/>
            </a:pPr>
            <a:r>
              <a:rPr lang="en">
                <a:solidFill>
                  <a:srgbClr val="FFFFFF"/>
                </a:solidFill>
              </a:rPr>
              <a:t>External program that wraps MPI for checkpointing. </a:t>
            </a:r>
            <a:endParaRPr>
              <a:solidFill>
                <a:srgbClr val="FFFFFF"/>
              </a:solidFill>
            </a:endParaRPr>
          </a:p>
        </p:txBody>
      </p:sp>
      <p:sp>
        <p:nvSpPr>
          <p:cNvPr id="316" name="Google Shape;316;p20"/>
          <p:cNvSpPr txBox="1"/>
          <p:nvPr>
            <p:ph idx="1" type="body"/>
          </p:nvPr>
        </p:nvSpPr>
        <p:spPr>
          <a:xfrm>
            <a:off x="311700" y="3544675"/>
            <a:ext cx="8520600" cy="46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FFFFFF"/>
                </a:solidFill>
              </a:rPr>
              <a:t>These, and others, have run up against a wall:</a:t>
            </a:r>
            <a:endParaRPr>
              <a:solidFill>
                <a:srgbClr val="FFFFFF"/>
              </a:solidFill>
            </a:endParaRPr>
          </a:p>
        </p:txBody>
      </p:sp>
      <p:sp>
        <p:nvSpPr>
          <p:cNvPr id="317" name="Google Shape;317;p20"/>
          <p:cNvSpPr txBox="1"/>
          <p:nvPr>
            <p:ph idx="1" type="body"/>
          </p:nvPr>
        </p:nvSpPr>
        <p:spPr>
          <a:xfrm>
            <a:off x="311700" y="4012375"/>
            <a:ext cx="8520600" cy="467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b="1" lang="en" sz="3000">
                <a:solidFill>
                  <a:srgbClr val="FFFFFF"/>
                </a:solidFill>
              </a:rPr>
              <a:t>MAINTENANCE</a:t>
            </a:r>
            <a:endParaRPr b="1" sz="30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3D4B4E"/>
            </a:gs>
            <a:gs pos="100000">
              <a:srgbClr val="040405"/>
            </a:gs>
          </a:gsLst>
          <a:path path="circle">
            <a:fillToRect b="50%" l="50%" r="50%" t="50%"/>
          </a:path>
          <a:tileRect/>
        </a:gradFill>
      </p:bgPr>
    </p:bg>
    <p:spTree>
      <p:nvGrpSpPr>
        <p:cNvPr id="321" name="Shape 321"/>
        <p:cNvGrpSpPr/>
        <p:nvPr/>
      </p:nvGrpSpPr>
      <p:grpSpPr>
        <a:xfrm>
          <a:off x="0" y="0"/>
          <a:ext cx="0" cy="0"/>
          <a:chOff x="0" y="0"/>
          <a:chExt cx="0" cy="0"/>
        </a:xfrm>
      </p:grpSpPr>
      <p:sp>
        <p:nvSpPr>
          <p:cNvPr id="322" name="Google Shape;32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CC4125"/>
                </a:solidFill>
              </a:rPr>
              <a:t>The M x N maintenance penalty</a:t>
            </a:r>
            <a:endParaRPr b="1">
              <a:solidFill>
                <a:srgbClr val="CC4125"/>
              </a:solidFill>
            </a:endParaRPr>
          </a:p>
        </p:txBody>
      </p:sp>
      <p:sp>
        <p:nvSpPr>
          <p:cNvPr id="323" name="Google Shape;323;p21"/>
          <p:cNvSpPr txBox="1"/>
          <p:nvPr>
            <p:ph idx="1" type="body"/>
          </p:nvPr>
        </p:nvSpPr>
        <p:spPr>
          <a:xfrm>
            <a:off x="311700" y="1139200"/>
            <a:ext cx="4260300" cy="350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MPI:</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MPICH</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OPEN MPI</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LAM-MPI</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CRAY MPI</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HP MPI</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IBM MPI</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SGI MPI</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MPI-BIP</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POWER-MPI</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t>
            </a:r>
            <a:endParaRPr>
              <a:solidFill>
                <a:srgbClr val="FFFFFF"/>
              </a:solidFill>
            </a:endParaRPr>
          </a:p>
        </p:txBody>
      </p:sp>
      <p:sp>
        <p:nvSpPr>
          <p:cNvPr id="324" name="Google Shape;324;p21"/>
          <p:cNvSpPr txBox="1"/>
          <p:nvPr>
            <p:ph idx="1" type="body"/>
          </p:nvPr>
        </p:nvSpPr>
        <p:spPr>
          <a:xfrm>
            <a:off x="4572000" y="1139200"/>
            <a:ext cx="4260300" cy="350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rPr>
              <a:t>Interconnect</a:t>
            </a:r>
            <a:r>
              <a:rPr lang="en">
                <a:solidFill>
                  <a:srgbClr val="FFFFFF"/>
                </a:solidFill>
              </a:rPr>
              <a:t>:</a:t>
            </a:r>
            <a:endParaRPr>
              <a:solidFill>
                <a:srgbClr val="FFFFFF"/>
              </a:solidFill>
            </a:endParaRPr>
          </a:p>
          <a:p>
            <a:pPr indent="-342900" lvl="0" marL="457200" rtl="0" algn="l">
              <a:spcBef>
                <a:spcPts val="1600"/>
              </a:spcBef>
              <a:spcAft>
                <a:spcPts val="0"/>
              </a:spcAft>
              <a:buClr>
                <a:srgbClr val="FFFFFF"/>
              </a:buClr>
              <a:buSzPts val="1800"/>
              <a:buChar char="●"/>
            </a:pPr>
            <a:r>
              <a:rPr lang="en">
                <a:solidFill>
                  <a:srgbClr val="FFFFFF"/>
                </a:solidFill>
              </a:rPr>
              <a:t>Ethernet</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InfiniBand</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InfiniBand + Mellanox</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Cray GNI</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Intel Omni-path</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l</a:t>
            </a:r>
            <a:r>
              <a:rPr lang="en">
                <a:solidFill>
                  <a:srgbClr val="FFFFFF"/>
                </a:solidFill>
              </a:rPr>
              <a:t>ibfabric</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System V Shared Memory</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115200 baud serial</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Carrier Pigeon</a:t>
            </a:r>
            <a:endParaRPr>
              <a:solidFill>
                <a:srgbClr val="FFFFFF"/>
              </a:solidFill>
            </a:endParaRPr>
          </a:p>
          <a:p>
            <a:pPr indent="-342900" lvl="0" marL="457200" rtl="0" algn="l">
              <a:spcBef>
                <a:spcPts val="0"/>
              </a:spcBef>
              <a:spcAft>
                <a:spcPts val="0"/>
              </a:spcAft>
              <a:buClr>
                <a:srgbClr val="FFFFFF"/>
              </a:buClr>
              <a:buSzPts val="1800"/>
              <a:buChar char="●"/>
            </a:pPr>
            <a:r>
              <a:rPr lang="en">
                <a:solidFill>
                  <a:srgbClr val="FFFFFF"/>
                </a:solidFill>
              </a:rPr>
              <a:t>….</a:t>
            </a:r>
            <a:endParaRPr>
              <a:solidFill>
                <a:srgbClr val="FFFFF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