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151D-A1DE-49BD-95FD-271824AD4591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00A2-23F5-489E-89E2-E02E41F31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Public-key cryptanalysis: elementary attacks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</a:t>
            </a:r>
            <a:r>
              <a:rPr lang="en-US" smtClean="0"/>
              <a:t>of Science, HCMC</a:t>
            </a:r>
            <a:endParaRPr lang="en-US" dirty="0" smtClean="0"/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Bleichenbacher’s</a:t>
            </a:r>
            <a:r>
              <a:rPr lang="en-US" dirty="0" smtClean="0">
                <a:solidFill>
                  <a:schemeClr val="bg1"/>
                </a:solidFill>
              </a:rPr>
              <a:t> trick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trick that the particular choice a=q enables us to compute log a</a:t>
            </a:r>
          </a:p>
          <a:p>
            <a:r>
              <a:rPr lang="en-US" dirty="0" smtClean="0"/>
              <a:t>We clam that </a:t>
            </a:r>
            <a:r>
              <a:rPr lang="en-US" dirty="0" err="1" smtClean="0"/>
              <a:t>loga</a:t>
            </a:r>
            <a:r>
              <a:rPr lang="en-US" dirty="0" smtClean="0"/>
              <a:t>=</a:t>
            </a:r>
            <a:r>
              <a:rPr lang="en-US" dirty="0" err="1" smtClean="0"/>
              <a:t>logq</a:t>
            </a:r>
            <a:r>
              <a:rPr lang="en-US" dirty="0" smtClean="0"/>
              <a:t> is equal to the integer k=(p-3)/2=(p-1)/2 – 1</a:t>
            </a:r>
          </a:p>
          <a:p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see this</a:t>
            </a:r>
            <a:endParaRPr lang="en-US" dirty="0" smtClean="0"/>
          </a:p>
          <a:p>
            <a:pPr lvl="1">
              <a:buNone/>
            </a:pPr>
            <a:r>
              <a:rPr lang="en-US" dirty="0" err="1"/>
              <a:t>g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g</a:t>
            </a:r>
            <a:r>
              <a:rPr lang="en-US" baseline="30000" dirty="0" smtClean="0">
                <a:sym typeface="Symbol"/>
              </a:rPr>
              <a:t>(p-1)/2</a:t>
            </a:r>
            <a:r>
              <a:rPr lang="en-US" dirty="0" smtClean="0">
                <a:sym typeface="Symbol"/>
              </a:rPr>
              <a:t>g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[mod p]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Symbol"/>
              </a:rPr>
              <a:t> (-1)g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//g is generator, so its Legendre symbol is -1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 qsg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//p-1 = </a:t>
            </a:r>
            <a:r>
              <a:rPr lang="en-US" dirty="0" err="1" smtClean="0">
                <a:sym typeface="Symbol"/>
              </a:rPr>
              <a:t>qs</a:t>
            </a:r>
            <a:endParaRPr lang="en-US" dirty="0" smtClean="0">
              <a:sym typeface="Symbol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 q // g=s</a:t>
            </a:r>
            <a:endParaRPr lang="en-US" dirty="0"/>
          </a:p>
          <a:p>
            <a:r>
              <a:rPr lang="en-US" dirty="0" smtClean="0"/>
              <a:t>So the verification equation becomes: m</a:t>
            </a:r>
            <a:r>
              <a:rPr lang="en-US" dirty="0" smtClean="0">
                <a:sym typeface="Symbol"/>
              </a:rPr>
              <a:t>ax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+bk [mod p-1]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Completing the forgery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suffices to solve: m</a:t>
            </a:r>
            <a:r>
              <a:rPr lang="en-US" dirty="0" smtClean="0">
                <a:sym typeface="Symbol"/>
              </a:rPr>
              <a:t>ax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+bk [mod p-1]</a:t>
            </a:r>
          </a:p>
          <a:p>
            <a:r>
              <a:rPr lang="en-US" dirty="0" smtClean="0">
                <a:sym typeface="Symbol"/>
              </a:rPr>
              <a:t>This can solved for b if and only if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(k,p-1) divides m-ax</a:t>
            </a:r>
            <a:r>
              <a:rPr lang="en-US" baseline="-25000" dirty="0" smtClean="0">
                <a:sym typeface="Symbol"/>
              </a:rPr>
              <a:t>0</a:t>
            </a:r>
          </a:p>
          <a:p>
            <a:r>
              <a:rPr lang="en-US" dirty="0" smtClean="0">
                <a:sym typeface="Symbol"/>
              </a:rPr>
              <a:t>To determine this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, note that k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=((p-1)/2 – 1)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((p-1)/2)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– (p-1) + 1  1 + ((p-1)/2)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[mod p-1]</a:t>
            </a:r>
          </a:p>
          <a:p>
            <a:pPr lvl="1"/>
            <a:r>
              <a:rPr lang="en-US" dirty="0" smtClean="0">
                <a:sym typeface="Symbol"/>
              </a:rPr>
              <a:t>If p1 [mod 4], then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(k,-1)=1 so whatever the value of m, we can always forge</a:t>
            </a:r>
          </a:p>
          <a:p>
            <a:pPr lvl="1"/>
            <a:r>
              <a:rPr lang="en-US" dirty="0" smtClean="0">
                <a:sym typeface="Symbol"/>
              </a:rPr>
              <a:t>Otherwise, p3 [mod 4], and we claim that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(k,p-1)=2. Hence, if we assume that m is uniformly distributed modulo p-1, we can forge half of the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Summary of </a:t>
            </a:r>
            <a:r>
              <a:rPr lang="en-US" dirty="0" err="1" smtClean="0">
                <a:solidFill>
                  <a:schemeClr val="bg1"/>
                </a:solidFill>
              </a:rPr>
              <a:t>Bleichenbacher’s</a:t>
            </a:r>
            <a:r>
              <a:rPr lang="en-US" dirty="0" smtClean="0">
                <a:solidFill>
                  <a:schemeClr val="bg1"/>
                </a:solidFill>
              </a:rPr>
              <a:t> forgery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generator g is smooth and divides p-1, we can either forge signatures on every message if p</a:t>
            </a:r>
            <a:r>
              <a:rPr lang="en-US" dirty="0" smtClean="0">
                <a:sym typeface="Symbol"/>
              </a:rPr>
              <a:t>1 [mod 4], or on half of the message if p3 [mod 4]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448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D. </a:t>
            </a:r>
            <a:r>
              <a:rPr lang="en-US" sz="2400" dirty="0" err="1" smtClean="0">
                <a:solidFill>
                  <a:schemeClr val="bg1"/>
                </a:solidFill>
              </a:rPr>
              <a:t>Bleichenbacher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Generating </a:t>
            </a:r>
            <a:r>
              <a:rPr lang="en-US" sz="2400" i="1" dirty="0" err="1" smtClean="0">
                <a:solidFill>
                  <a:schemeClr val="bg1"/>
                </a:solidFill>
              </a:rPr>
              <a:t>ElGamal</a:t>
            </a:r>
            <a:r>
              <a:rPr lang="en-US" sz="2400" i="1" dirty="0" smtClean="0">
                <a:solidFill>
                  <a:schemeClr val="bg1"/>
                </a:solidFill>
              </a:rPr>
              <a:t> signatures without knowing the secret key,</a:t>
            </a:r>
            <a:r>
              <a:rPr lang="en-US" sz="2400" dirty="0" smtClean="0">
                <a:solidFill>
                  <a:schemeClr val="bg1"/>
                </a:solidFill>
              </a:rPr>
              <a:t> Proc. Of Eurocryp96, LNCS, </a:t>
            </a:r>
            <a:r>
              <a:rPr lang="en-US" sz="2400" dirty="0" err="1" smtClean="0">
                <a:solidFill>
                  <a:schemeClr val="bg1"/>
                </a:solidFill>
              </a:rPr>
              <a:t>Vol</a:t>
            </a:r>
            <a:r>
              <a:rPr lang="en-US" sz="2400" dirty="0" smtClean="0">
                <a:solidFill>
                  <a:schemeClr val="bg1"/>
                </a:solidFill>
              </a:rPr>
              <a:t> 1070, IACR, Springer-Verlag,96</a:t>
            </a:r>
            <a:r>
              <a:rPr lang="en-US" sz="2400" i="1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Paradox?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obtained a universal forgery without solving the general discrete logarithm</a:t>
            </a:r>
          </a:p>
          <a:p>
            <a:r>
              <a:rPr lang="en-US" dirty="0" smtClean="0"/>
              <a:t>And this can also be extended to variant of </a:t>
            </a:r>
            <a:r>
              <a:rPr lang="en-US" dirty="0" err="1" smtClean="0"/>
              <a:t>Elgamal</a:t>
            </a:r>
            <a:r>
              <a:rPr lang="en-US" dirty="0" smtClean="0"/>
              <a:t> whose security was proven equivalent to discrete logarithm in the random oracle model</a:t>
            </a:r>
          </a:p>
          <a:p>
            <a:r>
              <a:rPr lang="en-US" dirty="0" smtClean="0"/>
              <a:t>But that security proof assumed that the generator g was chosen uniformly at random</a:t>
            </a:r>
          </a:p>
          <a:p>
            <a:r>
              <a:rPr lang="en-US" dirty="0" smtClean="0"/>
              <a:t>Here, we chose a very specific generator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Message must be preprocessed before being signed, to avoid trivial existential forgeries</a:t>
            </a:r>
          </a:p>
          <a:p>
            <a:r>
              <a:rPr lang="en-US" dirty="0" smtClean="0"/>
              <a:t>But even with preprocessing may be easier than the general problem</a:t>
            </a:r>
          </a:p>
          <a:p>
            <a:r>
              <a:rPr lang="en-US" dirty="0" smtClean="0"/>
              <a:t>This highlights the importance of provable security</a:t>
            </a:r>
          </a:p>
          <a:p>
            <a:r>
              <a:rPr lang="en-US" dirty="0" smtClean="0"/>
              <a:t>Defining  security for signature is much easier than for encryption</a:t>
            </a:r>
          </a:p>
          <a:p>
            <a:r>
              <a:rPr lang="en-US" dirty="0" smtClean="0"/>
              <a:t>Provably secure deterministic signatures are possible, while provably secure deterministic encryption was not! One could argue that deterministic signatures are even preferable to </a:t>
            </a:r>
            <a:r>
              <a:rPr lang="en-US" smtClean="0"/>
              <a:t>probabilistic signatures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an attacker</a:t>
            </a:r>
          </a:p>
          <a:p>
            <a:r>
              <a:rPr lang="en-US" dirty="0" smtClean="0"/>
              <a:t>Means of an attacker</a:t>
            </a:r>
          </a:p>
          <a:p>
            <a:r>
              <a:rPr lang="en-US" dirty="0" smtClean="0"/>
              <a:t>RSA attacks</a:t>
            </a:r>
          </a:p>
          <a:p>
            <a:r>
              <a:rPr lang="en-US" dirty="0" err="1" smtClean="0"/>
              <a:t>Elgamal</a:t>
            </a:r>
            <a:r>
              <a:rPr lang="en-US" dirty="0" smtClean="0"/>
              <a:t>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Goals of an attacker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recovery</a:t>
            </a:r>
          </a:p>
          <a:p>
            <a:r>
              <a:rPr lang="en-US" dirty="0" smtClean="0"/>
              <a:t>Universal/selective forgery: signing any arbitrary message</a:t>
            </a:r>
          </a:p>
          <a:p>
            <a:r>
              <a:rPr lang="en-US" dirty="0" smtClean="0"/>
              <a:t>Existential forgery: signing at least one new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Means of an attacker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 list of pairs (</a:t>
            </a:r>
            <a:r>
              <a:rPr lang="en-US" dirty="0" err="1" smtClean="0"/>
              <a:t>message,signature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Oracle: the possibility of signing any message temporally. This givens rise to a chosen-message attack, adaptive or 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RSA signature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Existential forgery: choose s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and compute m = s</a:t>
            </a:r>
            <a:r>
              <a:rPr lang="en-US" baseline="30000" dirty="0" smtClean="0"/>
              <a:t>e</a:t>
            </a:r>
            <a:r>
              <a:rPr lang="en-US" dirty="0" smtClean="0"/>
              <a:t> mod N.</a:t>
            </a:r>
          </a:p>
          <a:p>
            <a:r>
              <a:rPr lang="en-US" dirty="0" smtClean="0"/>
              <a:t>Adaptive chosen-message selective forgery: </a:t>
            </a:r>
          </a:p>
          <a:p>
            <a:pPr lvl="1"/>
            <a:r>
              <a:rPr lang="en-US" dirty="0" smtClean="0"/>
              <a:t>given m</a:t>
            </a:r>
            <a:r>
              <a:rPr lang="en-US" dirty="0" smtClean="0">
                <a:sym typeface="Symbol"/>
              </a:rPr>
              <a:t> 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choose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latin typeface="Cambria Math"/>
                <a:ea typeface="Cambria Math"/>
              </a:rPr>
              <a:t>N  </a:t>
            </a:r>
            <a:r>
              <a:rPr lang="en-US" dirty="0" smtClean="0"/>
              <a:t>at random and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 m</a:t>
            </a:r>
            <a:r>
              <a:rPr lang="en-US" baseline="-25000" dirty="0" smtClean="0"/>
              <a:t>2</a:t>
            </a:r>
            <a:r>
              <a:rPr lang="en-US" dirty="0" smtClean="0"/>
              <a:t> = m(m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 The signature of m can be derived from the signatures of m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and m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Elgamal</a:t>
            </a:r>
            <a:r>
              <a:rPr lang="en-US" dirty="0" smtClean="0">
                <a:solidFill>
                  <a:schemeClr val="bg1"/>
                </a:solidFill>
              </a:rPr>
              <a:t> signature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sign a message m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latin typeface="Cambria Math"/>
                <a:ea typeface="Cambria Math"/>
              </a:rPr>
              <a:t>p</a:t>
            </a:r>
            <a:endParaRPr lang="en-US" dirty="0" smtClean="0"/>
          </a:p>
          <a:p>
            <a:pPr lvl="1"/>
            <a:r>
              <a:rPr lang="en-US" dirty="0" smtClean="0"/>
              <a:t>Select a random k</a:t>
            </a:r>
            <a:r>
              <a:rPr lang="en-US" dirty="0" smtClean="0">
                <a:sym typeface="Symbol"/>
              </a:rPr>
              <a:t> {0,1,…,p-2} co-prime with p-1</a:t>
            </a:r>
          </a:p>
          <a:p>
            <a:pPr lvl="1"/>
            <a:r>
              <a:rPr lang="en-US" dirty="0" smtClean="0"/>
              <a:t>The signature of m is the pair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err="1" smtClean="0">
                <a:latin typeface="Cambria Math"/>
                <a:ea typeface="Cambria Math"/>
              </a:rPr>
              <a:t>p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latin typeface="Cambria Math"/>
                <a:ea typeface="Cambria Math"/>
              </a:rPr>
              <a:t>p-1 </a:t>
            </a:r>
            <a:r>
              <a:rPr lang="en-US" dirty="0" smtClean="0">
                <a:sym typeface="Symbol"/>
              </a:rPr>
              <a:t>where a 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mod p and b = (m-ax)k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[mod p-1]</a:t>
            </a:r>
            <a:endParaRPr lang="en-US" dirty="0"/>
          </a:p>
          <a:p>
            <a:r>
              <a:rPr lang="en-US" dirty="0" smtClean="0"/>
              <a:t>To check a signature 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err="1" smtClean="0">
                <a:latin typeface="Cambria Math"/>
                <a:ea typeface="Cambria Math"/>
              </a:rPr>
              <a:t>p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latin typeface="Cambria Math"/>
                <a:ea typeface="Cambria Math"/>
              </a:rPr>
              <a:t>p-1 </a:t>
            </a:r>
            <a:r>
              <a:rPr lang="en-US" dirty="0" smtClean="0"/>
              <a:t>of a message m</a:t>
            </a:r>
          </a:p>
          <a:p>
            <a:pPr lvl="1"/>
            <a:r>
              <a:rPr lang="en-US" dirty="0" smtClean="0"/>
              <a:t>Verify that g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30000" dirty="0" err="1" smtClean="0">
                <a:sym typeface="Symbol"/>
              </a:rPr>
              <a:t>a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30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[mod p]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is equivalent to m </a:t>
            </a:r>
            <a:r>
              <a:rPr lang="en-US" dirty="0" smtClean="0">
                <a:sym typeface="Symbol"/>
              </a:rPr>
              <a:t> ax + blog </a:t>
            </a:r>
            <a:r>
              <a:rPr lang="en-US" dirty="0" smtClean="0">
                <a:sym typeface="Symbol"/>
              </a:rPr>
              <a:t>a </a:t>
            </a:r>
            <a:r>
              <a:rPr lang="en-US" dirty="0" smtClean="0">
                <a:sym typeface="Symbol"/>
              </a:rPr>
              <a:t>[mod p-1]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An existential forgery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(</a:t>
            </a:r>
            <a:r>
              <a:rPr lang="en-US" dirty="0" err="1" smtClean="0"/>
              <a:t>m,a,b</a:t>
            </a:r>
            <a:r>
              <a:rPr lang="en-US" dirty="0" smtClean="0"/>
              <a:t>) such that m </a:t>
            </a:r>
            <a:r>
              <a:rPr lang="en-US" dirty="0" smtClean="0">
                <a:sym typeface="Symbol"/>
              </a:rPr>
              <a:t> ax + blog a [mod p-1]</a:t>
            </a:r>
          </a:p>
          <a:p>
            <a:r>
              <a:rPr lang="en-US" dirty="0" smtClean="0">
                <a:sym typeface="Symbol"/>
              </a:rPr>
              <a:t>But we don’t know x. Idea: select a in such a way that ax cancels out with blog a</a:t>
            </a:r>
          </a:p>
          <a:p>
            <a:pPr lvl="1"/>
            <a:r>
              <a:rPr lang="en-US" dirty="0" smtClean="0">
                <a:sym typeface="Symbol"/>
              </a:rPr>
              <a:t>Let a 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B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30000" dirty="0" err="1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mod p, where B and C are integers</a:t>
            </a:r>
          </a:p>
          <a:p>
            <a:pPr lvl="1"/>
            <a:r>
              <a:rPr lang="en-US" dirty="0" smtClean="0">
                <a:sym typeface="Symbol"/>
              </a:rPr>
              <a:t>Then </a:t>
            </a:r>
            <a:r>
              <a:rPr lang="en-US" dirty="0" err="1" smtClean="0">
                <a:sym typeface="Symbol"/>
              </a:rPr>
              <a:t>ax+blogax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a+bC</a:t>
            </a:r>
            <a:r>
              <a:rPr lang="en-US" dirty="0" smtClean="0">
                <a:sym typeface="Symbol"/>
              </a:rPr>
              <a:t>) + </a:t>
            </a:r>
            <a:r>
              <a:rPr lang="en-US" dirty="0" err="1" smtClean="0">
                <a:sym typeface="Symbol"/>
              </a:rPr>
              <a:t>bB</a:t>
            </a:r>
            <a:r>
              <a:rPr lang="en-US" dirty="0" smtClean="0">
                <a:sym typeface="Symbol"/>
              </a:rPr>
              <a:t> [mod p-1]</a:t>
            </a:r>
          </a:p>
          <a:p>
            <a:pPr lvl="1"/>
            <a:r>
              <a:rPr lang="en-US" dirty="0" smtClean="0">
                <a:sym typeface="Symbol"/>
              </a:rPr>
              <a:t>So choose </a:t>
            </a:r>
            <a:r>
              <a:rPr lang="en-US" dirty="0" smtClean="0">
                <a:sym typeface="Symbol"/>
              </a:rPr>
              <a:t>b </a:t>
            </a:r>
            <a:r>
              <a:rPr lang="en-US" dirty="0" smtClean="0">
                <a:sym typeface="Symbol"/>
              </a:rPr>
              <a:t>such that </a:t>
            </a:r>
            <a:r>
              <a:rPr lang="en-US" dirty="0" err="1" smtClean="0">
                <a:sym typeface="Symbol"/>
              </a:rPr>
              <a:t>a+bC</a:t>
            </a:r>
            <a:r>
              <a:rPr lang="en-US" dirty="0" smtClean="0">
                <a:sym typeface="Symbol"/>
              </a:rPr>
              <a:t>  0 [mod p-1]</a:t>
            </a:r>
          </a:p>
          <a:p>
            <a:pPr lvl="1"/>
            <a:r>
              <a:rPr lang="en-US" dirty="0" smtClean="0">
                <a:sym typeface="Symbol"/>
              </a:rPr>
              <a:t>And let m  </a:t>
            </a:r>
            <a:r>
              <a:rPr lang="en-US" dirty="0" err="1" smtClean="0">
                <a:sym typeface="Symbol"/>
              </a:rPr>
              <a:t>bB</a:t>
            </a:r>
            <a:r>
              <a:rPr lang="en-US" dirty="0" smtClean="0">
                <a:sym typeface="Symbol"/>
              </a:rPr>
              <a:t> [mod p-1]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T.El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Gamal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A public key cryptosystem and a signature scheme based on discrete logarithms</a:t>
            </a:r>
            <a:r>
              <a:rPr lang="en-US" sz="2400" dirty="0" smtClean="0">
                <a:solidFill>
                  <a:schemeClr val="bg1"/>
                </a:solidFill>
              </a:rPr>
              <a:t>, IEEE Trans. Inform. Theory 31 (1985), 469-472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Another existential </a:t>
            </a:r>
            <a:r>
              <a:rPr lang="en-US" dirty="0" smtClean="0">
                <a:solidFill>
                  <a:schemeClr val="bg1"/>
                </a:solidFill>
              </a:rPr>
              <a:t>forgery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(CRT method)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want to find (</a:t>
            </a:r>
            <a:r>
              <a:rPr lang="en-US" dirty="0" err="1" smtClean="0"/>
              <a:t>m,a,b</a:t>
            </a:r>
            <a:r>
              <a:rPr lang="en-US" dirty="0" smtClean="0"/>
              <a:t>) such that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/>
              </a:rPr>
              <a:t>ax+bloga</a:t>
            </a:r>
            <a:r>
              <a:rPr lang="en-US" dirty="0" smtClean="0">
                <a:sym typeface="Symbol"/>
              </a:rPr>
              <a:t> [mod p-1]</a:t>
            </a:r>
          </a:p>
          <a:p>
            <a:r>
              <a:rPr lang="en-US" dirty="0" smtClean="0">
                <a:sym typeface="Symbol"/>
              </a:rPr>
              <a:t>We can write p-1 = </a:t>
            </a:r>
            <a:r>
              <a:rPr lang="en-US" dirty="0" err="1" smtClean="0">
                <a:sym typeface="Symbol"/>
              </a:rPr>
              <a:t>qs</a:t>
            </a:r>
            <a:r>
              <a:rPr lang="en-US" dirty="0" smtClean="0">
                <a:sym typeface="Symbol"/>
              </a:rPr>
              <a:t> where s is smooth (in the worst-case, s=2)</a:t>
            </a:r>
          </a:p>
          <a:p>
            <a:r>
              <a:rPr lang="en-US" dirty="0" smtClean="0">
                <a:sym typeface="Symbol"/>
              </a:rPr>
              <a:t>We still don’t know x, but we know x mod s. Idea: use CRT by solving the equation separately modulo s and q, provided that s and q are co-primes</a:t>
            </a:r>
          </a:p>
          <a:p>
            <a:pPr lvl="1"/>
            <a:r>
              <a:rPr lang="en-US" dirty="0" smtClean="0">
                <a:sym typeface="Symbol"/>
              </a:rPr>
              <a:t>Modulo q, (</a:t>
            </a:r>
            <a:r>
              <a:rPr lang="en-US" dirty="0" err="1" smtClean="0">
                <a:sym typeface="Symbol"/>
              </a:rPr>
              <a:t>m,a,b</a:t>
            </a:r>
            <a:r>
              <a:rPr lang="en-US" dirty="0" smtClean="0">
                <a:sym typeface="Symbol"/>
              </a:rPr>
              <a:t>)=(0,0,0) is a trivial solution. So let a be non-zero divisible by q</a:t>
            </a:r>
          </a:p>
          <a:p>
            <a:pPr lvl="1"/>
            <a:r>
              <a:rPr lang="en-US" dirty="0" smtClean="0">
                <a:sym typeface="Symbol"/>
              </a:rPr>
              <a:t>Compute </a:t>
            </a:r>
            <a:r>
              <a:rPr lang="en-US" dirty="0" err="1" smtClean="0">
                <a:sym typeface="Symbol"/>
              </a:rPr>
              <a:t>loga</a:t>
            </a:r>
            <a:r>
              <a:rPr lang="en-US" dirty="0" smtClean="0">
                <a:sym typeface="Symbol"/>
              </a:rPr>
              <a:t> mod s. select any value for b mod s, and deduce m mod s.</a:t>
            </a:r>
          </a:p>
          <a:p>
            <a:pPr lvl="1"/>
            <a:r>
              <a:rPr lang="en-US" dirty="0" smtClean="0">
                <a:sym typeface="Symbol"/>
              </a:rPr>
              <a:t>This sets the value of (</a:t>
            </a:r>
            <a:r>
              <a:rPr lang="en-US" dirty="0" err="1" smtClean="0">
                <a:sym typeface="Symbol"/>
              </a:rPr>
              <a:t>m,a,b</a:t>
            </a:r>
            <a:r>
              <a:rPr lang="en-US" dirty="0" smtClean="0">
                <a:sym typeface="Symbol"/>
              </a:rPr>
              <a:t>) modulo s</a:t>
            </a:r>
            <a:endParaRPr lang="en-US" dirty="0">
              <a:sym typeface="Symbol"/>
            </a:endParaRPr>
          </a:p>
          <a:p>
            <a:r>
              <a:rPr lang="en-US" dirty="0" smtClean="0"/>
              <a:t>This is weakly selective since we could have chosen any m divisible by q: we would have found b mod s from m mod 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V.Shoup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A computational introduction to number theory and algebra</a:t>
            </a:r>
            <a:r>
              <a:rPr lang="en-US" sz="2400" dirty="0" smtClean="0">
                <a:solidFill>
                  <a:schemeClr val="bg1"/>
                </a:solidFill>
              </a:rPr>
              <a:t>, Cambridge University Press, 2005 (also available on the internet)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Bleichenbacher</a:t>
            </a:r>
            <a:r>
              <a:rPr lang="en-US" dirty="0" smtClean="0">
                <a:solidFill>
                  <a:schemeClr val="bg1"/>
                </a:solidFill>
              </a:rPr>
              <a:t> ‘s universal forgery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Applies whenever the generator g has special properties: it is a cute improvement of the previous existential forgery</a:t>
            </a:r>
          </a:p>
          <a:p>
            <a:r>
              <a:rPr lang="en-US" dirty="0" smtClean="0"/>
              <a:t>Assume that g is smooth and divide p-1: p-1=</a:t>
            </a:r>
            <a:r>
              <a:rPr lang="en-US" dirty="0" err="1" smtClean="0"/>
              <a:t>qs</a:t>
            </a:r>
            <a:r>
              <a:rPr lang="en-US" dirty="0" smtClean="0"/>
              <a:t> where s=g is smooth</a:t>
            </a:r>
          </a:p>
          <a:p>
            <a:r>
              <a:rPr lang="en-US" dirty="0" smtClean="0"/>
              <a:t>We do not assume that q and s are co-prime</a:t>
            </a:r>
          </a:p>
          <a:p>
            <a:r>
              <a:rPr lang="en-US" dirty="0" smtClean="0"/>
              <a:t>We can compute x</a:t>
            </a:r>
            <a:r>
              <a:rPr lang="en-US" baseline="-25000" dirty="0" smtClean="0"/>
              <a:t>0</a:t>
            </a:r>
            <a:r>
              <a:rPr lang="en-US" dirty="0" smtClean="0"/>
              <a:t>=x mod s, so that x=x</a:t>
            </a:r>
            <a:r>
              <a:rPr lang="en-US" baseline="-25000" dirty="0" smtClean="0"/>
              <a:t>0</a:t>
            </a:r>
            <a:r>
              <a:rPr lang="en-US" dirty="0" smtClean="0"/>
              <a:t>+sx</a:t>
            </a:r>
            <a:r>
              <a:rPr lang="en-US" baseline="-25000" dirty="0" smtClean="0"/>
              <a:t>1</a:t>
            </a:r>
            <a:r>
              <a:rPr lang="en-US" dirty="0" smtClean="0"/>
              <a:t> where x</a:t>
            </a:r>
            <a:r>
              <a:rPr lang="en-US" baseline="-25000" dirty="0" smtClean="0"/>
              <a:t>1</a:t>
            </a:r>
            <a:r>
              <a:rPr lang="en-US" dirty="0" smtClean="0"/>
              <a:t> is unknown</a:t>
            </a:r>
          </a:p>
          <a:p>
            <a:r>
              <a:rPr lang="en-US" dirty="0" smtClean="0"/>
              <a:t>Letting a=q, the equation becomes m</a:t>
            </a:r>
            <a:r>
              <a:rPr lang="en-US" dirty="0" smtClean="0">
                <a:sym typeface="Symbol"/>
              </a:rPr>
              <a:t>ax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+bloga [mod p-1]. This congruence looks hard to solve for b since we know </a:t>
            </a:r>
            <a:r>
              <a:rPr lang="en-US" dirty="0" err="1" smtClean="0">
                <a:sym typeface="Symbol"/>
              </a:rPr>
              <a:t>loga</a:t>
            </a:r>
            <a:r>
              <a:rPr lang="en-US" dirty="0" smtClean="0">
                <a:sym typeface="Symbol"/>
              </a:rPr>
              <a:t> mod s but not mod p-1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1013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Public-key cryptanalysis: elementary attacks</vt:lpstr>
      <vt:lpstr>Outline </vt:lpstr>
      <vt:lpstr>Goals of an attacker</vt:lpstr>
      <vt:lpstr>Means of an attacker</vt:lpstr>
      <vt:lpstr>RSA signature</vt:lpstr>
      <vt:lpstr>Elgamal signature</vt:lpstr>
      <vt:lpstr>An existential forgery</vt:lpstr>
      <vt:lpstr>Another existential forgery  (CRT method)</vt:lpstr>
      <vt:lpstr>Bleichenbacher ‘s universal forgery</vt:lpstr>
      <vt:lpstr>Bleichenbacher’s trick</vt:lpstr>
      <vt:lpstr>Completing the forgery</vt:lpstr>
      <vt:lpstr>Summary of Bleichenbacher’s forgery</vt:lpstr>
      <vt:lpstr>Paradox?</vt:lpstr>
      <vt:lpstr>Conclusion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cryptanalysis: elementary attacks</dc:title>
  <dc:creator>Windows User</dc:creator>
  <cp:lastModifiedBy>Windows User</cp:lastModifiedBy>
  <cp:revision>33</cp:revision>
  <dcterms:created xsi:type="dcterms:W3CDTF">2009-11-30T18:21:38Z</dcterms:created>
  <dcterms:modified xsi:type="dcterms:W3CDTF">2009-12-03T10:41:28Z</dcterms:modified>
</cp:coreProperties>
</file>