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C5BBD-AA4B-440D-888C-5315BF35D43C}" type="datetimeFigureOut">
              <a:rPr lang="en-US" smtClean="0"/>
              <a:pPr/>
              <a:t>12/4/2009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43CA8-70D5-4CDD-834B-D5A8817597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sym typeface="Symbo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43CA8-70D5-4CDD-834B-D5A88175978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BAA8-F1A5-49F5-866C-2FF7C460358A}" type="datetimeFigureOut">
              <a:rPr lang="en-US" smtClean="0"/>
              <a:pPr/>
              <a:t>12/4/2009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E568-D93F-41DD-9CEC-7A1464204F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BAA8-F1A5-49F5-866C-2FF7C460358A}" type="datetimeFigureOut">
              <a:rPr lang="en-US" smtClean="0"/>
              <a:pPr/>
              <a:t>12/4/2009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E568-D93F-41DD-9CEC-7A1464204F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BAA8-F1A5-49F5-866C-2FF7C460358A}" type="datetimeFigureOut">
              <a:rPr lang="en-US" smtClean="0"/>
              <a:pPr/>
              <a:t>12/4/2009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E568-D93F-41DD-9CEC-7A1464204F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BAA8-F1A5-49F5-866C-2FF7C460358A}" type="datetimeFigureOut">
              <a:rPr lang="en-US" smtClean="0"/>
              <a:pPr/>
              <a:t>12/4/2009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E568-D93F-41DD-9CEC-7A1464204F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BAA8-F1A5-49F5-866C-2FF7C460358A}" type="datetimeFigureOut">
              <a:rPr lang="en-US" smtClean="0"/>
              <a:pPr/>
              <a:t>12/4/2009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E568-D93F-41DD-9CEC-7A1464204F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BAA8-F1A5-49F5-866C-2FF7C460358A}" type="datetimeFigureOut">
              <a:rPr lang="en-US" smtClean="0"/>
              <a:pPr/>
              <a:t>12/4/2009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E568-D93F-41DD-9CEC-7A1464204F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BAA8-F1A5-49F5-866C-2FF7C460358A}" type="datetimeFigureOut">
              <a:rPr lang="en-US" smtClean="0"/>
              <a:pPr/>
              <a:t>12/4/2009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E568-D93F-41DD-9CEC-7A1464204F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BAA8-F1A5-49F5-866C-2FF7C460358A}" type="datetimeFigureOut">
              <a:rPr lang="en-US" smtClean="0"/>
              <a:pPr/>
              <a:t>12/4/2009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E568-D93F-41DD-9CEC-7A1464204F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BAA8-F1A5-49F5-866C-2FF7C460358A}" type="datetimeFigureOut">
              <a:rPr lang="en-US" smtClean="0"/>
              <a:pPr/>
              <a:t>12/4/2009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E568-D93F-41DD-9CEC-7A1464204F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BAA8-F1A5-49F5-866C-2FF7C460358A}" type="datetimeFigureOut">
              <a:rPr lang="en-US" smtClean="0"/>
              <a:pPr/>
              <a:t>12/4/2009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E568-D93F-41DD-9CEC-7A1464204F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BAA8-F1A5-49F5-866C-2FF7C460358A}" type="datetimeFigureOut">
              <a:rPr lang="en-US" smtClean="0"/>
              <a:pPr/>
              <a:t>12/4/2009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FE568-D93F-41DD-9CEC-7A1464204F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1BAA8-F1A5-49F5-866C-2FF7C460358A}" type="datetimeFigureOut">
              <a:rPr lang="en-US" smtClean="0"/>
              <a:pPr/>
              <a:t>12/4/2009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E568-D93F-41DD-9CEC-7A1464204F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Public-key cryptanalysis: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square-root attacks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Nguyen </a:t>
            </a:r>
            <a:r>
              <a:rPr lang="en-US" dirty="0" err="1" smtClean="0"/>
              <a:t>Dinh</a:t>
            </a:r>
            <a:r>
              <a:rPr lang="en-US" dirty="0" smtClean="0"/>
              <a:t> </a:t>
            </a:r>
            <a:r>
              <a:rPr lang="en-US" dirty="0" err="1" smtClean="0"/>
              <a:t>Thuc</a:t>
            </a:r>
            <a:endParaRPr lang="en-US" dirty="0" smtClean="0"/>
          </a:p>
          <a:p>
            <a:r>
              <a:rPr lang="en-US" dirty="0" smtClean="0"/>
              <a:t>University of Science, HCMC</a:t>
            </a:r>
          </a:p>
          <a:p>
            <a:r>
              <a:rPr lang="en-US" dirty="0" smtClean="0"/>
              <a:t>ndthuc@fit.hcmus.edu.vn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RSA with small CRT secret exponents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Assume without loss of generality that 1&lt;</a:t>
            </a:r>
            <a:r>
              <a:rPr lang="en-US" dirty="0" err="1" smtClean="0"/>
              <a:t>d</a:t>
            </a:r>
            <a:r>
              <a:rPr lang="en-US" baseline="-25000" dirty="0" err="1" smtClean="0"/>
              <a:t>p</a:t>
            </a:r>
            <a:r>
              <a:rPr lang="en-US" dirty="0" smtClean="0"/>
              <a:t>,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q</a:t>
            </a:r>
            <a:r>
              <a:rPr lang="en-US" dirty="0" smtClean="0"/>
              <a:t>&lt;B with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p</a:t>
            </a:r>
            <a:r>
              <a:rPr lang="en-US" dirty="0" err="1" smtClean="0"/>
              <a:t>≠d</a:t>
            </a:r>
            <a:r>
              <a:rPr lang="en-US" baseline="-25000" dirty="0" err="1" smtClean="0"/>
              <a:t>q</a:t>
            </a:r>
            <a:r>
              <a:rPr lang="en-US" dirty="0" smtClean="0"/>
              <a:t>, and consider the following:</a:t>
            </a:r>
          </a:p>
          <a:p>
            <a:pPr lvl="1"/>
            <a:r>
              <a:rPr lang="en-US" dirty="0" smtClean="0"/>
              <a:t>Choose a random 1&lt;m&lt;N and set c=m</a:t>
            </a:r>
            <a:r>
              <a:rPr lang="en-US" baseline="30000" dirty="0"/>
              <a:t>e</a:t>
            </a:r>
            <a:r>
              <a:rPr lang="en-US" dirty="0" smtClean="0"/>
              <a:t> mod N (recall that </a:t>
            </a:r>
            <a:r>
              <a:rPr lang="en-US" dirty="0" err="1" smtClean="0"/>
              <a:t>c</a:t>
            </a:r>
            <a:r>
              <a:rPr lang="en-US" baseline="30000" dirty="0" err="1" smtClean="0"/>
              <a:t>d</a:t>
            </a:r>
            <a:r>
              <a:rPr lang="en-US" baseline="-25000" dirty="0" err="1" smtClean="0"/>
              <a:t>p</a:t>
            </a:r>
            <a:r>
              <a:rPr lang="en-US" dirty="0" smtClean="0"/>
              <a:t> = </a:t>
            </a:r>
            <a:r>
              <a:rPr lang="en-US" dirty="0" err="1" smtClean="0"/>
              <a:t>m</a:t>
            </a:r>
            <a:r>
              <a:rPr lang="en-US" baseline="30000" dirty="0" err="1" smtClean="0"/>
              <a:t>ed</a:t>
            </a:r>
            <a:r>
              <a:rPr lang="en-US" baseline="-25000" dirty="0" err="1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 m [mod p])</a:t>
            </a:r>
          </a:p>
          <a:p>
            <a:pPr lvl="1"/>
            <a:r>
              <a:rPr lang="en-US" dirty="0" smtClean="0">
                <a:sym typeface="Symbol"/>
              </a:rPr>
              <a:t>For each 1&lt;</a:t>
            </a:r>
            <a:r>
              <a:rPr lang="en-US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&lt;B one can compute </a:t>
            </a:r>
            <a:r>
              <a:rPr lang="en-US" dirty="0" err="1" smtClean="0">
                <a:sym typeface="Symbol"/>
              </a:rPr>
              <a:t>gcd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c</a:t>
            </a:r>
            <a:r>
              <a:rPr lang="en-US" baseline="30000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-m mod N,N) and see if we have factored N.</a:t>
            </a:r>
          </a:p>
          <a:p>
            <a:pPr lvl="1"/>
            <a:r>
              <a:rPr lang="en-US" dirty="0" smtClean="0">
                <a:sym typeface="Symbol"/>
              </a:rPr>
              <a:t>When </a:t>
            </a:r>
            <a:r>
              <a:rPr lang="en-US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=</a:t>
            </a:r>
            <a:r>
              <a:rPr lang="en-US" dirty="0" err="1" smtClean="0">
                <a:sym typeface="Symbol"/>
              </a:rPr>
              <a:t>d</a:t>
            </a:r>
            <a:r>
              <a:rPr lang="en-US" baseline="-25000" dirty="0" err="1" smtClean="0">
                <a:sym typeface="Symbol"/>
              </a:rPr>
              <a:t>p</a:t>
            </a:r>
            <a:r>
              <a:rPr lang="en-US" dirty="0" err="1" smtClean="0"/>
              <a:t>≠d</a:t>
            </a:r>
            <a:r>
              <a:rPr lang="en-US" baseline="-25000" dirty="0" err="1" smtClean="0"/>
              <a:t>q</a:t>
            </a:r>
            <a:r>
              <a:rPr lang="en-US" dirty="0" smtClean="0"/>
              <a:t> we have </a:t>
            </a:r>
            <a:r>
              <a:rPr lang="en-US" dirty="0" err="1" smtClean="0"/>
              <a:t>c</a:t>
            </a:r>
            <a:r>
              <a:rPr lang="en-US" baseline="30000" dirty="0" err="1" smtClean="0"/>
              <a:t>i</a:t>
            </a:r>
            <a:r>
              <a:rPr lang="en-US" dirty="0" smtClean="0">
                <a:sym typeface="Symbol"/>
              </a:rPr>
              <a:t> m [mod p] and </a:t>
            </a:r>
            <a:r>
              <a:rPr lang="en-US" dirty="0" err="1" smtClean="0">
                <a:sym typeface="Symbol"/>
              </a:rPr>
              <a:t>c</a:t>
            </a:r>
            <a:r>
              <a:rPr lang="en-US" baseline="30000" dirty="0" err="1" smtClean="0">
                <a:sym typeface="Symbol"/>
              </a:rPr>
              <a:t>i</a:t>
            </a:r>
            <a:r>
              <a:rPr lang="en-US" dirty="0" smtClean="0"/>
              <a:t> ≠m [mod q]. Hence the algorithm succeed</a:t>
            </a:r>
            <a:endParaRPr lang="en-US" dirty="0"/>
          </a:p>
          <a:p>
            <a:r>
              <a:rPr lang="en-US" dirty="0" smtClean="0"/>
              <a:t>The complexity is O(B)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Square-root algorithm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2973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The following attack reaches the square-root goal:</a:t>
            </a:r>
          </a:p>
          <a:p>
            <a:r>
              <a:rPr lang="en-US" dirty="0" smtClean="0"/>
              <a:t>Compute the polynomial G(x)=</a:t>
            </a:r>
            <a:r>
              <a:rPr lang="en-US" dirty="0" smtClean="0">
                <a:sym typeface="Symbol"/>
              </a:rPr>
              <a:t>((</a:t>
            </a:r>
            <a:r>
              <a:rPr lang="en-US" dirty="0" err="1" smtClean="0">
                <a:sym typeface="Symbol"/>
              </a:rPr>
              <a:t>c</a:t>
            </a:r>
            <a:r>
              <a:rPr lang="en-US" baseline="30000" dirty="0" err="1" smtClean="0">
                <a:sym typeface="Symbol"/>
              </a:rPr>
              <a:t>M</a:t>
            </a:r>
            <a:r>
              <a:rPr lang="en-US" dirty="0" smtClean="0">
                <a:sym typeface="Symbol"/>
              </a:rPr>
              <a:t>)</a:t>
            </a:r>
            <a:r>
              <a:rPr lang="en-US" baseline="30000" dirty="0" err="1" smtClean="0">
                <a:sym typeface="Symbol"/>
              </a:rPr>
              <a:t>j</a:t>
            </a:r>
            <a:r>
              <a:rPr lang="en-US" dirty="0" err="1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– m) mod N, j=0,…,</a:t>
            </a:r>
            <a:r>
              <a:rPr lang="en-US" dirty="0" smtClean="0">
                <a:sym typeface="Symbol"/>
              </a:rPr>
              <a:t>M+1; where M=B, </a:t>
            </a:r>
            <a:r>
              <a:rPr lang="en-US" smtClean="0">
                <a:sym typeface="Symbol"/>
              </a:rPr>
              <a:t>B:public bound</a:t>
            </a:r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This computation takes time O(M) and storing G(x) requires space O(M)</a:t>
            </a:r>
          </a:p>
          <a:p>
            <a:r>
              <a:rPr lang="en-US" dirty="0" smtClean="0">
                <a:sym typeface="Symbol"/>
              </a:rPr>
              <a:t>Note that G(c</a:t>
            </a:r>
            <a:r>
              <a:rPr lang="en-US" baseline="30000" dirty="0" smtClean="0">
                <a:sym typeface="Symbol"/>
              </a:rPr>
              <a:t>d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)0 [mod p] since (</a:t>
            </a:r>
            <a:r>
              <a:rPr lang="en-US" dirty="0" err="1" smtClean="0">
                <a:sym typeface="Symbol"/>
              </a:rPr>
              <a:t>c</a:t>
            </a:r>
            <a:r>
              <a:rPr lang="en-US" baseline="30000" dirty="0" err="1" smtClean="0">
                <a:sym typeface="Symbol"/>
              </a:rPr>
              <a:t>M</a:t>
            </a:r>
            <a:r>
              <a:rPr lang="en-US" dirty="0" smtClean="0">
                <a:sym typeface="Symbol"/>
              </a:rPr>
              <a:t>)</a:t>
            </a:r>
            <a:r>
              <a:rPr lang="en-US" baseline="30000" dirty="0" smtClean="0">
                <a:sym typeface="Symbol"/>
              </a:rPr>
              <a:t>d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c</a:t>
            </a:r>
            <a:r>
              <a:rPr lang="en-US" baseline="30000" dirty="0" smtClean="0">
                <a:sym typeface="Symbol"/>
              </a:rPr>
              <a:t>d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</a:t>
            </a:r>
            <a:r>
              <a:rPr lang="en-US" dirty="0" err="1" smtClean="0">
                <a:sym typeface="Symbol"/>
              </a:rPr>
              <a:t>c</a:t>
            </a:r>
            <a:r>
              <a:rPr lang="en-US" baseline="30000" dirty="0" err="1" smtClean="0">
                <a:sym typeface="Symbol"/>
              </a:rPr>
              <a:t>d</a:t>
            </a:r>
            <a:r>
              <a:rPr lang="en-US" dirty="0" smtClean="0">
                <a:sym typeface="Symbol"/>
              </a:rPr>
              <a:t> m [mod p]</a:t>
            </a:r>
          </a:p>
          <a:p>
            <a:r>
              <a:rPr lang="en-US" dirty="0" smtClean="0">
                <a:sym typeface="Symbol"/>
              </a:rPr>
              <a:t>Evaluate G(x) mod N at </a:t>
            </a:r>
            <a:r>
              <a:rPr lang="en-US" dirty="0" err="1" smtClean="0">
                <a:sym typeface="Symbol"/>
              </a:rPr>
              <a:t>c</a:t>
            </a:r>
            <a:r>
              <a:rPr lang="en-US" baseline="30000" dirty="0" err="1" smtClean="0">
                <a:sym typeface="Symbol"/>
              </a:rPr>
              <a:t>i</a:t>
            </a:r>
            <a:r>
              <a:rPr lang="en-US" baseline="30000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for all 0≤i≤M</a:t>
            </a:r>
          </a:p>
          <a:p>
            <a:r>
              <a:rPr lang="en-US" dirty="0" smtClean="0">
                <a:sym typeface="Symbol"/>
              </a:rPr>
              <a:t>This gives a list of M numbers, one of which has a non-trivial </a:t>
            </a:r>
            <a:r>
              <a:rPr lang="en-US" dirty="0" err="1" smtClean="0">
                <a:sym typeface="Symbol"/>
              </a:rPr>
              <a:t>gcd</a:t>
            </a:r>
            <a:r>
              <a:rPr lang="en-US" dirty="0" smtClean="0">
                <a:sym typeface="Symbol"/>
              </a:rPr>
              <a:t> with N. One therefore factors 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486400"/>
            <a:ext cx="914400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E.Jochemsz</a:t>
            </a:r>
            <a:r>
              <a:rPr lang="en-US" sz="2400" dirty="0" smtClean="0">
                <a:solidFill>
                  <a:schemeClr val="bg1"/>
                </a:solidFill>
              </a:rPr>
              <a:t> and </a:t>
            </a:r>
            <a:r>
              <a:rPr lang="en-US" sz="2400" dirty="0" err="1" smtClean="0">
                <a:solidFill>
                  <a:schemeClr val="bg1"/>
                </a:solidFill>
              </a:rPr>
              <a:t>A.May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i="1" dirty="0" smtClean="0">
                <a:solidFill>
                  <a:schemeClr val="bg1"/>
                </a:solidFill>
              </a:rPr>
              <a:t>A polynomial time attack on RSA with private CRT-exponents smaller than 0.073</a:t>
            </a:r>
            <a:r>
              <a:rPr lang="en-US" sz="2400" smtClean="0">
                <a:solidFill>
                  <a:schemeClr val="bg1"/>
                </a:solidFill>
              </a:rPr>
              <a:t>, Advances </a:t>
            </a:r>
            <a:r>
              <a:rPr lang="en-US" sz="2400" dirty="0" smtClean="0">
                <a:solidFill>
                  <a:schemeClr val="bg1"/>
                </a:solidFill>
              </a:rPr>
              <a:t>in Cryptology-Proc. CRYPTO07, LNCS, Vol. 4622, Springer, 2007, pp.395-411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Introduction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Whenever an exhaustive search over a secret key or a plaintext is possible, cryptographers often look for improved attacks based on time/memory trade-offs</a:t>
            </a:r>
          </a:p>
          <a:p>
            <a:r>
              <a:rPr lang="en-US" dirty="0" smtClean="0"/>
              <a:t>Exhaustive search requires negligible memory M and time T. A time/memory trade-off tries to balance those two costs.</a:t>
            </a:r>
          </a:p>
          <a:p>
            <a:r>
              <a:rPr lang="en-US" dirty="0" smtClean="0"/>
              <a:t>It is often achieved by splitting the secrete value in values of half-size, in which case, if T is the running time of exhaustive search, then both the time and space complexities become roughly </a:t>
            </a:r>
            <a:r>
              <a:rPr lang="en-US" dirty="0" smtClean="0">
                <a:sym typeface="Symbol"/>
              </a:rPr>
              <a:t>T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Outline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Discrete Logarithm Problem (DLP)</a:t>
            </a:r>
          </a:p>
          <a:p>
            <a:r>
              <a:rPr lang="en-US" dirty="0" smtClean="0"/>
              <a:t>RSA encryption of short message</a:t>
            </a:r>
          </a:p>
          <a:p>
            <a:r>
              <a:rPr lang="en-US" dirty="0" smtClean="0"/>
              <a:t>RSA with small CRT secrete exponents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Discrete logarithm problem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p be a prime and g be a generator of Z</a:t>
            </a:r>
            <a:r>
              <a:rPr lang="en-US" baseline="30000" dirty="0" smtClean="0"/>
              <a:t>*</a:t>
            </a:r>
            <a:r>
              <a:rPr lang="en-US" baseline="-25000" dirty="0" smtClean="0"/>
              <a:t>p</a:t>
            </a:r>
            <a:r>
              <a:rPr lang="en-US" dirty="0" smtClean="0"/>
              <a:t>. Assume that one is given an integer y satisfying y=</a:t>
            </a:r>
            <a:r>
              <a:rPr lang="en-US" dirty="0" err="1" smtClean="0"/>
              <a:t>g</a:t>
            </a:r>
            <a:r>
              <a:rPr lang="en-US" baseline="30000" dirty="0" err="1" smtClean="0"/>
              <a:t>x</a:t>
            </a:r>
            <a:r>
              <a:rPr lang="en-US" dirty="0" smtClean="0"/>
              <a:t> mod p, where the integer x is secrete.</a:t>
            </a:r>
          </a:p>
          <a:p>
            <a:r>
              <a:rPr lang="en-US" dirty="0" smtClean="0"/>
              <a:t>The discrete logarithm problem asks to recover x modulo p-1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tx1"/>
          </a:solidFill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Discrete logarithm problem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Assume that 0 ≤ x ≤ X, where the public bound X is much smaller than p: does that make the discrete logarithm problem easier?</a:t>
            </a:r>
          </a:p>
          <a:p>
            <a:r>
              <a:rPr lang="en-US" dirty="0" smtClean="0"/>
              <a:t>Let x=x</a:t>
            </a:r>
            <a:r>
              <a:rPr lang="en-US" baseline="-25000" dirty="0" smtClean="0"/>
              <a:t>1</a:t>
            </a:r>
            <a:r>
              <a:rPr lang="en-US" dirty="0" smtClean="0"/>
              <a:t> + </a:t>
            </a:r>
            <a:r>
              <a:rPr lang="en-US" dirty="0" smtClean="0">
                <a:sym typeface="Symbol"/>
              </a:rPr>
              <a:t>Xx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, where x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, x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are two integers satisfying: 0</a:t>
            </a:r>
            <a:r>
              <a:rPr lang="en-US" dirty="0" smtClean="0"/>
              <a:t> ≤x</a:t>
            </a:r>
            <a:r>
              <a:rPr lang="en-US" baseline="-25000" dirty="0" smtClean="0"/>
              <a:t>1 </a:t>
            </a:r>
            <a:r>
              <a:rPr lang="en-US" dirty="0" smtClean="0"/>
              <a:t>≤</a:t>
            </a:r>
            <a:r>
              <a:rPr lang="en-US" dirty="0" smtClean="0">
                <a:sym typeface="Symbol"/>
              </a:rPr>
              <a:t> X </a:t>
            </a:r>
            <a:r>
              <a:rPr lang="en-US" dirty="0" smtClean="0"/>
              <a:t>≤ </a:t>
            </a:r>
            <a:r>
              <a:rPr lang="en-US" dirty="0" smtClean="0">
                <a:sym typeface="Symbol"/>
              </a:rPr>
              <a:t>X; 0</a:t>
            </a:r>
            <a:r>
              <a:rPr lang="en-US" dirty="0" smtClean="0"/>
              <a:t> ≤x</a:t>
            </a:r>
            <a:r>
              <a:rPr lang="en-US" baseline="-25000" dirty="0" smtClean="0"/>
              <a:t>2</a:t>
            </a:r>
            <a:r>
              <a:rPr lang="en-US" dirty="0" smtClean="0"/>
              <a:t> ≤</a:t>
            </a:r>
            <a:r>
              <a:rPr lang="en-US" dirty="0" smtClean="0">
                <a:sym typeface="Symbol"/>
              </a:rPr>
              <a:t> X/X =O(X)</a:t>
            </a:r>
          </a:p>
          <a:p>
            <a:r>
              <a:rPr lang="en-US" dirty="0" smtClean="0">
                <a:sym typeface="Symbol"/>
              </a:rPr>
              <a:t>Then yg</a:t>
            </a:r>
            <a:r>
              <a:rPr lang="en-US" baseline="30000" dirty="0" smtClean="0"/>
              <a:t>x</a:t>
            </a:r>
            <a:r>
              <a:rPr lang="en-US" baseline="-25000" dirty="0" smtClean="0"/>
              <a:t>1 </a:t>
            </a:r>
            <a:r>
              <a:rPr lang="en-US" baseline="30000" dirty="0" smtClean="0"/>
              <a:t>+ </a:t>
            </a:r>
            <a:r>
              <a:rPr lang="en-US" baseline="30000" dirty="0" smtClean="0">
                <a:sym typeface="Symbol"/>
              </a:rPr>
              <a:t>Xx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[mod p],</a:t>
            </a:r>
          </a:p>
          <a:p>
            <a:r>
              <a:rPr lang="en-US" dirty="0" smtClean="0">
                <a:sym typeface="Symbol"/>
              </a:rPr>
              <a:t>That is y/g</a:t>
            </a:r>
            <a:r>
              <a:rPr lang="en-US" baseline="30000" dirty="0" smtClean="0">
                <a:sym typeface="Symbol"/>
              </a:rPr>
              <a:t> Xx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 g</a:t>
            </a:r>
            <a:r>
              <a:rPr lang="en-US" baseline="30000" dirty="0" smtClean="0"/>
              <a:t>x</a:t>
            </a:r>
            <a:r>
              <a:rPr lang="en-US" baseline="-25000" dirty="0" smtClean="0"/>
              <a:t>1 </a:t>
            </a:r>
            <a:r>
              <a:rPr lang="en-US" dirty="0" smtClean="0">
                <a:sym typeface="Symbol"/>
              </a:rPr>
              <a:t>[mod p]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 Any pair (x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,x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) satisfying above equation gives rise to a solution of the discrete logarithm problem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tx1"/>
          </a:solidFill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Baby-step/giant step method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Pre-compute the list L of all g</a:t>
            </a:r>
            <a:r>
              <a:rPr lang="en-US" baseline="30000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mod p where 0≤x</a:t>
            </a:r>
            <a:r>
              <a:rPr lang="en-US" baseline="-25000" dirty="0" smtClean="0"/>
              <a:t>1</a:t>
            </a:r>
            <a:r>
              <a:rPr lang="en-US" dirty="0" smtClean="0"/>
              <a:t>≤</a:t>
            </a:r>
            <a:r>
              <a:rPr lang="en-US" dirty="0" smtClean="0">
                <a:sym typeface="Symbol"/>
              </a:rPr>
              <a:t>X, and sort the list L to allow binary search. This will cost essentially O(X </a:t>
            </a:r>
            <a:r>
              <a:rPr lang="en-US" dirty="0" err="1" smtClean="0">
                <a:sym typeface="Symbol"/>
              </a:rPr>
              <a:t>lnX</a:t>
            </a:r>
            <a:r>
              <a:rPr lang="en-US" dirty="0" smtClean="0">
                <a:sym typeface="Symbol"/>
              </a:rPr>
              <a:t>) polynomial-time operations</a:t>
            </a:r>
          </a:p>
          <a:p>
            <a:r>
              <a:rPr lang="en-US" dirty="0" smtClean="0">
                <a:sym typeface="Symbol"/>
              </a:rPr>
              <a:t>For all integers x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such that 0≤x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≤X/X, compute y/g </a:t>
            </a:r>
            <a:r>
              <a:rPr lang="en-US" baseline="30000" dirty="0" smtClean="0">
                <a:sym typeface="Symbol"/>
              </a:rPr>
              <a:t>Xx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mod p and find out if it belongs to the list L. If it belongs to L, output corresponding solution x. This will also cost essentially O(X </a:t>
            </a:r>
            <a:r>
              <a:rPr lang="en-US" dirty="0" err="1" smtClean="0">
                <a:sym typeface="Symbol"/>
              </a:rPr>
              <a:t>lnX</a:t>
            </a:r>
            <a:r>
              <a:rPr lang="en-US" dirty="0" smtClean="0">
                <a:sym typeface="Symbol"/>
              </a:rPr>
              <a:t>) polynomial-time operations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943600"/>
            <a:ext cx="914400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A.Menezes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P.Van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Oorchot</a:t>
            </a:r>
            <a:r>
              <a:rPr lang="en-US" sz="2400" dirty="0" smtClean="0">
                <a:solidFill>
                  <a:schemeClr val="bg1"/>
                </a:solidFill>
              </a:rPr>
              <a:t>, and </a:t>
            </a:r>
            <a:r>
              <a:rPr lang="en-US" sz="2400" dirty="0" err="1" smtClean="0">
                <a:solidFill>
                  <a:schemeClr val="bg1"/>
                </a:solidFill>
              </a:rPr>
              <a:t>S.Vanstone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i="1" dirty="0" smtClean="0">
                <a:solidFill>
                  <a:schemeClr val="bg1"/>
                </a:solidFill>
              </a:rPr>
              <a:t> Handbook of applied cryptography</a:t>
            </a:r>
            <a:r>
              <a:rPr lang="en-US" sz="2400" dirty="0" smtClean="0">
                <a:solidFill>
                  <a:schemeClr val="bg1"/>
                </a:solidFill>
              </a:rPr>
              <a:t>, CRC Press, 1997, (Freely available on the Internet)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tx1"/>
          </a:solidFill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RSA encryption of short message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Let 0≤ m ≤B be a plaintext encrypted as c=m</a:t>
            </a:r>
            <a:r>
              <a:rPr lang="en-US" baseline="30000" dirty="0" smtClean="0"/>
              <a:t>e</a:t>
            </a:r>
            <a:r>
              <a:rPr lang="en-US" dirty="0" smtClean="0"/>
              <a:t> mod N</a:t>
            </a:r>
          </a:p>
          <a:p>
            <a:r>
              <a:rPr lang="en-US" dirty="0" smtClean="0"/>
              <a:t>Assume that the plaintext is small: B&lt;&lt;N</a:t>
            </a:r>
          </a:p>
          <a:p>
            <a:r>
              <a:rPr lang="en-US" dirty="0" smtClean="0"/>
              <a:t>It might happen that m can be split as m=m</a:t>
            </a:r>
            <a:r>
              <a:rPr lang="en-US" baseline="-25000" dirty="0" smtClean="0"/>
              <a:t>1</a:t>
            </a:r>
            <a:r>
              <a:rPr lang="en-US" dirty="0" smtClean="0"/>
              <a:t>m</a:t>
            </a:r>
            <a:r>
              <a:rPr lang="en-US" baseline="-25000" dirty="0" smtClean="0"/>
              <a:t>2</a:t>
            </a:r>
            <a:r>
              <a:rPr lang="en-US" dirty="0" smtClean="0"/>
              <a:t> where 0≤m</a:t>
            </a:r>
            <a:r>
              <a:rPr lang="en-US" baseline="-25000" dirty="0" smtClean="0"/>
              <a:t>1</a:t>
            </a:r>
            <a:r>
              <a:rPr lang="en-US" dirty="0" smtClean="0"/>
              <a:t>, m</a:t>
            </a:r>
            <a:r>
              <a:rPr lang="en-US" baseline="-25000" dirty="0" smtClean="0"/>
              <a:t>2</a:t>
            </a:r>
            <a:r>
              <a:rPr lang="en-US" dirty="0" smtClean="0"/>
              <a:t> ≤</a:t>
            </a:r>
            <a:r>
              <a:rPr lang="en-US" dirty="0" smtClean="0">
                <a:sym typeface="Symbol"/>
              </a:rPr>
              <a:t>B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This suggests the attack whose cost is essentially O((A+A’)</a:t>
            </a:r>
            <a:r>
              <a:rPr lang="en-US" dirty="0" smtClean="0">
                <a:sym typeface="Symbol"/>
              </a:rPr>
              <a:t>B </a:t>
            </a:r>
            <a:r>
              <a:rPr lang="en-US" dirty="0" err="1" smtClean="0">
                <a:sym typeface="Symbol"/>
              </a:rPr>
              <a:t>ln</a:t>
            </a:r>
            <a:r>
              <a:rPr lang="en-US" dirty="0" smtClean="0">
                <a:sym typeface="Symbol"/>
              </a:rPr>
              <a:t> B polynomial-time operations, where A and A’ are some small constants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tx1"/>
          </a:solidFill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RSA encryption of short message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Attack</a:t>
            </a:r>
          </a:p>
          <a:p>
            <a:r>
              <a:rPr lang="en-US" dirty="0" smtClean="0"/>
              <a:t>Compute all the values (m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r>
              <a:rPr lang="en-US" baseline="30000" dirty="0" smtClean="0"/>
              <a:t>e</a:t>
            </a:r>
            <a:r>
              <a:rPr lang="en-US" dirty="0" smtClean="0"/>
              <a:t> mod N where 1≤m</a:t>
            </a:r>
            <a:r>
              <a:rPr lang="en-US" baseline="-25000" dirty="0" smtClean="0"/>
              <a:t>1</a:t>
            </a:r>
            <a:r>
              <a:rPr lang="en-US" dirty="0" smtClean="0"/>
              <a:t>≤A</a:t>
            </a:r>
            <a:r>
              <a:rPr lang="en-US" dirty="0" smtClean="0">
                <a:sym typeface="Symbol"/>
              </a:rPr>
              <a:t>B for some small constant A. These values (together with the corresponding m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) should be stored in a structure which is easily search</a:t>
            </a:r>
          </a:p>
          <a:p>
            <a:r>
              <a:rPr lang="en-US" dirty="0" smtClean="0">
                <a:sym typeface="Symbol"/>
              </a:rPr>
              <a:t>For all values m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such that</a:t>
            </a:r>
            <a:r>
              <a:rPr lang="en-US" dirty="0" smtClean="0"/>
              <a:t> 1≤m</a:t>
            </a:r>
            <a:r>
              <a:rPr lang="en-US" baseline="-25000" dirty="0"/>
              <a:t>2</a:t>
            </a:r>
            <a:r>
              <a:rPr lang="en-US" dirty="0" smtClean="0"/>
              <a:t>≤A’</a:t>
            </a:r>
            <a:r>
              <a:rPr lang="en-US" dirty="0" smtClean="0">
                <a:sym typeface="Symbol"/>
              </a:rPr>
              <a:t>B, compute c/(m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)</a:t>
            </a:r>
            <a:r>
              <a:rPr lang="en-US" baseline="30000" dirty="0" smtClean="0">
                <a:sym typeface="Symbol"/>
              </a:rPr>
              <a:t>e</a:t>
            </a:r>
            <a:r>
              <a:rPr lang="en-US" dirty="0" smtClean="0">
                <a:sym typeface="Symbol"/>
              </a:rPr>
              <a:t> mod N and, for each value, see if this number appears in the earlier structure</a:t>
            </a:r>
          </a:p>
          <a:p>
            <a:r>
              <a:rPr lang="en-US" dirty="0" smtClean="0">
                <a:sym typeface="Symbol"/>
              </a:rPr>
              <a:t>If a match is found the we have c/(m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)</a:t>
            </a:r>
            <a:r>
              <a:rPr lang="en-US" baseline="30000" dirty="0" smtClean="0">
                <a:sym typeface="Symbol"/>
              </a:rPr>
              <a:t>e</a:t>
            </a:r>
            <a:r>
              <a:rPr lang="en-US" dirty="0" smtClean="0">
                <a:sym typeface="Symbol"/>
              </a:rPr>
              <a:t> (m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)</a:t>
            </a:r>
            <a:r>
              <a:rPr lang="en-US" baseline="30000" dirty="0" smtClean="0">
                <a:sym typeface="Symbol"/>
              </a:rPr>
              <a:t>e</a:t>
            </a:r>
            <a:r>
              <a:rPr lang="en-US" dirty="0" smtClean="0">
                <a:sym typeface="Symbol"/>
              </a:rPr>
              <a:t> [mod n] in which case c (m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m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)</a:t>
            </a:r>
            <a:r>
              <a:rPr lang="en-US" baseline="30000" dirty="0" smtClean="0">
                <a:sym typeface="Symbol"/>
              </a:rPr>
              <a:t>e</a:t>
            </a:r>
            <a:r>
              <a:rPr lang="en-US" dirty="0" smtClean="0">
                <a:sym typeface="Symbol"/>
              </a:rPr>
              <a:t> [mod N] and therefore, the secrete plaintext is m=m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m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RSA with small CRT secret exponents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speed up RSA decryption or signature generation, one could select a small secret exponent d.</a:t>
            </a:r>
          </a:p>
          <a:p>
            <a:r>
              <a:rPr lang="en-US" dirty="0" smtClean="0"/>
              <a:t>A better way to speed up decryption or signature generation is to choose N=</a:t>
            </a:r>
            <a:r>
              <a:rPr lang="en-US" dirty="0" err="1" smtClean="0"/>
              <a:t>pq</a:t>
            </a:r>
            <a:r>
              <a:rPr lang="en-US" dirty="0" smtClean="0"/>
              <a:t> and e so that the integers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p</a:t>
            </a:r>
            <a:r>
              <a:rPr lang="en-US" dirty="0" smtClean="0"/>
              <a:t> and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q</a:t>
            </a:r>
            <a:r>
              <a:rPr lang="en-US" dirty="0" smtClean="0"/>
              <a:t> satisfying: ed</a:t>
            </a:r>
            <a:r>
              <a:rPr lang="en-US" baseline="-25000" dirty="0" smtClean="0"/>
              <a:t>p</a:t>
            </a:r>
            <a:r>
              <a:rPr lang="en-US" dirty="0" smtClean="0">
                <a:sym typeface="Symbol"/>
              </a:rPr>
              <a:t>1[mod p-1] and </a:t>
            </a:r>
            <a:r>
              <a:rPr lang="en-US" dirty="0" smtClean="0"/>
              <a:t>ed</a:t>
            </a:r>
            <a:r>
              <a:rPr lang="en-US" baseline="-25000" dirty="0"/>
              <a:t>q</a:t>
            </a:r>
            <a:r>
              <a:rPr lang="en-US" dirty="0" smtClean="0">
                <a:sym typeface="Symbol"/>
              </a:rPr>
              <a:t>1[mod q-1]</a:t>
            </a:r>
          </a:p>
          <a:p>
            <a:r>
              <a:rPr lang="en-US" dirty="0" smtClean="0">
                <a:sym typeface="Symbol"/>
              </a:rPr>
              <a:t>But if </a:t>
            </a:r>
            <a:r>
              <a:rPr lang="en-US" dirty="0" err="1" smtClean="0">
                <a:sym typeface="Symbol"/>
              </a:rPr>
              <a:t>d</a:t>
            </a:r>
            <a:r>
              <a:rPr lang="en-US" baseline="-25000" dirty="0" err="1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 and </a:t>
            </a:r>
            <a:r>
              <a:rPr lang="en-US" dirty="0" err="1" smtClean="0">
                <a:sym typeface="Symbol"/>
              </a:rPr>
              <a:t>d</a:t>
            </a:r>
            <a:r>
              <a:rPr lang="en-US" baseline="-25000" dirty="0" err="1" smtClean="0">
                <a:sym typeface="Symbol"/>
              </a:rPr>
              <a:t>q</a:t>
            </a:r>
            <a:r>
              <a:rPr lang="en-US" dirty="0" smtClean="0">
                <a:sym typeface="Symbol"/>
              </a:rPr>
              <a:t> both O(B), there is a simple brute-force attack which costs O(B).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917</Words>
  <Application>Microsoft Office PowerPoint</Application>
  <PresentationFormat>On-screen Show (4:3)</PresentationFormat>
  <Paragraphs>54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Public-key cryptanalysis:  square-root attacks</vt:lpstr>
      <vt:lpstr>Introduction </vt:lpstr>
      <vt:lpstr>Outline</vt:lpstr>
      <vt:lpstr>Discrete logarithm problem</vt:lpstr>
      <vt:lpstr>Discrete logarithm problem</vt:lpstr>
      <vt:lpstr>Baby-step/giant step method</vt:lpstr>
      <vt:lpstr>RSA encryption of short message</vt:lpstr>
      <vt:lpstr>RSA encryption of short message</vt:lpstr>
      <vt:lpstr>RSA with small CRT secret exponents</vt:lpstr>
      <vt:lpstr>RSA with small CRT secret exponents</vt:lpstr>
      <vt:lpstr>Square-root algorithm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Public-key cryptanalysis:  square-root attacks</dc:title>
  <dc:creator>Windows User</dc:creator>
  <cp:lastModifiedBy>Windows User</cp:lastModifiedBy>
  <cp:revision>35</cp:revision>
  <dcterms:created xsi:type="dcterms:W3CDTF">2009-12-01T11:32:43Z</dcterms:created>
  <dcterms:modified xsi:type="dcterms:W3CDTF">2009-12-04T08:44:29Z</dcterms:modified>
</cp:coreProperties>
</file>