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DF50F-2464-4775-AD6D-5683A47799A5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ECB8-64A3-4B1E-8BE4-23791FD22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ECB8-64A3-4B1E-8BE4-23791FD223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7517-CEA2-4A88-BC50-BA3122263631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D46D-A895-4336-89BB-7EECE65F6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Public-key cryptanalysis: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lattice attacks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Low-dimensional attacks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RSA with small secret exponent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that d is chosen small (to accelerate signature generation), and e=O(N). If p and q are balanced, then </a:t>
            </a:r>
            <a:r>
              <a:rPr lang="en-US" dirty="0" smtClean="0">
                <a:sym typeface="Symbol"/>
              </a:rPr>
              <a:t>(N)=N+O(N)</a:t>
            </a:r>
          </a:p>
          <a:p>
            <a:r>
              <a:rPr lang="en-US" dirty="0" smtClean="0">
                <a:sym typeface="Symbol"/>
              </a:rPr>
              <a:t>Since ed1 [mod (N)] for some k=O(d), </a:t>
            </a:r>
            <a:r>
              <a:rPr lang="en-US" dirty="0" err="1" smtClean="0">
                <a:sym typeface="Symbol"/>
              </a:rPr>
              <a:t>ed</a:t>
            </a:r>
            <a:r>
              <a:rPr lang="en-US" dirty="0" smtClean="0">
                <a:sym typeface="Symbol"/>
              </a:rPr>
              <a:t>=1+k(N+O(N)),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ed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err="1" smtClean="0">
                <a:sym typeface="Wingdings" pitchFamily="2" charset="2"/>
              </a:rPr>
              <a:t>kN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= O(</a:t>
            </a:r>
            <a:r>
              <a:rPr lang="en-US" dirty="0" err="1" smtClean="0">
                <a:sym typeface="Wingdings" pitchFamily="2" charset="2"/>
              </a:rPr>
              <a:t>d</a:t>
            </a:r>
            <a:r>
              <a:rPr lang="en-US" dirty="0" err="1" smtClean="0">
                <a:sym typeface="Symbol"/>
              </a:rPr>
              <a:t>N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Consider the 2-dimensional lattice L spanned by the rows of {(</a:t>
            </a:r>
            <a:r>
              <a:rPr lang="en-US" dirty="0" err="1" smtClean="0">
                <a:sym typeface="Symbol"/>
              </a:rPr>
              <a:t>e,N</a:t>
            </a:r>
            <a:r>
              <a:rPr lang="en-US" dirty="0" smtClean="0">
                <a:sym typeface="Symbol"/>
              </a:rPr>
              <a:t>),(N,0)}, then L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∍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=d1</a:t>
            </a:r>
            <a:r>
              <a:rPr lang="en-US" baseline="30000" dirty="0" smtClean="0">
                <a:sym typeface="Symbol"/>
              </a:rPr>
              <a:t>st</a:t>
            </a:r>
            <a:r>
              <a:rPr lang="en-US" dirty="0" smtClean="0">
                <a:sym typeface="Symbol"/>
              </a:rPr>
              <a:t> row – k2</a:t>
            </a:r>
            <a:r>
              <a:rPr lang="en-US" baseline="30000" dirty="0" smtClean="0">
                <a:sym typeface="Symbol"/>
              </a:rPr>
              <a:t>nd</a:t>
            </a:r>
            <a:r>
              <a:rPr lang="en-US" dirty="0" smtClean="0">
                <a:sym typeface="Symbol"/>
              </a:rPr>
              <a:t> row</a:t>
            </a:r>
            <a:r>
              <a:rPr lang="en-US" dirty="0" smtClean="0">
                <a:sym typeface="Symbol"/>
              </a:rPr>
              <a:t>=(</a:t>
            </a:r>
            <a:r>
              <a:rPr lang="en-US" dirty="0" err="1" smtClean="0">
                <a:sym typeface="Wingdings" pitchFamily="2" charset="2"/>
              </a:rPr>
              <a:t>ed-kN</a:t>
            </a:r>
            <a:r>
              <a:rPr lang="en-US" dirty="0" err="1" smtClean="0">
                <a:sym typeface="Symbol"/>
              </a:rPr>
              <a:t>,d</a:t>
            </a:r>
            <a:r>
              <a:rPr lang="en-US" dirty="0" err="1" smtClean="0">
                <a:sym typeface="Symbol"/>
              </a:rPr>
              <a:t>N</a:t>
            </a:r>
            <a:r>
              <a:rPr lang="en-US" dirty="0" smtClean="0">
                <a:sym typeface="Symbol"/>
              </a:rPr>
              <a:t>), whose norm is </a:t>
            </a:r>
            <a:r>
              <a:rPr lang="en-US" dirty="0" err="1" smtClean="0">
                <a:sym typeface="Symbol"/>
              </a:rPr>
              <a:t>dN</a:t>
            </a:r>
            <a:r>
              <a:rPr lang="en-US" dirty="0" smtClean="0">
                <a:sym typeface="Symbol"/>
              </a:rPr>
              <a:t>, while </a:t>
            </a:r>
            <a:r>
              <a:rPr lang="en-US" dirty="0" err="1" smtClean="0">
                <a:sym typeface="Symbol"/>
              </a:rPr>
              <a:t>vol</a:t>
            </a:r>
            <a:r>
              <a:rPr lang="en-US" dirty="0" smtClean="0">
                <a:sym typeface="Symbol"/>
              </a:rPr>
              <a:t>(L)</a:t>
            </a:r>
            <a:r>
              <a:rPr lang="en-US" baseline="30000" dirty="0" smtClean="0">
                <a:sym typeface="Symbol"/>
              </a:rPr>
              <a:t>1/2</a:t>
            </a:r>
            <a:r>
              <a:rPr lang="en-US" dirty="0" smtClean="0">
                <a:sym typeface="Symbol"/>
              </a:rPr>
              <a:t>N</a:t>
            </a:r>
            <a:r>
              <a:rPr lang="en-US" baseline="30000" dirty="0" smtClean="0">
                <a:sym typeface="Symbol"/>
              </a:rPr>
              <a:t>3/4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t </a:t>
            </a:r>
            <a:r>
              <a:rPr lang="en-US" dirty="0" smtClean="0">
                <a:sym typeface="Wingdings" pitchFamily="2" charset="2"/>
              </a:rPr>
              <a:t>is expected to be the shortest vector of L if d</a:t>
            </a:r>
            <a:r>
              <a:rPr lang="en-US" dirty="0" smtClean="0">
                <a:sym typeface="Symbol"/>
              </a:rPr>
              <a:t>N</a:t>
            </a:r>
            <a:r>
              <a:rPr lang="en-US" baseline="30000" dirty="0" smtClean="0">
                <a:sym typeface="Symbol"/>
              </a:rPr>
              <a:t>1/4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M.Wiener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Cryptanalysis of short RSA secret exponents</a:t>
            </a:r>
            <a:r>
              <a:rPr lang="en-US" sz="2400" dirty="0" smtClean="0">
                <a:solidFill>
                  <a:schemeClr val="bg1"/>
                </a:solidFill>
              </a:rPr>
              <a:t>, IEEE Trans. Theory 36 (1990), no. 3, 553-558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Low-dimensional attacks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RSA </a:t>
            </a:r>
            <a:r>
              <a:rPr lang="en-US" sz="2800" dirty="0" smtClean="0">
                <a:solidFill>
                  <a:schemeClr val="bg1"/>
                </a:solidFill>
              </a:rPr>
              <a:t> signatures with constant-based 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600200"/>
            <a:ext cx="4267200" cy="3886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signing protocol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constant 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defining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padding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message m to sign: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M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&lt;&lt;N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sign s=(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P+m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[mod N]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checking s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P+m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[mod N]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19600" y="1600200"/>
            <a:ext cx="47244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 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P+m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[mod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N],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=1,…,3)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s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(P+m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)(P+m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)(P+m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consider 2-rank lattice L of (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x,y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)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:x-y where 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, then {(,1),(N,0)}: a base of 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find u=(u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,u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 whose distance to t=(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,0) is 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vol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(L)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N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=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-u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= -u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E.Brier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C.Clavier,J-S.Coron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 err="1" smtClean="0">
                <a:solidFill>
                  <a:schemeClr val="bg1"/>
                </a:solidFill>
              </a:rPr>
              <a:t>D.Naccache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Cryptanalysis of RSA signatures with fixed-pattern padding</a:t>
            </a:r>
            <a:r>
              <a:rPr lang="en-US" sz="2400" dirty="0" smtClean="0">
                <a:solidFill>
                  <a:schemeClr val="bg1"/>
                </a:solidFill>
              </a:rPr>
              <a:t>, Proc. CRYPTO01, LNCS, vol. 2139, IACR, Springer-</a:t>
            </a:r>
            <a:r>
              <a:rPr lang="en-US" sz="2400" dirty="0" err="1" smtClean="0">
                <a:solidFill>
                  <a:schemeClr val="bg1"/>
                </a:solidFill>
              </a:rPr>
              <a:t>Verlag</a:t>
            </a:r>
            <a:r>
              <a:rPr lang="en-US" sz="2400" dirty="0" smtClean="0">
                <a:solidFill>
                  <a:schemeClr val="bg1"/>
                </a:solidFill>
              </a:rPr>
              <a:t>, 2001, pp. 433-439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Low-dimensional attacks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Elgamal</a:t>
            </a:r>
            <a:r>
              <a:rPr lang="en-US" sz="2800" dirty="0" smtClean="0">
                <a:solidFill>
                  <a:schemeClr val="bg1"/>
                </a:solidFill>
              </a:rPr>
              <a:t> signature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600200"/>
            <a:ext cx="4191000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b="1" dirty="0" err="1" smtClean="0"/>
              <a:t>E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lgamal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signature in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GnuPG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a random k: k&lt;p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3/8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gcd(k,p-1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signature is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where a=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 b=(m-ax)k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 (p-1)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648200" y="1600200"/>
            <a:ext cx="40386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(m-ax)k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[mod p-1]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bk+ax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[mod p-1]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consider 2-rank lattice L of (,)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b+a0 [mod p-1]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(L)=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(p-1)/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gcd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(a,b,p-1)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p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find 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bu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m [mod p-1]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solve CVP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t=(u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-k,u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-x) is close u=(u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,u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P.Q.Nguyen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Can we trust cryptographic software? Cryptographic flaws in GNU Privacy Guard v1.2.3</a:t>
            </a:r>
            <a:r>
              <a:rPr lang="en-US" sz="2400" dirty="0" smtClean="0">
                <a:solidFill>
                  <a:schemeClr val="bg1"/>
                </a:solidFill>
              </a:rPr>
              <a:t>, Advances in Cryptology – Proc. EUROCRYPT04, LNCS, vol. 3207, Springer, 2004, pp. 555-570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Polynomial attacks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univariate</a:t>
            </a:r>
            <a:r>
              <a:rPr lang="en-US" sz="2400" dirty="0" smtClean="0">
                <a:solidFill>
                  <a:schemeClr val="bg1"/>
                </a:solidFill>
              </a:rPr>
              <a:t> modular equation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RSA encryption with a small 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that m is of the form m=m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+2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 where m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,k,s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but only s is secret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c=m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mod N = (m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+2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s)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mod N which after division by a suitable power of 2, can rewritten as P(s)0 [mod N] where P(x)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[x] is a monic polynomial of degree e whose coefficients can be derived from c,k,m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600200"/>
            <a:ext cx="4038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Let P(x)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[x] be 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monic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polynomial of degree  in one variable, and let N be an integer of unknown factorization. Then one can in time polynomial in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logN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,) all integers 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such that P(x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)0[mod N] and |x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|N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1/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Polynomial attacks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gcd</a:t>
            </a:r>
            <a:r>
              <a:rPr lang="en-US" sz="2400" dirty="0" smtClean="0">
                <a:solidFill>
                  <a:schemeClr val="bg1"/>
                </a:solidFill>
              </a:rPr>
              <a:t> generalization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600200"/>
            <a:ext cx="4114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Let P(x)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Z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[x] be a monic polynomial of degree  in one variable, and let N be an integer of unknown factorization. Let 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STIXFourteen" pitchFamily="2" charset="0"/>
                <a:ea typeface="+mn-ea"/>
                <a:cs typeface="+mn-cs"/>
                <a:sym typeface="Symbol" pitchFamily="18" charset="2"/>
              </a:rPr>
              <a:t>Q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:01. Then one can find in time polynomial in (logN,) and the bit-zise of  all integers 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such that gcd(P(x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),N)N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|x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|N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x/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191000" y="1600200"/>
            <a:ext cx="49530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factoring with a hint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N=pq, 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:p=p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, 0&lt;N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1/4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consider P(x)=p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+x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gcd(P(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),N)=p&gt;N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1/2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eN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1/4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factoring of N=p</a:t>
            </a:r>
            <a:r>
              <a:rPr kumimoji="0" lang="en-US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q</a:t>
            </a:r>
            <a:endParaRPr kumimoji="0" lang="en-US" sz="2400" b="1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assume r is large; p,q need not be prime and p=p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+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consider P(x)=(p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+x)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gcd(P(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),N)=p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linear congruence a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>
                <a:sym typeface="Symbol"/>
              </a:rPr>
              <a:t>b</a:t>
            </a:r>
            <a:r>
              <a:rPr lang="en-US" dirty="0" smtClean="0">
                <a:sym typeface="Symbol"/>
              </a:rPr>
              <a:t>[mod m]</a:t>
            </a:r>
          </a:p>
          <a:p>
            <a:r>
              <a:rPr lang="en-US" dirty="0" smtClean="0"/>
              <a:t>If n small, then we can find a solution such that x</a:t>
            </a:r>
            <a:r>
              <a:rPr lang="en-US" baseline="-25000" dirty="0" smtClean="0"/>
              <a:t>i</a:t>
            </a:r>
            <a:r>
              <a:rPr lang="en-US" dirty="0" smtClean="0"/>
              <a:t>=O(m</a:t>
            </a:r>
            <a:r>
              <a:rPr lang="en-US" baseline="30000" dirty="0" smtClean="0"/>
              <a:t>1/n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there is a solution such that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… 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is such smaller than m, then it can probably be recovered in practice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Lattices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definition without </a:t>
            </a:r>
            <a:r>
              <a:rPr lang="en-US" dirty="0" smtClean="0">
                <a:solidFill>
                  <a:schemeClr val="bg1"/>
                </a:solidFill>
              </a:rPr>
              <a:t>bases)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ym typeface="Symbol"/>
              </a:rPr>
              <a:t>Lattice</a:t>
            </a:r>
            <a:r>
              <a:rPr lang="en-US" dirty="0" smtClean="0">
                <a:sym typeface="Symbol"/>
              </a:rPr>
              <a:t> of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sym typeface="Symbol"/>
              </a:rPr>
              <a:t>is a discrete subgroup of (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sym typeface="Symbol"/>
              </a:rPr>
              <a:t>,+)</a:t>
            </a:r>
            <a:endParaRPr lang="en-US" b="1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≠</a:t>
            </a:r>
            <a:r>
              <a:rPr lang="en-US" dirty="0" smtClean="0"/>
              <a:t>L </a:t>
            </a:r>
            <a:r>
              <a:rPr lang="en-US" dirty="0" smtClean="0">
                <a:sym typeface="Symbol"/>
              </a:rPr>
              <a:t>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called a lattice  (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 L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 </a:t>
            </a:r>
            <a:r>
              <a:rPr lang="en-US" b="1" dirty="0" smtClean="0">
                <a:latin typeface="Cambria Math"/>
                <a:ea typeface="Cambria Math"/>
                <a:sym typeface="Wingdings" pitchFamily="2" charset="2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-</a:t>
            </a:r>
            <a:r>
              <a:rPr lang="en-US" b="1" dirty="0" smtClean="0">
                <a:latin typeface="Cambria Math"/>
                <a:ea typeface="Cambria Math"/>
                <a:sym typeface="Wingdings" pitchFamily="2" charset="2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 L)</a:t>
            </a:r>
          </a:p>
          <a:p>
            <a:r>
              <a:rPr lang="en-US" dirty="0" smtClean="0">
                <a:latin typeface="Cambria Math"/>
                <a:ea typeface="Cambria Math"/>
                <a:sym typeface="Symbol"/>
              </a:rPr>
              <a:t>Subgroup of a lattice is a lattice</a:t>
            </a:r>
          </a:p>
          <a:p>
            <a:r>
              <a:rPr lang="en-US" dirty="0" smtClean="0">
                <a:latin typeface="Cambria Math"/>
                <a:ea typeface="Cambria Math"/>
                <a:sym typeface="Symbol"/>
              </a:rPr>
              <a:t>Examples</a:t>
            </a:r>
          </a:p>
          <a:p>
            <a:pPr lvl="1"/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  </a:t>
            </a:r>
            <a:r>
              <a:rPr lang="en-US" dirty="0">
                <a:latin typeface="Cambria Math"/>
                <a:ea typeface="Cambria Math"/>
                <a:sym typeface="Symbol"/>
              </a:rPr>
              <a:t>i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 a lattice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,…,a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integers, then L = {(x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,…,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-25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)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/ 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+…+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-25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=0} is a lattice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,…,a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m: integers, then L = {(x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,…,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-25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)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/ 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+…+a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0 [mod m]} is a lattice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Lattices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(definition with generating sets)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b</a:t>
            </a:r>
            <a:r>
              <a:rPr lang="en-US" b="1" baseline="-25000" dirty="0" smtClean="0"/>
              <a:t>1</a:t>
            </a:r>
            <a:r>
              <a:rPr lang="en-US" dirty="0" smtClean="0"/>
              <a:t>,…,</a:t>
            </a:r>
            <a:r>
              <a:rPr lang="en-US" b="1" dirty="0" err="1" smtClean="0"/>
              <a:t>b</a:t>
            </a:r>
            <a:r>
              <a:rPr lang="en-US" b="1" baseline="-25000" dirty="0" err="1"/>
              <a:t>m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</a:t>
            </a:r>
          </a:p>
          <a:p>
            <a:r>
              <a:rPr lang="en-US" dirty="0" smtClean="0">
                <a:latin typeface="Cambria Math"/>
                <a:ea typeface="Cambria Math"/>
                <a:sym typeface="Symbol"/>
              </a:rPr>
              <a:t>Let B be the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mn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matrix whose rows are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b="1" baseline="-25000" dirty="0" smtClean="0">
                <a:latin typeface="Cambria Math"/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,…,</a:t>
            </a:r>
            <a:r>
              <a:rPr lang="en-US" b="1" dirty="0" err="1" smtClean="0">
                <a:latin typeface="Cambria Math"/>
                <a:ea typeface="Cambria Math"/>
                <a:sym typeface="Symbol"/>
              </a:rPr>
              <a:t>b</a:t>
            </a:r>
            <a:r>
              <a:rPr lang="en-US" b="1" baseline="-25000" dirty="0" err="1" smtClean="0">
                <a:latin typeface="Cambria Math"/>
                <a:ea typeface="Cambria Math"/>
                <a:sym typeface="Symbol"/>
              </a:rPr>
              <a:t>m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;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Then the set of all integer combinations of the </a:t>
            </a:r>
            <a:r>
              <a:rPr lang="en-US" b="1" dirty="0" smtClean="0"/>
              <a:t>b</a:t>
            </a:r>
            <a:r>
              <a:rPr lang="en-US" b="1" baseline="-25000" dirty="0" smtClean="0"/>
              <a:t>i</a:t>
            </a:r>
            <a:r>
              <a:rPr lang="en-US" dirty="0" smtClean="0"/>
              <a:t>’s is a lattice: L=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m</a:t>
            </a:r>
            <a:r>
              <a:rPr lang="en-US" dirty="0" err="1" smtClean="0"/>
              <a:t>B</a:t>
            </a:r>
            <a:r>
              <a:rPr lang="en-US" dirty="0" smtClean="0"/>
              <a:t>={a</a:t>
            </a:r>
            <a:r>
              <a:rPr lang="en-US" baseline="-25000" dirty="0" smtClean="0"/>
              <a:t>1</a:t>
            </a:r>
            <a:r>
              <a:rPr lang="en-US" b="1" dirty="0" smtClean="0"/>
              <a:t>b</a:t>
            </a:r>
            <a:r>
              <a:rPr lang="en-US" b="1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a</a:t>
            </a:r>
            <a:r>
              <a:rPr lang="en-US" baseline="-25000" dirty="0" err="1" smtClean="0"/>
              <a:t>m</a:t>
            </a:r>
            <a:r>
              <a:rPr lang="en-US" b="1" dirty="0" err="1" smtClean="0"/>
              <a:t>b</a:t>
            </a:r>
            <a:r>
              <a:rPr lang="en-US" b="1" baseline="-25000" dirty="0" err="1"/>
              <a:t>m</a:t>
            </a:r>
            <a:r>
              <a:rPr lang="en-US" dirty="0" smtClean="0"/>
              <a:t>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}</a:t>
            </a:r>
          </a:p>
          <a:p>
            <a:r>
              <a:rPr lang="en-US" dirty="0" smtClean="0"/>
              <a:t>B is a generating set of lattice L and we say L is spanned by </a:t>
            </a:r>
            <a:r>
              <a:rPr lang="en-US" b="1" dirty="0" smtClean="0"/>
              <a:t>b</a:t>
            </a:r>
            <a:r>
              <a:rPr lang="en-US" b="1" baseline="-25000" dirty="0" smtClean="0"/>
              <a:t>i</a:t>
            </a:r>
            <a:r>
              <a:rPr lang="en-US" dirty="0" smtClean="0"/>
              <a:t>’s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a,b</a:t>
            </a:r>
            <a:r>
              <a:rPr lang="en-US" dirty="0" smtClean="0"/>
              <a:t>: integers. The set </a:t>
            </a:r>
            <a:r>
              <a:rPr lang="en-US" dirty="0" err="1" smtClean="0"/>
              <a:t>a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dirty="0" err="1" smtClean="0"/>
              <a:t>+b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dirty="0" smtClean="0"/>
              <a:t> of all integer combinations of a and b is a lattice: it is actually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Lattices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(definition with bases)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b</a:t>
            </a:r>
            <a:r>
              <a:rPr lang="en-US" b="1" baseline="-25000" dirty="0" smtClean="0"/>
              <a:t>1</a:t>
            </a:r>
            <a:r>
              <a:rPr lang="en-US" dirty="0" smtClean="0"/>
              <a:t>,…,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m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/>
              <a:t>are linearly independent, they span a lattice L, and all lattices of this type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/>
              </a:rPr>
              <a:t>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matrix B formed by the </a:t>
            </a:r>
            <a:r>
              <a:rPr lang="en-US" b="1" dirty="0" smtClean="0"/>
              <a:t>b</a:t>
            </a:r>
            <a:r>
              <a:rPr lang="en-US" b="1" baseline="-25000" dirty="0" smtClean="0"/>
              <a:t>i</a:t>
            </a:r>
            <a:r>
              <a:rPr lang="en-US" dirty="0" smtClean="0"/>
              <a:t>’s is such that Gram(B)=</a:t>
            </a:r>
            <a:r>
              <a:rPr lang="en-US" dirty="0" err="1" smtClean="0"/>
              <a:t>det</a:t>
            </a:r>
            <a:r>
              <a:rPr lang="en-US" dirty="0" smtClean="0"/>
              <a:t>(BB</a:t>
            </a:r>
            <a:r>
              <a:rPr lang="en-US" baseline="30000" dirty="0" smtClean="0"/>
              <a:t>T</a:t>
            </a:r>
            <a:r>
              <a:rPr lang="en-US" dirty="0" smtClean="0"/>
              <a:t>)&gt;0.</a:t>
            </a:r>
          </a:p>
          <a:p>
            <a:r>
              <a:rPr lang="en-US" dirty="0" smtClean="0"/>
              <a:t>The matrix B is a basis of L</a:t>
            </a:r>
          </a:p>
          <a:p>
            <a:r>
              <a:rPr lang="en-US" dirty="0" smtClean="0"/>
              <a:t>There are infinitely many bases</a:t>
            </a:r>
          </a:p>
          <a:p>
            <a:r>
              <a:rPr lang="en-US" dirty="0" smtClean="0"/>
              <a:t>The dimension of L is </a:t>
            </a:r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Lattice volume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L be a lattice in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/>
              <a:t>, if using the definition with bases, then volume of lattice L: </a:t>
            </a:r>
            <a:r>
              <a:rPr lang="en-US" dirty="0" err="1" smtClean="0"/>
              <a:t>vol</a:t>
            </a:r>
            <a:r>
              <a:rPr lang="en-US" dirty="0" smtClean="0"/>
              <a:t>(L)=</a:t>
            </a:r>
            <a:r>
              <a:rPr lang="en-US" dirty="0" smtClean="0">
                <a:sym typeface="Symbol"/>
              </a:rPr>
              <a:t>Gram(B), where Gram(B)=</a:t>
            </a:r>
            <a:r>
              <a:rPr lang="en-US" dirty="0" err="1" smtClean="0">
                <a:sym typeface="Symbol"/>
              </a:rPr>
              <a:t>det</a:t>
            </a:r>
            <a:r>
              <a:rPr lang="en-US" dirty="0" smtClean="0">
                <a:sym typeface="Symbol"/>
              </a:rPr>
              <a:t>(BB</a:t>
            </a:r>
            <a:r>
              <a:rPr lang="en-US" baseline="30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Examples</a:t>
            </a:r>
          </a:p>
          <a:p>
            <a:pPr lvl="1"/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: integers. The set of all integer linear combinations of a and b is a lattice. Its volume is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m: integers. L={(x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)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sym typeface="Symbol"/>
              </a:rPr>
              <a:t> /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+…+a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0 [mod m]} is a lattice. And </a:t>
            </a:r>
            <a:r>
              <a:rPr lang="en-US" dirty="0" err="1" smtClean="0">
                <a:sym typeface="Symbol"/>
              </a:rPr>
              <a:t>vol</a:t>
            </a:r>
            <a:r>
              <a:rPr lang="en-US" dirty="0" smtClean="0">
                <a:sym typeface="Symbol"/>
              </a:rPr>
              <a:t>(L)=m/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err="1" smtClean="0">
                <a:sym typeface="Symbol"/>
              </a:rPr>
              <a:t>,m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Successive minima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Let L be a </a:t>
            </a:r>
            <a:r>
              <a:rPr lang="en-US" dirty="0" smtClean="0"/>
              <a:t>m-dimensional </a:t>
            </a:r>
            <a:r>
              <a:rPr lang="en-US" dirty="0" smtClean="0"/>
              <a:t>lattice in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/>
              <a:t>,</a:t>
            </a:r>
          </a:p>
          <a:p>
            <a:r>
              <a:rPr lang="en-US" dirty="0" smtClean="0"/>
              <a:t>For all 1</a:t>
            </a:r>
            <a:r>
              <a:rPr lang="en-US" dirty="0" smtClean="0">
                <a:sym typeface="Symbol"/>
              </a:rPr>
              <a:t>k</a:t>
            </a:r>
            <a:r>
              <a:rPr lang="en-US" dirty="0" smtClean="0">
                <a:sym typeface="Symbol"/>
              </a:rPr>
              <a:t>m, </a:t>
            </a:r>
            <a:r>
              <a:rPr lang="en-US" dirty="0" smtClean="0">
                <a:sym typeface="Symbol"/>
              </a:rPr>
              <a:t>the </a:t>
            </a:r>
            <a:r>
              <a:rPr lang="en-US" dirty="0" err="1" smtClean="0">
                <a:sym typeface="Symbol"/>
              </a:rPr>
              <a:t>k</a:t>
            </a:r>
            <a:r>
              <a:rPr lang="en-US" baseline="30000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minimum 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(L) is the smallest r&gt;0 such that there exist k linearly independent vectors of L with norm r</a:t>
            </a:r>
          </a:p>
          <a:p>
            <a:r>
              <a:rPr lang="en-US" dirty="0" smtClean="0">
                <a:sym typeface="Symbol"/>
              </a:rPr>
              <a:t>A shortest non-zero vector of L has norm 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(L)</a:t>
            </a:r>
          </a:p>
          <a:p>
            <a:r>
              <a:rPr lang="en-US" dirty="0" smtClean="0">
                <a:sym typeface="Symbol"/>
              </a:rPr>
              <a:t>Theorem: 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(L)(</a:t>
            </a:r>
            <a:r>
              <a:rPr lang="en-US" dirty="0" smtClean="0">
                <a:sym typeface="Symbol"/>
              </a:rPr>
              <a:t>m)</a:t>
            </a:r>
            <a:r>
              <a:rPr lang="en-US" dirty="0" err="1" smtClean="0">
                <a:sym typeface="Symbol"/>
              </a:rPr>
              <a:t>vol</a:t>
            </a:r>
            <a:r>
              <a:rPr lang="en-US" dirty="0" smtClean="0">
                <a:sym typeface="Symbol"/>
              </a:rPr>
              <a:t>(L)</a:t>
            </a:r>
            <a:r>
              <a:rPr lang="en-US" baseline="30000" dirty="0" smtClean="0">
                <a:sym typeface="Symbol"/>
              </a:rPr>
              <a:t>1/4</a:t>
            </a:r>
            <a:r>
              <a:rPr lang="en-US" dirty="0" smtClean="0">
                <a:sym typeface="Symbol"/>
              </a:rPr>
              <a:t>	[</a:t>
            </a:r>
            <a:r>
              <a:rPr lang="en-US" dirty="0" err="1" smtClean="0">
                <a:sym typeface="Symbol"/>
              </a:rPr>
              <a:t>Minkowski</a:t>
            </a:r>
            <a:r>
              <a:rPr lang="en-US" dirty="0" smtClean="0">
                <a:sym typeface="Symbol"/>
              </a:rPr>
              <a:t>]</a:t>
            </a:r>
          </a:p>
          <a:p>
            <a:r>
              <a:rPr lang="en-US" dirty="0" smtClean="0">
                <a:sym typeface="Symbol"/>
              </a:rPr>
              <a:t>If L is random, the one expects that 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(L)=O(d)</a:t>
            </a:r>
            <a:r>
              <a:rPr lang="en-US" dirty="0" err="1" smtClean="0">
                <a:sym typeface="Symbol"/>
              </a:rPr>
              <a:t>vol</a:t>
            </a:r>
            <a:r>
              <a:rPr lang="en-US" dirty="0" smtClean="0">
                <a:sym typeface="Symbol"/>
              </a:rPr>
              <a:t>(L)</a:t>
            </a:r>
            <a:r>
              <a:rPr lang="en-US" baseline="30000" dirty="0" smtClean="0">
                <a:sym typeface="Symbol"/>
              </a:rPr>
              <a:t>1/4</a:t>
            </a:r>
            <a:r>
              <a:rPr lang="en-US" dirty="0" smtClean="0">
                <a:sym typeface="Symbol"/>
              </a:rPr>
              <a:t> and that a reduced basis satisfies ||</a:t>
            </a:r>
            <a:r>
              <a:rPr lang="en-US" b="1" dirty="0" smtClean="0">
                <a:sym typeface="Symbol"/>
              </a:rPr>
              <a:t>b</a:t>
            </a:r>
            <a:r>
              <a:rPr lang="en-US" b="1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||=O(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(L)).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20135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H.Minkowski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err="1" smtClean="0">
                <a:solidFill>
                  <a:schemeClr val="bg1"/>
                </a:solidFill>
              </a:rPr>
              <a:t>Geometrie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der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Zahlen</a:t>
            </a:r>
            <a:r>
              <a:rPr lang="en-US" sz="2400" i="1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Teubner-Verlag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Leizig</a:t>
            </a:r>
            <a:r>
              <a:rPr lang="en-US" sz="2400" dirty="0" smtClean="0">
                <a:solidFill>
                  <a:schemeClr val="bg1"/>
                </a:solidFill>
              </a:rPr>
              <a:t>, 1896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Lattice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Let L be a </a:t>
            </a:r>
            <a:r>
              <a:rPr lang="en-US" dirty="0" smtClean="0"/>
              <a:t>m-dimensional </a:t>
            </a:r>
            <a:r>
              <a:rPr lang="en-US" dirty="0" smtClean="0"/>
              <a:t>lattice in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/>
              <a:t>given by a random basis</a:t>
            </a:r>
          </a:p>
          <a:p>
            <a:r>
              <a:rPr lang="en-US" b="1" dirty="0" smtClean="0"/>
              <a:t>Shortest Vector Problem – SVP</a:t>
            </a:r>
            <a:r>
              <a:rPr lang="en-US" dirty="0" smtClean="0"/>
              <a:t>. Find </a:t>
            </a:r>
            <a:r>
              <a:rPr lang="en-US" b="1" dirty="0" err="1" smtClean="0"/>
              <a:t>x</a:t>
            </a:r>
            <a:r>
              <a:rPr lang="en-US" dirty="0" err="1" smtClean="0">
                <a:sym typeface="Symbol"/>
              </a:rPr>
              <a:t>L</a:t>
            </a:r>
            <a:r>
              <a:rPr lang="en-US" dirty="0" smtClean="0">
                <a:sym typeface="Symbol"/>
              </a:rPr>
              <a:t> such that ||</a:t>
            </a:r>
            <a:r>
              <a:rPr lang="en-US" b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||=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(L); or ||</a:t>
            </a:r>
            <a:r>
              <a:rPr lang="en-US" b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||=O(</a:t>
            </a:r>
            <a:r>
              <a:rPr lang="en-US" dirty="0" err="1" smtClean="0">
                <a:sym typeface="Symbol"/>
              </a:rPr>
              <a:t>vol</a:t>
            </a:r>
            <a:r>
              <a:rPr lang="en-US" dirty="0" smtClean="0">
                <a:sym typeface="Symbol"/>
              </a:rPr>
              <a:t>(L)</a:t>
            </a:r>
            <a:r>
              <a:rPr lang="en-US" baseline="30000" dirty="0" smtClean="0">
                <a:sym typeface="Symbol"/>
              </a:rPr>
              <a:t>1/4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b="1" dirty="0" smtClean="0">
                <a:sym typeface="Symbol"/>
              </a:rPr>
              <a:t>Lattice Reduction</a:t>
            </a:r>
            <a:r>
              <a:rPr lang="en-US" dirty="0" smtClean="0">
                <a:sym typeface="Symbol"/>
              </a:rPr>
              <a:t>. Find a basis not far from 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(L)’s</a:t>
            </a:r>
          </a:p>
          <a:p>
            <a:r>
              <a:rPr lang="en-US" b="1" dirty="0" smtClean="0">
                <a:sym typeface="Symbol"/>
              </a:rPr>
              <a:t>Closest Vector Problem – CVP</a:t>
            </a:r>
            <a:r>
              <a:rPr lang="en-US" dirty="0" smtClean="0">
                <a:sym typeface="Symbol"/>
              </a:rPr>
              <a:t>. Given </a:t>
            </a:r>
            <a:r>
              <a:rPr lang="en-US" b="1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in the linear span of L, find </a:t>
            </a:r>
            <a:r>
              <a:rPr lang="en-US" b="1" dirty="0" err="1" smtClean="0"/>
              <a:t>x</a:t>
            </a:r>
            <a:r>
              <a:rPr lang="en-US" dirty="0" err="1" smtClean="0">
                <a:sym typeface="Symbol"/>
              </a:rPr>
              <a:t>L</a:t>
            </a:r>
            <a:r>
              <a:rPr lang="en-US" dirty="0" smtClean="0">
                <a:sym typeface="Symbol"/>
              </a:rPr>
              <a:t> minimizing ||</a:t>
            </a:r>
            <a:r>
              <a:rPr lang="en-US" b="1" dirty="0" smtClean="0">
                <a:sym typeface="Symbol"/>
              </a:rPr>
              <a:t>x-t</a:t>
            </a:r>
            <a:r>
              <a:rPr lang="en-US" dirty="0" smtClean="0">
                <a:sym typeface="Symbol"/>
              </a:rPr>
              <a:t>||; or ||</a:t>
            </a:r>
            <a:r>
              <a:rPr lang="en-US" b="1" dirty="0" smtClean="0">
                <a:sym typeface="Symbol"/>
              </a:rPr>
              <a:t>x-t</a:t>
            </a:r>
            <a:r>
              <a:rPr lang="en-US" dirty="0" smtClean="0">
                <a:sym typeface="Symbol"/>
              </a:rPr>
              <a:t>|| close to </a:t>
            </a:r>
            <a:r>
              <a:rPr lang="en-US" dirty="0" err="1" smtClean="0">
                <a:sym typeface="Symbol"/>
              </a:rPr>
              <a:t>vol</a:t>
            </a:r>
            <a:r>
              <a:rPr lang="en-US" dirty="0" smtClean="0">
                <a:sym typeface="Symbol"/>
              </a:rPr>
              <a:t>(L)</a:t>
            </a:r>
            <a:r>
              <a:rPr lang="en-US" baseline="30000" dirty="0" smtClean="0">
                <a:sym typeface="Symbol"/>
              </a:rPr>
              <a:t>1/4</a:t>
            </a:r>
            <a:r>
              <a:rPr lang="en-US" dirty="0" smtClean="0">
                <a:sym typeface="Symbol"/>
              </a:rPr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Reduction notions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goal of lattice (basis) reduction is to prove the existence of nice lattice bases in very lattice. Such nice bases are called </a:t>
            </a:r>
            <a:r>
              <a:rPr lang="en-US" i="1" dirty="0" smtClean="0"/>
              <a:t>reduced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wo important notions: </a:t>
            </a:r>
          </a:p>
          <a:p>
            <a:pPr lvl="1"/>
            <a:r>
              <a:rPr lang="en-US" dirty="0" err="1" smtClean="0"/>
              <a:t>Hermite-Korkine-Zolotazev</a:t>
            </a:r>
            <a:r>
              <a:rPr lang="en-US" dirty="0" smtClean="0"/>
              <a:t> reduction – </a:t>
            </a:r>
            <a:r>
              <a:rPr lang="en-US" b="1" dirty="0" smtClean="0"/>
              <a:t>HKZ</a:t>
            </a:r>
            <a:r>
              <a:rPr lang="en-US" dirty="0" smtClean="0"/>
              <a:t> notion</a:t>
            </a:r>
          </a:p>
          <a:p>
            <a:pPr lvl="1"/>
            <a:r>
              <a:rPr lang="en-US" dirty="0" err="1" smtClean="0"/>
              <a:t>Lenstra-Lenstra-Lovasz</a:t>
            </a:r>
            <a:r>
              <a:rPr lang="en-US" dirty="0" smtClean="0"/>
              <a:t> reduction – </a:t>
            </a:r>
            <a:r>
              <a:rPr lang="en-US" b="1" dirty="0" smtClean="0"/>
              <a:t>LLL</a:t>
            </a:r>
            <a:r>
              <a:rPr lang="en-US" dirty="0" smtClean="0"/>
              <a:t> notion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24400"/>
            <a:ext cx="91440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G.Hanrot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D.Stahle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Improved analysis of </a:t>
            </a:r>
            <a:r>
              <a:rPr lang="en-US" sz="2400" i="1" dirty="0" err="1" smtClean="0">
                <a:solidFill>
                  <a:schemeClr val="bg1"/>
                </a:solidFill>
              </a:rPr>
              <a:t>kannan’s</a:t>
            </a:r>
            <a:r>
              <a:rPr lang="en-US" sz="2400" i="1" dirty="0" smtClean="0">
                <a:solidFill>
                  <a:schemeClr val="bg1"/>
                </a:solidFill>
              </a:rPr>
              <a:t> shortest lattice vector algorithm,</a:t>
            </a:r>
            <a:r>
              <a:rPr lang="en-US" sz="2400" dirty="0" smtClean="0">
                <a:solidFill>
                  <a:schemeClr val="bg1"/>
                </a:solidFill>
              </a:rPr>
              <a:t> Advanced in cryptology, Proc. CRYPTO97, LNCS, vol.4622, Springer, 2007, pp. 170-186.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A.K.Lenstra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H.W.Lenstra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 err="1" smtClean="0">
                <a:solidFill>
                  <a:schemeClr val="bg1"/>
                </a:solidFill>
              </a:rPr>
              <a:t>L.Lovasz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Factoring polynomials with rational coefficients, </a:t>
            </a:r>
            <a:r>
              <a:rPr lang="en-US" sz="2400" dirty="0" err="1" smtClean="0">
                <a:solidFill>
                  <a:schemeClr val="bg1"/>
                </a:solidFill>
              </a:rPr>
              <a:t>Mathematische</a:t>
            </a:r>
            <a:r>
              <a:rPr lang="en-US" sz="2400" dirty="0" smtClean="0">
                <a:solidFill>
                  <a:schemeClr val="bg1"/>
                </a:solidFill>
              </a:rPr>
              <a:t> Ann. 26 (1982), 513-534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Low-dimensional attacks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underlying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>
                <a:sym typeface="Symbol"/>
              </a:rPr>
              <a:t>b</a:t>
            </a:r>
            <a:r>
              <a:rPr lang="en-US" dirty="0" smtClean="0">
                <a:sym typeface="Symbol"/>
              </a:rPr>
              <a:t> [mod </a:t>
            </a:r>
            <a:r>
              <a:rPr lang="en-US" dirty="0" smtClean="0">
                <a:sym typeface="Symbol"/>
              </a:rPr>
              <a:t>M] </a:t>
            </a:r>
            <a:r>
              <a:rPr lang="en-US" dirty="0" smtClean="0">
                <a:sym typeface="Symbol"/>
              </a:rPr>
              <a:t>where</a:t>
            </a:r>
          </a:p>
          <a:p>
            <a:pPr lvl="1"/>
            <a:r>
              <a:rPr lang="en-US" dirty="0" smtClean="0">
                <a:sym typeface="Symbol"/>
              </a:rPr>
              <a:t>The size of unknown integer x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’s is small</a:t>
            </a:r>
          </a:p>
          <a:p>
            <a:pPr lvl="1"/>
            <a:r>
              <a:rPr lang="en-US" dirty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b, </a:t>
            </a:r>
            <a:r>
              <a:rPr lang="en-US" dirty="0" smtClean="0">
                <a:sym typeface="Symbol"/>
              </a:rPr>
              <a:t>M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dirty="0" smtClean="0">
                <a:sym typeface="Symbol"/>
              </a:rPr>
              <a:t>: be known</a:t>
            </a:r>
            <a:endParaRPr lang="en-US" dirty="0">
              <a:sym typeface="Symbol"/>
            </a:endParaRPr>
          </a:p>
          <a:p>
            <a:r>
              <a:rPr lang="en-US" dirty="0" smtClean="0"/>
              <a:t>If n: small. Lattice reduction can efficiently find a solution 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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0 [mod </a:t>
            </a:r>
            <a:r>
              <a:rPr lang="en-US" dirty="0" smtClean="0">
                <a:sym typeface="Symbol"/>
              </a:rPr>
              <a:t>M] </a:t>
            </a:r>
            <a:r>
              <a:rPr lang="en-US" dirty="0" smtClean="0">
                <a:sym typeface="Wingdings" pitchFamily="2" charset="2"/>
              </a:rPr>
              <a:t> finding a very short lattice vector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≠0 [mod </a:t>
            </a:r>
            <a:r>
              <a:rPr lang="en-US" dirty="0" smtClean="0"/>
              <a:t>M] </a:t>
            </a:r>
            <a:r>
              <a:rPr lang="en-US" dirty="0" smtClean="0">
                <a:sym typeface="Wingdings" pitchFamily="2" charset="2"/>
              </a:rPr>
              <a:t> finding a very close lattice vector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>
                <a:sym typeface="Symbol"/>
              </a:rPr>
              <a:t></a:t>
            </a:r>
            <a:r>
              <a:rPr lang="en-US" dirty="0" smtClean="0"/>
              <a:t> 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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sym typeface="Symbol"/>
              </a:rPr>
              <a:t> such that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  </a:t>
            </a:r>
            <a:r>
              <a:rPr lang="en-US" dirty="0" smtClean="0"/>
              <a:t>…</a:t>
            </a:r>
            <a:r>
              <a:rPr lang="en-US" dirty="0" smtClean="0">
                <a:sym typeface="Symbol"/>
              </a:rPr>
              <a:t>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&lt;M,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0 [mod </a:t>
            </a:r>
            <a:r>
              <a:rPr lang="en-US" dirty="0" smtClean="0">
                <a:sym typeface="Symbol"/>
              </a:rPr>
              <a:t>M] </a:t>
            </a:r>
            <a:r>
              <a:rPr lang="en-US" dirty="0" smtClean="0">
                <a:sym typeface="Wingdings" pitchFamily="2" charset="2"/>
              </a:rPr>
              <a:t> there exists an exception short vector in a certain lattice</a:t>
            </a:r>
          </a:p>
          <a:p>
            <a:pPr lvl="1"/>
            <a:r>
              <a:rPr lang="en-US" dirty="0" smtClean="0"/>
              <a:t>b≠0 [mod </a:t>
            </a:r>
            <a:r>
              <a:rPr lang="en-US" dirty="0" smtClean="0"/>
              <a:t>M] </a:t>
            </a:r>
            <a:r>
              <a:rPr lang="en-US" dirty="0" smtClean="0">
                <a:sym typeface="Wingdings" pitchFamily="2" charset="2"/>
              </a:rPr>
              <a:t> there exist a vector in a certain lattice which is unusually close to a certain target vector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1345</Words>
  <Application>Microsoft Office PowerPoint</Application>
  <PresentationFormat>On-screen Show (4:3)</PresentationFormat>
  <Paragraphs>112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Public-key cryptanalysis:  lattice attacks</vt:lpstr>
      <vt:lpstr>Lattices (definition without bases) </vt:lpstr>
      <vt:lpstr>Lattices  (definition with generating sets)</vt:lpstr>
      <vt:lpstr>Lattices (definition with bases)</vt:lpstr>
      <vt:lpstr>Lattice volume</vt:lpstr>
      <vt:lpstr>Successive minima</vt:lpstr>
      <vt:lpstr>Lattice problems</vt:lpstr>
      <vt:lpstr>Reduction notions</vt:lpstr>
      <vt:lpstr>Low-dimensional attacks underlying problem</vt:lpstr>
      <vt:lpstr>Low-dimensional attacks RSA with small secret exponent</vt:lpstr>
      <vt:lpstr>Low-dimensional attacks RSA  signatures with constant-based padding</vt:lpstr>
      <vt:lpstr>Low-dimensional attacks Elgamal signature</vt:lpstr>
      <vt:lpstr>Polynomial attacks univariate modular equation</vt:lpstr>
      <vt:lpstr>Polynomial attacks gcd generalization</vt:lpstr>
      <vt:lpstr>Conclusion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cryptanalysis:  lattice attacks</dc:title>
  <dc:creator>Windows User</dc:creator>
  <cp:lastModifiedBy>Windows User</cp:lastModifiedBy>
  <cp:revision>75</cp:revision>
  <dcterms:created xsi:type="dcterms:W3CDTF">2009-12-05T07:27:32Z</dcterms:created>
  <dcterms:modified xsi:type="dcterms:W3CDTF">2009-12-06T11:30:04Z</dcterms:modified>
</cp:coreProperties>
</file>