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8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6117-8994-4D10-AEEF-A739A1C47607}" type="datetimeFigureOut">
              <a:rPr lang="en-US" smtClean="0"/>
              <a:pPr/>
              <a:t>12/8/2009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92079-2B1A-4CB9-867C-544E8220F1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Symmetric cryptography: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group base cryptosystem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cryptosystems: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symmetric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38200" y="1905000"/>
            <a:ext cx="800735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(,) is a pair of tames LSs for group 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 is a message belongs to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|G|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encryption: c=E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,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)=    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decryption: m=D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,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(c)=E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,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</a:t>
            </a:r>
            <a:r>
              <a:rPr lang="en-US" sz="3200" baseline="30000" dirty="0" smtClean="0"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)=E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,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(c)</a:t>
            </a: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581471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S.S.Magliveras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</a:rPr>
              <a:t>A cryptosystem from logarithmic signatures of,</a:t>
            </a:r>
            <a:r>
              <a:rPr lang="en-US" sz="2400" dirty="0" smtClean="0">
                <a:solidFill>
                  <a:schemeClr val="bg1"/>
                </a:solidFill>
              </a:rPr>
              <a:t> Proc. Of the 29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Midwest Symposium on Circuits and Systems, Elsevier Science Ltd (1986), pp. 972-975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029200" y="3243263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929187" y="3200400"/>
            <a:ext cx="328613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</a:t>
            </a: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5281613" y="3243263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1600" y="3200400"/>
            <a:ext cx="489236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 </a:t>
            </a:r>
            <a:r>
              <a:rPr lang="en-US" baseline="30000" dirty="0" smtClean="0">
                <a:sym typeface="Symbol" pitchFamily="18" charset="2"/>
              </a:rPr>
              <a:t>-1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cryptosystems: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example: group A</a:t>
            </a:r>
            <a:r>
              <a:rPr lang="en-US" sz="3600" baseline="-25000" dirty="0" smtClean="0">
                <a:solidFill>
                  <a:schemeClr val="bg1"/>
                </a:solidFill>
              </a:rPr>
              <a:t>5</a:t>
            </a:r>
            <a:r>
              <a:rPr lang="en-US" sz="3600" dirty="0" smtClean="0">
                <a:solidFill>
                  <a:schemeClr val="bg1"/>
                </a:solidFill>
              </a:rPr>
              <a:t> of order 60</a:t>
            </a:r>
            <a:r>
              <a:rPr lang="en-US" sz="3600" dirty="0" smtClean="0">
                <a:solidFill>
                  <a:schemeClr val="bg1"/>
                </a:solidFill>
              </a:rPr>
              <a:t> (by </a:t>
            </a:r>
            <a:r>
              <a:rPr lang="en-US" sz="3600" dirty="0" err="1" smtClean="0">
                <a:solidFill>
                  <a:schemeClr val="bg1"/>
                </a:solidFill>
              </a:rPr>
              <a:t>S.Magliveras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85775" y="2286000"/>
          <a:ext cx="7348538" cy="965200"/>
        </p:xfrm>
        <a:graphic>
          <a:graphicData uri="http://schemas.openxmlformats.org/presentationml/2006/ole">
            <p:oleObj spid="_x0000_s1027" name="Equation" r:id="rId3" imgW="4927320" imgH="7110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1488" y="3556000"/>
          <a:ext cx="7453312" cy="939800"/>
        </p:xfrm>
        <a:graphic>
          <a:graphicData uri="http://schemas.openxmlformats.org/presentationml/2006/ole">
            <p:oleObj spid="_x0000_s1028" name="Equation" r:id="rId4" imgW="49402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62000" y="180657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62000" y="2111375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819400" y="1806575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38200" y="2135188"/>
            <a:ext cx="143033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(1)(2)(3)(4)(5)</a:t>
            </a:r>
          </a:p>
          <a:p>
            <a:r>
              <a:rPr lang="en-US" sz="1600" dirty="0"/>
              <a:t>(1 2 3 4 5)</a:t>
            </a:r>
          </a:p>
          <a:p>
            <a:r>
              <a:rPr lang="en-US" sz="1600" dirty="0"/>
              <a:t>(1 3 5 2 4)</a:t>
            </a:r>
          </a:p>
          <a:p>
            <a:r>
              <a:rPr lang="en-US" sz="1600" dirty="0"/>
              <a:t>(1 4 2 5 3)</a:t>
            </a:r>
          </a:p>
          <a:p>
            <a:r>
              <a:rPr lang="en-US" sz="1600" dirty="0"/>
              <a:t>(1 5 4 3 2)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22325" y="3543300"/>
            <a:ext cx="14303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(1)(2)(3)(4)(5)</a:t>
            </a:r>
          </a:p>
          <a:p>
            <a:r>
              <a:rPr lang="en-US" sz="1600"/>
              <a:t>(1)(2 3)(4 5)</a:t>
            </a:r>
          </a:p>
          <a:p>
            <a:r>
              <a:rPr lang="en-US" sz="1600"/>
              <a:t>(1)(2 4 3)(5)</a:t>
            </a:r>
          </a:p>
          <a:p>
            <a:r>
              <a:rPr lang="en-US" sz="1600"/>
              <a:t>(1)(2 5 3)(4)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38200" y="4702175"/>
            <a:ext cx="14303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(1)(2)(3)(4)(5)</a:t>
            </a:r>
          </a:p>
          <a:p>
            <a:r>
              <a:rPr lang="en-US" sz="1600"/>
              <a:t>(1)(2)(3 4 5)</a:t>
            </a:r>
          </a:p>
          <a:p>
            <a:r>
              <a:rPr lang="en-US" sz="1600"/>
              <a:t>(1)(2)(3 5 4)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86000" y="1806575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838200" y="3482975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5800" y="470217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762000" y="55403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032125" y="2095500"/>
            <a:ext cx="127158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(1 4 2 3 5)</a:t>
            </a:r>
          </a:p>
          <a:p>
            <a:r>
              <a:rPr lang="en-US" sz="1600"/>
              <a:t>(1)(2)(3 5 4)</a:t>
            </a:r>
          </a:p>
          <a:p>
            <a:r>
              <a:rPr lang="en-US" sz="1600"/>
              <a:t>(1 2 5 4 3)</a:t>
            </a:r>
          </a:p>
          <a:p>
            <a:r>
              <a:rPr lang="en-US" sz="1600"/>
              <a:t>(1 3)(2 4)(5)</a:t>
            </a:r>
          </a:p>
          <a:p>
            <a:r>
              <a:rPr lang="en-US" sz="1600"/>
              <a:t>(1 5 3 4 2)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048000" y="3559175"/>
            <a:ext cx="143033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(1)(2 3)(4 5)</a:t>
            </a:r>
          </a:p>
          <a:p>
            <a:r>
              <a:rPr lang="en-US" sz="1600"/>
              <a:t>(1)(2 5 3)(4)</a:t>
            </a:r>
          </a:p>
          <a:p>
            <a:r>
              <a:rPr lang="en-US" sz="1600"/>
              <a:t>(1)(2 4 3)(5)</a:t>
            </a:r>
          </a:p>
          <a:p>
            <a:r>
              <a:rPr lang="en-US" sz="1600"/>
              <a:t>(1)(2)(3)(4)(5)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48000" y="4702175"/>
            <a:ext cx="14303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(1)(2)(3)(4)(5)</a:t>
            </a:r>
          </a:p>
          <a:p>
            <a:r>
              <a:rPr lang="en-US" sz="1600"/>
              <a:t>(1)(2)(3 5 4)</a:t>
            </a:r>
          </a:p>
          <a:p>
            <a:r>
              <a:rPr lang="en-US" sz="1600"/>
              <a:t>(1)(2)(3 4 5)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295400" y="173037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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29000" y="173037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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270125" y="1790700"/>
            <a:ext cx="56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 err="1"/>
              <a:t>p</a:t>
            </a:r>
            <a:r>
              <a:rPr lang="en-US" sz="1600" i="1" baseline="-25000" dirty="0" err="1"/>
              <a:t>ij</a:t>
            </a:r>
            <a:r>
              <a:rPr lang="en-US" sz="1600" i="1" dirty="0" err="1"/>
              <a:t>m</a:t>
            </a:r>
            <a:r>
              <a:rPr lang="en-US" sz="1600" i="1" baseline="-25000" dirty="0" err="1"/>
              <a:t>i</a:t>
            </a:r>
            <a:endParaRPr lang="en-US" sz="1600" i="1" baseline="-25000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362200" y="2111375"/>
            <a:ext cx="2968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  <a:p>
            <a:r>
              <a:rPr lang="en-US" sz="1600"/>
              <a:t>1</a:t>
            </a:r>
          </a:p>
          <a:p>
            <a:r>
              <a:rPr lang="en-US" sz="1600"/>
              <a:t>2</a:t>
            </a:r>
          </a:p>
          <a:p>
            <a:r>
              <a:rPr lang="en-US" sz="1600"/>
              <a:t>3</a:t>
            </a:r>
          </a:p>
          <a:p>
            <a:r>
              <a:rPr lang="en-US" sz="1600"/>
              <a:t>4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362200" y="3559175"/>
            <a:ext cx="4095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  <a:p>
            <a:r>
              <a:rPr lang="en-US" sz="1600"/>
              <a:t>5</a:t>
            </a:r>
          </a:p>
          <a:p>
            <a:r>
              <a:rPr lang="en-US" sz="1600"/>
              <a:t>10</a:t>
            </a:r>
          </a:p>
          <a:p>
            <a:r>
              <a:rPr lang="en-US" sz="1600"/>
              <a:t>15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346325" y="4686300"/>
            <a:ext cx="4095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  <a:p>
            <a:r>
              <a:rPr lang="en-US" sz="1600"/>
              <a:t>20</a:t>
            </a:r>
          </a:p>
          <a:p>
            <a:r>
              <a:rPr lang="en-US" sz="1600"/>
              <a:t>40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318125" y="1395413"/>
            <a:ext cx="366395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Encryption of 49: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49=40+5+4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ym typeface="Symbol" pitchFamily="18" charset="2"/>
              </a:rPr>
              <a:t></a:t>
            </a:r>
            <a:r>
              <a:rPr lang="en-US" baseline="30000" dirty="0"/>
              <a:t>-1</a:t>
            </a:r>
            <a:r>
              <a:rPr lang="en-US" dirty="0"/>
              <a:t>=(4,1,2)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ym typeface="Symbol" pitchFamily="18" charset="2"/>
              </a:rPr>
              <a:t>=</a:t>
            </a:r>
            <a:r>
              <a:rPr lang="en-US" baseline="-25000" dirty="0">
                <a:sym typeface="Symbol" pitchFamily="18" charset="2"/>
              </a:rPr>
              <a:t></a:t>
            </a:r>
            <a:r>
              <a:rPr lang="en-US" dirty="0">
                <a:sym typeface="Symbol" pitchFamily="18" charset="2"/>
              </a:rPr>
              <a:t>(4,1,2)=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(1)(2)(354)(1)(23)(45)(15432)=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(154)(2)(3) (i.e.,        )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4. Let (154)(2)(3)= 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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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5. Then 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/>
              <a:t>(1 5 3 4 2) so</a:t>
            </a:r>
            <a:endParaRPr lang="en-US" dirty="0">
              <a:sym typeface="Symbol" pitchFamily="18" charset="2"/>
            </a:endParaRPr>
          </a:p>
          <a:p>
            <a:pPr marL="342900" indent="-342900"/>
            <a:r>
              <a:rPr lang="en-US" i="1" dirty="0">
                <a:sym typeface="Symbol" pitchFamily="18" charset="2"/>
              </a:rPr>
              <a:t>     p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=4 and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baseline="-25000" dirty="0">
                <a:sym typeface="Symbol" pitchFamily="18" charset="2"/>
              </a:rPr>
              <a:t>14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=4. 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6. 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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=(154)(2)(3) </a:t>
            </a:r>
            <a:r>
              <a:rPr lang="en-US" baseline="-25000" dirty="0">
                <a:sym typeface="Symbol" pitchFamily="18" charset="2"/>
              </a:rPr>
              <a:t>14</a:t>
            </a:r>
            <a:r>
              <a:rPr lang="en-US" baseline="30000" dirty="0">
                <a:sym typeface="Symbol" pitchFamily="18" charset="2"/>
              </a:rPr>
              <a:t>-1</a:t>
            </a:r>
            <a:r>
              <a:rPr lang="en-US" dirty="0">
                <a:sym typeface="Symbol" pitchFamily="18" charset="2"/>
              </a:rPr>
              <a:t>=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(154)(2)(3)(12435)=(1)(24)(35).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7. Then 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=(1)(243)(5) so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	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=2 and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baseline="-25000" dirty="0">
                <a:sym typeface="Symbol" pitchFamily="18" charset="2"/>
              </a:rPr>
              <a:t>22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=10. 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8. 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i="1" baseline="-25000" dirty="0">
                <a:sym typeface="Symbol" pitchFamily="18" charset="2"/>
              </a:rPr>
              <a:t>p</a:t>
            </a:r>
            <a:r>
              <a:rPr lang="en-US" baseline="-40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=(1)(24)(35)</a:t>
            </a:r>
            <a:r>
              <a:rPr lang="en-US" baseline="-25000" dirty="0">
                <a:sym typeface="Symbol" pitchFamily="18" charset="2"/>
              </a:rPr>
              <a:t>22</a:t>
            </a:r>
            <a:r>
              <a:rPr lang="en-US" baseline="30000" dirty="0">
                <a:sym typeface="Symbol" pitchFamily="18" charset="2"/>
              </a:rPr>
              <a:t>-1</a:t>
            </a:r>
            <a:r>
              <a:rPr lang="en-US" dirty="0">
                <a:sym typeface="Symbol" pitchFamily="18" charset="2"/>
              </a:rPr>
              <a:t>=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 (1)(24)(35)(1)(234)(5)=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 (1)(2)(354), so 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    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=1 and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baseline="-25000" dirty="0">
                <a:sym typeface="Symbol" pitchFamily="18" charset="2"/>
              </a:rPr>
              <a:t>31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=20.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9. So 20+10+4=34.</a:t>
            </a:r>
          </a:p>
          <a:p>
            <a:pPr marL="342900" indent="-342900"/>
            <a:r>
              <a:rPr lang="en-US" dirty="0">
                <a:sym typeface="Symbol" pitchFamily="18" charset="2"/>
              </a:rPr>
              <a:t>10. i.e., E</a:t>
            </a:r>
            <a:r>
              <a:rPr lang="en-US" baseline="-25000" dirty="0">
                <a:sym typeface="Symbol" pitchFamily="18" charset="2"/>
              </a:rPr>
              <a:t>,</a:t>
            </a:r>
            <a:r>
              <a:rPr lang="en-US" dirty="0">
                <a:sym typeface="Symbol" pitchFamily="18" charset="2"/>
              </a:rPr>
              <a:t>(49)=34.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12725" y="2324100"/>
            <a:ext cx="56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r</a:t>
            </a:r>
            <a:r>
              <a:rPr lang="en-US" sz="1600" baseline="-25000"/>
              <a:t>1</a:t>
            </a:r>
            <a:r>
              <a:rPr lang="en-US" sz="1600"/>
              <a:t>=5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28600" y="4016375"/>
            <a:ext cx="56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r</a:t>
            </a:r>
            <a:r>
              <a:rPr lang="en-US" sz="1600" baseline="-25000"/>
              <a:t>2</a:t>
            </a:r>
            <a:r>
              <a:rPr lang="en-US" sz="1600"/>
              <a:t>=4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28600" y="4930775"/>
            <a:ext cx="56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r</a:t>
            </a:r>
            <a:r>
              <a:rPr lang="en-US" sz="1600" baseline="-25000"/>
              <a:t>3</a:t>
            </a:r>
            <a:r>
              <a:rPr lang="en-US" sz="1600"/>
              <a:t>=3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88925" y="5729288"/>
            <a:ext cx="2170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m</a:t>
            </a:r>
            <a:r>
              <a:rPr lang="en-US" baseline="-25000"/>
              <a:t>1</a:t>
            </a:r>
            <a:r>
              <a:rPr lang="en-US"/>
              <a:t>=1, </a:t>
            </a:r>
            <a:r>
              <a:rPr lang="en-US" i="1"/>
              <a:t>m</a:t>
            </a:r>
            <a:r>
              <a:rPr lang="en-US" baseline="-25000"/>
              <a:t>2</a:t>
            </a:r>
            <a:r>
              <a:rPr lang="en-US"/>
              <a:t>=5, </a:t>
            </a:r>
            <a:r>
              <a:rPr lang="en-US" i="1"/>
              <a:t>m</a:t>
            </a:r>
            <a:r>
              <a:rPr lang="en-US" baseline="-25000"/>
              <a:t>3</a:t>
            </a:r>
            <a:r>
              <a:rPr lang="en-US"/>
              <a:t>=20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52400" y="525938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40</a:t>
            </a: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533400" y="5387975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228600" y="37877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04800" y="3101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33400" y="4016375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533400" y="3254375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7086600" y="2757489"/>
            <a:ext cx="328613" cy="366713"/>
            <a:chOff x="3974" y="3918"/>
            <a:chExt cx="207" cy="231"/>
          </a:xfrm>
        </p:grpSpPr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3974" y="391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4032" y="3945"/>
              <a:ext cx="96" cy="48"/>
            </a:xfrm>
            <a:custGeom>
              <a:avLst/>
              <a:gdLst>
                <a:gd name="T0" fmla="*/ 0 w 96"/>
                <a:gd name="T1" fmla="*/ 48 h 48"/>
                <a:gd name="T2" fmla="*/ 48 w 96"/>
                <a:gd name="T3" fmla="*/ 0 h 48"/>
                <a:gd name="T4" fmla="*/ 96 w 96"/>
                <a:gd name="T5" fmla="*/ 48 h 48"/>
                <a:gd name="T6" fmla="*/ 0 60000 65536"/>
                <a:gd name="T7" fmla="*/ 0 60000 65536"/>
                <a:gd name="T8" fmla="*/ 0 60000 65536"/>
                <a:gd name="T9" fmla="*/ 0 w 96"/>
                <a:gd name="T10" fmla="*/ 0 h 48"/>
                <a:gd name="T11" fmla="*/ 96 w 9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48">
                  <a:moveTo>
                    <a:pt x="0" y="48"/>
                  </a:moveTo>
                  <a:cubicBezTo>
                    <a:pt x="16" y="24"/>
                    <a:pt x="32" y="0"/>
                    <a:pt x="48" y="0"/>
                  </a:cubicBezTo>
                  <a:cubicBezTo>
                    <a:pt x="64" y="0"/>
                    <a:pt x="80" y="24"/>
                    <a:pt x="96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 flipH="1">
            <a:off x="4267200" y="3254375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H="1">
            <a:off x="4343400" y="4244975"/>
            <a:ext cx="228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572000" y="30257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 i="1" baseline="-25000">
                <a:sym typeface="Symbol" pitchFamily="18" charset="2"/>
              </a:rPr>
              <a:t>p</a:t>
            </a:r>
            <a:r>
              <a:rPr lang="en-US" baseline="-40000">
                <a:sym typeface="Symbol" pitchFamily="18" charset="2"/>
              </a:rPr>
              <a:t>1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4572000" y="40163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 i="1" baseline="-25000">
                <a:sym typeface="Symbol" pitchFamily="18" charset="2"/>
              </a:rPr>
              <a:t>p</a:t>
            </a:r>
            <a:r>
              <a:rPr lang="en-US" baseline="-40000">
                <a:sym typeface="Symbol" pitchFamily="18" charset="2"/>
              </a:rPr>
              <a:t>2</a:t>
            </a: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4267200" y="5159375"/>
            <a:ext cx="228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4495800" y="493077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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 i="1" baseline="-25000">
                <a:sym typeface="Symbol" pitchFamily="18" charset="2"/>
              </a:rPr>
              <a:t>p</a:t>
            </a:r>
            <a:r>
              <a:rPr lang="en-US" baseline="-40000">
                <a:sym typeface="Symbol" pitchFamily="18" charset="2"/>
              </a:rPr>
              <a:t>3</a:t>
            </a:r>
          </a:p>
        </p:txBody>
      </p:sp>
      <p:sp>
        <p:nvSpPr>
          <p:cNvPr id="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cryptosystems: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example: summary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cryptosystems 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discussion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04800" y="1676400"/>
            <a:ext cx="88392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efficient, in particular for parallel implementation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more flexible than 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exist transformation to convert a tame to a wild, the a public key cryptosystem can be built.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how??? Select a tame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3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transform it to one , select another tame . Then , are public keys and </a:t>
            </a:r>
            <a:r>
              <a:rPr kumimoji="0" lang="en-US" sz="3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, are private keys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S.S.Magliveras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D.R.Stinson</a:t>
            </a:r>
            <a:r>
              <a:rPr lang="en-US" sz="2400" dirty="0" smtClean="0">
                <a:solidFill>
                  <a:schemeClr val="bg1"/>
                </a:solidFill>
              </a:rPr>
              <a:t> and Tran Van </a:t>
            </a:r>
            <a:r>
              <a:rPr lang="en-US" sz="2400" dirty="0" err="1" smtClean="0">
                <a:solidFill>
                  <a:schemeClr val="bg1"/>
                </a:solidFill>
              </a:rPr>
              <a:t>Trung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New approaches to designing public key cryptosystem using one-way functions and trapdoors in finite groups,</a:t>
            </a:r>
            <a:r>
              <a:rPr lang="en-US" sz="2400" dirty="0" smtClean="0">
                <a:solidFill>
                  <a:schemeClr val="bg1"/>
                </a:solidFill>
              </a:rPr>
              <a:t> Journal of Cryptology vol. 5, no. 4 (2002), 285-297. MR 1 944 653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Logarithmic signatures of permutation groups and their applications in private-key cryptography have been studied since the early 1980s. More recently, </a:t>
            </a:r>
            <a:r>
              <a:rPr lang="en-US" dirty="0" err="1" smtClean="0"/>
              <a:t>Magliveras</a:t>
            </a:r>
            <a:r>
              <a:rPr lang="en-US" dirty="0" smtClean="0"/>
              <a:t>, Stinson, and </a:t>
            </a:r>
            <a:r>
              <a:rPr lang="en-US" dirty="0" err="1" smtClean="0"/>
              <a:t>Trung</a:t>
            </a:r>
            <a:r>
              <a:rPr lang="en-US" dirty="0" smtClean="0"/>
              <a:t> have done some preliminary work in creating two new public-key cryptosystems, MST1, based on logarithmic signatures, and MST2, based on another type of group coverings called (r, s )-meshes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ymmetric group</a:t>
            </a:r>
          </a:p>
          <a:p>
            <a:r>
              <a:rPr lang="en-US" dirty="0" smtClean="0"/>
              <a:t>logarithmic signatures</a:t>
            </a:r>
          </a:p>
          <a:p>
            <a:r>
              <a:rPr lang="en-US" dirty="0" smtClean="0"/>
              <a:t>cryptosystems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symmetric </a:t>
            </a:r>
            <a:r>
              <a:rPr lang="en-US" dirty="0" smtClean="0">
                <a:solidFill>
                  <a:schemeClr val="bg1"/>
                </a:solidFill>
              </a:rPr>
              <a:t>group: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38200" y="1905000"/>
            <a:ext cx="80073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set X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 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 permutation is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bijective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mapping X  X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symmetric group S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the set of all permutations along with composition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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when X = {1,…,n}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permutation group is a subgroup of S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or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ymmetric group: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notations </a:t>
            </a:r>
            <a:r>
              <a:rPr lang="en-US" sz="3600" dirty="0">
                <a:solidFill>
                  <a:schemeClr val="bg1"/>
                </a:solidFill>
              </a:rPr>
              <a:t>and operation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38200" y="1905000"/>
            <a:ext cx="800735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notation: X = {1,…,n}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notation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cyclic (1 3)(2)(4 5)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composition operation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(1 3)(2)(4 5)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(1 2 5)(3 4)=(1 4)(2 5 3)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32300" y="2590800"/>
          <a:ext cx="2044700" cy="1143000"/>
        </p:xfrm>
        <a:graphic>
          <a:graphicData uri="http://schemas.openxmlformats.org/presentationml/2006/ole">
            <p:oleObj spid="_x0000_s2050" name="Equation" r:id="rId3" imgW="596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logarithm signature (LS</a:t>
            </a:r>
            <a:r>
              <a:rPr lang="en-US" dirty="0" smtClean="0">
                <a:solidFill>
                  <a:schemeClr val="bg1"/>
                </a:solidFill>
              </a:rPr>
              <a:t>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38200" y="1905000"/>
            <a:ext cx="80073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G be a finite permutation group of degree n, an LS for G is an ordered collection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 in the matrix-form: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1r1-1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srs-1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such that gG, g can be uniquely expressed as g=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sts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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1t1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iti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Bi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(Note that 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ij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may not belong to 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logarithm signature (LS):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smtClean="0">
                <a:solidFill>
                  <a:schemeClr val="bg1"/>
                </a:solidFill>
              </a:rPr>
              <a:t/>
            </a:r>
            <a:br>
              <a:rPr lang="en-US" sz="3600" smtClean="0">
                <a:solidFill>
                  <a:schemeClr val="bg1"/>
                </a:solidFill>
              </a:rPr>
            </a:br>
            <a:r>
              <a:rPr lang="en-US" sz="3600" smtClean="0">
                <a:solidFill>
                  <a:schemeClr val="bg1"/>
                </a:solidFill>
              </a:rPr>
              <a:t>terminologies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38200" y="1676400"/>
            <a:ext cx="800735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’s: blocks of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r=(r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): the type of 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l=r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+…+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length of 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 is called non-trivial if s&gt;1 and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&gt;1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 is tame if factorization can be achieved in time polynomial in n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 is super-tame if factorization can be achieved in time polynomial in O(n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 if it is not tame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Let  the collection of all LSs of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logarithm signature (LS):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err="1" smtClean="0">
                <a:solidFill>
                  <a:schemeClr val="bg1"/>
                </a:solidFill>
              </a:rPr>
              <a:t>bijections</a:t>
            </a:r>
            <a:endParaRPr lang="en-US" sz="40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838200" y="1905000"/>
            <a:ext cx="800735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r=(r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define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 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=r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x…xr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=2,…,s)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bijection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Z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x…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xZ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Z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|G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to be                    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(p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)=p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+…+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then 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(Z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|G|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Z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x…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xZ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is efficiently computable by successive subtractions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bijection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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x…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xZ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rs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to be       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(p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)= 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sps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  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1p1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^: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|G|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G to be 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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5"/>
            <a:ext cx="8385175" cy="14319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logarithm signature (LS):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err="1" smtClean="0">
                <a:solidFill>
                  <a:schemeClr val="bg1"/>
                </a:solidFill>
              </a:rPr>
              <a:t>bijection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530475" y="1200150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2362200" y="2227262"/>
            <a:ext cx="3730625" cy="1963738"/>
            <a:chOff x="998" y="1127"/>
            <a:chExt cx="2350" cy="123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286" y="1127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|G|</a:t>
              </a:r>
            </a:p>
          </p:txBody>
        </p: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208" y="1392"/>
              <a:ext cx="207" cy="231"/>
              <a:chOff x="4166" y="3861"/>
              <a:chExt cx="207" cy="231"/>
            </a:xfrm>
          </p:grpSpPr>
          <p:sp>
            <p:nvSpPr>
              <p:cNvPr id="23" name="Text Box 9"/>
              <p:cNvSpPr txBox="1">
                <a:spLocks noChangeArrowheads="1"/>
              </p:cNvSpPr>
              <p:nvPr/>
            </p:nvSpPr>
            <p:spPr bwMode="auto">
              <a:xfrm>
                <a:off x="4166" y="3861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sym typeface="Symbol" pitchFamily="18" charset="2"/>
                  </a:rPr>
                  <a:t></a:t>
                </a:r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4224" y="3888"/>
                <a:ext cx="96" cy="48"/>
              </a:xfrm>
              <a:custGeom>
                <a:avLst/>
                <a:gdLst>
                  <a:gd name="T0" fmla="*/ 0 w 96"/>
                  <a:gd name="T1" fmla="*/ 48 h 48"/>
                  <a:gd name="T2" fmla="*/ 48 w 96"/>
                  <a:gd name="T3" fmla="*/ 0 h 48"/>
                  <a:gd name="T4" fmla="*/ 96 w 96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48"/>
                  <a:gd name="T11" fmla="*/ 96 w 96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48">
                    <a:moveTo>
                      <a:pt x="0" y="48"/>
                    </a:moveTo>
                    <a:cubicBezTo>
                      <a:pt x="16" y="24"/>
                      <a:pt x="32" y="0"/>
                      <a:pt x="48" y="0"/>
                    </a:cubicBezTo>
                    <a:cubicBezTo>
                      <a:pt x="64" y="0"/>
                      <a:pt x="80" y="24"/>
                      <a:pt x="96" y="4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440" y="144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016" y="22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998" y="2133"/>
              <a:ext cx="113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Z</a:t>
              </a:r>
              <a:r>
                <a:rPr lang="en-US" i="1" baseline="-25000" dirty="0">
                  <a:sym typeface="Symbol" pitchFamily="18" charset="2"/>
                </a:rPr>
                <a:t>r</a:t>
              </a:r>
              <a:r>
                <a:rPr lang="en-US" baseline="-40000" dirty="0">
                  <a:sym typeface="Symbol" pitchFamily="18" charset="2"/>
                </a:rPr>
                <a:t>1</a:t>
              </a:r>
              <a:r>
                <a:rPr lang="en-US" dirty="0">
                  <a:sym typeface="Symbol" pitchFamily="18" charset="2"/>
                </a:rPr>
                <a:t> Z</a:t>
              </a:r>
              <a:r>
                <a:rPr lang="en-US" i="1" baseline="-25000" dirty="0">
                  <a:sym typeface="Symbol" pitchFamily="18" charset="2"/>
                </a:rPr>
                <a:t>r</a:t>
              </a:r>
              <a:r>
                <a:rPr lang="en-US" baseline="-40000" dirty="0">
                  <a:sym typeface="Symbol" pitchFamily="18" charset="2"/>
                </a:rPr>
                <a:t>2</a:t>
              </a:r>
              <a:r>
                <a:rPr lang="en-US" dirty="0">
                  <a:sym typeface="Symbol" pitchFamily="18" charset="2"/>
                </a:rPr>
                <a:t>…  </a:t>
              </a:r>
              <a:r>
                <a:rPr lang="en-US" dirty="0" err="1">
                  <a:sym typeface="Symbol" pitchFamily="18" charset="2"/>
                </a:rPr>
                <a:t>Z</a:t>
              </a:r>
              <a:r>
                <a:rPr lang="en-US" i="1" baseline="-25000" dirty="0" err="1">
                  <a:sym typeface="Symbol" pitchFamily="18" charset="2"/>
                </a:rPr>
                <a:t>r</a:t>
              </a:r>
              <a:r>
                <a:rPr lang="en-US" i="1" baseline="-40000" dirty="0" err="1">
                  <a:sym typeface="Symbol" pitchFamily="18" charset="2"/>
                </a:rPr>
                <a:t>s</a:t>
              </a:r>
              <a:endParaRPr lang="en-US" i="1" baseline="-40000" dirty="0">
                <a:sym typeface="Symbol" pitchFamily="18" charset="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120" y="2112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632" y="1440"/>
              <a:ext cx="14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478" y="170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ym typeface="Symbol" pitchFamily="18" charset="2"/>
                </a:rPr>
                <a:t></a:t>
              </a:r>
              <a:r>
                <a:rPr lang="en-US" baseline="-25000" dirty="0" smtClean="0">
                  <a:sym typeface="Symbol"/>
                </a:rPr>
                <a:t></a:t>
              </a:r>
              <a:r>
                <a:rPr lang="en-US" baseline="30000" dirty="0" smtClean="0"/>
                <a:t>-</a:t>
              </a:r>
              <a:r>
                <a:rPr lang="en-US" baseline="30000" dirty="0"/>
                <a:t>1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438" y="1365"/>
              <a:ext cx="5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=</a:t>
              </a:r>
              <a:r>
                <a:rPr lang="en-US" dirty="0" smtClean="0">
                  <a:sym typeface="Symbol" pitchFamily="18" charset="2"/>
                </a:rPr>
                <a:t></a:t>
              </a:r>
              <a:r>
                <a:rPr lang="en-US" baseline="-25000" dirty="0" smtClean="0">
                  <a:sym typeface="Symbol"/>
                </a:rPr>
                <a:t></a:t>
              </a:r>
              <a:r>
                <a:rPr lang="en-US" baseline="30000" dirty="0" smtClean="0">
                  <a:sym typeface="Symbol" pitchFamily="18" charset="2"/>
                </a:rPr>
                <a:t>-</a:t>
              </a:r>
              <a:r>
                <a:rPr lang="en-US" baseline="30000" dirty="0">
                  <a:sym typeface="Symbol" pitchFamily="18" charset="2"/>
                </a:rPr>
                <a:t>1</a:t>
              </a:r>
              <a:r>
                <a:rPr lang="en-US" dirty="0">
                  <a:sym typeface="Symbol" pitchFamily="18" charset="2"/>
                </a:rPr>
                <a:t></a:t>
              </a:r>
              <a:r>
                <a:rPr lang="en-US" baseline="-25000" dirty="0">
                  <a:sym typeface="Symbol" pitchFamily="18" charset="2"/>
                </a:rPr>
                <a:t></a:t>
              </a:r>
              <a:endParaRPr lang="en-US" baseline="-25000" dirty="0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246" y="1989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</a:t>
              </a:r>
              <a:r>
                <a:rPr lang="en-US" baseline="-25000">
                  <a:sym typeface="Symbol" pitchFamily="18" charset="2"/>
                </a:rPr>
                <a:t></a:t>
              </a:r>
              <a:endParaRPr lang="en-US" baseline="-25000"/>
            </a:p>
          </p:txBody>
        </p:sp>
      </p:grp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514600" y="1157287"/>
            <a:ext cx="328613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2606675" y="1200150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4805470"/>
            <a:ext cx="81534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ym typeface="Symbol" pitchFamily="18" charset="2"/>
              </a:rPr>
              <a:t>Define       </a:t>
            </a:r>
            <a:r>
              <a:rPr lang="en-US" dirty="0" smtClean="0">
                <a:sym typeface="Symbol" pitchFamily="18" charset="2"/>
              </a:rPr>
              <a:t>: Z</a:t>
            </a:r>
            <a:r>
              <a:rPr lang="en-US" i="1" baseline="-25000" dirty="0" smtClean="0">
                <a:sym typeface="Symbol" pitchFamily="18" charset="2"/>
              </a:rPr>
              <a:t>|G| </a:t>
            </a:r>
            <a:r>
              <a:rPr lang="en-US" dirty="0" smtClean="0">
                <a:sym typeface="Symbol" pitchFamily="18" charset="2"/>
              </a:rPr>
              <a:t> G , to be 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baseline="-25000" dirty="0" smtClean="0">
                <a:sym typeface="Symbol"/>
              </a:rPr>
              <a:t></a:t>
            </a:r>
            <a:r>
              <a:rPr lang="en-US" baseline="30000" dirty="0" smtClean="0">
                <a:sym typeface="Symbol" pitchFamily="18" charset="2"/>
              </a:rPr>
              <a:t>-</a:t>
            </a:r>
            <a:r>
              <a:rPr lang="en-US" baseline="30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</a:t>
            </a:r>
            <a:r>
              <a:rPr lang="en-US" baseline="-25000" dirty="0" smtClean="0">
                <a:sym typeface="Symbol" pitchFamily="18" charset="2"/>
              </a:rPr>
              <a:t></a:t>
            </a:r>
          </a:p>
          <a:p>
            <a:pPr>
              <a:lnSpc>
                <a:spcPct val="80000"/>
              </a:lnSpc>
            </a:pPr>
            <a:endParaRPr lang="en-US" baseline="-25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baseline="-25000" dirty="0" smtClean="0">
                <a:sym typeface="Symbol" pitchFamily="18" charset="2"/>
              </a:rPr>
              <a:t>        </a:t>
            </a:r>
            <a:r>
              <a:rPr lang="en-US" dirty="0" smtClean="0">
                <a:sym typeface="Symbol" pitchFamily="18" charset="2"/>
              </a:rPr>
              <a:t>is always efficiently computable, but    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aseline="30000" dirty="0" smtClean="0">
                <a:sym typeface="Symbol" pitchFamily="18" charset="2"/>
              </a:rPr>
              <a:t>-1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is not, unless  is tame. 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1524000" y="4767263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423987" y="4724400"/>
            <a:ext cx="328613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</a:t>
            </a: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838200" y="5162550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38187" y="5119687"/>
            <a:ext cx="328613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</a:t>
            </a: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4572000" y="5162550"/>
            <a:ext cx="152400" cy="76200"/>
          </a:xfrm>
          <a:custGeom>
            <a:avLst/>
            <a:gdLst>
              <a:gd name="T0" fmla="*/ 0 w 96"/>
              <a:gd name="T1" fmla="*/ 48 h 48"/>
              <a:gd name="T2" fmla="*/ 48 w 96"/>
              <a:gd name="T3" fmla="*/ 0 h 48"/>
              <a:gd name="T4" fmla="*/ 96 w 96"/>
              <a:gd name="T5" fmla="*/ 48 h 48"/>
              <a:gd name="T6" fmla="*/ 0 60000 65536"/>
              <a:gd name="T7" fmla="*/ 0 60000 65536"/>
              <a:gd name="T8" fmla="*/ 0 60000 65536"/>
              <a:gd name="T9" fmla="*/ 0 w 96"/>
              <a:gd name="T10" fmla="*/ 0 h 48"/>
              <a:gd name="T11" fmla="*/ 96 w 9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24"/>
                  <a:pt x="9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471987" y="5119687"/>
            <a:ext cx="328613" cy="3667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1040</Words>
  <Application>Microsoft Office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 3.0</vt:lpstr>
      <vt:lpstr>Symmetric cryptography: group base cryptosystem</vt:lpstr>
      <vt:lpstr>introduction</vt:lpstr>
      <vt:lpstr>outline</vt:lpstr>
      <vt:lpstr>symmetric group: definitions</vt:lpstr>
      <vt:lpstr>symmetric group: notations and operation</vt:lpstr>
      <vt:lpstr>logarithm signature (LS): definition</vt:lpstr>
      <vt:lpstr>logarithm signature (LS):  terminologies</vt:lpstr>
      <vt:lpstr>logarithm signature (LS):  bijections</vt:lpstr>
      <vt:lpstr>logarithm signature (LS):  bijection </vt:lpstr>
      <vt:lpstr>cryptosystems:  symmetric </vt:lpstr>
      <vt:lpstr>cryptosystems:  example: group A5 of order 60 (by S.Magliveras)</vt:lpstr>
      <vt:lpstr>cryptosystems:  example: summary</vt:lpstr>
      <vt:lpstr>cryptosystems : discussion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cryptography: group base cryptosystem</dc:title>
  <dc:creator>Windows User</dc:creator>
  <cp:lastModifiedBy>Windows User</cp:lastModifiedBy>
  <cp:revision>35</cp:revision>
  <dcterms:created xsi:type="dcterms:W3CDTF">2009-12-05T17:23:16Z</dcterms:created>
  <dcterms:modified xsi:type="dcterms:W3CDTF">2009-12-08T11:47:29Z</dcterms:modified>
</cp:coreProperties>
</file>