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58" r:id="rId11"/>
    <p:sldId id="259" r:id="rId12"/>
    <p:sldId id="260" r:id="rId13"/>
    <p:sldId id="261" r:id="rId14"/>
    <p:sldId id="262" r:id="rId15"/>
    <p:sldId id="263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C21C2-18B7-4DE8-8A1F-82C2245429F7}" type="datetimeFigureOut">
              <a:rPr lang="en-US" smtClean="0"/>
              <a:pPr/>
              <a:t>12/10/2009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E4A75-0CD7-4349-AD3A-85AC356D5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Symmetric cryptography: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scalable </a:t>
            </a:r>
            <a:r>
              <a:rPr lang="en-US" sz="4000" dirty="0" smtClean="0">
                <a:solidFill>
                  <a:schemeClr val="bg1"/>
                </a:solidFill>
              </a:rPr>
              <a:t>matrix </a:t>
            </a:r>
            <a:r>
              <a:rPr lang="en-US" sz="4000" dirty="0" smtClean="0">
                <a:solidFill>
                  <a:schemeClr val="bg1"/>
                </a:solidFill>
              </a:rPr>
              <a:t>cipher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Nguyen </a:t>
            </a:r>
            <a:r>
              <a:rPr lang="en-US" dirty="0" err="1" smtClean="0"/>
              <a:t>Dinh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endParaRPr lang="en-US" dirty="0" smtClean="0"/>
          </a:p>
          <a:p>
            <a:r>
              <a:rPr lang="en-US" dirty="0" smtClean="0"/>
              <a:t>University of Science, HCMC</a:t>
            </a:r>
          </a:p>
          <a:p>
            <a:r>
              <a:rPr lang="en-US" dirty="0" smtClean="0"/>
              <a:t>ndthuc@fit.hcmus.edu.vn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Advanced Encryption Standard: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3800" dirty="0" smtClean="0">
                <a:solidFill>
                  <a:schemeClr val="bg1"/>
                </a:solidFill>
              </a:rPr>
              <a:t>substitution-permutation </a:t>
            </a:r>
            <a:r>
              <a:rPr lang="en-US" sz="3800" dirty="0">
                <a:solidFill>
                  <a:schemeClr val="bg1"/>
                </a:solidFill>
              </a:rPr>
              <a:t>network</a:t>
            </a:r>
          </a:p>
        </p:txBody>
      </p:sp>
      <p:graphicFrame>
        <p:nvGraphicFramePr>
          <p:cNvPr id="5" name="Group 72"/>
          <p:cNvGraphicFramePr>
            <a:graphicFrameLocks noGrp="1"/>
          </p:cNvGraphicFramePr>
          <p:nvPr>
            <p:ph sz="half" idx="1"/>
          </p:nvPr>
        </p:nvGraphicFramePr>
        <p:xfrm>
          <a:off x="5867400" y="3124198"/>
          <a:ext cx="2209800" cy="1752601"/>
        </p:xfrm>
        <a:graphic>
          <a:graphicData uri="http://schemas.openxmlformats.org/drawingml/2006/table">
            <a:tbl>
              <a:tblPr/>
              <a:tblGrid>
                <a:gridCol w="508000"/>
                <a:gridCol w="509588"/>
                <a:gridCol w="588962"/>
                <a:gridCol w="60325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S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30"/>
          <p:cNvGraphicFramePr>
            <a:graphicFrameLocks/>
          </p:cNvGraphicFramePr>
          <p:nvPr/>
        </p:nvGraphicFramePr>
        <p:xfrm>
          <a:off x="5867400" y="1523998"/>
          <a:ext cx="2209800" cy="1371601"/>
        </p:xfrm>
        <a:graphic>
          <a:graphicData uri="http://schemas.openxmlformats.org/drawingml/2006/table">
            <a:tbl>
              <a:tblPr/>
              <a:tblGrid>
                <a:gridCol w="508000"/>
                <a:gridCol w="509588"/>
                <a:gridCol w="588962"/>
                <a:gridCol w="603250"/>
              </a:tblGrid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in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1447800"/>
            <a:ext cx="1981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AddRoundKey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295400" y="2209800"/>
            <a:ext cx="1981200" cy="1614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SubBytes</a:t>
            </a:r>
          </a:p>
          <a:p>
            <a:pPr algn="ctr">
              <a:spcBef>
                <a:spcPct val="50000"/>
              </a:spcBef>
            </a:pPr>
            <a:r>
              <a:rPr lang="en-US"/>
              <a:t>ShiftRows</a:t>
            </a:r>
          </a:p>
          <a:p>
            <a:pPr algn="ctr">
              <a:spcBef>
                <a:spcPct val="50000"/>
              </a:spcBef>
            </a:pPr>
            <a:r>
              <a:rPr lang="en-US"/>
              <a:t>MixColumns</a:t>
            </a:r>
          </a:p>
          <a:p>
            <a:pPr algn="ctr">
              <a:spcBef>
                <a:spcPct val="50000"/>
              </a:spcBef>
            </a:pPr>
            <a:r>
              <a:rPr lang="en-US"/>
              <a:t>AddRoundKey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95400" y="4114800"/>
            <a:ext cx="1981200" cy="1201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SubBytes</a:t>
            </a:r>
          </a:p>
          <a:p>
            <a:pPr algn="ctr">
              <a:spcBef>
                <a:spcPct val="50000"/>
              </a:spcBef>
            </a:pPr>
            <a:r>
              <a:rPr lang="en-US"/>
              <a:t>ShiftRows</a:t>
            </a:r>
          </a:p>
          <a:p>
            <a:pPr algn="ctr">
              <a:spcBef>
                <a:spcPct val="50000"/>
              </a:spcBef>
            </a:pPr>
            <a:r>
              <a:rPr lang="en-US"/>
              <a:t>AddRoundKey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09800" y="182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286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352800" y="27432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xNr - 1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581400" y="220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V="1">
            <a:off x="3733800" y="2209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5814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733800" y="3124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7" name="Group 162"/>
          <p:cNvGraphicFramePr>
            <a:graphicFrameLocks/>
          </p:cNvGraphicFramePr>
          <p:nvPr/>
        </p:nvGraphicFramePr>
        <p:xfrm>
          <a:off x="5867400" y="5181598"/>
          <a:ext cx="2209800" cy="1447802"/>
        </p:xfrm>
        <a:graphic>
          <a:graphicData uri="http://schemas.openxmlformats.org/drawingml/2006/table">
            <a:tbl>
              <a:tblPr/>
              <a:tblGrid>
                <a:gridCol w="508000"/>
                <a:gridCol w="509588"/>
                <a:gridCol w="588962"/>
                <a:gridCol w="603250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8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9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6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14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7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out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</a:rPr>
                        <a:t>15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Line 163"/>
          <p:cNvSpPr>
            <a:spLocks noChangeShapeType="1"/>
          </p:cNvSpPr>
          <p:nvPr/>
        </p:nvSpPr>
        <p:spPr bwMode="auto">
          <a:xfrm>
            <a:off x="6858000" y="2895598"/>
            <a:ext cx="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64"/>
          <p:cNvSpPr>
            <a:spLocks noChangeShapeType="1"/>
          </p:cNvSpPr>
          <p:nvPr/>
        </p:nvSpPr>
        <p:spPr bwMode="auto">
          <a:xfrm>
            <a:off x="6858000" y="4876798"/>
            <a:ext cx="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Oval 165"/>
          <p:cNvSpPr>
            <a:spLocks noChangeArrowheads="1"/>
          </p:cNvSpPr>
          <p:nvPr/>
        </p:nvSpPr>
        <p:spPr bwMode="auto">
          <a:xfrm>
            <a:off x="3886200" y="4419600"/>
            <a:ext cx="1295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State </a:t>
            </a:r>
            <a:r>
              <a:rPr lang="en-US" i="1"/>
              <a:t>S</a:t>
            </a:r>
            <a:endParaRPr lang="en-US"/>
          </a:p>
        </p:txBody>
      </p:sp>
      <p:sp>
        <p:nvSpPr>
          <p:cNvPr id="21" name="AutoShape 168"/>
          <p:cNvSpPr>
            <a:spLocks noChangeArrowheads="1"/>
          </p:cNvSpPr>
          <p:nvPr/>
        </p:nvSpPr>
        <p:spPr bwMode="auto">
          <a:xfrm rot="19259810">
            <a:off x="4876800" y="3886200"/>
            <a:ext cx="914400" cy="48577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Advanced Encryption Standard: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800" dirty="0" smtClean="0">
                <a:solidFill>
                  <a:schemeClr val="bg1"/>
                </a:solidFill>
              </a:rPr>
              <a:t>design </a:t>
            </a:r>
            <a:r>
              <a:rPr lang="en-US" sz="3800" dirty="0">
                <a:solidFill>
                  <a:schemeClr val="bg1"/>
                </a:solidFill>
              </a:rPr>
              <a:t>rationale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81000" y="1600200"/>
            <a:ext cx="8763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properties of operations of a secure cipher: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confusion: minimize input-output correlation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diffusion: maximize prop ratio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wide trail strategy: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general strategy to construct a modern secure block cipher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 on substitution-permutation network (SPN) which consists of multiple rounds of transformations, each of which consists of a substitution layer and a permutation layer to provide confusion and diffusion respectively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Advanced Encryption Standard: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800" dirty="0" smtClean="0">
                <a:solidFill>
                  <a:schemeClr val="bg1"/>
                </a:solidFill>
              </a:rPr>
              <a:t>substitution layer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37160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the AES S-box which is defined by the composition of 3 operations: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inversion. The input byte to the S-Box is regarded as an element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F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and for w0 the output    x=w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; and 0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=0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 Where F is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Rijndael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field.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GF(2)-linear mapping (affine mapping) is a linear transformation :GF(2)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GF(2)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8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s-Box constant. The output of the GF(2)-linear mapping is regarded as an element of the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Rijndael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field and added to the field element 63 to produce the output of S-Box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Advanced Encryption Standard: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800" dirty="0" smtClean="0">
                <a:solidFill>
                  <a:schemeClr val="bg1"/>
                </a:solidFill>
              </a:rPr>
              <a:t>S-BOX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AES S-Box is actually a combination of a power function </a:t>
            </a:r>
            <a:r>
              <a:rPr kumimoji="0" lang="en-US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 and an affine surjection </a:t>
            </a:r>
            <a:r>
              <a:rPr kumimoji="0" lang="en-US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(x): </a:t>
            </a:r>
            <a:r>
              <a:rPr kumimoji="0" lang="en-US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</a:t>
            </a:r>
            <a:r>
              <a:rPr kumimoji="0" lang="en-US" sz="3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P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(x), where: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057400" y="2825750"/>
          <a:ext cx="5105400" cy="3949700"/>
        </p:xfrm>
        <a:graphic>
          <a:graphicData uri="http://schemas.openxmlformats.org/presentationml/2006/ole">
            <p:oleObj spid="_x0000_s1026" name="Equation" r:id="rId3" imgW="3022560" imgH="23367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Advanced Encryption Standard: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800" dirty="0" smtClean="0">
                <a:solidFill>
                  <a:schemeClr val="bg1"/>
                </a:solidFill>
              </a:rPr>
              <a:t>diffusion layer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been designed in according with the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wide trail strategy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based on a 4x4 matrix over F used in MixColumns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the parity check matrix for a </a:t>
            </a:r>
            <a:r>
              <a:rPr kumimoji="0" lang="en-US" sz="32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maximal distance separable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code, known as an MDS matrix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Advanced Encryption Standard: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800" dirty="0" smtClean="0">
                <a:solidFill>
                  <a:schemeClr val="bg1"/>
                </a:solidFill>
              </a:rPr>
              <a:t>diffusion layer and branch number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 number B of a linear transformation F is defined as follows: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000" dirty="0"/>
              <a:t>	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B(F)=min{wt(a)+wt(F(a)),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dom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(F)\{0}} where wt is number 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non-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rezo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elements in a given vector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F is defined over n-dimensional space, B(F)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n+1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if B(F)=n+1, F is considered as maximum diffusion layer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581471"/>
            <a:ext cx="9144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J.Daemen</a:t>
            </a:r>
            <a:r>
              <a:rPr lang="en-US" sz="2400" dirty="0" smtClean="0">
                <a:solidFill>
                  <a:schemeClr val="bg1"/>
                </a:solidFill>
              </a:rPr>
              <a:t> and  </a:t>
            </a:r>
            <a:r>
              <a:rPr lang="en-US" sz="2400" dirty="0" err="1" smtClean="0">
                <a:solidFill>
                  <a:schemeClr val="bg1"/>
                </a:solidFill>
              </a:rPr>
              <a:t>V.Rijmen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en-US" sz="2400" i="1" dirty="0" smtClean="0">
                <a:solidFill>
                  <a:schemeClr val="bg1"/>
                </a:solidFill>
              </a:rPr>
              <a:t> AES proposal: </a:t>
            </a:r>
            <a:r>
              <a:rPr lang="en-US" sz="2400" i="1" dirty="0" err="1" smtClean="0">
                <a:solidFill>
                  <a:schemeClr val="bg1"/>
                </a:solidFill>
              </a:rPr>
              <a:t>Rijndael</a:t>
            </a:r>
            <a:r>
              <a:rPr lang="en-US" sz="2400" dirty="0" smtClean="0">
                <a:solidFill>
                  <a:schemeClr val="bg1"/>
                </a:solidFill>
              </a:rPr>
              <a:t>, AES algorithm submission , 1999. (available on Internet)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Scalable Substitution Matrix 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structure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ssm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 byte-oriented block cipher.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plaintext block of a fixed length is transformed into a corresponding cipher text block using a given key 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cipher key is a nontrivial diffusion invertible matrix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Encryption process consists of multiple rounds of transformations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Scalable Substitution Matrix 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diffusion 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diffusion degree of a nxn matrix M is defined by: d(M)=min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</a:t>
            </a:r>
            <a:r>
              <a:rPr kumimoji="0" lang="en-US" sz="32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0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{wt(X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nx1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)+wt(M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nxn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nx1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matrix M is called nontrivial diffusion matrix if d(M)&gt;2; otherwise, M is called trivial diffusion matrix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50803"/>
            <a:ext cx="9144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D.H.Van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N.T.Binh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T.M.Triet</a:t>
            </a:r>
            <a:r>
              <a:rPr lang="en-US" sz="2400" dirty="0" smtClean="0">
                <a:solidFill>
                  <a:schemeClr val="bg1"/>
                </a:solidFill>
              </a:rPr>
              <a:t>, and </a:t>
            </a:r>
            <a:r>
              <a:rPr lang="en-US" sz="2400" dirty="0" err="1" smtClean="0">
                <a:solidFill>
                  <a:schemeClr val="bg1"/>
                </a:solidFill>
              </a:rPr>
              <a:t>T.N.Bao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en-US" sz="2400" i="1" dirty="0" smtClean="0">
                <a:solidFill>
                  <a:schemeClr val="bg1"/>
                </a:solidFill>
              </a:rPr>
              <a:t> SSM: Scalable Substitution Matrix cipher</a:t>
            </a:r>
            <a:r>
              <a:rPr lang="en-US" sz="2400" dirty="0" smtClean="0">
                <a:solidFill>
                  <a:schemeClr val="bg1"/>
                </a:solidFill>
              </a:rPr>
              <a:t>, Vietnam Journal of Science and Technology, </a:t>
            </a:r>
            <a:r>
              <a:rPr lang="en-US" sz="2400" dirty="0" smtClean="0">
                <a:solidFill>
                  <a:schemeClr val="bg1"/>
                </a:solidFill>
              </a:rPr>
              <a:t>vol.46, </a:t>
            </a:r>
            <a:r>
              <a:rPr lang="en-US" sz="2400" dirty="0" smtClean="0">
                <a:solidFill>
                  <a:schemeClr val="bg1"/>
                </a:solidFill>
              </a:rPr>
              <a:t>2009.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Scalable Substitution Matrix 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encryption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600200"/>
            <a:ext cx="87630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 transformation Nr=2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2n/2+2, where  is a branch number of the keyed linear transformation 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round transformation of round r, denoted 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consists two main steps: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Key-independent nonlinear transformation (denoted ): each byte of the state is substituted using a fixed nonlinear S-box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Keyed linear transformation (denoted ): the whole state is linearly mixed using a matrix derived from the cipher key k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Scalable Substitution Matrix 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schema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4200" y="2971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29000" y="2971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33800" y="2971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38600" y="2971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43400" y="2971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</a:rPr>
              <a:t>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48200" y="2971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53000" y="2971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257800" y="2971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2600" y="2971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124200" y="3733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</a:rPr>
              <a:t>S</a:t>
            </a:r>
            <a:r>
              <a:rPr lang="en-US">
                <a:solidFill>
                  <a:srgbClr val="111111"/>
                </a:solidFill>
                <a:sym typeface="Symbol" pitchFamily="18" charset="2"/>
              </a:rPr>
              <a:t>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429000" y="3733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</a:rPr>
              <a:t>S</a:t>
            </a:r>
            <a:r>
              <a:rPr lang="en-US">
                <a:solidFill>
                  <a:srgbClr val="111111"/>
                </a:solidFill>
                <a:sym typeface="Symbol" pitchFamily="18" charset="2"/>
              </a:rPr>
              <a:t>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733800" y="3733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rgbClr val="111111"/>
                </a:solidFill>
              </a:rPr>
              <a:t>S</a:t>
            </a:r>
            <a:r>
              <a:rPr lang="en-US" dirty="0">
                <a:solidFill>
                  <a:srgbClr val="111111"/>
                </a:solidFill>
                <a:sym typeface="Symbol" pitchFamily="18" charset="2"/>
              </a:rPr>
              <a:t>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038600" y="3733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</a:rPr>
              <a:t>S</a:t>
            </a:r>
            <a:r>
              <a:rPr lang="en-US">
                <a:solidFill>
                  <a:srgbClr val="111111"/>
                </a:solidFill>
                <a:sym typeface="Symbol" pitchFamily="18" charset="2"/>
              </a:rPr>
              <a:t>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343400" y="3733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</a:rPr>
              <a:t>…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648200" y="3733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</a:rPr>
              <a:t>S</a:t>
            </a:r>
            <a:r>
              <a:rPr lang="en-US">
                <a:solidFill>
                  <a:srgbClr val="111111"/>
                </a:solidFill>
                <a:sym typeface="Symbol" pitchFamily="18" charset="2"/>
              </a:rPr>
              <a:t>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953000" y="3733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</a:rPr>
              <a:t>S</a:t>
            </a:r>
            <a:r>
              <a:rPr lang="en-US">
                <a:solidFill>
                  <a:srgbClr val="111111"/>
                </a:solidFill>
                <a:sym typeface="Symbol" pitchFamily="18" charset="2"/>
              </a:rPr>
              <a:t>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257800" y="3733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</a:rPr>
              <a:t>S</a:t>
            </a:r>
            <a:r>
              <a:rPr lang="en-US">
                <a:solidFill>
                  <a:srgbClr val="111111"/>
                </a:solidFill>
                <a:sym typeface="Symbol" pitchFamily="18" charset="2"/>
              </a:rPr>
              <a:t>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5562600" y="37338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</a:rPr>
              <a:t>S</a:t>
            </a:r>
            <a:r>
              <a:rPr lang="en-US">
                <a:solidFill>
                  <a:srgbClr val="111111"/>
                </a:solidFill>
                <a:sym typeface="Symbol" pitchFamily="18" charset="2"/>
              </a:rPr>
              <a:t>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24200" y="5334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429000" y="5334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733800" y="5334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038600" y="5334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343400" y="5334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</a:rPr>
              <a:t>…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648200" y="5334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953000" y="5334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257800" y="5334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562600" y="53340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124200" y="4495800"/>
            <a:ext cx="2743200" cy="381000"/>
          </a:xfrm>
          <a:prstGeom prst="rect">
            <a:avLst/>
          </a:prstGeom>
          <a:solidFill>
            <a:schemeClr val="bg1"/>
          </a:solidFill>
          <a:ln w="9525">
            <a:solidFill>
              <a:srgbClr val="3333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rgbClr val="111111"/>
                </a:solidFill>
                <a:sym typeface="Symbol" pitchFamily="18" charset="2"/>
              </a:rPr>
              <a:t>[k</a:t>
            </a:r>
            <a:r>
              <a:rPr lang="en-US" baseline="30000">
                <a:solidFill>
                  <a:srgbClr val="111111"/>
                </a:solidFill>
                <a:sym typeface="Symbol" pitchFamily="18" charset="2"/>
              </a:rPr>
              <a:t>r</a:t>
            </a:r>
            <a:r>
              <a:rPr lang="en-US">
                <a:solidFill>
                  <a:srgbClr val="111111"/>
                </a:solidFill>
                <a:sym typeface="Symbol" pitchFamily="18" charset="2"/>
              </a:rPr>
              <a:t>]</a:t>
            </a: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3276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35814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38862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41910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4800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1054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>
            <a:off x="54102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57150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5715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>
            <a:off x="3276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35814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46"/>
          <p:cNvSpPr>
            <a:spLocks noChangeShapeType="1"/>
          </p:cNvSpPr>
          <p:nvPr/>
        </p:nvSpPr>
        <p:spPr bwMode="auto">
          <a:xfrm>
            <a:off x="38862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41910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800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51054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>
            <a:off x="54102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5715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>
            <a:off x="3581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41910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>
            <a:off x="4800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>
            <a:off x="5105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Line 58"/>
          <p:cNvSpPr>
            <a:spLocks noChangeShapeType="1"/>
          </p:cNvSpPr>
          <p:nvPr/>
        </p:nvSpPr>
        <p:spPr bwMode="auto">
          <a:xfrm>
            <a:off x="5410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>
            <a:off x="3124200" y="26670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4038600" y="2286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 byte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2514600" y="16002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SSM[k]=</a:t>
            </a:r>
            <a:r>
              <a:rPr lang="en-US" sz="2400">
                <a:sym typeface="Symbol" pitchFamily="18" charset="2"/>
              </a:rPr>
              <a:t></a:t>
            </a:r>
            <a:r>
              <a:rPr lang="en-US" sz="2400" baseline="30000">
                <a:sym typeface="Symbol" pitchFamily="18" charset="2"/>
              </a:rPr>
              <a:t>Nr-1</a:t>
            </a:r>
            <a:r>
              <a:rPr lang="en-US" sz="2400">
                <a:sym typeface="Symbol" pitchFamily="18" charset="2"/>
              </a:rPr>
              <a:t>[k]…</a:t>
            </a:r>
            <a:r>
              <a:rPr lang="en-US" sz="2400" baseline="30000">
                <a:sym typeface="Symbol" pitchFamily="18" charset="2"/>
              </a:rPr>
              <a:t>1</a:t>
            </a:r>
            <a:r>
              <a:rPr lang="en-US" sz="2400">
                <a:sym typeface="Symbol" pitchFamily="18" charset="2"/>
              </a:rPr>
              <a:t>[k]</a:t>
            </a:r>
            <a:r>
              <a:rPr lang="en-US" sz="2400" baseline="30000">
                <a:sym typeface="Symbol" pitchFamily="18" charset="2"/>
              </a:rPr>
              <a:t>0</a:t>
            </a:r>
            <a:r>
              <a:rPr lang="en-US" sz="2400">
                <a:sym typeface="Symbol" pitchFamily="18" charset="2"/>
              </a:rPr>
              <a:t>[k]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outline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r>
              <a:rPr lang="en-US" dirty="0" smtClean="0"/>
              <a:t>atrix-base cipher</a:t>
            </a:r>
          </a:p>
          <a:p>
            <a:r>
              <a:rPr lang="en-US" dirty="0" smtClean="0"/>
              <a:t>Advanced </a:t>
            </a:r>
            <a:r>
              <a:rPr lang="en-US" dirty="0" smtClean="0"/>
              <a:t>Encryption Standard</a:t>
            </a:r>
          </a:p>
          <a:p>
            <a:r>
              <a:rPr lang="en-US" dirty="0" smtClean="0"/>
              <a:t>Scalable </a:t>
            </a:r>
            <a:r>
              <a:rPr lang="en-US" dirty="0" smtClean="0"/>
              <a:t>Substitution Matrix cipher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Scalable Substitution Matrix 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key independent nonlinear substitution </a:t>
            </a:r>
            <a:r>
              <a:rPr lang="en-US" sz="3600" dirty="0" smtClean="0">
                <a:solidFill>
                  <a:schemeClr val="bg1"/>
                </a:solidFill>
                <a:sym typeface="Symbol"/>
              </a:rPr>
              <a:t>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SSM, all operations of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 are processed using a fixed S-Box constructed as follows: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applying the affine mapping over GF(2)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on the binary representation of x: y=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take the inverse mapping z=y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over GF(2)[x]/&lt;(x)&gt;, with 0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-1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=0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apply the affine mapping over GF(2)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8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on the binary representation of z: t=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z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43600"/>
            <a:ext cx="91440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Bao</a:t>
            </a:r>
            <a:r>
              <a:rPr lang="en-US" sz="2400" dirty="0" smtClean="0">
                <a:solidFill>
                  <a:schemeClr val="bg1"/>
                </a:solidFill>
              </a:rPr>
              <a:t> Ngoc Tran, </a:t>
            </a:r>
            <a:r>
              <a:rPr lang="en-US" sz="2400" dirty="0" err="1" smtClean="0">
                <a:solidFill>
                  <a:schemeClr val="bg1"/>
                </a:solidFill>
              </a:rPr>
              <a:t>Thuc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Dinh</a:t>
            </a:r>
            <a:r>
              <a:rPr lang="en-US" sz="2400" dirty="0" smtClean="0">
                <a:solidFill>
                  <a:schemeClr val="bg1"/>
                </a:solidFill>
              </a:rPr>
              <a:t> Nguyen, Thu Dan Tran, </a:t>
            </a:r>
            <a:r>
              <a:rPr lang="en-US" sz="2400" i="1" dirty="0" smtClean="0">
                <a:solidFill>
                  <a:schemeClr val="bg1"/>
                </a:solidFill>
              </a:rPr>
              <a:t>A New S-Box Structure to Increase Complexity of Algebraic Expression for Block Cipher Cryptosystems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icctd</a:t>
            </a:r>
            <a:r>
              <a:rPr lang="en-US" sz="2400" dirty="0" smtClean="0">
                <a:solidFill>
                  <a:schemeClr val="bg1"/>
                </a:solidFill>
              </a:rPr>
              <a:t>, vol. 2, pp.212-216, 2009 International Conference on Computer Technology and Development, 2009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219200" y="214313"/>
          <a:ext cx="6934200" cy="6186487"/>
        </p:xfrm>
        <a:graphic>
          <a:graphicData uri="http://schemas.openxmlformats.org/presentationml/2006/ole">
            <p:oleObj spid="_x0000_s2050" name="Equation" r:id="rId3" imgW="2070000" imgH="3682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Scalable Substitution Matrix 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keyed linear transformation </a:t>
            </a:r>
            <a:r>
              <a:rPr lang="en-US" sz="3600" dirty="0" smtClean="0">
                <a:solidFill>
                  <a:schemeClr val="bg1"/>
                </a:solidFill>
                <a:sym typeface="Symbol"/>
              </a:rPr>
              <a:t>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 operates on the whole state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the state is considered as an n-byte column vector and multiplied [mod 256] an nxn matrix 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 is cipher key, is also a nontrivial diffusion matrix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it should be noticed that  is defined over Z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256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instead of GF(2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8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as in the nonlinear step.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0000"/>
          </a:xfrm>
        </p:spPr>
        <p:txBody>
          <a:bodyPr/>
          <a:lstStyle/>
          <a:p>
            <a:r>
              <a:rPr lang="en-US" dirty="0"/>
              <a:t>SSM supports </a:t>
            </a:r>
            <a:r>
              <a:rPr lang="en-US" dirty="0" smtClean="0"/>
              <a:t>unlimited block </a:t>
            </a:r>
            <a:r>
              <a:rPr lang="en-US" dirty="0"/>
              <a:t>length and key length</a:t>
            </a:r>
            <a:r>
              <a:rPr lang="en-US" dirty="0" smtClean="0"/>
              <a:t>.</a:t>
            </a:r>
          </a:p>
          <a:p>
            <a:r>
              <a:rPr lang="en-US" dirty="0"/>
              <a:t>With </a:t>
            </a:r>
            <a:r>
              <a:rPr lang="en-US" dirty="0" smtClean="0"/>
              <a:t>non-linear substitution</a:t>
            </a:r>
            <a:r>
              <a:rPr lang="en-US" dirty="0"/>
              <a:t>, SSM eliminates limitation of most </a:t>
            </a:r>
            <a:r>
              <a:rPr lang="en-US" dirty="0" smtClean="0"/>
              <a:t>matrix ciphers </a:t>
            </a:r>
            <a:r>
              <a:rPr lang="en-US" dirty="0"/>
              <a:t>with only linear components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SSM </a:t>
            </a:r>
            <a:r>
              <a:rPr lang="en-US" dirty="0" smtClean="0"/>
              <a:t>can against </a:t>
            </a:r>
            <a:r>
              <a:rPr lang="en-US" dirty="0"/>
              <a:t>differential and </a:t>
            </a:r>
            <a:r>
              <a:rPr lang="en-US" dirty="0" smtClean="0"/>
              <a:t>linear cryptanalysis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Scalable Substitution Matrix 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conclusion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943600"/>
            <a:ext cx="9144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D.H.Van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N.T.Binh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T.M.Triet</a:t>
            </a:r>
            <a:r>
              <a:rPr lang="en-US" sz="2400" dirty="0" smtClean="0">
                <a:solidFill>
                  <a:schemeClr val="bg1"/>
                </a:solidFill>
              </a:rPr>
              <a:t>, and </a:t>
            </a:r>
            <a:r>
              <a:rPr lang="en-US" sz="2400" dirty="0" err="1" smtClean="0">
                <a:solidFill>
                  <a:schemeClr val="bg1"/>
                </a:solidFill>
              </a:rPr>
              <a:t>T.N.Bao</a:t>
            </a:r>
            <a:r>
              <a:rPr lang="en-US" sz="2400" dirty="0" smtClean="0">
                <a:solidFill>
                  <a:schemeClr val="bg1"/>
                </a:solidFill>
              </a:rPr>
              <a:t>,</a:t>
            </a:r>
            <a:r>
              <a:rPr lang="en-US" sz="2400" i="1" dirty="0" smtClean="0">
                <a:solidFill>
                  <a:schemeClr val="bg1"/>
                </a:solidFill>
              </a:rPr>
              <a:t> SSM: Scalable Substitution Matrix cipher</a:t>
            </a:r>
            <a:r>
              <a:rPr lang="en-US" sz="2400" dirty="0" smtClean="0">
                <a:solidFill>
                  <a:schemeClr val="bg1"/>
                </a:solidFill>
              </a:rPr>
              <a:t>, Vietnam Journal of Science and Technology, vol. 2009.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Matrix-base cipher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matrix</a:t>
            </a:r>
            <a:r>
              <a:rPr lang="en-US" sz="3600" dirty="0" smtClean="0">
                <a:solidFill>
                  <a:schemeClr val="bg1"/>
                </a:solidFill>
              </a:rPr>
              <a:t> cipher: introduction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Hill/matrix cipher, each letter is treated as a number in Z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 block of n letters is processed as a vector of n dimensions, and multiplied by a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nxn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matrix, modulo 26.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order to decrypt, this permutation matrix must be invertible in Z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26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is considered as the cipher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Linearity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 encryption/decryption: fast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 but unsecure</a:t>
            </a:r>
            <a:endParaRPr lang="en-US" dirty="0"/>
          </a:p>
          <a:p>
            <a:r>
              <a:rPr lang="en-US" dirty="0" smtClean="0"/>
              <a:t>Scalability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Matrix-base </a:t>
            </a:r>
            <a:r>
              <a:rPr lang="en-US" dirty="0" smtClean="0">
                <a:solidFill>
                  <a:schemeClr val="bg1"/>
                </a:solidFill>
              </a:rPr>
              <a:t>cipher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matrix cipher: </a:t>
            </a:r>
            <a:r>
              <a:rPr lang="en-US" sz="3600" dirty="0" smtClean="0">
                <a:solidFill>
                  <a:schemeClr val="bg1"/>
                </a:solidFill>
              </a:rPr>
              <a:t>properties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Matrix-base </a:t>
            </a:r>
            <a:r>
              <a:rPr lang="en-US" dirty="0" smtClean="0">
                <a:solidFill>
                  <a:schemeClr val="bg1"/>
                </a:solidFill>
              </a:rPr>
              <a:t>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matrix cipher: </a:t>
            </a:r>
            <a:r>
              <a:rPr lang="en-US" sz="3600" dirty="0" smtClean="0">
                <a:solidFill>
                  <a:schemeClr val="bg1"/>
                </a:solidFill>
              </a:rPr>
              <a:t>key </a:t>
            </a:r>
            <a:r>
              <a:rPr lang="en-US" sz="3600" dirty="0" smtClean="0">
                <a:solidFill>
                  <a:schemeClr val="bg1"/>
                </a:solidFill>
              </a:rPr>
              <a:t>space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686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GL(d,Z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)={A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dxd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/A is invertible modulo m}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|GL(d,Z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)|=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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i=0,…,d-1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(p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– p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where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is a prime number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|GL(d,Z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)|=p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(n-1)d^2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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i=0,…,d-1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(p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– p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where 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is a prime number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|GL(d,Z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)|=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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i=1,..,k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-1)d^2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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j=0,…,d-1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(p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d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– p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j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) where m=p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…p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</a:t>
            </a:r>
            <a:r>
              <a:rPr kumimoji="0" lang="en-US" sz="32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k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 p</a:t>
            </a:r>
            <a:r>
              <a:rPr kumimoji="0" lang="en-US" sz="3200" b="0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</a:t>
            </a: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prime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Matrix-base </a:t>
            </a:r>
            <a:r>
              <a:rPr lang="en-US" dirty="0" smtClean="0">
                <a:solidFill>
                  <a:schemeClr val="bg1"/>
                </a:solidFill>
              </a:rPr>
              <a:t>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a symmetric cryptosystem over group Z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r>
              <a:rPr lang="en-US" sz="3200" baseline="30000" dirty="0" smtClean="0">
                <a:solidFill>
                  <a:schemeClr val="bg1"/>
                </a:solidFill>
              </a:rPr>
              <a:t>n</a:t>
            </a:r>
            <a:r>
              <a:rPr lang="en-US" sz="3200" dirty="0" smtClean="0">
                <a:solidFill>
                  <a:schemeClr val="bg1"/>
                </a:solidFill>
              </a:rPr>
              <a:t> : </a:t>
            </a:r>
            <a:r>
              <a:rPr lang="en-US" sz="3200" dirty="0" err="1" smtClean="0">
                <a:solidFill>
                  <a:schemeClr val="bg1"/>
                </a:solidFill>
              </a:rPr>
              <a:t>LogSig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686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nxn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3200" dirty="0" smtClean="0"/>
              <a:t>a non-singular matrix over Z</a:t>
            </a:r>
            <a:r>
              <a:rPr lang="en-US" sz="3200" baseline="-25000" dirty="0" smtClean="0"/>
              <a:t>2</a:t>
            </a:r>
            <a:r>
              <a:rPr lang="en-US" sz="3200" baseline="30000" dirty="0" smtClean="0"/>
              <a:t>n</a:t>
            </a:r>
            <a:endParaRPr lang="en-US" sz="3200" baseline="30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B={a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,…,a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matrix A}: basis of Z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B={a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,…,a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  	   ={a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,…,a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,a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r1+1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,…,a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r1+r2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,…,a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(rs-1)+1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,…,a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(rs-1)+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rs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Let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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be a permutation on {1,…,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r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},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=1,…,s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ym typeface="Symbol"/>
              </a:rPr>
              <a:t></a:t>
            </a:r>
            <a:r>
              <a:rPr lang="en-US" sz="3200" baseline="-25000" dirty="0" err="1" smtClean="0">
                <a:sym typeface="Symbol"/>
              </a:rPr>
              <a:t>i</a:t>
            </a:r>
            <a:r>
              <a:rPr lang="en-US" sz="3200" dirty="0" smtClean="0">
                <a:sym typeface="Symbol"/>
              </a:rPr>
              <a:t> be a linear combination of                              {a</a:t>
            </a:r>
            <a:r>
              <a:rPr lang="en-US" sz="3200" baseline="-25000" dirty="0" smtClean="0">
                <a:sym typeface="Symbol"/>
              </a:rPr>
              <a:t>((ri-1)+1)</a:t>
            </a:r>
            <a:r>
              <a:rPr lang="en-US" sz="3200" dirty="0" smtClean="0">
                <a:sym typeface="Symbol"/>
              </a:rPr>
              <a:t>,…, </a:t>
            </a:r>
            <a:r>
              <a:rPr lang="en-US" sz="3200" dirty="0" smtClean="0">
                <a:sym typeface="Symbol"/>
              </a:rPr>
              <a:t>a</a:t>
            </a:r>
            <a:r>
              <a:rPr lang="en-US" sz="3200" baseline="-25000" dirty="0" smtClean="0">
                <a:sym typeface="Symbol"/>
              </a:rPr>
              <a:t>((ri-1</a:t>
            </a:r>
            <a:r>
              <a:rPr lang="en-US" sz="3200" baseline="-25000" dirty="0" smtClean="0">
                <a:sym typeface="Symbol"/>
              </a:rPr>
              <a:t>)+</a:t>
            </a:r>
            <a:r>
              <a:rPr lang="en-US" sz="3200" baseline="-25000" dirty="0" err="1" smtClean="0">
                <a:sym typeface="Symbol"/>
              </a:rPr>
              <a:t>ri</a:t>
            </a:r>
            <a:r>
              <a:rPr lang="en-US" sz="3200" baseline="-25000" dirty="0" smtClean="0">
                <a:sym typeface="Symbol"/>
              </a:rPr>
              <a:t>)</a:t>
            </a:r>
            <a:r>
              <a:rPr lang="en-US" sz="3200" dirty="0" smtClean="0">
                <a:sym typeface="Symbol"/>
              </a:rPr>
              <a:t>}, </a:t>
            </a:r>
            <a:r>
              <a:rPr lang="en-US" sz="3200" dirty="0" err="1" smtClean="0">
                <a:sym typeface="Symbol"/>
              </a:rPr>
              <a:t>i</a:t>
            </a:r>
            <a:r>
              <a:rPr lang="en-US" sz="3200" dirty="0" smtClean="0">
                <a:sym typeface="Symbol"/>
              </a:rPr>
              <a:t>=1,…,s and r</a:t>
            </a:r>
            <a:r>
              <a:rPr lang="en-US" sz="3200" baseline="-25000" dirty="0" smtClean="0">
                <a:sym typeface="Symbol"/>
              </a:rPr>
              <a:t>0</a:t>
            </a:r>
            <a:r>
              <a:rPr lang="en-US" sz="3200" dirty="0" smtClean="0">
                <a:sym typeface="Symbol"/>
              </a:rPr>
              <a:t>=1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 </a:t>
            </a:r>
            <a:r>
              <a:rPr lang="en-US" sz="3200" dirty="0" smtClean="0">
                <a:sym typeface="Symbol"/>
              </a:rPr>
              <a:t>= {</a:t>
            </a:r>
            <a:r>
              <a:rPr lang="en-US" sz="3200" dirty="0" smtClean="0">
                <a:sym typeface="Symbol"/>
              </a:rPr>
              <a:t></a:t>
            </a:r>
            <a:r>
              <a:rPr lang="en-US" sz="3200" baseline="-25000" dirty="0" smtClean="0">
                <a:sym typeface="Symbol"/>
              </a:rPr>
              <a:t>1</a:t>
            </a:r>
            <a:r>
              <a:rPr lang="en-US" sz="3200" dirty="0" smtClean="0">
                <a:sym typeface="Symbol"/>
              </a:rPr>
              <a:t>,…,</a:t>
            </a:r>
            <a:r>
              <a:rPr lang="en-US" sz="3200" baseline="-25000" dirty="0" smtClean="0">
                <a:sym typeface="Symbol"/>
              </a:rPr>
              <a:t>s</a:t>
            </a:r>
            <a:r>
              <a:rPr lang="en-US" sz="3200" dirty="0" smtClean="0">
                <a:sym typeface="Symbol"/>
              </a:rPr>
              <a:t>}: logarithmic signature over Z</a:t>
            </a:r>
            <a:r>
              <a:rPr lang="en-US" sz="3200" baseline="-25000" dirty="0" smtClean="0">
                <a:sym typeface="Symbol"/>
              </a:rPr>
              <a:t>2</a:t>
            </a:r>
            <a:r>
              <a:rPr lang="en-US" sz="3200" baseline="30000" dirty="0" smtClean="0">
                <a:sym typeface="Symbol"/>
              </a:rPr>
              <a:t>n</a:t>
            </a:r>
            <a:r>
              <a:rPr lang="en-US" sz="3200" dirty="0" smtClean="0">
                <a:sym typeface="Symbol"/>
              </a:rPr>
              <a:t>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Matrix-base </a:t>
            </a:r>
            <a:r>
              <a:rPr lang="en-US" dirty="0" smtClean="0">
                <a:solidFill>
                  <a:schemeClr val="bg1"/>
                </a:solidFill>
              </a:rPr>
              <a:t>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a symmetric cryptosystem over group Z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r>
              <a:rPr lang="en-US" sz="3200" baseline="30000" dirty="0" smtClean="0">
                <a:solidFill>
                  <a:schemeClr val="bg1"/>
                </a:solidFill>
              </a:rPr>
              <a:t>n</a:t>
            </a:r>
            <a:r>
              <a:rPr lang="en-US" sz="3200" dirty="0" smtClean="0">
                <a:solidFill>
                  <a:schemeClr val="bg1"/>
                </a:solidFill>
              </a:rPr>
              <a:t> : </a:t>
            </a:r>
            <a:r>
              <a:rPr lang="en-US" sz="3200" dirty="0" err="1" smtClean="0">
                <a:solidFill>
                  <a:schemeClr val="bg1"/>
                </a:solidFill>
              </a:rPr>
              <a:t>bijections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686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Given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a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logsig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 of type (r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1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,…,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r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), which spanned by matrix A and permutations 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lang="en-US" sz="3200" dirty="0" smtClean="0">
                <a:sym typeface="Symbol"/>
              </a:rPr>
              <a:t>, </a:t>
            </a:r>
            <a:r>
              <a:rPr lang="en-US" sz="3200" dirty="0" err="1" smtClean="0">
                <a:sym typeface="Symbol"/>
              </a:rPr>
              <a:t>i</a:t>
            </a:r>
            <a:r>
              <a:rPr lang="en-US" sz="3200" dirty="0" smtClean="0">
                <a:sym typeface="Symbol"/>
              </a:rPr>
              <a:t>=1,…,s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m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Z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(2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n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whose the binary representation: m=(m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11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,…,m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1r1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,…,m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s1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,…,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m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srs</a:t>
            </a:r>
            <a:r>
              <a:rPr lang="en-US" sz="3200" dirty="0" smtClean="0">
                <a:sym typeface="Symbol"/>
              </a:rPr>
              <a:t>)Z</a:t>
            </a:r>
            <a:r>
              <a:rPr lang="en-US" sz="3200" baseline="-25000" dirty="0" smtClean="0">
                <a:sym typeface="Symbol"/>
              </a:rPr>
              <a:t>2</a:t>
            </a:r>
            <a:r>
              <a:rPr lang="en-US" sz="3200" baseline="30000" dirty="0" smtClean="0">
                <a:sym typeface="Symbol"/>
              </a:rPr>
              <a:t>n</a:t>
            </a:r>
            <a:r>
              <a:rPr lang="en-US" sz="3200" dirty="0" smtClean="0">
                <a:sym typeface="Symbol"/>
              </a:rPr>
              <a:t>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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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(m) = (p1,…,p2)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where p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is decimal value of binary string m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i1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…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m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iri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,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=1,…,s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/>
            </a:endParaRPr>
          </a:p>
          <a:p>
            <a:pPr marL="342900" lvl="0" indent="-342900">
              <a:spcBef>
                <a:spcPct val="20000"/>
              </a:spcBef>
              <a:buFont typeface="Wingdings"/>
              <a:buChar char="è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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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(p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,…,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p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)=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=1,…,</a:t>
            </a:r>
            <a:r>
              <a:rPr lang="en-US" sz="3200" baseline="-25000" dirty="0" smtClean="0">
                <a:sym typeface="Symbol"/>
              </a:rPr>
              <a:t>r1</a:t>
            </a:r>
            <a:r>
              <a:rPr lang="en-US" sz="3200" dirty="0" smtClean="0">
                <a:sym typeface="Symbol"/>
              </a:rPr>
              <a:t>p</a:t>
            </a:r>
            <a:r>
              <a:rPr lang="en-US" sz="3200" baseline="-25000" dirty="0" smtClean="0">
                <a:sym typeface="Symbol"/>
              </a:rPr>
              <a:t>1i</a:t>
            </a:r>
            <a:r>
              <a:rPr lang="en-US" sz="3200" dirty="0" smtClean="0">
                <a:sym typeface="Symbol"/>
              </a:rPr>
              <a:t>a</a:t>
            </a:r>
            <a:r>
              <a:rPr lang="en-US" sz="3200" baseline="-25000" dirty="0" smtClean="0">
                <a:sym typeface="Symbol"/>
              </a:rPr>
              <a:t></a:t>
            </a:r>
            <a:r>
              <a:rPr lang="en-US" sz="3200" baseline="-25000" dirty="0" smtClean="0">
                <a:sym typeface="Symbol"/>
              </a:rPr>
              <a:t>1(</a:t>
            </a:r>
            <a:r>
              <a:rPr lang="en-US" sz="3200" baseline="-25000" dirty="0" err="1" smtClean="0">
                <a:sym typeface="Symbol"/>
              </a:rPr>
              <a:t>i</a:t>
            </a:r>
            <a:r>
              <a:rPr lang="en-US" sz="3200" baseline="-25000" dirty="0" smtClean="0">
                <a:sym typeface="Symbol"/>
              </a:rPr>
              <a:t>)</a:t>
            </a:r>
            <a:r>
              <a:rPr lang="en-US" sz="3200" dirty="0" smtClean="0">
                <a:sym typeface="Symbol"/>
              </a:rPr>
              <a:t> + </a:t>
            </a:r>
            <a:r>
              <a:rPr lang="en-US" sz="3200" dirty="0" smtClean="0">
                <a:sym typeface="Symbol"/>
              </a:rPr>
              <a:t></a:t>
            </a:r>
            <a:r>
              <a:rPr lang="en-US" sz="3200" baseline="-25000" dirty="0" err="1" smtClean="0">
                <a:sym typeface="Symbol"/>
              </a:rPr>
              <a:t>i</a:t>
            </a:r>
            <a:r>
              <a:rPr lang="en-US" sz="3200" baseline="-25000" dirty="0" smtClean="0">
                <a:sym typeface="Symbol"/>
              </a:rPr>
              <a:t>=1,…,</a:t>
            </a:r>
            <a:r>
              <a:rPr lang="en-US" sz="3200" baseline="-25000" dirty="0" err="1" smtClean="0">
                <a:sym typeface="Symbol"/>
              </a:rPr>
              <a:t>rs</a:t>
            </a:r>
            <a:r>
              <a:rPr lang="en-US" sz="3200" dirty="0" err="1" smtClean="0">
                <a:sym typeface="Symbol"/>
              </a:rPr>
              <a:t>p</a:t>
            </a:r>
            <a:r>
              <a:rPr lang="en-US" sz="3200" baseline="-25000" dirty="0" err="1" smtClean="0">
                <a:sym typeface="Symbol"/>
              </a:rPr>
              <a:t>si</a:t>
            </a:r>
            <a:r>
              <a:rPr lang="en-US" sz="3200" dirty="0" err="1" smtClean="0">
                <a:sym typeface="Symbol"/>
              </a:rPr>
              <a:t>a</a:t>
            </a:r>
            <a:r>
              <a:rPr lang="en-US" sz="3200" baseline="-25000" dirty="0" err="1" smtClean="0">
                <a:sym typeface="Symbol"/>
              </a:rPr>
              <a:t>s</a:t>
            </a:r>
            <a:r>
              <a:rPr lang="en-US" sz="3200" baseline="-25000" dirty="0" smtClean="0">
                <a:sym typeface="Symbol"/>
              </a:rPr>
              <a:t>(</a:t>
            </a:r>
            <a:r>
              <a:rPr lang="en-US" sz="3200" baseline="-25000" dirty="0" err="1" smtClean="0">
                <a:sym typeface="Symbol"/>
              </a:rPr>
              <a:t>i</a:t>
            </a:r>
            <a:r>
              <a:rPr lang="en-US" sz="3200" baseline="-25000" dirty="0" smtClean="0">
                <a:sym typeface="Symbol"/>
              </a:rPr>
              <a:t>)</a:t>
            </a:r>
            <a:r>
              <a:rPr lang="en-US" sz="3200" dirty="0" smtClean="0">
                <a:sym typeface="Symbol"/>
              </a:rPr>
              <a:t>, where </a:t>
            </a:r>
            <a:r>
              <a:rPr lang="en-US" sz="3200" dirty="0" err="1" smtClean="0">
                <a:sym typeface="Symbol"/>
              </a:rPr>
              <a:t>p</a:t>
            </a:r>
            <a:r>
              <a:rPr lang="en-US" sz="3200" baseline="-25000" dirty="0" err="1" smtClean="0">
                <a:sym typeface="Symbol"/>
              </a:rPr>
              <a:t>ij</a:t>
            </a:r>
            <a:r>
              <a:rPr lang="en-US" sz="3200" dirty="0" smtClean="0">
                <a:sym typeface="Symbol"/>
              </a:rPr>
              <a:t> is the </a:t>
            </a:r>
            <a:r>
              <a:rPr lang="en-US" sz="3200" dirty="0" err="1" smtClean="0">
                <a:sym typeface="Symbol"/>
              </a:rPr>
              <a:t>j</a:t>
            </a:r>
            <a:r>
              <a:rPr lang="en-US" sz="3200" baseline="30000" dirty="0" err="1" smtClean="0">
                <a:sym typeface="Symbol"/>
              </a:rPr>
              <a:t>th</a:t>
            </a:r>
            <a:r>
              <a:rPr lang="en-US" sz="3200" dirty="0" smtClean="0">
                <a:sym typeface="Symbol"/>
              </a:rPr>
              <a:t> of p</a:t>
            </a:r>
            <a:r>
              <a:rPr lang="en-US" sz="3200" baseline="-25000" dirty="0" smtClean="0">
                <a:sym typeface="Symbol"/>
              </a:rPr>
              <a:t>i</a:t>
            </a:r>
            <a:r>
              <a:rPr lang="en-US" sz="3200" dirty="0" smtClean="0">
                <a:sym typeface="Symbol"/>
              </a:rPr>
              <a:t>, </a:t>
            </a:r>
            <a:r>
              <a:rPr lang="en-US" sz="3200" dirty="0" err="1" smtClean="0">
                <a:sym typeface="Symbol"/>
              </a:rPr>
              <a:t>i</a:t>
            </a:r>
            <a:r>
              <a:rPr lang="en-US" sz="3200" dirty="0" smtClean="0">
                <a:sym typeface="Symbol"/>
              </a:rPr>
              <a:t>=1,…,2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Matrix-base </a:t>
            </a:r>
            <a:r>
              <a:rPr lang="en-US" dirty="0" smtClean="0">
                <a:solidFill>
                  <a:schemeClr val="bg1"/>
                </a:solidFill>
              </a:rPr>
              <a:t>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a symmetric cryptosystem over group Z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r>
              <a:rPr lang="en-US" sz="3200" baseline="30000" dirty="0" smtClean="0">
                <a:solidFill>
                  <a:schemeClr val="bg1"/>
                </a:solidFill>
              </a:rPr>
              <a:t>n</a:t>
            </a:r>
            <a:r>
              <a:rPr lang="en-US" sz="3200" dirty="0" smtClean="0">
                <a:solidFill>
                  <a:schemeClr val="bg1"/>
                </a:solidFill>
              </a:rPr>
              <a:t> : factorization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686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lang="en-US" sz="3200" dirty="0" smtClean="0">
                <a:sym typeface="Symbol" pitchFamily="18" charset="2"/>
              </a:rPr>
              <a:t>Given a </a:t>
            </a:r>
            <a:r>
              <a:rPr lang="en-US" sz="3200" dirty="0" err="1" smtClean="0">
                <a:sym typeface="Symbol" pitchFamily="18" charset="2"/>
              </a:rPr>
              <a:t>logsig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en-US" sz="3200" dirty="0" smtClean="0">
                <a:sym typeface="Symbol"/>
              </a:rPr>
              <a:t> of type (r</a:t>
            </a:r>
            <a:r>
              <a:rPr lang="en-US" sz="3200" baseline="-25000" dirty="0" smtClean="0">
                <a:sym typeface="Symbol"/>
              </a:rPr>
              <a:t>1</a:t>
            </a:r>
            <a:r>
              <a:rPr lang="en-US" sz="3200" dirty="0" smtClean="0">
                <a:sym typeface="Symbol"/>
              </a:rPr>
              <a:t>,…,</a:t>
            </a:r>
            <a:r>
              <a:rPr lang="en-US" sz="3200" dirty="0" err="1" smtClean="0">
                <a:sym typeface="Symbol"/>
              </a:rPr>
              <a:t>r</a:t>
            </a:r>
            <a:r>
              <a:rPr lang="en-US" sz="3200" baseline="-25000" dirty="0" err="1" smtClean="0">
                <a:sym typeface="Symbol"/>
              </a:rPr>
              <a:t>s</a:t>
            </a:r>
            <a:r>
              <a:rPr lang="en-US" sz="3200" dirty="0" smtClean="0">
                <a:sym typeface="Symbol"/>
              </a:rPr>
              <a:t>), which spanned by matrix A and permutations </a:t>
            </a:r>
            <a:r>
              <a:rPr lang="en-US" sz="3200" baseline="-25000" dirty="0" err="1" smtClean="0">
                <a:sym typeface="Symbol"/>
              </a:rPr>
              <a:t>i</a:t>
            </a:r>
            <a:r>
              <a:rPr lang="en-US" sz="3200" dirty="0" smtClean="0">
                <a:sym typeface="Symbol"/>
              </a:rPr>
              <a:t>, </a:t>
            </a:r>
            <a:r>
              <a:rPr lang="en-US" sz="3200" dirty="0" err="1" smtClean="0">
                <a:sym typeface="Symbol"/>
              </a:rPr>
              <a:t>i</a:t>
            </a:r>
            <a:r>
              <a:rPr lang="en-US" sz="3200" dirty="0" smtClean="0">
                <a:sym typeface="Symbol"/>
              </a:rPr>
              <a:t>=1,…,</a:t>
            </a:r>
            <a:r>
              <a:rPr lang="en-US" sz="3200" dirty="0" smtClean="0">
                <a:sym typeface="Symbol"/>
              </a:rPr>
              <a:t>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ym typeface="Symbol"/>
              </a:rPr>
              <a:t>Given u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Z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2</a:t>
            </a:r>
            <a:r>
              <a:rPr kumimoji="0" 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, u=(u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1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,…,u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)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>
                <a:sym typeface="Symbol" pitchFamily="18" charset="2"/>
              </a:rPr>
              <a:t>Compute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v=u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1xn</a:t>
            </a:r>
            <a:r>
              <a:rPr lang="en-US" sz="3200" dirty="0" err="1" smtClean="0">
                <a:sym typeface="Symbol"/>
              </a:rPr>
              <a:t>A</a:t>
            </a:r>
            <a:r>
              <a:rPr lang="en-US" sz="3200" baseline="-25000" dirty="0" err="1" smtClean="0">
                <a:sym typeface="Symbol"/>
              </a:rPr>
              <a:t>nxn</a:t>
            </a:r>
            <a:r>
              <a:rPr lang="en-US" sz="3200" dirty="0" smtClean="0">
                <a:sym typeface="Symbol"/>
              </a:rPr>
              <a:t>=(v</a:t>
            </a:r>
            <a:r>
              <a:rPr lang="en-US" sz="3200" baseline="-25000" dirty="0" smtClean="0">
                <a:sym typeface="Symbol"/>
              </a:rPr>
              <a:t>11</a:t>
            </a:r>
            <a:r>
              <a:rPr lang="en-US" sz="3200" dirty="0" smtClean="0">
                <a:sym typeface="Symbol"/>
              </a:rPr>
              <a:t>,…,v</a:t>
            </a:r>
            <a:r>
              <a:rPr lang="en-US" sz="3200" baseline="-25000" dirty="0" smtClean="0">
                <a:sym typeface="Symbol"/>
              </a:rPr>
              <a:t>1r1</a:t>
            </a:r>
            <a:r>
              <a:rPr lang="en-US" sz="3200" dirty="0" smtClean="0">
                <a:sym typeface="Symbol"/>
              </a:rPr>
              <a:t>,…,v</a:t>
            </a:r>
            <a:r>
              <a:rPr lang="en-US" sz="3200" baseline="-25000" dirty="0" smtClean="0">
                <a:sym typeface="Symbol"/>
              </a:rPr>
              <a:t>s1</a:t>
            </a:r>
            <a:r>
              <a:rPr lang="en-US" sz="3200" dirty="0" smtClean="0">
                <a:sym typeface="Symbol"/>
              </a:rPr>
              <a:t>,…,</a:t>
            </a:r>
            <a:r>
              <a:rPr lang="en-US" sz="3200" dirty="0" err="1" smtClean="0">
                <a:sym typeface="Symbol"/>
              </a:rPr>
              <a:t>v</a:t>
            </a:r>
            <a:r>
              <a:rPr lang="en-US" sz="3200" baseline="-25000" dirty="0" err="1" smtClean="0">
                <a:sym typeface="Symbol"/>
              </a:rPr>
              <a:t>srs</a:t>
            </a:r>
            <a:r>
              <a:rPr lang="en-US" sz="3200" dirty="0" smtClean="0">
                <a:sym typeface="Symbol"/>
              </a:rPr>
              <a:t>)</a:t>
            </a:r>
            <a:r>
              <a:rPr lang="en-US" sz="3200" dirty="0" smtClean="0">
                <a:sym typeface="Symbol"/>
              </a:rPr>
              <a:t>Z</a:t>
            </a:r>
            <a:r>
              <a:rPr lang="en-US" sz="3200" baseline="-25000" dirty="0" smtClean="0">
                <a:sym typeface="Symbol"/>
              </a:rPr>
              <a:t>2</a:t>
            </a:r>
            <a:r>
              <a:rPr lang="en-US" sz="3200" baseline="30000" dirty="0" smtClean="0">
                <a:sym typeface="Symbol"/>
              </a:rPr>
              <a:t>n</a:t>
            </a:r>
            <a:r>
              <a:rPr lang="en-US" sz="3200" dirty="0" smtClean="0">
                <a:sym typeface="Symbol"/>
              </a:rPr>
              <a:t> </a:t>
            </a:r>
            <a:endParaRPr lang="en-US" sz="3200" dirty="0" smtClean="0">
              <a:sym typeface="Symbol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Let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q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=1,…,s) be decimal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value of binary string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v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ii</a:t>
            </a:r>
            <a:r>
              <a:rPr lang="en-US" sz="3200" baseline="-25000" dirty="0" smtClean="0">
                <a:sym typeface="Symbol"/>
              </a:rPr>
              <a:t>(1)</a:t>
            </a:r>
            <a:r>
              <a:rPr lang="en-US" sz="3200" dirty="0" smtClean="0">
                <a:sym typeface="Symbol"/>
              </a:rPr>
              <a:t>…</a:t>
            </a:r>
            <a:r>
              <a:rPr lang="en-US" sz="3200" dirty="0" err="1" smtClean="0">
                <a:sym typeface="Symbol"/>
              </a:rPr>
              <a:t>v</a:t>
            </a:r>
            <a:r>
              <a:rPr lang="en-US" sz="3200" baseline="-25000" dirty="0" err="1" smtClean="0">
                <a:sym typeface="Symbol"/>
              </a:rPr>
              <a:t>ii</a:t>
            </a:r>
            <a:r>
              <a:rPr lang="en-US" sz="3200" baseline="-25000" dirty="0" smtClean="0">
                <a:sym typeface="Symbol"/>
              </a:rPr>
              <a:t>(</a:t>
            </a:r>
            <a:r>
              <a:rPr lang="en-US" sz="3200" baseline="-25000" dirty="0" err="1" smtClean="0">
                <a:sym typeface="Symbol"/>
              </a:rPr>
              <a:t>ri</a:t>
            </a:r>
            <a:r>
              <a:rPr lang="en-US" sz="3200" baseline="-25000" dirty="0" smtClean="0">
                <a:sym typeface="Symbol"/>
              </a:rPr>
              <a:t>)</a:t>
            </a:r>
            <a:r>
              <a:rPr lang="en-US" sz="3200" dirty="0" smtClean="0">
                <a:sym typeface="Symbol"/>
              </a:rPr>
              <a:t>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(q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,…,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q</a:t>
            </a:r>
            <a:r>
              <a:rPr kumimoji="0" lang="en-US" sz="32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) is factorization of u by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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34400" cy="1143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Matrix-base </a:t>
            </a:r>
            <a:r>
              <a:rPr lang="en-US" dirty="0" smtClean="0">
                <a:solidFill>
                  <a:schemeClr val="bg1"/>
                </a:solidFill>
              </a:rPr>
              <a:t>cipher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a symmetric cryptosystem over group Z</a:t>
            </a:r>
            <a:r>
              <a:rPr lang="en-US" sz="3200" baseline="-25000" dirty="0" smtClean="0">
                <a:solidFill>
                  <a:schemeClr val="bg1"/>
                </a:solidFill>
              </a:rPr>
              <a:t>2</a:t>
            </a:r>
            <a:r>
              <a:rPr lang="en-US" sz="3200" baseline="30000" dirty="0" smtClean="0">
                <a:solidFill>
                  <a:schemeClr val="bg1"/>
                </a:solidFill>
              </a:rPr>
              <a:t>n</a:t>
            </a:r>
            <a:r>
              <a:rPr lang="en-US" sz="3200" dirty="0" smtClean="0">
                <a:solidFill>
                  <a:schemeClr val="bg1"/>
                </a:solidFill>
              </a:rPr>
              <a:t> :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86868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Let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be a finite set and let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be a </a:t>
            </a:r>
            <a:r>
              <a:rPr kumimoji="0" lang="en-US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bijection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from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to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. The function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is an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involution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if </a:t>
            </a:r>
            <a:r>
              <a:rPr kumimoji="0" lang="en-US" sz="32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f(f(x)) = x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for all </a:t>
            </a:r>
            <a:r>
              <a:rPr kumimoji="0" lang="en-US" sz="32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x</a:t>
            </a:r>
            <a:r>
              <a:rPr kumimoji="0" lang="en-US" sz="3200" b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</a:t>
            </a:r>
            <a:r>
              <a:rPr kumimoji="0" lang="en-US" sz="3200" b="0" i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S</a:t>
            </a:r>
            <a:r>
              <a:rPr kumimoji="0" lang="en-US" sz="32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noProof="0" dirty="0" smtClean="0">
                <a:sym typeface="Symbol"/>
              </a:rPr>
              <a:t>Given two logarithmic signatures  and , which are spanned by two </a:t>
            </a:r>
            <a:r>
              <a:rPr lang="en-US" sz="3200" dirty="0" smtClean="0">
                <a:sym typeface="Symbol"/>
              </a:rPr>
              <a:t>non-singular A and B in respectively.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When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function E</a:t>
            </a:r>
            <a:r>
              <a:rPr kumimoji="0" 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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 is involution</a:t>
            </a:r>
            <a:r>
              <a:rPr lang="en-US" sz="3200" dirty="0" smtClean="0">
                <a:sym typeface="Symbol"/>
              </a:rPr>
              <a:t>: E</a:t>
            </a:r>
            <a:r>
              <a:rPr lang="en-US" sz="3200" baseline="-25000" dirty="0" smtClean="0">
                <a:sym typeface="Symbol"/>
              </a:rPr>
              <a:t></a:t>
            </a:r>
            <a:r>
              <a:rPr lang="en-US" sz="3200" dirty="0" smtClean="0">
                <a:sym typeface="Symbol"/>
              </a:rPr>
              <a:t>(m)=m for all </a:t>
            </a:r>
            <a:r>
              <a:rPr lang="en-US" sz="3200" dirty="0" err="1" smtClean="0">
                <a:sym typeface="Symbol"/>
              </a:rPr>
              <a:t>mZ</a:t>
            </a:r>
            <a:r>
              <a:rPr lang="en-US" sz="3200" baseline="-25000" dirty="0" smtClean="0">
                <a:sym typeface="Symbol"/>
              </a:rPr>
              <a:t>(2n)</a:t>
            </a:r>
            <a:r>
              <a:rPr lang="en-US" sz="3200" dirty="0" smtClean="0">
                <a:sym typeface="Symbol"/>
              </a:rPr>
              <a:t>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1267</Words>
  <Application>Microsoft Office PowerPoint</Application>
  <PresentationFormat>On-screen Show (4:3)</PresentationFormat>
  <Paragraphs>173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Symmetric cryptography: scalable matrix cipher </vt:lpstr>
      <vt:lpstr>outline</vt:lpstr>
      <vt:lpstr>Matrix-base cipher matrix cipher: introduction</vt:lpstr>
      <vt:lpstr>Matrix-base cipher  matrix cipher: properties</vt:lpstr>
      <vt:lpstr>Matrix-base cipher matrix cipher: key space</vt:lpstr>
      <vt:lpstr>Matrix-base cipher a symmetric cryptosystem over group Z2n : LogSig</vt:lpstr>
      <vt:lpstr>Matrix-base cipher a symmetric cryptosystem over group Z2n : bijections</vt:lpstr>
      <vt:lpstr>Matrix-base cipher a symmetric cryptosystem over group Z2n : factorization</vt:lpstr>
      <vt:lpstr>Matrix-base cipher a symmetric cryptosystem over group Z2n : discussion</vt:lpstr>
      <vt:lpstr>Advanced Encryption Standard: substitution-permutation network</vt:lpstr>
      <vt:lpstr>Advanced Encryption Standard:  design rationale</vt:lpstr>
      <vt:lpstr>Advanced Encryption Standard:  substitution layer</vt:lpstr>
      <vt:lpstr>Advanced Encryption Standard:  S-BOX</vt:lpstr>
      <vt:lpstr>Advanced Encryption Standard:  diffusion layer</vt:lpstr>
      <vt:lpstr>Advanced Encryption Standard:  diffusion layer and branch number</vt:lpstr>
      <vt:lpstr>Scalable Substitution Matrix cipher structure</vt:lpstr>
      <vt:lpstr>Scalable Substitution Matrix cipher diffusion matrix</vt:lpstr>
      <vt:lpstr>Scalable Substitution Matrix cipher encryption process</vt:lpstr>
      <vt:lpstr>Scalable Substitution Matrix cipher schema</vt:lpstr>
      <vt:lpstr>Scalable Substitution Matrix cipher key independent nonlinear substitution </vt:lpstr>
      <vt:lpstr>Slide 21</vt:lpstr>
      <vt:lpstr>Scalable Substitution Matrix cipher keyed linear transformation  </vt:lpstr>
      <vt:lpstr>Scalable Substitution Matrix cipher conclusion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cryptography: scalable substitution matrix cipher </dc:title>
  <dc:creator>Windows User</dc:creator>
  <cp:lastModifiedBy>Windows User</cp:lastModifiedBy>
  <cp:revision>34</cp:revision>
  <dcterms:created xsi:type="dcterms:W3CDTF">2009-12-05T18:18:04Z</dcterms:created>
  <dcterms:modified xsi:type="dcterms:W3CDTF">2009-12-10T10:37:44Z</dcterms:modified>
</cp:coreProperties>
</file>