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87C7A-49C9-4E09-BDE7-C85D4C3B34F6}" type="datetimeFigureOut">
              <a:rPr lang="en-US" smtClean="0"/>
              <a:pPr/>
              <a:t>12/11/2009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A8A76-91F1-4838-AF54-0BCAB5DEA2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87C7A-49C9-4E09-BDE7-C85D4C3B34F6}" type="datetimeFigureOut">
              <a:rPr lang="en-US" smtClean="0"/>
              <a:pPr/>
              <a:t>12/11/2009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A8A76-91F1-4838-AF54-0BCAB5DEA2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www.cs.umd.edu/waa/wepw&#232;p-attack.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hyperlink" Target="http://thugian.com.vn/uploads/news/2(1317).jpg" TargetMode="External"/><Relationship Id="rId1" Type="http://schemas.openxmlformats.org/officeDocument/2006/relationships/slideLayout" Target="../slideLayouts/slideLayout4.xml"/><Relationship Id="rId6" Type="http://schemas.openxmlformats.org/officeDocument/2006/relationships/hyperlink" Target="http://images.google.com.vn/imgres?imgurl=http://www.intercomuk.com/pictures/access_point.jpg&amp;imgrefurl=http://www.intercomuk.com/c%26n/networking_guide.shtml&amp;usg=__8uePZc8VQk9zcBioKLnWohlX9MI=&amp;h=1407&amp;w=1410&amp;sz=54&amp;hl=vi&amp;start=6&amp;itbs=1&amp;tbnid=EVFIUWknSyl6DM:&amp;tbnh=150&amp;tbnw=150&amp;prev=/images%3Fq%3Daccess%2Bpoint%26gbv%3D2%26hl%3Dvi" TargetMode="External"/><Relationship Id="rId5" Type="http://schemas.openxmlformats.org/officeDocument/2006/relationships/image" Target="../media/image2.jpeg"/><Relationship Id="rId4" Type="http://schemas.openxmlformats.org/officeDocument/2006/relationships/hyperlink" Target="http://images.google.com.vn/imgres?imgurl=http://www.laptopviet.com/upload/hp/4tse/hp_dv4tse_up.gif&amp;imgrefurl=http://raovat.xalo.vn/2009-08-14filea9550b62bb104741684e9438a5d209f6/HDD-60GB-SATA-Laptop32NEWlaptopvietcom.html&amp;usg=__HMerVc3tsyjSI2mAOu163twEq0o=&amp;h=498&amp;w=556&amp;sz=111&amp;hl=vi&amp;start=13&amp;itbs=1&amp;tbnid=qOC5pDHsImkDwM:&amp;tbnh=119&amp;tbnw=133&amp;prev=/images%3Fq%3Dlatop%26gbv%3D2%26hl%3Dvi%26sa%3D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kismetwireless.net/" TargetMode="External"/><Relationship Id="rId2" Type="http://schemas.openxmlformats.org/officeDocument/2006/relationships/hyperlink" Target="http://www.stumbler.net/" TargetMode="External"/><Relationship Id="rId1" Type="http://schemas.openxmlformats.org/officeDocument/2006/relationships/slideLayout" Target="../slideLayouts/slideLayout4.xml"/><Relationship Id="rId5" Type="http://schemas.openxmlformats.org/officeDocument/2006/relationships/hyperlink" Target="http://802.11ninja.net/" TargetMode="External"/><Relationship Id="rId4" Type="http://schemas.openxmlformats.org/officeDocument/2006/relationships/hyperlink" Target="http://airsnort.shm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a:solidFill>
            <a:schemeClr val="tx1"/>
          </a:solidFill>
        </p:spPr>
        <p:txBody>
          <a:bodyPr/>
          <a:lstStyle/>
          <a:p>
            <a:r>
              <a:rPr lang="en-US" dirty="0" smtClean="0">
                <a:solidFill>
                  <a:schemeClr val="bg1"/>
                </a:solidFill>
              </a:rPr>
              <a:t>802.11 Networks:</a:t>
            </a:r>
            <a:br>
              <a:rPr lang="en-US" dirty="0" smtClean="0">
                <a:solidFill>
                  <a:schemeClr val="bg1"/>
                </a:solidFill>
              </a:rPr>
            </a:br>
            <a:r>
              <a:rPr lang="en-US" sz="3200" dirty="0" smtClean="0">
                <a:solidFill>
                  <a:schemeClr val="bg1"/>
                </a:solidFill>
              </a:rPr>
              <a:t>known attacks: technical review</a:t>
            </a:r>
            <a:endParaRPr lang="en-US" sz="3200" dirty="0">
              <a:solidFill>
                <a:schemeClr val="bg1"/>
              </a:solidFill>
            </a:endParaRPr>
          </a:p>
        </p:txBody>
      </p:sp>
      <p:sp>
        <p:nvSpPr>
          <p:cNvPr id="5" name="Subtitle 2"/>
          <p:cNvSpPr>
            <a:spLocks noGrp="1"/>
          </p:cNvSpPr>
          <p:nvPr>
            <p:ph type="subTitle" idx="1"/>
          </p:nvPr>
        </p:nvSpPr>
        <p:spPr>
          <a:xfrm>
            <a:off x="1371600" y="3886200"/>
            <a:ext cx="6400800" cy="1752600"/>
          </a:xfrm>
        </p:spPr>
        <p:txBody>
          <a:bodyPr/>
          <a:lstStyle/>
          <a:p>
            <a:r>
              <a:rPr lang="en-US" dirty="0" smtClean="0"/>
              <a:t>Nguyen </a:t>
            </a:r>
            <a:r>
              <a:rPr lang="en-US" dirty="0" err="1" smtClean="0"/>
              <a:t>Dinh</a:t>
            </a:r>
            <a:r>
              <a:rPr lang="en-US" dirty="0" smtClean="0"/>
              <a:t> </a:t>
            </a:r>
            <a:r>
              <a:rPr lang="en-US" dirty="0" err="1" smtClean="0"/>
              <a:t>Thuc</a:t>
            </a:r>
            <a:endParaRPr lang="en-US" dirty="0" smtClean="0"/>
          </a:p>
          <a:p>
            <a:r>
              <a:rPr lang="en-US" dirty="0" smtClean="0"/>
              <a:t>University of Science, HCMC</a:t>
            </a:r>
          </a:p>
          <a:p>
            <a:r>
              <a:rPr lang="en-US" dirty="0" smtClean="0"/>
              <a:t>ndthuc@fit.hcmus.edu.vn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WEP problems: WEP message modification</a:t>
            </a:r>
            <a:endParaRPr lang="en-US" sz="3300" dirty="0">
              <a:solidFill>
                <a:schemeClr val="bg1"/>
              </a:solidFill>
            </a:endParaRPr>
          </a:p>
        </p:txBody>
      </p:sp>
      <p:sp>
        <p:nvSpPr>
          <p:cNvPr id="6" name="Content Placeholder 2"/>
          <p:cNvSpPr>
            <a:spLocks noGrp="1"/>
          </p:cNvSpPr>
          <p:nvPr>
            <p:ph idx="1"/>
          </p:nvPr>
        </p:nvSpPr>
        <p:spPr>
          <a:xfrm>
            <a:off x="457200" y="1600201"/>
            <a:ext cx="3810000" cy="3962400"/>
          </a:xfrm>
        </p:spPr>
        <p:txBody>
          <a:bodyPr>
            <a:normAutofit fontScale="77500" lnSpcReduction="20000"/>
          </a:bodyPr>
          <a:lstStyle/>
          <a:p>
            <a:r>
              <a:rPr lang="en-US" dirty="0" smtClean="0"/>
              <a:t>WEP uses a 32-bit CRC that is a linear function</a:t>
            </a:r>
          </a:p>
          <a:p>
            <a:r>
              <a:rPr lang="en-US" dirty="0" smtClean="0"/>
              <a:t>WEP’s RC4 encryption covers the ICV, but the stream encryption also uses a linear combiner</a:t>
            </a:r>
          </a:p>
          <a:p>
            <a:r>
              <a:rPr lang="en-US" dirty="0" smtClean="0"/>
              <a:t>Thus we can manipulate an intercepted packed by flipping bits in the data and CRC portions of the packet to create a new valid packet with a different plaintext than the original</a:t>
            </a:r>
            <a:endParaRPr lang="en-US" dirty="0"/>
          </a:p>
        </p:txBody>
      </p:sp>
      <p:sp>
        <p:nvSpPr>
          <p:cNvPr id="4" name="TextBox 3"/>
          <p:cNvSpPr txBox="1"/>
          <p:nvPr/>
        </p:nvSpPr>
        <p:spPr>
          <a:xfrm>
            <a:off x="0" y="5581471"/>
            <a:ext cx="9144000" cy="1200329"/>
          </a:xfrm>
          <a:prstGeom prst="rect">
            <a:avLst/>
          </a:prstGeom>
          <a:solidFill>
            <a:schemeClr val="tx1"/>
          </a:solidFill>
        </p:spPr>
        <p:txBody>
          <a:bodyPr wrap="square" rtlCol="0">
            <a:spAutoFit/>
          </a:bodyPr>
          <a:lstStyle/>
          <a:p>
            <a:r>
              <a:rPr lang="en-US" sz="2400" dirty="0" err="1" smtClean="0">
                <a:solidFill>
                  <a:schemeClr val="bg1"/>
                </a:solidFill>
              </a:rPr>
              <a:t>Borisov</a:t>
            </a:r>
            <a:r>
              <a:rPr lang="en-US" sz="2400" dirty="0" smtClean="0">
                <a:solidFill>
                  <a:schemeClr val="bg1"/>
                </a:solidFill>
              </a:rPr>
              <a:t>, N.I. Goldberg, and </a:t>
            </a:r>
            <a:r>
              <a:rPr lang="en-US" sz="2400" dirty="0" err="1" smtClean="0">
                <a:solidFill>
                  <a:schemeClr val="bg1"/>
                </a:solidFill>
              </a:rPr>
              <a:t>D.Wagner</a:t>
            </a:r>
            <a:r>
              <a:rPr lang="en-US" sz="2400" dirty="0" smtClean="0">
                <a:solidFill>
                  <a:schemeClr val="bg1"/>
                </a:solidFill>
              </a:rPr>
              <a:t>. 2001. </a:t>
            </a:r>
            <a:r>
              <a:rPr lang="en-US" sz="2400" i="1" dirty="0" smtClean="0">
                <a:solidFill>
                  <a:schemeClr val="bg1"/>
                </a:solidFill>
              </a:rPr>
              <a:t>Intercepting mobile communication: the insecurity of 802.11.</a:t>
            </a:r>
            <a:r>
              <a:rPr lang="en-US" sz="2400" dirty="0" smtClean="0">
                <a:solidFill>
                  <a:schemeClr val="bg1"/>
                </a:solidFill>
              </a:rPr>
              <a:t> Proc. </a:t>
            </a:r>
            <a:r>
              <a:rPr lang="en-US" sz="2400" dirty="0">
                <a:solidFill>
                  <a:schemeClr val="bg1"/>
                </a:solidFill>
              </a:rPr>
              <a:t>o</a:t>
            </a:r>
            <a:r>
              <a:rPr lang="en-US" sz="2400" dirty="0" smtClean="0">
                <a:solidFill>
                  <a:schemeClr val="bg1"/>
                </a:solidFill>
              </a:rPr>
              <a:t>f the 7</a:t>
            </a:r>
            <a:r>
              <a:rPr lang="en-US" sz="2400" baseline="30000" dirty="0" smtClean="0">
                <a:solidFill>
                  <a:schemeClr val="bg1"/>
                </a:solidFill>
              </a:rPr>
              <a:t>th</a:t>
            </a:r>
            <a:r>
              <a:rPr lang="en-US" sz="2400" dirty="0" smtClean="0">
                <a:solidFill>
                  <a:schemeClr val="bg1"/>
                </a:solidFill>
              </a:rPr>
              <a:t> Annual Int. Conf. on Mobile Computing and Networking, </a:t>
            </a:r>
            <a:r>
              <a:rPr lang="en-US" sz="2400" dirty="0">
                <a:solidFill>
                  <a:schemeClr val="bg1"/>
                </a:solidFill>
              </a:rPr>
              <a:t>p</a:t>
            </a:r>
            <a:r>
              <a:rPr lang="en-US" sz="2400" dirty="0" smtClean="0">
                <a:solidFill>
                  <a:schemeClr val="bg1"/>
                </a:solidFill>
              </a:rPr>
              <a:t>p 180-188.</a:t>
            </a:r>
            <a:endParaRPr lang="en-US" sz="2400" dirty="0">
              <a:solidFill>
                <a:schemeClr val="bg1"/>
              </a:solidFill>
            </a:endParaRPr>
          </a:p>
        </p:txBody>
      </p:sp>
      <p:sp>
        <p:nvSpPr>
          <p:cNvPr id="7" name="Rounded Rectangle 6"/>
          <p:cNvSpPr/>
          <p:nvPr/>
        </p:nvSpPr>
        <p:spPr>
          <a:xfrm>
            <a:off x="4343400" y="2209800"/>
            <a:ext cx="4267200"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The goal of this attack is to produce a new cipher text that decrypts to a new valid message with a valid ICV</a:t>
            </a:r>
          </a:p>
          <a:p>
            <a:r>
              <a:rPr lang="en-US" sz="1200" dirty="0" smtClean="0">
                <a:solidFill>
                  <a:schemeClr val="tx1"/>
                </a:solidFill>
              </a:rPr>
              <a:t>C’ = C </a:t>
            </a:r>
            <a:r>
              <a:rPr lang="en-US" sz="1200" dirty="0" smtClean="0">
                <a:solidFill>
                  <a:schemeClr val="tx1"/>
                </a:solidFill>
                <a:sym typeface="Symbol"/>
              </a:rPr>
              <a:t> &lt;,CRC()&gt;</a:t>
            </a:r>
          </a:p>
          <a:p>
            <a:r>
              <a:rPr lang="en-US" sz="1200" dirty="0">
                <a:solidFill>
                  <a:schemeClr val="tx1"/>
                </a:solidFill>
                <a:sym typeface="Symbol"/>
              </a:rPr>
              <a:t> </a:t>
            </a:r>
            <a:r>
              <a:rPr lang="en-US" sz="1200" dirty="0" smtClean="0">
                <a:solidFill>
                  <a:schemeClr val="tx1"/>
                </a:solidFill>
                <a:sym typeface="Symbol"/>
              </a:rPr>
              <a:t>    = RC4(IV,K)  &lt;M,CRC(M)&gt;  &lt;,CRC()&gt;</a:t>
            </a:r>
          </a:p>
          <a:p>
            <a:r>
              <a:rPr lang="en-US" sz="1200" dirty="0">
                <a:solidFill>
                  <a:schemeClr val="tx1"/>
                </a:solidFill>
                <a:sym typeface="Symbol"/>
              </a:rPr>
              <a:t> </a:t>
            </a:r>
            <a:r>
              <a:rPr lang="en-US" sz="1200" dirty="0" smtClean="0">
                <a:solidFill>
                  <a:schemeClr val="tx1"/>
                </a:solidFill>
                <a:sym typeface="Symbol"/>
              </a:rPr>
              <a:t>    = RC4(IV,K)  &lt;M,CRC(M)CRC()&gt;</a:t>
            </a:r>
          </a:p>
          <a:p>
            <a:r>
              <a:rPr lang="en-US" sz="1200" dirty="0">
                <a:solidFill>
                  <a:schemeClr val="tx1"/>
                </a:solidFill>
                <a:sym typeface="Symbol"/>
              </a:rPr>
              <a:t> </a:t>
            </a:r>
            <a:r>
              <a:rPr lang="en-US" sz="1200" dirty="0" smtClean="0">
                <a:solidFill>
                  <a:schemeClr val="tx1"/>
                </a:solidFill>
                <a:sym typeface="Symbol"/>
              </a:rPr>
              <a:t>    = RC4(IV,K)  &lt;M’,CRC(M)&gt;</a:t>
            </a:r>
          </a:p>
          <a:p>
            <a:r>
              <a:rPr lang="en-US" sz="1200" dirty="0">
                <a:solidFill>
                  <a:schemeClr val="tx1"/>
                </a:solidFill>
                <a:sym typeface="Symbol"/>
              </a:rPr>
              <a:t> </a:t>
            </a:r>
            <a:r>
              <a:rPr lang="en-US" sz="1200" dirty="0" smtClean="0">
                <a:solidFill>
                  <a:schemeClr val="tx1"/>
                </a:solidFill>
                <a:sym typeface="Symbol"/>
              </a:rPr>
              <a:t>    = RC4(IV,K)  &lt;M’,CRC(M’)&gt;</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an inductive chosen plaintext attack</a:t>
            </a:r>
            <a:endParaRPr lang="en-US" sz="3300" dirty="0">
              <a:solidFill>
                <a:schemeClr val="bg1"/>
              </a:solidFill>
            </a:endParaRPr>
          </a:p>
        </p:txBody>
      </p:sp>
      <p:sp>
        <p:nvSpPr>
          <p:cNvPr id="6" name="Content Placeholder 2"/>
          <p:cNvSpPr>
            <a:spLocks noGrp="1"/>
          </p:cNvSpPr>
          <p:nvPr>
            <p:ph idx="1"/>
          </p:nvPr>
        </p:nvSpPr>
        <p:spPr>
          <a:xfrm>
            <a:off x="457200" y="1600201"/>
            <a:ext cx="8229600" cy="3657600"/>
          </a:xfrm>
        </p:spPr>
        <p:txBody>
          <a:bodyPr>
            <a:normAutofit fontScale="92500"/>
          </a:bodyPr>
          <a:lstStyle/>
          <a:p>
            <a:r>
              <a:rPr lang="en-US" dirty="0" smtClean="0"/>
              <a:t>This attack leverages several poor design aspects of WEP:</a:t>
            </a:r>
          </a:p>
          <a:p>
            <a:pPr lvl="1"/>
            <a:r>
              <a:rPr lang="en-US" dirty="0" smtClean="0"/>
              <a:t>Lack of replay protection</a:t>
            </a:r>
          </a:p>
          <a:p>
            <a:pPr lvl="1"/>
            <a:r>
              <a:rPr lang="en-US" dirty="0" smtClean="0"/>
              <a:t>Nature of CRC</a:t>
            </a:r>
          </a:p>
          <a:p>
            <a:pPr lvl="1"/>
            <a:r>
              <a:rPr lang="en-US" dirty="0" smtClean="0"/>
              <a:t>WEP is a stream cipher than a block cipher</a:t>
            </a:r>
            <a:endParaRPr lang="en-US" dirty="0" smtClean="0"/>
          </a:p>
          <a:p>
            <a:r>
              <a:rPr lang="en-US" dirty="0" smtClean="0"/>
              <a:t>The attack involves two phases:</a:t>
            </a:r>
          </a:p>
          <a:p>
            <a:pPr lvl="1"/>
            <a:r>
              <a:rPr lang="en-US" b="1" dirty="0" smtClean="0"/>
              <a:t>Base phase</a:t>
            </a:r>
            <a:r>
              <a:rPr lang="en-US" dirty="0" smtClean="0"/>
              <a:t>. Involves recovery of an initial amount of pseudorandom stream from traffic analysis</a:t>
            </a:r>
          </a:p>
          <a:p>
            <a:pPr lvl="1"/>
            <a:r>
              <a:rPr lang="en-US" b="1" dirty="0" smtClean="0"/>
              <a:t>Inductive phase</a:t>
            </a:r>
            <a:r>
              <a:rPr lang="en-US" dirty="0" smtClean="0"/>
              <a:t>. Forges messages with the recovered pseudorandom until a dictionary of all IV’s is created</a:t>
            </a:r>
            <a:endParaRPr lang="en-US" dirty="0"/>
          </a:p>
        </p:txBody>
      </p:sp>
      <p:sp>
        <p:nvSpPr>
          <p:cNvPr id="7" name="TextBox 6"/>
          <p:cNvSpPr txBox="1"/>
          <p:nvPr/>
        </p:nvSpPr>
        <p:spPr>
          <a:xfrm>
            <a:off x="0" y="5212140"/>
            <a:ext cx="9144000" cy="1569660"/>
          </a:xfrm>
          <a:prstGeom prst="rect">
            <a:avLst/>
          </a:prstGeom>
          <a:solidFill>
            <a:schemeClr val="tx1"/>
          </a:solidFill>
        </p:spPr>
        <p:txBody>
          <a:bodyPr wrap="square" rtlCol="0">
            <a:spAutoFit/>
          </a:bodyPr>
          <a:lstStyle/>
          <a:p>
            <a:r>
              <a:rPr lang="en-US" sz="2400" dirty="0" smtClean="0">
                <a:solidFill>
                  <a:schemeClr val="bg1"/>
                </a:solidFill>
                <a:hlinkClick r:id="rId2"/>
              </a:rPr>
              <a:t>www.cs.umd.edu/waa/wepwèp-attack.html</a:t>
            </a:r>
            <a:r>
              <a:rPr lang="en-US" sz="2400" dirty="0" smtClean="0">
                <a:solidFill>
                  <a:schemeClr val="bg1"/>
                </a:solidFill>
              </a:rPr>
              <a:t> (</a:t>
            </a:r>
            <a:r>
              <a:rPr lang="en-US" sz="2400" dirty="0" err="1" smtClean="0">
                <a:solidFill>
                  <a:schemeClr val="bg1"/>
                </a:solidFill>
              </a:rPr>
              <a:t>Arbraugh</a:t>
            </a:r>
            <a:r>
              <a:rPr lang="en-US" sz="2400" dirty="0" smtClean="0">
                <a:solidFill>
                  <a:schemeClr val="bg1"/>
                </a:solidFill>
              </a:rPr>
              <a:t>, W.A., May 2001)</a:t>
            </a:r>
          </a:p>
          <a:p>
            <a:r>
              <a:rPr lang="en-US" sz="2400" dirty="0" err="1" smtClean="0">
                <a:solidFill>
                  <a:schemeClr val="bg1"/>
                </a:solidFill>
              </a:rPr>
              <a:t>Petroni</a:t>
            </a:r>
            <a:r>
              <a:rPr lang="en-US" sz="2400" dirty="0" smtClean="0">
                <a:solidFill>
                  <a:schemeClr val="bg1"/>
                </a:solidFill>
              </a:rPr>
              <a:t>, N.L., Jr., and </a:t>
            </a:r>
            <a:r>
              <a:rPr lang="en-US" sz="2400" dirty="0" err="1" smtClean="0">
                <a:solidFill>
                  <a:schemeClr val="bg1"/>
                </a:solidFill>
              </a:rPr>
              <a:t>W.A.Arbraugh</a:t>
            </a:r>
            <a:r>
              <a:rPr lang="en-US" sz="2400" dirty="0" smtClean="0">
                <a:solidFill>
                  <a:schemeClr val="bg1"/>
                </a:solidFill>
              </a:rPr>
              <a:t>. 2003. </a:t>
            </a:r>
            <a:r>
              <a:rPr lang="en-US" sz="2400" i="1" dirty="0" smtClean="0">
                <a:solidFill>
                  <a:schemeClr val="bg1"/>
                </a:solidFill>
              </a:rPr>
              <a:t>The dangers of mitigating security designs flaws: a wireless case study.</a:t>
            </a:r>
            <a:r>
              <a:rPr lang="en-US" sz="2400" dirty="0" smtClean="0">
                <a:solidFill>
                  <a:schemeClr val="bg1"/>
                </a:solidFill>
              </a:rPr>
              <a:t> IEEE Security and Privacy Magazine 1(1): 28-36.</a:t>
            </a:r>
            <a:endParaRPr lang="en-US"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an inductive chosen plaintext attack: </a:t>
            </a:r>
            <a:r>
              <a:rPr lang="en-US" sz="3300" b="1" dirty="0" smtClean="0">
                <a:solidFill>
                  <a:schemeClr val="bg1"/>
                </a:solidFill>
              </a:rPr>
              <a:t>base phase</a:t>
            </a:r>
            <a:endParaRPr lang="en-US" sz="3300" dirty="0">
              <a:solidFill>
                <a:schemeClr val="bg1"/>
              </a:solidFill>
            </a:endParaRPr>
          </a:p>
        </p:txBody>
      </p:sp>
      <p:sp>
        <p:nvSpPr>
          <p:cNvPr id="6" name="Content Placeholder 2"/>
          <p:cNvSpPr>
            <a:spLocks noGrp="1"/>
          </p:cNvSpPr>
          <p:nvPr>
            <p:ph idx="1"/>
          </p:nvPr>
        </p:nvSpPr>
        <p:spPr>
          <a:xfrm>
            <a:off x="457200" y="1600200"/>
            <a:ext cx="8229600" cy="4190999"/>
          </a:xfrm>
        </p:spPr>
        <p:txBody>
          <a:bodyPr>
            <a:normAutofit fontScale="85000" lnSpcReduction="20000"/>
          </a:bodyPr>
          <a:lstStyle/>
          <a:p>
            <a:r>
              <a:rPr lang="en-US" dirty="0" smtClean="0"/>
              <a:t>We need to collect enough pseudorandom stream for a given IV so that we can begin to forge packets</a:t>
            </a:r>
          </a:p>
          <a:p>
            <a:r>
              <a:rPr lang="en-US" dirty="0" smtClean="0"/>
              <a:t>We use Dynamic Host Control Protocol (DHCP) and wait until a DHCP discover or request message that provides us with a base of known plaintext</a:t>
            </a:r>
          </a:p>
          <a:p>
            <a:r>
              <a:rPr lang="en-US" dirty="0" smtClean="0"/>
              <a:t>The base is 38 bytes in length:</a:t>
            </a:r>
          </a:p>
          <a:p>
            <a:pPr lvl="1"/>
            <a:r>
              <a:rPr lang="en-US" dirty="0" smtClean="0"/>
              <a:t>LLC header: 	6 bytes</a:t>
            </a:r>
          </a:p>
          <a:p>
            <a:pPr lvl="1"/>
            <a:r>
              <a:rPr lang="en-US" dirty="0" smtClean="0"/>
              <a:t>IP header:	20 bytes</a:t>
            </a:r>
          </a:p>
          <a:p>
            <a:pPr lvl="1"/>
            <a:r>
              <a:rPr lang="en-US" dirty="0" smtClean="0"/>
              <a:t>UDP header:	8 bytes</a:t>
            </a:r>
          </a:p>
          <a:p>
            <a:pPr lvl="1"/>
            <a:r>
              <a:rPr lang="en-US" dirty="0" smtClean="0"/>
              <a:t>DHCP header:	4 bytes</a:t>
            </a:r>
          </a:p>
          <a:p>
            <a:r>
              <a:rPr lang="en-US" dirty="0" smtClean="0"/>
              <a:t>We use a ping packet because it elicits a response from the targeted host, and it permits an arbitrary amount of data to be appended to the echo request.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4582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an inductive chosen plaintext attack: </a:t>
            </a:r>
            <a:r>
              <a:rPr lang="en-US" sz="3300" b="1" dirty="0" smtClean="0">
                <a:solidFill>
                  <a:schemeClr val="bg1"/>
                </a:solidFill>
              </a:rPr>
              <a:t>inductive</a:t>
            </a:r>
            <a:r>
              <a:rPr lang="en-US" sz="3300" b="1" dirty="0" smtClean="0">
                <a:solidFill>
                  <a:schemeClr val="bg1"/>
                </a:solidFill>
              </a:rPr>
              <a:t> phase</a:t>
            </a:r>
            <a:endParaRPr lang="en-US" sz="3300" dirty="0">
              <a:solidFill>
                <a:schemeClr val="bg1"/>
              </a:solidFill>
            </a:endParaRPr>
          </a:p>
        </p:txBody>
      </p:sp>
      <p:sp>
        <p:nvSpPr>
          <p:cNvPr id="6" name="Content Placeholder 2"/>
          <p:cNvSpPr>
            <a:spLocks noGrp="1"/>
          </p:cNvSpPr>
          <p:nvPr>
            <p:ph idx="1"/>
          </p:nvPr>
        </p:nvSpPr>
        <p:spPr>
          <a:xfrm>
            <a:off x="-76200" y="1600200"/>
            <a:ext cx="3657600" cy="4953000"/>
          </a:xfrm>
        </p:spPr>
        <p:txBody>
          <a:bodyPr>
            <a:normAutofit fontScale="55000" lnSpcReduction="20000"/>
          </a:bodyPr>
          <a:lstStyle/>
          <a:p>
            <a:pPr>
              <a:buNone/>
            </a:pPr>
            <a:r>
              <a:rPr lang="en-US" dirty="0" smtClean="0"/>
              <a:t>The inductive phase has 2 parts: </a:t>
            </a:r>
            <a:r>
              <a:rPr lang="en-US" b="1" dirty="0" smtClean="0"/>
              <a:t>recovery </a:t>
            </a:r>
            <a:r>
              <a:rPr lang="en-US" dirty="0" smtClean="0"/>
              <a:t>of the maximum transmission unit (MTU) and </a:t>
            </a:r>
            <a:r>
              <a:rPr lang="en-US" b="1" dirty="0" smtClean="0"/>
              <a:t>building </a:t>
            </a:r>
            <a:r>
              <a:rPr lang="en-US" dirty="0" smtClean="0"/>
              <a:t>the dictionary</a:t>
            </a:r>
          </a:p>
          <a:p>
            <a:r>
              <a:rPr lang="en-US" b="1" dirty="0" smtClean="0"/>
              <a:t>MTU recovery</a:t>
            </a:r>
            <a:r>
              <a:rPr lang="en-US" dirty="0" smtClean="0"/>
              <a:t>. We start with 38 bytes, and set n=38. A proper ping packet without any additional payload is 34 bytes, but we want to send a packet of 39, or n+1 bytes. We do this by guessing the (n+1)</a:t>
            </a:r>
            <a:r>
              <a:rPr lang="en-US" baseline="30000" dirty="0" err="1" smtClean="0"/>
              <a:t>th</a:t>
            </a:r>
            <a:r>
              <a:rPr lang="en-US" dirty="0" smtClean="0"/>
              <a:t> byte and constructing the ping packet. (We continue this process (increasing n by one to recover the n+2 pseudorandom byte) until we recover a full MTU (1,500 bytes for Ethernet)</a:t>
            </a:r>
          </a:p>
          <a:p>
            <a:r>
              <a:rPr lang="en-US" b="1" dirty="0" smtClean="0"/>
              <a:t>Building the dictionary</a:t>
            </a:r>
            <a:r>
              <a:rPr lang="en-US" dirty="0" smtClean="0"/>
              <a:t>. If we send a ping equal in size to the MTU, we’ll get a response of exact the same size. But, it will be encrypted with a difference IV than the one in which we transmitted the IV. Therefore, we once again have known plaintext (the data we appended to the ping request) along with the corresponding plaintext. This permits the recovery of full MTU’s worth of pseudorandom for the returned IV. (To build the full dictionary, we continue this process until we have every IV) </a:t>
            </a:r>
          </a:p>
          <a:p>
            <a:endParaRPr lang="en-US" dirty="0"/>
          </a:p>
        </p:txBody>
      </p:sp>
      <p:sp>
        <p:nvSpPr>
          <p:cNvPr id="4" name="Rectangle 3"/>
          <p:cNvSpPr/>
          <p:nvPr/>
        </p:nvSpPr>
        <p:spPr>
          <a:xfrm>
            <a:off x="4419600" y="1981200"/>
            <a:ext cx="2209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t>
            </a:r>
            <a:endParaRPr lang="en-US" dirty="0">
              <a:solidFill>
                <a:schemeClr val="tx1"/>
              </a:solidFill>
            </a:endParaRPr>
          </a:p>
        </p:txBody>
      </p:sp>
      <p:sp>
        <p:nvSpPr>
          <p:cNvPr id="7" name="TextBox 6"/>
          <p:cNvSpPr txBox="1"/>
          <p:nvPr/>
        </p:nvSpPr>
        <p:spPr>
          <a:xfrm>
            <a:off x="5410200" y="1371600"/>
            <a:ext cx="457200" cy="307777"/>
          </a:xfrm>
          <a:prstGeom prst="rect">
            <a:avLst/>
          </a:prstGeom>
          <a:noFill/>
        </p:spPr>
        <p:txBody>
          <a:bodyPr wrap="square" rtlCol="0">
            <a:spAutoFit/>
          </a:bodyPr>
          <a:lstStyle/>
          <a:p>
            <a:r>
              <a:rPr lang="en-US" sz="1400" dirty="0" smtClean="0"/>
              <a:t>n</a:t>
            </a:r>
            <a:r>
              <a:rPr lang="en-US" sz="1400" dirty="0" smtClean="0"/>
              <a:t>-3</a:t>
            </a:r>
            <a:endParaRPr lang="en-US" sz="1400" dirty="0"/>
          </a:p>
        </p:txBody>
      </p:sp>
      <p:sp>
        <p:nvSpPr>
          <p:cNvPr id="8" name="Left Brace 7"/>
          <p:cNvSpPr/>
          <p:nvPr/>
        </p:nvSpPr>
        <p:spPr>
          <a:xfrm rot="5400000">
            <a:off x="5524500" y="1333500"/>
            <a:ext cx="228600"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705600" y="1981200"/>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34200" y="1981200"/>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62800" y="1981200"/>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91400" y="1981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34200" y="1371600"/>
            <a:ext cx="304800" cy="307777"/>
          </a:xfrm>
          <a:prstGeom prst="rect">
            <a:avLst/>
          </a:prstGeom>
          <a:noFill/>
        </p:spPr>
        <p:txBody>
          <a:bodyPr wrap="square" rtlCol="0">
            <a:spAutoFit/>
          </a:bodyPr>
          <a:lstStyle/>
          <a:p>
            <a:r>
              <a:rPr lang="en-US" sz="1400" dirty="0" smtClean="0"/>
              <a:t>3</a:t>
            </a:r>
            <a:endParaRPr lang="en-US" sz="1400" dirty="0"/>
          </a:p>
        </p:txBody>
      </p:sp>
      <p:sp>
        <p:nvSpPr>
          <p:cNvPr id="14" name="Left Brace 13"/>
          <p:cNvSpPr/>
          <p:nvPr/>
        </p:nvSpPr>
        <p:spPr>
          <a:xfrm rot="5400000">
            <a:off x="6934200" y="1447800"/>
            <a:ext cx="2286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4419600" y="2362200"/>
            <a:ext cx="2971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Pseudorandom stream</a:t>
            </a:r>
            <a:endParaRPr lang="en-US" dirty="0">
              <a:solidFill>
                <a:schemeClr val="tx1"/>
              </a:solidFill>
            </a:endParaRPr>
          </a:p>
        </p:txBody>
      </p:sp>
      <p:sp>
        <p:nvSpPr>
          <p:cNvPr id="16" name="TextBox 15"/>
          <p:cNvSpPr txBox="1"/>
          <p:nvPr/>
        </p:nvSpPr>
        <p:spPr>
          <a:xfrm>
            <a:off x="4038600" y="2362200"/>
            <a:ext cx="381000" cy="369332"/>
          </a:xfrm>
          <a:prstGeom prst="rect">
            <a:avLst/>
          </a:prstGeom>
          <a:noFill/>
        </p:spPr>
        <p:txBody>
          <a:bodyPr wrap="square" rtlCol="0">
            <a:spAutoFit/>
          </a:bodyPr>
          <a:lstStyle/>
          <a:p>
            <a:r>
              <a:rPr lang="en-US" b="1" dirty="0" smtClean="0">
                <a:sym typeface="Symbol"/>
              </a:rPr>
              <a:t></a:t>
            </a:r>
            <a:endParaRPr lang="en-US" b="1" dirty="0"/>
          </a:p>
        </p:txBody>
      </p:sp>
      <p:cxnSp>
        <p:nvCxnSpPr>
          <p:cNvPr id="18" name="Straight Connector 17"/>
          <p:cNvCxnSpPr/>
          <p:nvPr/>
        </p:nvCxnSpPr>
        <p:spPr>
          <a:xfrm>
            <a:off x="4419600" y="2743200"/>
            <a:ext cx="3505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19600" y="2819400"/>
            <a:ext cx="2971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20" name="Rectangle 19"/>
          <p:cNvSpPr/>
          <p:nvPr/>
        </p:nvSpPr>
        <p:spPr>
          <a:xfrm>
            <a:off x="4419600" y="3352800"/>
            <a:ext cx="22860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t>
            </a:r>
            <a:endParaRPr lang="en-US" dirty="0">
              <a:solidFill>
                <a:schemeClr val="tx1"/>
              </a:solidFill>
            </a:endParaRPr>
          </a:p>
        </p:txBody>
      </p:sp>
      <p:sp>
        <p:nvSpPr>
          <p:cNvPr id="21" name="Rectangle 20"/>
          <p:cNvSpPr/>
          <p:nvPr/>
        </p:nvSpPr>
        <p:spPr>
          <a:xfrm>
            <a:off x="6705600" y="3352800"/>
            <a:ext cx="685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ICV-1</a:t>
            </a:r>
            <a:endParaRPr lang="en-US" dirty="0">
              <a:solidFill>
                <a:schemeClr val="tx1"/>
              </a:solidFill>
            </a:endParaRPr>
          </a:p>
        </p:txBody>
      </p:sp>
      <p:sp>
        <p:nvSpPr>
          <p:cNvPr id="22" name="Rectangle 21"/>
          <p:cNvSpPr/>
          <p:nvPr/>
        </p:nvSpPr>
        <p:spPr>
          <a:xfrm>
            <a:off x="7391400" y="33528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sp>
        <p:nvSpPr>
          <p:cNvPr id="23" name="Rectangle 22"/>
          <p:cNvSpPr/>
          <p:nvPr/>
        </p:nvSpPr>
        <p:spPr>
          <a:xfrm>
            <a:off x="4038600" y="3352800"/>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IV</a:t>
            </a:r>
            <a:endParaRPr lang="en-US" sz="1200" dirty="0">
              <a:solidFill>
                <a:schemeClr val="tx1"/>
              </a:solidFill>
            </a:endParaRPr>
          </a:p>
        </p:txBody>
      </p:sp>
      <p:sp>
        <p:nvSpPr>
          <p:cNvPr id="24" name="Rectangle 23"/>
          <p:cNvSpPr/>
          <p:nvPr/>
        </p:nvSpPr>
        <p:spPr>
          <a:xfrm>
            <a:off x="3352800" y="3352800"/>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802.11 </a:t>
            </a:r>
            <a:r>
              <a:rPr lang="en-US" sz="1200" dirty="0" err="1" smtClean="0">
                <a:solidFill>
                  <a:schemeClr val="tx1"/>
                </a:solidFill>
              </a:rPr>
              <a:t>Hdr</a:t>
            </a:r>
            <a:endParaRPr lang="en-US" sz="1200" dirty="0">
              <a:solidFill>
                <a:schemeClr val="tx1"/>
              </a:solidFill>
            </a:endParaRPr>
          </a:p>
        </p:txBody>
      </p:sp>
      <p:sp>
        <p:nvSpPr>
          <p:cNvPr id="25" name="Left Brace 24"/>
          <p:cNvSpPr/>
          <p:nvPr/>
        </p:nvSpPr>
        <p:spPr>
          <a:xfrm rot="16200000">
            <a:off x="6019800" y="2057401"/>
            <a:ext cx="228600" cy="3429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943600" y="3810000"/>
            <a:ext cx="457200" cy="307777"/>
          </a:xfrm>
          <a:prstGeom prst="rect">
            <a:avLst/>
          </a:prstGeom>
          <a:noFill/>
        </p:spPr>
        <p:txBody>
          <a:bodyPr wrap="square" rtlCol="0">
            <a:spAutoFit/>
          </a:bodyPr>
          <a:lstStyle/>
          <a:p>
            <a:r>
              <a:rPr lang="en-US" sz="1400" dirty="0" smtClean="0"/>
              <a:t>n</a:t>
            </a:r>
            <a:r>
              <a:rPr lang="en-US" sz="1400" dirty="0" smtClean="0"/>
              <a:t>+1</a:t>
            </a:r>
            <a:endParaRPr lang="en-US" sz="1400" dirty="0"/>
          </a:p>
        </p:txBody>
      </p:sp>
      <p:sp>
        <p:nvSpPr>
          <p:cNvPr id="27" name="Rectangle 26"/>
          <p:cNvSpPr/>
          <p:nvPr/>
        </p:nvSpPr>
        <p:spPr>
          <a:xfrm>
            <a:off x="8077200" y="25908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cxnSp>
        <p:nvCxnSpPr>
          <p:cNvPr id="29" name="Straight Arrow Connector 28"/>
          <p:cNvCxnSpPr/>
          <p:nvPr/>
        </p:nvCxnSpPr>
        <p:spPr>
          <a:xfrm rot="5400000">
            <a:off x="7886700" y="3009900"/>
            <a:ext cx="304800"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7200" y="2971800"/>
            <a:ext cx="1066800" cy="646331"/>
          </a:xfrm>
          <a:prstGeom prst="rect">
            <a:avLst/>
          </a:prstGeom>
          <a:noFill/>
        </p:spPr>
        <p:txBody>
          <a:bodyPr wrap="square" rtlCol="0">
            <a:spAutoFit/>
          </a:bodyPr>
          <a:lstStyle/>
          <a:p>
            <a:r>
              <a:rPr lang="en-US" sz="1200" dirty="0" smtClean="0"/>
              <a:t>Iterate over the 255 possibilities</a:t>
            </a:r>
            <a:endParaRPr lang="en-US" sz="1200" dirty="0"/>
          </a:p>
        </p:txBody>
      </p:sp>
      <p:sp>
        <p:nvSpPr>
          <p:cNvPr id="31" name="Rectangle 30"/>
          <p:cNvSpPr/>
          <p:nvPr/>
        </p:nvSpPr>
        <p:spPr>
          <a:xfrm>
            <a:off x="4419600" y="4648199"/>
            <a:ext cx="2209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t>
            </a:r>
            <a:endParaRPr lang="en-US" dirty="0">
              <a:solidFill>
                <a:schemeClr val="tx1"/>
              </a:solidFill>
            </a:endParaRPr>
          </a:p>
        </p:txBody>
      </p:sp>
      <p:sp>
        <p:nvSpPr>
          <p:cNvPr id="32" name="TextBox 31"/>
          <p:cNvSpPr txBox="1"/>
          <p:nvPr/>
        </p:nvSpPr>
        <p:spPr>
          <a:xfrm>
            <a:off x="5410200" y="4038599"/>
            <a:ext cx="457200" cy="307777"/>
          </a:xfrm>
          <a:prstGeom prst="rect">
            <a:avLst/>
          </a:prstGeom>
          <a:noFill/>
        </p:spPr>
        <p:txBody>
          <a:bodyPr wrap="square" rtlCol="0">
            <a:spAutoFit/>
          </a:bodyPr>
          <a:lstStyle/>
          <a:p>
            <a:r>
              <a:rPr lang="en-US" sz="1400" dirty="0" smtClean="0"/>
              <a:t>n</a:t>
            </a:r>
            <a:r>
              <a:rPr lang="en-US" sz="1400" dirty="0" smtClean="0"/>
              <a:t>-3</a:t>
            </a:r>
            <a:endParaRPr lang="en-US" sz="1400" dirty="0"/>
          </a:p>
        </p:txBody>
      </p:sp>
      <p:sp>
        <p:nvSpPr>
          <p:cNvPr id="33" name="Left Brace 32"/>
          <p:cNvSpPr/>
          <p:nvPr/>
        </p:nvSpPr>
        <p:spPr>
          <a:xfrm rot="5400000">
            <a:off x="5524500" y="4000499"/>
            <a:ext cx="228600"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705600" y="4648199"/>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34200" y="4648199"/>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2800" y="4648199"/>
            <a:ext cx="228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391400" y="4648199"/>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34200" y="4038599"/>
            <a:ext cx="304800" cy="307777"/>
          </a:xfrm>
          <a:prstGeom prst="rect">
            <a:avLst/>
          </a:prstGeom>
          <a:noFill/>
        </p:spPr>
        <p:txBody>
          <a:bodyPr wrap="square" rtlCol="0">
            <a:spAutoFit/>
          </a:bodyPr>
          <a:lstStyle/>
          <a:p>
            <a:r>
              <a:rPr lang="en-US" sz="1400" dirty="0" smtClean="0"/>
              <a:t>3</a:t>
            </a:r>
            <a:endParaRPr lang="en-US" sz="1400" dirty="0"/>
          </a:p>
        </p:txBody>
      </p:sp>
      <p:sp>
        <p:nvSpPr>
          <p:cNvPr id="39" name="Left Brace 38"/>
          <p:cNvSpPr/>
          <p:nvPr/>
        </p:nvSpPr>
        <p:spPr>
          <a:xfrm rot="5400000">
            <a:off x="6934200" y="4114799"/>
            <a:ext cx="2286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p:cNvSpPr/>
          <p:nvPr/>
        </p:nvSpPr>
        <p:spPr>
          <a:xfrm>
            <a:off x="4419600" y="5029199"/>
            <a:ext cx="2971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Pseudorandom stream</a:t>
            </a:r>
            <a:endParaRPr lang="en-US" dirty="0">
              <a:solidFill>
                <a:schemeClr val="tx1"/>
              </a:solidFill>
            </a:endParaRPr>
          </a:p>
        </p:txBody>
      </p:sp>
      <p:sp>
        <p:nvSpPr>
          <p:cNvPr id="41" name="TextBox 40"/>
          <p:cNvSpPr txBox="1"/>
          <p:nvPr/>
        </p:nvSpPr>
        <p:spPr>
          <a:xfrm>
            <a:off x="4038600" y="5029199"/>
            <a:ext cx="381000" cy="369332"/>
          </a:xfrm>
          <a:prstGeom prst="rect">
            <a:avLst/>
          </a:prstGeom>
          <a:noFill/>
        </p:spPr>
        <p:txBody>
          <a:bodyPr wrap="square" rtlCol="0">
            <a:spAutoFit/>
          </a:bodyPr>
          <a:lstStyle/>
          <a:p>
            <a:r>
              <a:rPr lang="en-US" b="1" dirty="0" smtClean="0">
                <a:sym typeface="Symbol"/>
              </a:rPr>
              <a:t></a:t>
            </a:r>
            <a:endParaRPr lang="en-US" b="1" dirty="0"/>
          </a:p>
        </p:txBody>
      </p:sp>
      <p:cxnSp>
        <p:nvCxnSpPr>
          <p:cNvPr id="42" name="Straight Connector 41"/>
          <p:cNvCxnSpPr/>
          <p:nvPr/>
        </p:nvCxnSpPr>
        <p:spPr>
          <a:xfrm>
            <a:off x="4419600" y="5410199"/>
            <a:ext cx="3505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419600" y="5486399"/>
            <a:ext cx="2971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44" name="Rectangle 43"/>
          <p:cNvSpPr/>
          <p:nvPr/>
        </p:nvSpPr>
        <p:spPr>
          <a:xfrm>
            <a:off x="4419600" y="6019799"/>
            <a:ext cx="22860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t>
            </a:r>
            <a:endParaRPr lang="en-US" dirty="0">
              <a:solidFill>
                <a:schemeClr val="tx1"/>
              </a:solidFill>
            </a:endParaRPr>
          </a:p>
        </p:txBody>
      </p:sp>
      <p:sp>
        <p:nvSpPr>
          <p:cNvPr id="45" name="Rectangle 44"/>
          <p:cNvSpPr/>
          <p:nvPr/>
        </p:nvSpPr>
        <p:spPr>
          <a:xfrm>
            <a:off x="6705600" y="6019799"/>
            <a:ext cx="6858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ICV-1</a:t>
            </a:r>
            <a:endParaRPr lang="en-US" dirty="0">
              <a:solidFill>
                <a:schemeClr val="tx1"/>
              </a:solidFill>
            </a:endParaRPr>
          </a:p>
        </p:txBody>
      </p:sp>
      <p:sp>
        <p:nvSpPr>
          <p:cNvPr id="46" name="Rectangle 45"/>
          <p:cNvSpPr/>
          <p:nvPr/>
        </p:nvSpPr>
        <p:spPr>
          <a:xfrm>
            <a:off x="7391400" y="6019799"/>
            <a:ext cx="4572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sp>
        <p:nvSpPr>
          <p:cNvPr id="47" name="Rectangle 46"/>
          <p:cNvSpPr/>
          <p:nvPr/>
        </p:nvSpPr>
        <p:spPr>
          <a:xfrm>
            <a:off x="4038600" y="6019799"/>
            <a:ext cx="3810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IV</a:t>
            </a:r>
            <a:endParaRPr lang="en-US" sz="1200" dirty="0">
              <a:solidFill>
                <a:schemeClr val="tx1"/>
              </a:solidFill>
            </a:endParaRPr>
          </a:p>
        </p:txBody>
      </p:sp>
      <p:sp>
        <p:nvSpPr>
          <p:cNvPr id="48" name="Rectangle 47"/>
          <p:cNvSpPr/>
          <p:nvPr/>
        </p:nvSpPr>
        <p:spPr>
          <a:xfrm>
            <a:off x="3352800" y="6019799"/>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802.11 </a:t>
            </a:r>
            <a:r>
              <a:rPr lang="en-US" sz="1200" dirty="0" err="1" smtClean="0">
                <a:solidFill>
                  <a:schemeClr val="tx1"/>
                </a:solidFill>
              </a:rPr>
              <a:t>Hdr</a:t>
            </a:r>
            <a:endParaRPr lang="en-US" sz="1200" dirty="0">
              <a:solidFill>
                <a:schemeClr val="tx1"/>
              </a:solidFill>
            </a:endParaRPr>
          </a:p>
        </p:txBody>
      </p:sp>
      <p:sp>
        <p:nvSpPr>
          <p:cNvPr id="49" name="Left Brace 48"/>
          <p:cNvSpPr/>
          <p:nvPr/>
        </p:nvSpPr>
        <p:spPr>
          <a:xfrm rot="16200000">
            <a:off x="6019800" y="4724400"/>
            <a:ext cx="228600" cy="3429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ectangle 49"/>
          <p:cNvSpPr/>
          <p:nvPr/>
        </p:nvSpPr>
        <p:spPr>
          <a:xfrm>
            <a:off x="8077200" y="4648200"/>
            <a:ext cx="457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cxnSp>
        <p:nvCxnSpPr>
          <p:cNvPr id="54" name="Straight Connector 53"/>
          <p:cNvCxnSpPr/>
          <p:nvPr/>
        </p:nvCxnSpPr>
        <p:spPr>
          <a:xfrm>
            <a:off x="3200400" y="4114800"/>
            <a:ext cx="5791200"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924800" y="4800600"/>
            <a:ext cx="1524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534400" y="4343400"/>
            <a:ext cx="762000" cy="646331"/>
          </a:xfrm>
          <a:prstGeom prst="rect">
            <a:avLst/>
          </a:prstGeom>
          <a:noFill/>
        </p:spPr>
        <p:txBody>
          <a:bodyPr wrap="square" rtlCol="0">
            <a:spAutoFit/>
          </a:bodyPr>
          <a:lstStyle/>
          <a:p>
            <a:r>
              <a:rPr lang="en-US" sz="1200" dirty="0" smtClean="0"/>
              <a:t>n+1 plaintext byte</a:t>
            </a:r>
            <a:endParaRPr lang="en-US" sz="1200" dirty="0"/>
          </a:p>
        </p:txBody>
      </p:sp>
      <p:sp>
        <p:nvSpPr>
          <p:cNvPr id="58" name="Rectangle 57"/>
          <p:cNvSpPr/>
          <p:nvPr/>
        </p:nvSpPr>
        <p:spPr>
          <a:xfrm>
            <a:off x="8077200" y="5144869"/>
            <a:ext cx="4572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sp>
        <p:nvSpPr>
          <p:cNvPr id="59" name="TextBox 58"/>
          <p:cNvSpPr txBox="1"/>
          <p:nvPr/>
        </p:nvSpPr>
        <p:spPr>
          <a:xfrm>
            <a:off x="8534400" y="4992469"/>
            <a:ext cx="762000" cy="646331"/>
          </a:xfrm>
          <a:prstGeom prst="rect">
            <a:avLst/>
          </a:prstGeom>
          <a:noFill/>
        </p:spPr>
        <p:txBody>
          <a:bodyPr wrap="square" rtlCol="0">
            <a:spAutoFit/>
          </a:bodyPr>
          <a:lstStyle/>
          <a:p>
            <a:r>
              <a:rPr lang="en-US" sz="1200" dirty="0" smtClean="0"/>
              <a:t>n+1 plaintext byte</a:t>
            </a:r>
            <a:endParaRPr lang="en-US" sz="1200" dirty="0"/>
          </a:p>
        </p:txBody>
      </p:sp>
      <p:sp>
        <p:nvSpPr>
          <p:cNvPr id="60" name="TextBox 59"/>
          <p:cNvSpPr txBox="1"/>
          <p:nvPr/>
        </p:nvSpPr>
        <p:spPr>
          <a:xfrm>
            <a:off x="7772400" y="5105400"/>
            <a:ext cx="381000" cy="369332"/>
          </a:xfrm>
          <a:prstGeom prst="rect">
            <a:avLst/>
          </a:prstGeom>
          <a:noFill/>
        </p:spPr>
        <p:txBody>
          <a:bodyPr wrap="square" rtlCol="0">
            <a:spAutoFit/>
          </a:bodyPr>
          <a:lstStyle/>
          <a:p>
            <a:r>
              <a:rPr lang="en-US" b="1" dirty="0" smtClean="0">
                <a:sym typeface="Symbol"/>
              </a:rPr>
              <a:t></a:t>
            </a:r>
            <a:endParaRPr lang="en-US" b="1" dirty="0"/>
          </a:p>
        </p:txBody>
      </p:sp>
      <p:cxnSp>
        <p:nvCxnSpPr>
          <p:cNvPr id="62" name="Straight Connector 61"/>
          <p:cNvCxnSpPr/>
          <p:nvPr/>
        </p:nvCxnSpPr>
        <p:spPr>
          <a:xfrm>
            <a:off x="8077200" y="5638800"/>
            <a:ext cx="1066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077200" y="5754469"/>
            <a:ext cx="457200" cy="304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byte</a:t>
            </a:r>
            <a:endParaRPr lang="en-US" sz="1200" dirty="0">
              <a:solidFill>
                <a:schemeClr val="tx1"/>
              </a:solidFill>
            </a:endParaRPr>
          </a:p>
        </p:txBody>
      </p:sp>
      <p:sp>
        <p:nvSpPr>
          <p:cNvPr id="64" name="TextBox 63"/>
          <p:cNvSpPr txBox="1"/>
          <p:nvPr/>
        </p:nvSpPr>
        <p:spPr>
          <a:xfrm>
            <a:off x="8534400" y="5602069"/>
            <a:ext cx="762000" cy="646331"/>
          </a:xfrm>
          <a:prstGeom prst="rect">
            <a:avLst/>
          </a:prstGeom>
          <a:noFill/>
        </p:spPr>
        <p:txBody>
          <a:bodyPr wrap="square" rtlCol="0">
            <a:spAutoFit/>
          </a:bodyPr>
          <a:lstStyle/>
          <a:p>
            <a:r>
              <a:rPr lang="en-US" sz="1200" dirty="0" smtClean="0"/>
              <a:t>n+1 pseudo byte</a:t>
            </a:r>
            <a:endParaRPr lang="en-US" sz="1200" dirty="0"/>
          </a:p>
        </p:txBody>
      </p:sp>
      <p:cxnSp>
        <p:nvCxnSpPr>
          <p:cNvPr id="66" name="Straight Arrow Connector 65"/>
          <p:cNvCxnSpPr/>
          <p:nvPr/>
        </p:nvCxnSpPr>
        <p:spPr>
          <a:xfrm rot="5400000" flipH="1" flipV="1">
            <a:off x="7734300" y="5600700"/>
            <a:ext cx="457200" cy="2286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629400" y="3733800"/>
            <a:ext cx="2514600" cy="369332"/>
          </a:xfrm>
          <a:prstGeom prst="rect">
            <a:avLst/>
          </a:prstGeom>
          <a:noFill/>
        </p:spPr>
        <p:txBody>
          <a:bodyPr wrap="square" rtlCol="0">
            <a:spAutoFit/>
          </a:bodyPr>
          <a:lstStyle/>
          <a:p>
            <a:r>
              <a:rPr lang="en-US" dirty="0" smtClean="0">
                <a:solidFill>
                  <a:schemeClr val="bg2">
                    <a:lumMod val="75000"/>
                  </a:schemeClr>
                </a:solidFill>
              </a:rPr>
              <a:t>MTU Recovery Process</a:t>
            </a:r>
            <a:endParaRPr lang="en-US" dirty="0">
              <a:solidFill>
                <a:schemeClr val="bg2">
                  <a:lumMod val="75000"/>
                </a:schemeClr>
              </a:solidFill>
            </a:endParaRPr>
          </a:p>
        </p:txBody>
      </p:sp>
      <p:sp>
        <p:nvSpPr>
          <p:cNvPr id="68" name="TextBox 67"/>
          <p:cNvSpPr txBox="1"/>
          <p:nvPr/>
        </p:nvSpPr>
        <p:spPr>
          <a:xfrm>
            <a:off x="6629400" y="6488668"/>
            <a:ext cx="2514600" cy="369332"/>
          </a:xfrm>
          <a:prstGeom prst="rect">
            <a:avLst/>
          </a:prstGeom>
          <a:noFill/>
        </p:spPr>
        <p:txBody>
          <a:bodyPr wrap="square" rtlCol="0">
            <a:spAutoFit/>
          </a:bodyPr>
          <a:lstStyle/>
          <a:p>
            <a:r>
              <a:rPr lang="en-US" dirty="0" smtClean="0">
                <a:solidFill>
                  <a:schemeClr val="bg2">
                    <a:lumMod val="75000"/>
                  </a:schemeClr>
                </a:solidFill>
              </a:rPr>
              <a:t>Recovery of the n+1 byte</a:t>
            </a:r>
            <a:endParaRPr lang="en-US"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access control</a:t>
            </a:r>
            <a:endParaRPr lang="en-US" sz="3300" dirty="0">
              <a:solidFill>
                <a:schemeClr val="bg1"/>
              </a:solidFill>
            </a:endParaRPr>
          </a:p>
        </p:txBody>
      </p:sp>
      <p:sp>
        <p:nvSpPr>
          <p:cNvPr id="6" name="Content Placeholder 2"/>
          <p:cNvSpPr>
            <a:spLocks noGrp="1"/>
          </p:cNvSpPr>
          <p:nvPr>
            <p:ph idx="1"/>
          </p:nvPr>
        </p:nvSpPr>
        <p:spPr>
          <a:xfrm>
            <a:off x="457200" y="1600200"/>
            <a:ext cx="8229600" cy="4525963"/>
          </a:xfrm>
        </p:spPr>
        <p:txBody>
          <a:bodyPr>
            <a:normAutofit fontScale="92500"/>
          </a:bodyPr>
          <a:lstStyle/>
          <a:p>
            <a:r>
              <a:rPr lang="en-US" dirty="0" smtClean="0"/>
              <a:t>Problems with MAC-based Access Control Lists.</a:t>
            </a:r>
          </a:p>
          <a:p>
            <a:pPr lvl="1"/>
            <a:r>
              <a:rPr lang="en-US" dirty="0" smtClean="0"/>
              <a:t>Attacker can easily observe MAC address because they must appear in the clear even when WEP is enable.</a:t>
            </a:r>
          </a:p>
          <a:p>
            <a:pPr lvl="1"/>
            <a:r>
              <a:rPr lang="en-US" dirty="0" smtClean="0"/>
              <a:t>Some wireless cards allow their MAC address to be changed via software</a:t>
            </a:r>
            <a:endParaRPr lang="en-US" dirty="0" smtClean="0"/>
          </a:p>
          <a:p>
            <a:r>
              <a:rPr lang="en-US" dirty="0" smtClean="0"/>
              <a:t>Problems with Proprietary Closed Network Access Control.</a:t>
            </a:r>
          </a:p>
          <a:p>
            <a:pPr lvl="1"/>
            <a:r>
              <a:rPr lang="en-US" dirty="0" smtClean="0"/>
              <a:t>There are several management messages in 802.11 that contain the network name in the clear</a:t>
            </a:r>
          </a:p>
          <a:p>
            <a:pPr lvl="1"/>
            <a:r>
              <a:rPr lang="en-US" dirty="0" smtClean="0"/>
              <a:t>As a result, attacker can sniff the network name to determine the shared secret and gain access to the network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shared-key authentication</a:t>
            </a:r>
            <a:endParaRPr lang="en-US" sz="3300" dirty="0">
              <a:solidFill>
                <a:schemeClr val="bg1"/>
              </a:solidFill>
            </a:endParaRPr>
          </a:p>
        </p:txBody>
      </p:sp>
      <p:sp>
        <p:nvSpPr>
          <p:cNvPr id="6" name="Content Placeholder 2"/>
          <p:cNvSpPr>
            <a:spLocks noGrp="1"/>
          </p:cNvSpPr>
          <p:nvPr>
            <p:ph idx="1"/>
          </p:nvPr>
        </p:nvSpPr>
        <p:spPr>
          <a:xfrm>
            <a:off x="457200" y="1600201"/>
            <a:ext cx="8229600" cy="4114800"/>
          </a:xfrm>
        </p:spPr>
        <p:txBody>
          <a:bodyPr>
            <a:normAutofit fontScale="92500" lnSpcReduction="10000"/>
          </a:bodyPr>
          <a:lstStyle/>
          <a:p>
            <a:r>
              <a:rPr lang="en-US" dirty="0" smtClean="0"/>
              <a:t>802.11 provides 2 forms of authentication: open mode and shared-key authentication mode</a:t>
            </a:r>
          </a:p>
          <a:p>
            <a:r>
              <a:rPr lang="en-US" dirty="0" smtClean="0"/>
              <a:t>Passive attack:</a:t>
            </a:r>
          </a:p>
          <a:p>
            <a:pPr lvl="1"/>
            <a:r>
              <a:rPr lang="en-US" dirty="0" smtClean="0"/>
              <a:t>Attacker captures the 2</a:t>
            </a:r>
            <a:r>
              <a:rPr lang="en-US" baseline="30000" dirty="0" smtClean="0"/>
              <a:t>nd</a:t>
            </a:r>
            <a:r>
              <a:rPr lang="en-US" dirty="0" smtClean="0"/>
              <a:t> and 3</a:t>
            </a:r>
            <a:r>
              <a:rPr lang="en-US" baseline="30000" dirty="0" smtClean="0"/>
              <a:t>rd</a:t>
            </a:r>
            <a:r>
              <a:rPr lang="en-US" dirty="0" smtClean="0"/>
              <a:t> management messages from authentication exchange</a:t>
            </a:r>
          </a:p>
          <a:p>
            <a:pPr lvl="1"/>
            <a:r>
              <a:rPr lang="en-US" dirty="0" smtClean="0"/>
              <a:t>The 2</a:t>
            </a:r>
            <a:r>
              <a:rPr lang="en-US" baseline="30000" dirty="0" smtClean="0"/>
              <a:t>nd</a:t>
            </a:r>
            <a:r>
              <a:rPr lang="en-US" dirty="0" smtClean="0"/>
              <a:t> message contains the random challenge P in the clear. The 3</a:t>
            </a:r>
            <a:r>
              <a:rPr lang="en-US" baseline="30000" dirty="0" smtClean="0"/>
              <a:t>rd</a:t>
            </a:r>
            <a:r>
              <a:rPr lang="en-US" dirty="0" smtClean="0"/>
              <a:t> message contains the challenge encrypted C with the shared authentication key</a:t>
            </a:r>
          </a:p>
          <a:p>
            <a:pPr lvl="1"/>
            <a:r>
              <a:rPr lang="en-US" dirty="0" smtClean="0"/>
              <a:t>From P, C and public IV </a:t>
            </a:r>
            <a:r>
              <a:rPr lang="en-US" dirty="0" smtClean="0">
                <a:sym typeface="Wingdings" pitchFamily="2" charset="2"/>
              </a:rPr>
              <a:t> WEP</a:t>
            </a:r>
            <a:r>
              <a:rPr lang="en-US" baseline="30000" dirty="0" smtClean="0">
                <a:sym typeface="Wingdings" pitchFamily="2" charset="2"/>
              </a:rPr>
              <a:t>K,IV</a:t>
            </a:r>
            <a:r>
              <a:rPr lang="en-US" baseline="-25000" dirty="0" smtClean="0">
                <a:sym typeface="Wingdings" pitchFamily="2" charset="2"/>
              </a:rPr>
              <a:t>PR</a:t>
            </a:r>
            <a:r>
              <a:rPr lang="en-US" dirty="0" smtClean="0">
                <a:sym typeface="Wingdings" pitchFamily="2" charset="2"/>
              </a:rPr>
              <a:t>=C</a:t>
            </a:r>
            <a:r>
              <a:rPr lang="en-US" dirty="0" smtClean="0">
                <a:sym typeface="Symbol"/>
              </a:rPr>
              <a:t>P</a:t>
            </a:r>
          </a:p>
          <a:p>
            <a:pPr lvl="1">
              <a:buNone/>
            </a:pPr>
            <a:r>
              <a:rPr lang="en-US" dirty="0" smtClean="0">
                <a:sym typeface="Symbol"/>
              </a:rPr>
              <a:t></a:t>
            </a:r>
            <a:r>
              <a:rPr lang="en-US" dirty="0">
                <a:sym typeface="Symbol"/>
              </a:rPr>
              <a:t> </a:t>
            </a:r>
            <a:r>
              <a:rPr lang="en-US" dirty="0" smtClean="0">
                <a:sym typeface="Symbol"/>
              </a:rPr>
              <a:t>Attacker now has all of elements to successfully authentication to the target network without ever knowing the shared secret</a:t>
            </a:r>
          </a:p>
        </p:txBody>
      </p:sp>
      <p:sp>
        <p:nvSpPr>
          <p:cNvPr id="4" name="TextBox 3"/>
          <p:cNvSpPr txBox="1"/>
          <p:nvPr/>
        </p:nvSpPr>
        <p:spPr>
          <a:xfrm>
            <a:off x="0" y="5638800"/>
            <a:ext cx="9144000" cy="1200329"/>
          </a:xfrm>
          <a:prstGeom prst="rect">
            <a:avLst/>
          </a:prstGeom>
          <a:solidFill>
            <a:schemeClr val="tx1"/>
          </a:solidFill>
        </p:spPr>
        <p:txBody>
          <a:bodyPr wrap="square" rtlCol="0">
            <a:spAutoFit/>
          </a:bodyPr>
          <a:lstStyle/>
          <a:p>
            <a:r>
              <a:rPr lang="en-US" sz="2400" dirty="0" err="1" smtClean="0">
                <a:solidFill>
                  <a:schemeClr val="bg1"/>
                </a:solidFill>
              </a:rPr>
              <a:t>Borisov</a:t>
            </a:r>
            <a:r>
              <a:rPr lang="en-US" sz="2400" dirty="0" smtClean="0">
                <a:solidFill>
                  <a:schemeClr val="bg1"/>
                </a:solidFill>
              </a:rPr>
              <a:t>, N, </a:t>
            </a:r>
            <a:r>
              <a:rPr lang="en-US" sz="2400" dirty="0" err="1" smtClean="0">
                <a:solidFill>
                  <a:schemeClr val="bg1"/>
                </a:solidFill>
              </a:rPr>
              <a:t>I.Goldberg</a:t>
            </a:r>
            <a:r>
              <a:rPr lang="en-US" sz="2400" dirty="0" smtClean="0">
                <a:solidFill>
                  <a:schemeClr val="bg1"/>
                </a:solidFill>
              </a:rPr>
              <a:t>, and </a:t>
            </a:r>
            <a:r>
              <a:rPr lang="en-US" sz="2400" dirty="0" err="1" smtClean="0">
                <a:solidFill>
                  <a:schemeClr val="bg1"/>
                </a:solidFill>
              </a:rPr>
              <a:t>D.Wagner</a:t>
            </a:r>
            <a:r>
              <a:rPr lang="en-US" sz="2400" dirty="0" smtClean="0">
                <a:solidFill>
                  <a:schemeClr val="bg1"/>
                </a:solidFill>
              </a:rPr>
              <a:t>. 2001. </a:t>
            </a:r>
            <a:r>
              <a:rPr lang="en-US" sz="2400" i="1" dirty="0" smtClean="0">
                <a:solidFill>
                  <a:schemeClr val="bg1"/>
                </a:solidFill>
              </a:rPr>
              <a:t>Intercepting mobile communication: the insecurity of 802.11.</a:t>
            </a:r>
            <a:r>
              <a:rPr lang="en-US" sz="2400" dirty="0" smtClean="0">
                <a:solidFill>
                  <a:schemeClr val="bg1"/>
                </a:solidFill>
              </a:rPr>
              <a:t> Proc. Of the 7</a:t>
            </a:r>
            <a:r>
              <a:rPr lang="en-US" sz="2400" baseline="30000" dirty="0" smtClean="0">
                <a:solidFill>
                  <a:schemeClr val="bg1"/>
                </a:solidFill>
              </a:rPr>
              <a:t>th</a:t>
            </a:r>
            <a:r>
              <a:rPr lang="en-US" sz="2400" dirty="0" smtClean="0">
                <a:solidFill>
                  <a:schemeClr val="bg1"/>
                </a:solidFill>
              </a:rPr>
              <a:t> Ann. Int. Conf. on Mobile Computing and Networking. </a:t>
            </a:r>
            <a:r>
              <a:rPr lang="en-US" sz="2400" dirty="0" smtClean="0">
                <a:solidFill>
                  <a:schemeClr val="bg1"/>
                </a:solidFill>
              </a:rPr>
              <a:t>p</a:t>
            </a:r>
            <a:r>
              <a:rPr lang="en-US" sz="2400" dirty="0" smtClean="0">
                <a:solidFill>
                  <a:schemeClr val="bg1"/>
                </a:solidFill>
              </a:rPr>
              <a:t>p 180-188</a:t>
            </a:r>
            <a:endParaRPr lang="en-US"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Man-in-the-Middle attacks (</a:t>
            </a:r>
            <a:r>
              <a:rPr lang="en-US" sz="3300" dirty="0" err="1" smtClean="0">
                <a:solidFill>
                  <a:schemeClr val="bg1"/>
                </a:solidFill>
              </a:rPr>
              <a:t>MiM</a:t>
            </a:r>
            <a:r>
              <a:rPr lang="en-US" sz="3300" dirty="0" smtClean="0">
                <a:solidFill>
                  <a:schemeClr val="bg1"/>
                </a:solidFill>
              </a:rPr>
              <a:t> </a:t>
            </a:r>
            <a:r>
              <a:rPr lang="en-US" sz="3300" dirty="0" smtClean="0">
                <a:solidFill>
                  <a:schemeClr val="bg1"/>
                </a:solidFill>
              </a:rPr>
              <a:t>attacks)</a:t>
            </a:r>
            <a:endParaRPr lang="en-US" sz="3300" dirty="0">
              <a:solidFill>
                <a:schemeClr val="bg1"/>
              </a:solidFill>
            </a:endParaRPr>
          </a:p>
        </p:txBody>
      </p:sp>
      <p:sp>
        <p:nvSpPr>
          <p:cNvPr id="6" name="Content Placeholder 2"/>
          <p:cNvSpPr>
            <a:spLocks noGrp="1"/>
          </p:cNvSpPr>
          <p:nvPr>
            <p:ph idx="1"/>
          </p:nvPr>
        </p:nvSpPr>
        <p:spPr>
          <a:xfrm>
            <a:off x="457200" y="1600200"/>
            <a:ext cx="3810000" cy="4419599"/>
          </a:xfrm>
        </p:spPr>
        <p:txBody>
          <a:bodyPr>
            <a:normAutofit fontScale="77500" lnSpcReduction="20000"/>
          </a:bodyPr>
          <a:lstStyle/>
          <a:p>
            <a:r>
              <a:rPr lang="en-US" dirty="0" smtClean="0"/>
              <a:t>There are 2 different methods to establish a </a:t>
            </a:r>
            <a:r>
              <a:rPr lang="en-US" dirty="0" err="1" smtClean="0"/>
              <a:t>MiM</a:t>
            </a:r>
            <a:r>
              <a:rPr lang="en-US" dirty="0" smtClean="0"/>
              <a:t> attack: using management frames and ARP spoofing</a:t>
            </a:r>
          </a:p>
          <a:p>
            <a:r>
              <a:rPr lang="en-US" dirty="0" smtClean="0"/>
              <a:t>Management frames.</a:t>
            </a:r>
          </a:p>
          <a:p>
            <a:r>
              <a:rPr lang="en-US" dirty="0" smtClean="0"/>
              <a:t>ARP spoofing. It is also a problem for wired network </a:t>
            </a:r>
          </a:p>
          <a:p>
            <a:r>
              <a:rPr lang="en-US" dirty="0" smtClean="0"/>
              <a:t>With </a:t>
            </a:r>
            <a:r>
              <a:rPr lang="en-US" dirty="0" err="1" smtClean="0"/>
              <a:t>MiM</a:t>
            </a:r>
            <a:r>
              <a:rPr lang="en-US" dirty="0" smtClean="0"/>
              <a:t> attack, attacker has the ability to completely control the content of the communication; and if </a:t>
            </a:r>
            <a:r>
              <a:rPr lang="en-US" dirty="0" err="1" smtClean="0"/>
              <a:t>encryptiom</a:t>
            </a:r>
            <a:r>
              <a:rPr lang="en-US" dirty="0" smtClean="0"/>
              <a:t> or message authentication is used, attacker can still deny or delay </a:t>
            </a:r>
            <a:r>
              <a:rPr lang="en-US" dirty="0" err="1" smtClean="0"/>
              <a:t>comunications</a:t>
            </a:r>
            <a:endParaRPr lang="en-US" dirty="0"/>
          </a:p>
        </p:txBody>
      </p:sp>
      <p:pic>
        <p:nvPicPr>
          <p:cNvPr id="1026" name="Picture 2" descr="Xem ảnh với kích cỡ đầy đủ">
            <a:hlinkClick r:id="rId2"/>
          </p:cNvPr>
          <p:cNvPicPr>
            <a:picLocks noChangeAspect="1" noChangeArrowheads="1"/>
          </p:cNvPicPr>
          <p:nvPr/>
        </p:nvPicPr>
        <p:blipFill>
          <a:blip r:embed="rId3" cstate="print"/>
          <a:srcRect/>
          <a:stretch>
            <a:fillRect/>
          </a:stretch>
        </p:blipFill>
        <p:spPr bwMode="auto">
          <a:xfrm>
            <a:off x="4724400" y="4572000"/>
            <a:ext cx="933450" cy="752476"/>
          </a:xfrm>
          <a:prstGeom prst="rect">
            <a:avLst/>
          </a:prstGeom>
          <a:noFill/>
        </p:spPr>
      </p:pic>
      <p:sp>
        <p:nvSpPr>
          <p:cNvPr id="8" name="TextBox 7"/>
          <p:cNvSpPr txBox="1"/>
          <p:nvPr/>
        </p:nvSpPr>
        <p:spPr>
          <a:xfrm>
            <a:off x="4572000" y="4202668"/>
            <a:ext cx="1295400" cy="369332"/>
          </a:xfrm>
          <a:prstGeom prst="rect">
            <a:avLst/>
          </a:prstGeom>
          <a:noFill/>
        </p:spPr>
        <p:txBody>
          <a:bodyPr wrap="square" rtlCol="0">
            <a:spAutoFit/>
          </a:bodyPr>
          <a:lstStyle/>
          <a:p>
            <a:r>
              <a:rPr lang="en-US" dirty="0" smtClean="0"/>
              <a:t>Target STA</a:t>
            </a:r>
            <a:endParaRPr lang="en-US" dirty="0"/>
          </a:p>
        </p:txBody>
      </p:sp>
      <p:sp>
        <p:nvSpPr>
          <p:cNvPr id="9" name="TextBox 8"/>
          <p:cNvSpPr txBox="1"/>
          <p:nvPr/>
        </p:nvSpPr>
        <p:spPr>
          <a:xfrm>
            <a:off x="5486400" y="5105400"/>
            <a:ext cx="1219200" cy="369332"/>
          </a:xfrm>
          <a:prstGeom prst="rect">
            <a:avLst/>
          </a:prstGeom>
          <a:noFill/>
        </p:spPr>
        <p:txBody>
          <a:bodyPr wrap="square" rtlCol="0">
            <a:spAutoFit/>
          </a:bodyPr>
          <a:lstStyle/>
          <a:p>
            <a:r>
              <a:rPr lang="en-US" dirty="0" smtClean="0"/>
              <a:t>MAC</a:t>
            </a:r>
            <a:r>
              <a:rPr lang="en-US" baseline="-25000" dirty="0" smtClean="0"/>
              <a:t>STA</a:t>
            </a:r>
            <a:endParaRPr lang="en-US" dirty="0"/>
          </a:p>
        </p:txBody>
      </p:sp>
      <p:pic>
        <p:nvPicPr>
          <p:cNvPr id="1028" name="Picture 4" descr="http://t1.gstatic.com/images?q=tbn:qOC5pDHsImkDwM:http://www.laptopviet.com/upload/hp/4tse/hp_dv4tse_up.gif">
            <a:hlinkClick r:id="rId4"/>
          </p:cNvPr>
          <p:cNvPicPr>
            <a:picLocks noChangeAspect="1" noChangeArrowheads="1"/>
          </p:cNvPicPr>
          <p:nvPr/>
        </p:nvPicPr>
        <p:blipFill>
          <a:blip r:embed="rId5" cstate="print"/>
          <a:srcRect/>
          <a:stretch>
            <a:fillRect/>
          </a:stretch>
        </p:blipFill>
        <p:spPr bwMode="auto">
          <a:xfrm>
            <a:off x="6781801" y="3593068"/>
            <a:ext cx="1066800" cy="762000"/>
          </a:xfrm>
          <a:prstGeom prst="rect">
            <a:avLst/>
          </a:prstGeom>
          <a:noFill/>
        </p:spPr>
      </p:pic>
      <p:sp>
        <p:nvSpPr>
          <p:cNvPr id="10" name="TextBox 9"/>
          <p:cNvSpPr txBox="1"/>
          <p:nvPr/>
        </p:nvSpPr>
        <p:spPr>
          <a:xfrm>
            <a:off x="6781800" y="4278868"/>
            <a:ext cx="1219200" cy="369332"/>
          </a:xfrm>
          <a:prstGeom prst="rect">
            <a:avLst/>
          </a:prstGeom>
          <a:noFill/>
        </p:spPr>
        <p:txBody>
          <a:bodyPr wrap="square" rtlCol="0">
            <a:spAutoFit/>
          </a:bodyPr>
          <a:lstStyle/>
          <a:p>
            <a:r>
              <a:rPr lang="en-US" dirty="0" smtClean="0"/>
              <a:t>MAC</a:t>
            </a:r>
            <a:r>
              <a:rPr lang="en-US" baseline="-25000" dirty="0" smtClean="0"/>
              <a:t>AP</a:t>
            </a:r>
            <a:endParaRPr lang="en-US" dirty="0"/>
          </a:p>
        </p:txBody>
      </p:sp>
      <p:sp>
        <p:nvSpPr>
          <p:cNvPr id="11" name="TextBox 10"/>
          <p:cNvSpPr txBox="1"/>
          <p:nvPr/>
        </p:nvSpPr>
        <p:spPr>
          <a:xfrm>
            <a:off x="7848600" y="3821668"/>
            <a:ext cx="990600" cy="369332"/>
          </a:xfrm>
          <a:prstGeom prst="rect">
            <a:avLst/>
          </a:prstGeom>
          <a:noFill/>
        </p:spPr>
        <p:txBody>
          <a:bodyPr wrap="square" rtlCol="0">
            <a:spAutoFit/>
          </a:bodyPr>
          <a:lstStyle/>
          <a:p>
            <a:r>
              <a:rPr lang="en-US" dirty="0" smtClean="0"/>
              <a:t>Attacker</a:t>
            </a:r>
            <a:endParaRPr lang="en-US" dirty="0"/>
          </a:p>
        </p:txBody>
      </p:sp>
      <p:sp>
        <p:nvSpPr>
          <p:cNvPr id="12" name="TextBox 11"/>
          <p:cNvSpPr txBox="1"/>
          <p:nvPr/>
        </p:nvSpPr>
        <p:spPr>
          <a:xfrm>
            <a:off x="6705600" y="3212068"/>
            <a:ext cx="1219200" cy="369332"/>
          </a:xfrm>
          <a:prstGeom prst="rect">
            <a:avLst/>
          </a:prstGeom>
          <a:noFill/>
        </p:spPr>
        <p:txBody>
          <a:bodyPr wrap="square" rtlCol="0">
            <a:spAutoFit/>
          </a:bodyPr>
          <a:lstStyle/>
          <a:p>
            <a:r>
              <a:rPr lang="en-US" dirty="0" smtClean="0"/>
              <a:t>MAC</a:t>
            </a:r>
            <a:r>
              <a:rPr lang="en-US" baseline="-25000" dirty="0" smtClean="0"/>
              <a:t>STA</a:t>
            </a:r>
            <a:endParaRPr lang="en-US" dirty="0"/>
          </a:p>
        </p:txBody>
      </p:sp>
      <p:pic>
        <p:nvPicPr>
          <p:cNvPr id="1030" name="Picture 6" descr="http://t0.gstatic.com/images?q=tbn:EVFIUWknSyl6DM:http://www.intercomuk.com/pictures/access_point.jpg">
            <a:hlinkClick r:id="rId6"/>
          </p:cNvPr>
          <p:cNvPicPr>
            <a:picLocks noChangeAspect="1" noChangeArrowheads="1"/>
          </p:cNvPicPr>
          <p:nvPr/>
        </p:nvPicPr>
        <p:blipFill>
          <a:blip r:embed="rId7" cstate="print"/>
          <a:srcRect/>
          <a:stretch>
            <a:fillRect/>
          </a:stretch>
        </p:blipFill>
        <p:spPr bwMode="auto">
          <a:xfrm>
            <a:off x="4572000" y="2057400"/>
            <a:ext cx="990600" cy="685800"/>
          </a:xfrm>
          <a:prstGeom prst="rect">
            <a:avLst/>
          </a:prstGeom>
          <a:noFill/>
        </p:spPr>
      </p:pic>
      <p:sp>
        <p:nvSpPr>
          <p:cNvPr id="14" name="TextBox 13"/>
          <p:cNvSpPr txBox="1"/>
          <p:nvPr/>
        </p:nvSpPr>
        <p:spPr>
          <a:xfrm>
            <a:off x="4572000" y="1764268"/>
            <a:ext cx="990600" cy="369332"/>
          </a:xfrm>
          <a:prstGeom prst="rect">
            <a:avLst/>
          </a:prstGeom>
          <a:noFill/>
        </p:spPr>
        <p:txBody>
          <a:bodyPr wrap="square" rtlCol="0">
            <a:spAutoFit/>
          </a:bodyPr>
          <a:lstStyle/>
          <a:p>
            <a:r>
              <a:rPr lang="en-US" dirty="0" smtClean="0"/>
              <a:t>Valid AP</a:t>
            </a:r>
            <a:endParaRPr lang="en-US" dirty="0"/>
          </a:p>
        </p:txBody>
      </p:sp>
      <p:sp>
        <p:nvSpPr>
          <p:cNvPr id="15" name="TextBox 14"/>
          <p:cNvSpPr txBox="1"/>
          <p:nvPr/>
        </p:nvSpPr>
        <p:spPr>
          <a:xfrm>
            <a:off x="4800600" y="2678668"/>
            <a:ext cx="1219200" cy="369332"/>
          </a:xfrm>
          <a:prstGeom prst="rect">
            <a:avLst/>
          </a:prstGeom>
          <a:noFill/>
        </p:spPr>
        <p:txBody>
          <a:bodyPr wrap="square" rtlCol="0">
            <a:spAutoFit/>
          </a:bodyPr>
          <a:lstStyle/>
          <a:p>
            <a:r>
              <a:rPr lang="en-US" dirty="0" smtClean="0"/>
              <a:t>MAC</a:t>
            </a:r>
            <a:r>
              <a:rPr lang="en-US" baseline="-25000" dirty="0" smtClean="0"/>
              <a:t>AP</a:t>
            </a:r>
            <a:endParaRPr lang="en-US" dirty="0"/>
          </a:p>
        </p:txBody>
      </p:sp>
      <p:cxnSp>
        <p:nvCxnSpPr>
          <p:cNvPr id="17" name="Straight Connector 16"/>
          <p:cNvCxnSpPr/>
          <p:nvPr/>
        </p:nvCxnSpPr>
        <p:spPr>
          <a:xfrm>
            <a:off x="5638800" y="2895600"/>
            <a:ext cx="990600" cy="38100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6324600" y="4648200"/>
            <a:ext cx="609600" cy="60960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05600" y="4812268"/>
            <a:ext cx="1295400" cy="307777"/>
          </a:xfrm>
          <a:prstGeom prst="rect">
            <a:avLst/>
          </a:prstGeom>
          <a:noFill/>
        </p:spPr>
        <p:txBody>
          <a:bodyPr wrap="square" rtlCol="0">
            <a:spAutoFit/>
          </a:bodyPr>
          <a:lstStyle/>
          <a:p>
            <a:r>
              <a:rPr lang="en-US" sz="1400" dirty="0" smtClean="0"/>
              <a:t>Chanel 1</a:t>
            </a:r>
            <a:endParaRPr lang="en-US" sz="1400" dirty="0"/>
          </a:p>
        </p:txBody>
      </p:sp>
      <p:sp>
        <p:nvSpPr>
          <p:cNvPr id="22" name="TextBox 21"/>
          <p:cNvSpPr txBox="1"/>
          <p:nvPr/>
        </p:nvSpPr>
        <p:spPr>
          <a:xfrm>
            <a:off x="6019800" y="2819400"/>
            <a:ext cx="1295400" cy="307777"/>
          </a:xfrm>
          <a:prstGeom prst="rect">
            <a:avLst/>
          </a:prstGeom>
          <a:noFill/>
        </p:spPr>
        <p:txBody>
          <a:bodyPr wrap="square" rtlCol="0">
            <a:spAutoFit/>
          </a:bodyPr>
          <a:lstStyle/>
          <a:p>
            <a:r>
              <a:rPr lang="en-US" sz="1400" dirty="0" smtClean="0"/>
              <a:t>Chanel 6</a:t>
            </a:r>
            <a:endParaRPr lang="en-US" sz="1400" dirty="0"/>
          </a:p>
        </p:txBody>
      </p:sp>
      <p:sp>
        <p:nvSpPr>
          <p:cNvPr id="23" name="TextBox 22"/>
          <p:cNvSpPr txBox="1"/>
          <p:nvPr/>
        </p:nvSpPr>
        <p:spPr>
          <a:xfrm>
            <a:off x="5867400" y="5574268"/>
            <a:ext cx="2819400" cy="369332"/>
          </a:xfrm>
          <a:prstGeom prst="rect">
            <a:avLst/>
          </a:prstGeom>
          <a:noFill/>
          <a:ln>
            <a:solidFill>
              <a:schemeClr val="bg1"/>
            </a:solidFill>
          </a:ln>
        </p:spPr>
        <p:txBody>
          <a:bodyPr wrap="square" rtlCol="0">
            <a:spAutoFit/>
          </a:bodyPr>
          <a:lstStyle/>
          <a:p>
            <a:r>
              <a:rPr lang="en-US" dirty="0" smtClean="0">
                <a:solidFill>
                  <a:schemeClr val="bg2">
                    <a:lumMod val="75000"/>
                  </a:schemeClr>
                </a:solidFill>
              </a:rPr>
              <a:t>Man-in-the-Middle Attack</a:t>
            </a:r>
            <a:endParaRPr lang="en-US"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Denial-of-Service attacks (</a:t>
            </a:r>
            <a:r>
              <a:rPr lang="en-US" sz="3300" dirty="0" err="1" smtClean="0">
                <a:solidFill>
                  <a:schemeClr val="bg1"/>
                </a:solidFill>
              </a:rPr>
              <a:t>DoS</a:t>
            </a:r>
            <a:r>
              <a:rPr lang="en-US" sz="3300" dirty="0" smtClean="0">
                <a:solidFill>
                  <a:schemeClr val="bg1"/>
                </a:solidFill>
              </a:rPr>
              <a:t> attacks)</a:t>
            </a:r>
            <a:endParaRPr lang="en-US" sz="3300" dirty="0">
              <a:solidFill>
                <a:schemeClr val="bg1"/>
              </a:solidFill>
            </a:endParaRPr>
          </a:p>
        </p:txBody>
      </p:sp>
      <p:sp>
        <p:nvSpPr>
          <p:cNvPr id="6" name="Content Placeholder 2"/>
          <p:cNvSpPr>
            <a:spLocks noGrp="1"/>
          </p:cNvSpPr>
          <p:nvPr>
            <p:ph idx="1"/>
          </p:nvPr>
        </p:nvSpPr>
        <p:spPr>
          <a:xfrm>
            <a:off x="457200" y="1600200"/>
            <a:ext cx="8229600" cy="4190999"/>
          </a:xfrm>
        </p:spPr>
        <p:txBody>
          <a:bodyPr>
            <a:normAutofit fontScale="92500"/>
          </a:bodyPr>
          <a:lstStyle/>
          <a:p>
            <a:r>
              <a:rPr lang="en-US" b="1" dirty="0" smtClean="0"/>
              <a:t>Layer 2 </a:t>
            </a:r>
            <a:r>
              <a:rPr lang="en-US" b="1" dirty="0" err="1" smtClean="0"/>
              <a:t>DoS</a:t>
            </a:r>
            <a:r>
              <a:rPr lang="en-US" b="1" dirty="0" smtClean="0"/>
              <a:t> attacks against all </a:t>
            </a:r>
            <a:r>
              <a:rPr lang="en-US" b="1" dirty="0" err="1" smtClean="0"/>
              <a:t>wifi</a:t>
            </a:r>
            <a:r>
              <a:rPr lang="en-US" b="1" dirty="0" smtClean="0"/>
              <a:t>-based standards</a:t>
            </a:r>
            <a:r>
              <a:rPr lang="en-US" dirty="0" smtClean="0"/>
              <a:t>.</a:t>
            </a:r>
          </a:p>
          <a:p>
            <a:pPr lvl="1"/>
            <a:r>
              <a:rPr lang="en-US" dirty="0" smtClean="0"/>
              <a:t>The management frames don’t have any integrity protection.</a:t>
            </a:r>
          </a:p>
          <a:p>
            <a:pPr lvl="1"/>
            <a:r>
              <a:rPr lang="en-US" dirty="0" smtClean="0"/>
              <a:t>These frames can be forged </a:t>
            </a:r>
          </a:p>
          <a:p>
            <a:pPr lvl="1"/>
            <a:r>
              <a:rPr lang="en-US" dirty="0" smtClean="0"/>
              <a:t>Attacker can deny service to a station or to entire AP</a:t>
            </a:r>
            <a:endParaRPr lang="en-US" dirty="0" smtClean="0"/>
          </a:p>
          <a:p>
            <a:r>
              <a:rPr lang="en-US" b="1" dirty="0" smtClean="0"/>
              <a:t>WPA cryptography </a:t>
            </a:r>
            <a:r>
              <a:rPr lang="en-US" b="1" dirty="0" err="1" smtClean="0"/>
              <a:t>DoS</a:t>
            </a:r>
            <a:r>
              <a:rPr lang="en-US" b="1" dirty="0" smtClean="0"/>
              <a:t> attack</a:t>
            </a:r>
            <a:r>
              <a:rPr lang="en-US" dirty="0" smtClean="0"/>
              <a:t>: attacker must accomplish 3 tasks:</a:t>
            </a:r>
          </a:p>
          <a:p>
            <a:pPr lvl="1"/>
            <a:r>
              <a:rPr lang="en-US" dirty="0" smtClean="0"/>
              <a:t>Stop a valid packet from reaching the AP</a:t>
            </a:r>
          </a:p>
          <a:p>
            <a:pPr lvl="1"/>
            <a:r>
              <a:rPr lang="en-US" dirty="0" smtClean="0"/>
              <a:t>Modify the packet such that ICV remains valid</a:t>
            </a:r>
          </a:p>
          <a:p>
            <a:pPr lvl="1"/>
            <a:r>
              <a:rPr lang="en-US" dirty="0" smtClean="0"/>
              <a:t>Send the modified packet before a packet with a higher TSC (TKIP Sequence Counter) is received by the AP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actual attack tools</a:t>
            </a:r>
            <a:endParaRPr lang="en-US" sz="3300" dirty="0">
              <a:solidFill>
                <a:schemeClr val="bg1"/>
              </a:solidFill>
            </a:endParaRPr>
          </a:p>
        </p:txBody>
      </p:sp>
      <p:sp>
        <p:nvSpPr>
          <p:cNvPr id="6" name="Content Placeholder 2"/>
          <p:cNvSpPr>
            <a:spLocks noGrp="1"/>
          </p:cNvSpPr>
          <p:nvPr>
            <p:ph idx="1"/>
          </p:nvPr>
        </p:nvSpPr>
        <p:spPr>
          <a:xfrm>
            <a:off x="457200" y="1600200"/>
            <a:ext cx="8229600" cy="4190999"/>
          </a:xfrm>
        </p:spPr>
        <p:txBody>
          <a:bodyPr>
            <a:normAutofit/>
          </a:bodyPr>
          <a:lstStyle/>
          <a:p>
            <a:r>
              <a:rPr lang="en-US" b="1" dirty="0" err="1" smtClean="0"/>
              <a:t>NetStumblerB</a:t>
            </a:r>
            <a:r>
              <a:rPr lang="en-US" b="1" dirty="0" smtClean="0"/>
              <a:t>  </a:t>
            </a:r>
            <a:r>
              <a:rPr lang="en-US" dirty="0" smtClean="0"/>
              <a:t>(</a:t>
            </a:r>
            <a:r>
              <a:rPr lang="en-US" dirty="0" smtClean="0">
                <a:hlinkClick r:id="rId2"/>
              </a:rPr>
              <a:t>www.stumbler.net</a:t>
            </a:r>
            <a:r>
              <a:rPr lang="en-US" dirty="0" smtClean="0"/>
              <a:t>): work only under MS Windows</a:t>
            </a:r>
          </a:p>
          <a:p>
            <a:r>
              <a:rPr lang="en-US" b="1" dirty="0" smtClean="0"/>
              <a:t>Kismet</a:t>
            </a:r>
            <a:r>
              <a:rPr lang="en-US" dirty="0" smtClean="0"/>
              <a:t> (</a:t>
            </a:r>
            <a:r>
              <a:rPr lang="en-US" dirty="0" smtClean="0">
                <a:hlinkClick r:id="rId3"/>
              </a:rPr>
              <a:t>www.kismetwireless.net</a:t>
            </a:r>
            <a:r>
              <a:rPr lang="en-US" dirty="0" smtClean="0"/>
              <a:t>): a passive tool that runs under the Linux and </a:t>
            </a:r>
            <a:r>
              <a:rPr lang="en-US" dirty="0" err="1" smtClean="0"/>
              <a:t>OpenBSD</a:t>
            </a:r>
            <a:r>
              <a:rPr lang="en-US" dirty="0" smtClean="0"/>
              <a:t> operating systems</a:t>
            </a:r>
          </a:p>
          <a:p>
            <a:r>
              <a:rPr lang="en-US" b="1" dirty="0" err="1" smtClean="0"/>
              <a:t>Airsnort</a:t>
            </a:r>
            <a:r>
              <a:rPr lang="en-US" dirty="0" smtClean="0"/>
              <a:t> (</a:t>
            </a:r>
            <a:r>
              <a:rPr lang="en-US" dirty="0" smtClean="0">
                <a:hlinkClick r:id="rId4"/>
              </a:rPr>
              <a:t>http://airsnort.shmoo.com</a:t>
            </a:r>
            <a:r>
              <a:rPr lang="en-US" dirty="0" smtClean="0"/>
              <a:t>)</a:t>
            </a:r>
          </a:p>
          <a:p>
            <a:r>
              <a:rPr lang="en-US" b="1" dirty="0" err="1" smtClean="0"/>
              <a:t>Airjack</a:t>
            </a:r>
            <a:r>
              <a:rPr lang="en-US" dirty="0" smtClean="0"/>
              <a:t> (</a:t>
            </a:r>
            <a:r>
              <a:rPr lang="en-US" dirty="0" smtClean="0">
                <a:hlinkClick r:id="rId5"/>
              </a:rPr>
              <a:t>http://802.11ninja.net</a:t>
            </a:r>
            <a:r>
              <a:rPr lang="en-US" dirty="0" smtClean="0"/>
              <a:t>): run under the GNU/Linux operating </a:t>
            </a:r>
            <a:r>
              <a:rPr lang="en-US" smtClean="0"/>
              <a:t>system only.</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pPr algn="l"/>
            <a:r>
              <a:rPr lang="en-US" sz="4000" dirty="0" smtClean="0">
                <a:solidFill>
                  <a:schemeClr val="bg1"/>
                </a:solidFill>
              </a:rPr>
              <a:t>Review of 802.11 security mechanisms:</a:t>
            </a:r>
            <a:r>
              <a:rPr lang="en-US" dirty="0" smtClean="0">
                <a:solidFill>
                  <a:schemeClr val="bg1"/>
                </a:solidFill>
              </a:rPr>
              <a:t/>
            </a:r>
            <a:br>
              <a:rPr lang="en-US" dirty="0" smtClean="0">
                <a:solidFill>
                  <a:schemeClr val="bg1"/>
                </a:solidFill>
              </a:rPr>
            </a:br>
            <a:r>
              <a:rPr lang="en-US" sz="3600" dirty="0" smtClean="0">
                <a:solidFill>
                  <a:schemeClr val="bg1"/>
                </a:solidFill>
              </a:rPr>
              <a:t>confidentiality</a:t>
            </a:r>
            <a:endParaRPr lang="en-US" sz="3600" dirty="0">
              <a:solidFill>
                <a:schemeClr val="bg1"/>
              </a:solidFill>
            </a:endParaRPr>
          </a:p>
        </p:txBody>
      </p:sp>
      <p:sp>
        <p:nvSpPr>
          <p:cNvPr id="3" name="Content Placeholder 2"/>
          <p:cNvSpPr>
            <a:spLocks noGrp="1"/>
          </p:cNvSpPr>
          <p:nvPr>
            <p:ph idx="1"/>
          </p:nvPr>
        </p:nvSpPr>
        <p:spPr/>
        <p:txBody>
          <a:bodyPr/>
          <a:lstStyle/>
          <a:p>
            <a:r>
              <a:rPr lang="en-US" dirty="0" smtClean="0"/>
              <a:t>Is implemented through the WEP protocol, which uses CR4 for encryption</a:t>
            </a:r>
          </a:p>
          <a:p>
            <a:r>
              <a:rPr lang="en-US" dirty="0" smtClean="0"/>
              <a:t>WEP (Wired Equivalent Privacy) protocol was designed to provide users with the same level of confidentiality protection as that of a wired network</a:t>
            </a:r>
          </a:p>
          <a:p>
            <a:r>
              <a:rPr lang="en-US" dirty="0" smtClean="0"/>
              <a:t>RC4 is a proprietary stream designed by Ron </a:t>
            </a:r>
            <a:r>
              <a:rPr lang="en-US" dirty="0" err="1" smtClean="0"/>
              <a:t>Rivest</a:t>
            </a:r>
            <a:r>
              <a:rPr lang="en-US" dirty="0" smtClean="0"/>
              <a:t> in 1987</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dirty="0" smtClean="0"/>
              <a:t>RC4 is a simple cipher</a:t>
            </a:r>
          </a:p>
          <a:p>
            <a:pPr lvl="1"/>
            <a:r>
              <a:rPr lang="en-US" dirty="0" smtClean="0"/>
              <a:t>The performance is high</a:t>
            </a:r>
          </a:p>
          <a:p>
            <a:pPr lvl="1"/>
            <a:r>
              <a:rPr lang="en-US" dirty="0" smtClean="0"/>
              <a:t>It makes describing easy</a:t>
            </a:r>
            <a:endParaRPr lang="en-US" dirty="0"/>
          </a:p>
          <a:p>
            <a:r>
              <a:rPr lang="en-US" dirty="0" smtClean="0"/>
              <a:t>There are 2 major phases in RC4</a:t>
            </a:r>
          </a:p>
          <a:p>
            <a:pPr lvl="1"/>
            <a:r>
              <a:rPr lang="en-US" dirty="0" smtClean="0"/>
              <a:t>Key setup algorithm (KSA): establish a 256-byte array S-Box with a permutation of the number 0-255</a:t>
            </a:r>
          </a:p>
          <a:p>
            <a:pPr lvl="1"/>
            <a:r>
              <a:rPr lang="en-US" dirty="0" smtClean="0"/>
              <a:t>Pseudorandom generation: generate pseudorandom bytes</a:t>
            </a:r>
          </a:p>
          <a:p>
            <a:r>
              <a:rPr lang="en-US" dirty="0" smtClean="0"/>
              <a:t>Encryption. The stream of generated pseudorandom bytes is combined with the plaintext bytes using the XOR function as a combining function</a:t>
            </a:r>
            <a:endParaRPr lang="en-US" dirty="0"/>
          </a:p>
        </p:txBody>
      </p:sp>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4000" dirty="0" smtClean="0">
                <a:solidFill>
                  <a:schemeClr val="bg1"/>
                </a:solidFill>
              </a:rPr>
              <a:t>Review of 802.11 security mechanisms:</a:t>
            </a:r>
            <a:r>
              <a:rPr lang="en-US" dirty="0" smtClean="0">
                <a:solidFill>
                  <a:schemeClr val="bg1"/>
                </a:solidFill>
              </a:rPr>
              <a:t/>
            </a:r>
            <a:br>
              <a:rPr lang="en-US" dirty="0" smtClean="0">
                <a:solidFill>
                  <a:schemeClr val="bg1"/>
                </a:solidFill>
              </a:rPr>
            </a:br>
            <a:r>
              <a:rPr lang="en-US" sz="3600" dirty="0" smtClean="0">
                <a:solidFill>
                  <a:schemeClr val="bg1"/>
                </a:solidFill>
              </a:rPr>
              <a:t>RC4</a:t>
            </a:r>
            <a:endParaRPr lang="en-US" sz="3600" dirty="0">
              <a:solidFill>
                <a:schemeClr val="bg1"/>
              </a:solidFill>
            </a:endParaRPr>
          </a:p>
        </p:txBody>
      </p:sp>
      <p:sp>
        <p:nvSpPr>
          <p:cNvPr id="7" name="Rounded Rectangle 6"/>
          <p:cNvSpPr/>
          <p:nvPr/>
        </p:nvSpPr>
        <p:spPr>
          <a:xfrm>
            <a:off x="4876800" y="1447800"/>
            <a:ext cx="3733800"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RC4 Key Schedule Algorithm</a:t>
            </a:r>
          </a:p>
          <a:p>
            <a:r>
              <a:rPr lang="en-US" sz="1200" dirty="0" smtClean="0">
                <a:solidFill>
                  <a:schemeClr val="tx1"/>
                </a:solidFill>
              </a:rPr>
              <a:t>- S is established by initializing the array with the numbers 0-255 in order</a:t>
            </a:r>
          </a:p>
          <a:p>
            <a:r>
              <a:rPr lang="en-US" sz="1200" dirty="0" smtClean="0">
                <a:solidFill>
                  <a:schemeClr val="tx1"/>
                </a:solidFill>
              </a:rPr>
              <a:t>- A 256-byte array K is filled with the key that repeats as needed to fill the array </a:t>
            </a:r>
          </a:p>
          <a:p>
            <a:r>
              <a:rPr lang="en-US" sz="1200" dirty="0" err="1" smtClean="0">
                <a:solidFill>
                  <a:schemeClr val="tx1"/>
                </a:solidFill>
              </a:rPr>
              <a:t>i</a:t>
            </a:r>
            <a:r>
              <a:rPr lang="en-US" sz="1200" dirty="0" smtClean="0">
                <a:solidFill>
                  <a:schemeClr val="tx1"/>
                </a:solidFill>
              </a:rPr>
              <a:t>=j=0;</a:t>
            </a:r>
          </a:p>
          <a:p>
            <a:r>
              <a:rPr lang="en-US" sz="1200" dirty="0" smtClean="0">
                <a:solidFill>
                  <a:schemeClr val="tx1"/>
                </a:solidFill>
              </a:rPr>
              <a:t>For </a:t>
            </a:r>
            <a:r>
              <a:rPr lang="en-US" sz="1200" dirty="0" err="1" smtClean="0">
                <a:solidFill>
                  <a:schemeClr val="tx1"/>
                </a:solidFill>
              </a:rPr>
              <a:t>i</a:t>
            </a:r>
            <a:r>
              <a:rPr lang="en-US" sz="1200" dirty="0" smtClean="0">
                <a:solidFill>
                  <a:schemeClr val="tx1"/>
                </a:solidFill>
              </a:rPr>
              <a:t>=0 to 255 do</a:t>
            </a:r>
          </a:p>
          <a:p>
            <a:r>
              <a:rPr lang="en-US" sz="1200" dirty="0">
                <a:solidFill>
                  <a:schemeClr val="tx1"/>
                </a:solidFill>
              </a:rPr>
              <a:t>	</a:t>
            </a:r>
            <a:r>
              <a:rPr lang="en-US" sz="1200" dirty="0" smtClean="0">
                <a:solidFill>
                  <a:schemeClr val="tx1"/>
                </a:solidFill>
              </a:rPr>
              <a:t>j=(</a:t>
            </a:r>
            <a:r>
              <a:rPr lang="en-US" sz="1200" dirty="0" err="1" smtClean="0">
                <a:solidFill>
                  <a:schemeClr val="tx1"/>
                </a:solidFill>
              </a:rPr>
              <a:t>j+Si+ki</a:t>
            </a:r>
            <a:r>
              <a:rPr lang="en-US" sz="1200" dirty="0" smtClean="0">
                <a:solidFill>
                  <a:schemeClr val="tx1"/>
                </a:solidFill>
              </a:rPr>
              <a:t>) mod 256</a:t>
            </a:r>
          </a:p>
          <a:p>
            <a:r>
              <a:rPr lang="en-US" sz="1200" dirty="0">
                <a:solidFill>
                  <a:schemeClr val="tx1"/>
                </a:solidFill>
              </a:rPr>
              <a:t>	</a:t>
            </a:r>
            <a:r>
              <a:rPr lang="en-US" sz="1200" dirty="0" smtClean="0">
                <a:solidFill>
                  <a:schemeClr val="tx1"/>
                </a:solidFill>
              </a:rPr>
              <a:t>Swap Si and </a:t>
            </a:r>
            <a:r>
              <a:rPr lang="en-US" sz="1200" dirty="0" err="1" smtClean="0">
                <a:solidFill>
                  <a:schemeClr val="tx1"/>
                </a:solidFill>
              </a:rPr>
              <a:t>Sj</a:t>
            </a:r>
            <a:endParaRPr lang="en-US" sz="1200" dirty="0" smtClean="0">
              <a:solidFill>
                <a:schemeClr val="tx1"/>
              </a:solidFill>
            </a:endParaRPr>
          </a:p>
          <a:p>
            <a:r>
              <a:rPr lang="en-US" sz="1200" dirty="0" smtClean="0">
                <a:solidFill>
                  <a:schemeClr val="tx1"/>
                </a:solidFill>
              </a:rPr>
              <a:t>End</a:t>
            </a:r>
            <a:endParaRPr lang="en-US" sz="1200" dirty="0">
              <a:solidFill>
                <a:schemeClr val="tx1"/>
              </a:solidFill>
            </a:endParaRPr>
          </a:p>
        </p:txBody>
      </p:sp>
      <p:sp>
        <p:nvSpPr>
          <p:cNvPr id="8" name="Rounded Rectangle 7"/>
          <p:cNvSpPr/>
          <p:nvPr/>
        </p:nvSpPr>
        <p:spPr>
          <a:xfrm>
            <a:off x="4876800" y="3581400"/>
            <a:ext cx="3733800" cy="1295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RC4 Pseudorandom Generation Algorithm</a:t>
            </a:r>
          </a:p>
          <a:p>
            <a:r>
              <a:rPr lang="en-US" sz="1200" dirty="0" err="1" smtClean="0">
                <a:solidFill>
                  <a:schemeClr val="tx1"/>
                </a:solidFill>
              </a:rPr>
              <a:t>i</a:t>
            </a:r>
            <a:r>
              <a:rPr lang="en-US" sz="1200" dirty="0" smtClean="0">
                <a:solidFill>
                  <a:schemeClr val="tx1"/>
                </a:solidFill>
              </a:rPr>
              <a:t>=(i+1) mod 256</a:t>
            </a:r>
          </a:p>
          <a:p>
            <a:r>
              <a:rPr lang="en-US" sz="1200" dirty="0" smtClean="0">
                <a:solidFill>
                  <a:schemeClr val="tx1"/>
                </a:solidFill>
              </a:rPr>
              <a:t>J=(</a:t>
            </a:r>
            <a:r>
              <a:rPr lang="en-US" sz="1200" dirty="0" err="1" smtClean="0">
                <a:solidFill>
                  <a:schemeClr val="tx1"/>
                </a:solidFill>
              </a:rPr>
              <a:t>j+Si</a:t>
            </a:r>
            <a:r>
              <a:rPr lang="en-US" sz="1200" dirty="0" smtClean="0">
                <a:solidFill>
                  <a:schemeClr val="tx1"/>
                </a:solidFill>
              </a:rPr>
              <a:t>) mod 256</a:t>
            </a:r>
          </a:p>
          <a:p>
            <a:r>
              <a:rPr lang="en-US" sz="1200" dirty="0" smtClean="0">
                <a:solidFill>
                  <a:schemeClr val="tx1"/>
                </a:solidFill>
              </a:rPr>
              <a:t>Swap Si and </a:t>
            </a:r>
            <a:r>
              <a:rPr lang="en-US" sz="1200" dirty="0" err="1" smtClean="0">
                <a:solidFill>
                  <a:schemeClr val="tx1"/>
                </a:solidFill>
              </a:rPr>
              <a:t>Sj</a:t>
            </a:r>
            <a:endParaRPr lang="en-US" sz="1200" dirty="0" smtClean="0">
              <a:solidFill>
                <a:schemeClr val="tx1"/>
              </a:solidFill>
            </a:endParaRPr>
          </a:p>
          <a:p>
            <a:r>
              <a:rPr lang="en-US" sz="1200" dirty="0" smtClean="0">
                <a:solidFill>
                  <a:schemeClr val="tx1"/>
                </a:solidFill>
              </a:rPr>
              <a:t>K=(</a:t>
            </a:r>
            <a:r>
              <a:rPr lang="en-US" sz="1200" dirty="0" err="1" smtClean="0">
                <a:solidFill>
                  <a:schemeClr val="tx1"/>
                </a:solidFill>
              </a:rPr>
              <a:t>Si+Sj</a:t>
            </a:r>
            <a:r>
              <a:rPr lang="en-US" sz="1200" dirty="0" smtClean="0">
                <a:solidFill>
                  <a:schemeClr val="tx1"/>
                </a:solidFill>
              </a:rPr>
              <a:t>) mod 256</a:t>
            </a:r>
          </a:p>
          <a:p>
            <a:r>
              <a:rPr lang="en-US" sz="1200" dirty="0" smtClean="0">
                <a:solidFill>
                  <a:schemeClr val="tx1"/>
                </a:solidFill>
              </a:rPr>
              <a:t>R=</a:t>
            </a:r>
            <a:r>
              <a:rPr lang="en-US" sz="1200" dirty="0" err="1" smtClean="0">
                <a:solidFill>
                  <a:schemeClr val="tx1"/>
                </a:solidFill>
              </a:rPr>
              <a:t>Sk</a:t>
            </a:r>
            <a:endParaRPr lang="en-US" sz="1200" dirty="0" smtClean="0">
              <a:solidFill>
                <a:schemeClr val="tx1"/>
              </a:solidFill>
            </a:endParaRPr>
          </a:p>
        </p:txBody>
      </p:sp>
      <p:sp>
        <p:nvSpPr>
          <p:cNvPr id="9" name="Rounded Rectangle 8"/>
          <p:cNvSpPr/>
          <p:nvPr/>
        </p:nvSpPr>
        <p:spPr>
          <a:xfrm>
            <a:off x="4876800" y="4953000"/>
            <a:ext cx="37338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RC4 Encryption</a:t>
            </a:r>
          </a:p>
          <a:p>
            <a:r>
              <a:rPr lang="en-US" sz="1200" dirty="0" err="1" smtClean="0">
                <a:solidFill>
                  <a:schemeClr val="tx1"/>
                </a:solidFill>
              </a:rPr>
              <a:t>Ci</a:t>
            </a:r>
            <a:r>
              <a:rPr lang="en-US" sz="1200" dirty="0" smtClean="0">
                <a:solidFill>
                  <a:schemeClr val="tx1"/>
                </a:solidFill>
              </a:rPr>
              <a:t> = Pi </a:t>
            </a:r>
            <a:r>
              <a:rPr lang="en-US" sz="1200" dirty="0" smtClean="0">
                <a:solidFill>
                  <a:schemeClr val="tx1"/>
                </a:solidFill>
                <a:sym typeface="Symbol"/>
              </a:rPr>
              <a:t> </a:t>
            </a:r>
            <a:r>
              <a:rPr lang="en-US" sz="1200" dirty="0" err="1" smtClean="0">
                <a:solidFill>
                  <a:schemeClr val="tx1"/>
                </a:solidFill>
                <a:sym typeface="Symbol"/>
              </a:rPr>
              <a:t>Ri</a:t>
            </a:r>
            <a:endParaRPr lang="en-US" sz="1200" dirty="0" smtClean="0">
              <a:solidFill>
                <a:schemeClr val="tx1"/>
              </a:solidFill>
            </a:endParaRPr>
          </a:p>
          <a:p>
            <a:r>
              <a:rPr lang="en-US" sz="1200" b="1" dirty="0" smtClean="0">
                <a:solidFill>
                  <a:schemeClr val="tx1"/>
                </a:solidFill>
              </a:rPr>
              <a:t>RC4 Decryption</a:t>
            </a:r>
            <a:endParaRPr lang="en-US" sz="1200" dirty="0" smtClean="0">
              <a:solidFill>
                <a:schemeClr val="tx1"/>
              </a:solidFill>
            </a:endParaRPr>
          </a:p>
          <a:p>
            <a:r>
              <a:rPr lang="en-US" sz="1200" dirty="0" smtClean="0">
                <a:solidFill>
                  <a:schemeClr val="tx1"/>
                </a:solidFill>
              </a:rPr>
              <a:t>Pi = </a:t>
            </a:r>
            <a:r>
              <a:rPr lang="en-US" sz="1200" dirty="0" err="1" smtClean="0">
                <a:solidFill>
                  <a:schemeClr val="tx1"/>
                </a:solidFill>
              </a:rPr>
              <a:t>Ci</a:t>
            </a:r>
            <a:r>
              <a:rPr lang="en-US" sz="1200" dirty="0" smtClean="0">
                <a:solidFill>
                  <a:schemeClr val="tx1"/>
                </a:solidFill>
              </a:rPr>
              <a:t> </a:t>
            </a:r>
            <a:r>
              <a:rPr lang="en-US" sz="1200" dirty="0" smtClean="0">
                <a:solidFill>
                  <a:schemeClr val="tx1"/>
                </a:solidFill>
                <a:sym typeface="Symbol"/>
              </a:rPr>
              <a:t> </a:t>
            </a:r>
            <a:r>
              <a:rPr lang="en-US" sz="1200" dirty="0" err="1" smtClean="0">
                <a:solidFill>
                  <a:schemeClr val="tx1"/>
                </a:solidFill>
                <a:sym typeface="Symbol"/>
              </a:rPr>
              <a:t>Ri</a:t>
            </a:r>
            <a:endParaRPr lang="en-US" sz="1200" dirty="0" smtClean="0">
              <a:solidFill>
                <a:schemeClr val="tx1"/>
              </a:solidFill>
            </a:endParaRPr>
          </a:p>
        </p:txBody>
      </p:sp>
      <p:sp>
        <p:nvSpPr>
          <p:cNvPr id="10" name="TextBox 9"/>
          <p:cNvSpPr txBox="1"/>
          <p:nvPr/>
        </p:nvSpPr>
        <p:spPr>
          <a:xfrm>
            <a:off x="0" y="5943600"/>
            <a:ext cx="9144000" cy="830997"/>
          </a:xfrm>
          <a:prstGeom prst="rect">
            <a:avLst/>
          </a:prstGeom>
          <a:solidFill>
            <a:schemeClr val="tx1"/>
          </a:solidFill>
        </p:spPr>
        <p:txBody>
          <a:bodyPr wrap="square" rtlCol="0">
            <a:spAutoFit/>
          </a:bodyPr>
          <a:lstStyle/>
          <a:p>
            <a:r>
              <a:rPr lang="en-US" sz="2400" dirty="0" err="1" smtClean="0">
                <a:solidFill>
                  <a:schemeClr val="bg1"/>
                </a:solidFill>
              </a:rPr>
              <a:t>Schneier</a:t>
            </a:r>
            <a:r>
              <a:rPr lang="en-US" sz="2400" dirty="0" smtClean="0">
                <a:solidFill>
                  <a:schemeClr val="bg1"/>
                </a:solidFill>
              </a:rPr>
              <a:t>, B. 1996. </a:t>
            </a:r>
            <a:r>
              <a:rPr lang="en-US" sz="2400" i="1" dirty="0" smtClean="0">
                <a:solidFill>
                  <a:schemeClr val="bg1"/>
                </a:solidFill>
              </a:rPr>
              <a:t>Applied Cryptography,</a:t>
            </a:r>
            <a:r>
              <a:rPr lang="en-US" sz="2400" dirty="0" smtClean="0">
                <a:solidFill>
                  <a:schemeClr val="bg1"/>
                </a:solidFill>
              </a:rPr>
              <a:t> 2</a:t>
            </a:r>
            <a:r>
              <a:rPr lang="en-US" sz="2400" baseline="30000" dirty="0" smtClean="0">
                <a:solidFill>
                  <a:schemeClr val="bg1"/>
                </a:solidFill>
              </a:rPr>
              <a:t>nd</a:t>
            </a:r>
            <a:r>
              <a:rPr lang="en-US" sz="2400" dirty="0" smtClean="0">
                <a:solidFill>
                  <a:schemeClr val="bg1"/>
                </a:solidFill>
              </a:rPr>
              <a:t> ed. New York: </a:t>
            </a:r>
            <a:r>
              <a:rPr lang="en-US" sz="2400" dirty="0">
                <a:solidFill>
                  <a:schemeClr val="bg1"/>
                </a:solidFill>
              </a:rPr>
              <a:t>J</a:t>
            </a:r>
            <a:r>
              <a:rPr lang="en-US" sz="2400" dirty="0" smtClean="0">
                <a:solidFill>
                  <a:schemeClr val="bg1"/>
                </a:solidFill>
              </a:rPr>
              <a:t>ohn </a:t>
            </a:r>
            <a:r>
              <a:rPr lang="en-US" sz="2400" dirty="0" err="1" smtClean="0">
                <a:solidFill>
                  <a:schemeClr val="bg1"/>
                </a:solidFill>
              </a:rPr>
              <a:t>Wiley&amp;Sons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3200400" cy="4525963"/>
          </a:xfrm>
        </p:spPr>
        <p:txBody>
          <a:bodyPr>
            <a:normAutofit fontScale="85000" lnSpcReduction="20000"/>
          </a:bodyPr>
          <a:lstStyle/>
          <a:p>
            <a:r>
              <a:rPr lang="en-US" dirty="0" smtClean="0"/>
              <a:t>WEP uses RC4 along an initialization vector (IV) to ensure that each message encrypts differently along with a 32-bit cyclic redundancy check (CRC) as an integrity check value (ICV) to protect data integrity during the transmission of encrypted 802.11 packets</a:t>
            </a:r>
            <a:endParaRPr lang="en-US" dirty="0"/>
          </a:p>
        </p:txBody>
      </p:sp>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4000" dirty="0" smtClean="0">
                <a:solidFill>
                  <a:schemeClr val="bg1"/>
                </a:solidFill>
              </a:rPr>
              <a:t>Review of 802.11 security mechanisms:</a:t>
            </a:r>
            <a:r>
              <a:rPr lang="en-US" dirty="0" smtClean="0">
                <a:solidFill>
                  <a:schemeClr val="bg1"/>
                </a:solidFill>
              </a:rPr>
              <a:t/>
            </a:r>
            <a:br>
              <a:rPr lang="en-US" dirty="0" smtClean="0">
                <a:solidFill>
                  <a:schemeClr val="bg1"/>
                </a:solidFill>
              </a:rPr>
            </a:br>
            <a:r>
              <a:rPr lang="en-US" sz="3600" dirty="0" smtClean="0">
                <a:solidFill>
                  <a:schemeClr val="bg1"/>
                </a:solidFill>
              </a:rPr>
              <a:t>RC4 and WEP</a:t>
            </a:r>
            <a:endParaRPr lang="en-US" sz="3600" dirty="0">
              <a:solidFill>
                <a:schemeClr val="bg1"/>
              </a:solidFill>
            </a:endParaRPr>
          </a:p>
        </p:txBody>
      </p:sp>
      <p:sp>
        <p:nvSpPr>
          <p:cNvPr id="11" name="TextBox 10"/>
          <p:cNvSpPr txBox="1"/>
          <p:nvPr/>
        </p:nvSpPr>
        <p:spPr>
          <a:xfrm>
            <a:off x="3733800" y="1524000"/>
            <a:ext cx="1447800" cy="338554"/>
          </a:xfrm>
          <a:prstGeom prst="rect">
            <a:avLst/>
          </a:prstGeom>
          <a:noFill/>
        </p:spPr>
        <p:txBody>
          <a:bodyPr wrap="square" rtlCol="0">
            <a:spAutoFit/>
          </a:bodyPr>
          <a:lstStyle/>
          <a:p>
            <a:r>
              <a:rPr lang="en-US" sz="1600" dirty="0" smtClean="0"/>
              <a:t>Encryption key</a:t>
            </a:r>
            <a:endParaRPr lang="en-US" sz="1600" dirty="0"/>
          </a:p>
        </p:txBody>
      </p:sp>
      <p:sp>
        <p:nvSpPr>
          <p:cNvPr id="12" name="TextBox 11"/>
          <p:cNvSpPr txBox="1"/>
          <p:nvPr/>
        </p:nvSpPr>
        <p:spPr>
          <a:xfrm>
            <a:off x="3733800" y="1871246"/>
            <a:ext cx="1447800" cy="338554"/>
          </a:xfrm>
          <a:prstGeom prst="rect">
            <a:avLst/>
          </a:prstGeom>
          <a:noFill/>
        </p:spPr>
        <p:txBody>
          <a:bodyPr wrap="square" rtlCol="0">
            <a:spAutoFit/>
          </a:bodyPr>
          <a:lstStyle/>
          <a:p>
            <a:r>
              <a:rPr lang="en-US" sz="1600" dirty="0" err="1" smtClean="0"/>
              <a:t>Init.</a:t>
            </a:r>
            <a:r>
              <a:rPr lang="en-US" sz="1600" dirty="0" smtClean="0"/>
              <a:t> vector</a:t>
            </a:r>
            <a:endParaRPr lang="en-US" sz="1600" dirty="0"/>
          </a:p>
        </p:txBody>
      </p:sp>
      <p:sp>
        <p:nvSpPr>
          <p:cNvPr id="13" name="TextBox 12"/>
          <p:cNvSpPr txBox="1"/>
          <p:nvPr/>
        </p:nvSpPr>
        <p:spPr>
          <a:xfrm>
            <a:off x="5029200" y="1524000"/>
            <a:ext cx="381000" cy="338554"/>
          </a:xfrm>
          <a:prstGeom prst="rect">
            <a:avLst/>
          </a:prstGeom>
          <a:noFill/>
        </p:spPr>
        <p:txBody>
          <a:bodyPr wrap="square" rtlCol="0">
            <a:spAutoFit/>
          </a:bodyPr>
          <a:lstStyle/>
          <a:p>
            <a:pPr algn="r"/>
            <a:r>
              <a:rPr lang="en-US" sz="1600" dirty="0" smtClean="0"/>
              <a:t>K</a:t>
            </a:r>
            <a:endParaRPr lang="en-US" sz="1600" dirty="0"/>
          </a:p>
        </p:txBody>
      </p:sp>
      <p:sp>
        <p:nvSpPr>
          <p:cNvPr id="14" name="TextBox 13"/>
          <p:cNvSpPr txBox="1"/>
          <p:nvPr/>
        </p:nvSpPr>
        <p:spPr>
          <a:xfrm>
            <a:off x="5029200" y="1871246"/>
            <a:ext cx="381000" cy="338554"/>
          </a:xfrm>
          <a:prstGeom prst="rect">
            <a:avLst/>
          </a:prstGeom>
          <a:noFill/>
        </p:spPr>
        <p:txBody>
          <a:bodyPr wrap="square" rtlCol="0">
            <a:spAutoFit/>
          </a:bodyPr>
          <a:lstStyle/>
          <a:p>
            <a:pPr algn="r"/>
            <a:r>
              <a:rPr lang="en-US" sz="1600" dirty="0" smtClean="0"/>
              <a:t>IV</a:t>
            </a:r>
            <a:endParaRPr lang="en-US" sz="1600" dirty="0"/>
          </a:p>
        </p:txBody>
      </p:sp>
      <p:sp>
        <p:nvSpPr>
          <p:cNvPr id="15" name="Right Arrow 14"/>
          <p:cNvSpPr/>
          <p:nvPr/>
        </p:nvSpPr>
        <p:spPr>
          <a:xfrm>
            <a:off x="5486400" y="1676400"/>
            <a:ext cx="5334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a:off x="5486400" y="2011681"/>
            <a:ext cx="5334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6096000" y="1600200"/>
            <a:ext cx="914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RC4</a:t>
            </a:r>
            <a:endParaRPr lang="en-US" dirty="0">
              <a:solidFill>
                <a:schemeClr val="tx1"/>
              </a:solidFill>
            </a:endParaRPr>
          </a:p>
        </p:txBody>
      </p:sp>
      <p:sp>
        <p:nvSpPr>
          <p:cNvPr id="18" name="TextBox 17"/>
          <p:cNvSpPr txBox="1"/>
          <p:nvPr/>
        </p:nvSpPr>
        <p:spPr>
          <a:xfrm>
            <a:off x="4572000" y="2404646"/>
            <a:ext cx="2057400" cy="338554"/>
          </a:xfrm>
          <a:prstGeom prst="rect">
            <a:avLst/>
          </a:prstGeom>
          <a:noFill/>
        </p:spPr>
        <p:txBody>
          <a:bodyPr wrap="square" rtlCol="0">
            <a:spAutoFit/>
          </a:bodyPr>
          <a:lstStyle/>
          <a:p>
            <a:r>
              <a:rPr lang="en-US" sz="1600" dirty="0" smtClean="0"/>
              <a:t>Pseudorandom byte R</a:t>
            </a:r>
            <a:endParaRPr lang="en-US" sz="1600" dirty="0"/>
          </a:p>
        </p:txBody>
      </p:sp>
      <p:sp>
        <p:nvSpPr>
          <p:cNvPr id="19" name="Down Arrow 18"/>
          <p:cNvSpPr/>
          <p:nvPr/>
        </p:nvSpPr>
        <p:spPr>
          <a:xfrm>
            <a:off x="6583681" y="2209800"/>
            <a:ext cx="45719"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14800" y="2709446"/>
            <a:ext cx="2057400" cy="338554"/>
          </a:xfrm>
          <a:prstGeom prst="rect">
            <a:avLst/>
          </a:prstGeom>
          <a:noFill/>
        </p:spPr>
        <p:txBody>
          <a:bodyPr wrap="square" rtlCol="0">
            <a:spAutoFit/>
          </a:bodyPr>
          <a:lstStyle/>
          <a:p>
            <a:r>
              <a:rPr lang="en-US" sz="1600" dirty="0" smtClean="0"/>
              <a:t>Plaintext data byte P</a:t>
            </a:r>
            <a:endParaRPr lang="en-US" sz="1600" dirty="0"/>
          </a:p>
        </p:txBody>
      </p:sp>
      <p:sp>
        <p:nvSpPr>
          <p:cNvPr id="21" name="Right Arrow 20"/>
          <p:cNvSpPr/>
          <p:nvPr/>
        </p:nvSpPr>
        <p:spPr>
          <a:xfrm>
            <a:off x="5943600" y="2849881"/>
            <a:ext cx="5334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6400800" y="2709446"/>
            <a:ext cx="381000" cy="338554"/>
          </a:xfrm>
          <a:prstGeom prst="rect">
            <a:avLst/>
          </a:prstGeom>
          <a:noFill/>
        </p:spPr>
        <p:txBody>
          <a:bodyPr wrap="square" rtlCol="0">
            <a:spAutoFit/>
          </a:bodyPr>
          <a:lstStyle/>
          <a:p>
            <a:pPr algn="r"/>
            <a:r>
              <a:rPr lang="en-US" sz="1600" dirty="0">
                <a:sym typeface="Symbol"/>
              </a:rPr>
              <a:t></a:t>
            </a:r>
            <a:endParaRPr lang="en-US" sz="1600" dirty="0"/>
          </a:p>
        </p:txBody>
      </p:sp>
      <p:sp>
        <p:nvSpPr>
          <p:cNvPr id="23" name="Right Arrow 22"/>
          <p:cNvSpPr/>
          <p:nvPr/>
        </p:nvSpPr>
        <p:spPr>
          <a:xfrm>
            <a:off x="6705600" y="2849881"/>
            <a:ext cx="5334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7162800" y="2709446"/>
            <a:ext cx="2057400" cy="338554"/>
          </a:xfrm>
          <a:prstGeom prst="rect">
            <a:avLst/>
          </a:prstGeom>
          <a:noFill/>
        </p:spPr>
        <p:txBody>
          <a:bodyPr wrap="square" rtlCol="0">
            <a:spAutoFit/>
          </a:bodyPr>
          <a:lstStyle/>
          <a:p>
            <a:r>
              <a:rPr lang="en-US" sz="1600" dirty="0" err="1" smtClean="0"/>
              <a:t>Ciphertext</a:t>
            </a:r>
            <a:r>
              <a:rPr lang="en-US" sz="1600" dirty="0" smtClean="0"/>
              <a:t> data byte C</a:t>
            </a:r>
            <a:endParaRPr lang="en-US" sz="1600" dirty="0"/>
          </a:p>
        </p:txBody>
      </p:sp>
      <p:sp>
        <p:nvSpPr>
          <p:cNvPr id="25" name="TextBox 24"/>
          <p:cNvSpPr txBox="1"/>
          <p:nvPr/>
        </p:nvSpPr>
        <p:spPr>
          <a:xfrm>
            <a:off x="4495800" y="3200400"/>
            <a:ext cx="4038600" cy="338554"/>
          </a:xfrm>
          <a:prstGeom prst="rect">
            <a:avLst/>
          </a:prstGeom>
          <a:noFill/>
        </p:spPr>
        <p:txBody>
          <a:bodyPr wrap="square" rtlCol="0">
            <a:spAutoFit/>
          </a:bodyPr>
          <a:lstStyle/>
          <a:p>
            <a:r>
              <a:rPr lang="en-US" sz="1600" i="1" dirty="0" smtClean="0"/>
              <a:t>[Decryption works as the same way: P=C</a:t>
            </a:r>
            <a:r>
              <a:rPr lang="en-US" sz="1600" i="1" dirty="0" smtClean="0">
                <a:sym typeface="Symbol"/>
              </a:rPr>
              <a:t>R ]</a:t>
            </a:r>
            <a:endParaRPr lang="en-US" sz="1600" i="1" dirty="0"/>
          </a:p>
        </p:txBody>
      </p:sp>
      <p:sp>
        <p:nvSpPr>
          <p:cNvPr id="26" name="Rectangle 25"/>
          <p:cNvSpPr/>
          <p:nvPr/>
        </p:nvSpPr>
        <p:spPr>
          <a:xfrm>
            <a:off x="3962400" y="3962400"/>
            <a:ext cx="685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IV</a:t>
            </a:r>
          </a:p>
          <a:p>
            <a:pPr algn="ctr"/>
            <a:r>
              <a:rPr lang="en-US" sz="1000" dirty="0" smtClean="0">
                <a:solidFill>
                  <a:schemeClr val="tx1"/>
                </a:solidFill>
              </a:rPr>
              <a:t>4</a:t>
            </a:r>
          </a:p>
        </p:txBody>
      </p:sp>
      <p:sp>
        <p:nvSpPr>
          <p:cNvPr id="27" name="Rectangle 26"/>
          <p:cNvSpPr/>
          <p:nvPr/>
        </p:nvSpPr>
        <p:spPr>
          <a:xfrm>
            <a:off x="4648200" y="3962400"/>
            <a:ext cx="2362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Data/Message</a:t>
            </a:r>
          </a:p>
          <a:p>
            <a:pPr algn="ctr"/>
            <a:r>
              <a:rPr lang="en-US" sz="1000" dirty="0" smtClean="0">
                <a:solidFill>
                  <a:schemeClr val="tx1"/>
                </a:solidFill>
              </a:rPr>
              <a:t>(PDU)</a:t>
            </a:r>
          </a:p>
          <a:p>
            <a:pPr algn="ctr"/>
            <a:r>
              <a:rPr lang="en-US" sz="1000" dirty="0" smtClean="0">
                <a:solidFill>
                  <a:schemeClr val="tx1"/>
                </a:solidFill>
                <a:sym typeface="Symbol"/>
              </a:rPr>
              <a:t>1</a:t>
            </a:r>
            <a:endParaRPr lang="en-US" sz="1000" dirty="0" smtClean="0">
              <a:solidFill>
                <a:schemeClr val="tx1"/>
              </a:solidFill>
            </a:endParaRPr>
          </a:p>
        </p:txBody>
      </p:sp>
      <p:sp>
        <p:nvSpPr>
          <p:cNvPr id="28" name="Rectangle 27"/>
          <p:cNvSpPr/>
          <p:nvPr/>
        </p:nvSpPr>
        <p:spPr>
          <a:xfrm>
            <a:off x="7010400" y="3962400"/>
            <a:ext cx="685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ICV</a:t>
            </a:r>
          </a:p>
          <a:p>
            <a:pPr algn="ctr"/>
            <a:r>
              <a:rPr lang="en-US" sz="1000" dirty="0" smtClean="0">
                <a:solidFill>
                  <a:schemeClr val="tx1"/>
                </a:solidFill>
              </a:rPr>
              <a:t>4</a:t>
            </a:r>
          </a:p>
        </p:txBody>
      </p:sp>
      <p:cxnSp>
        <p:nvCxnSpPr>
          <p:cNvPr id="30" name="Straight Connector 29"/>
          <p:cNvCxnSpPr/>
          <p:nvPr/>
        </p:nvCxnSpPr>
        <p:spPr>
          <a:xfrm rot="5400000">
            <a:off x="4533900" y="37719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7581900" y="37719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1200" y="3639979"/>
            <a:ext cx="762000" cy="246221"/>
          </a:xfrm>
          <a:prstGeom prst="rect">
            <a:avLst/>
          </a:prstGeom>
          <a:noFill/>
        </p:spPr>
        <p:txBody>
          <a:bodyPr wrap="square" rtlCol="0">
            <a:spAutoFit/>
          </a:bodyPr>
          <a:lstStyle/>
          <a:p>
            <a:r>
              <a:rPr lang="en-US" sz="1000" dirty="0" smtClean="0"/>
              <a:t>Encrypted</a:t>
            </a:r>
            <a:endParaRPr lang="en-US" sz="1000" dirty="0"/>
          </a:p>
        </p:txBody>
      </p:sp>
      <p:cxnSp>
        <p:nvCxnSpPr>
          <p:cNvPr id="43" name="Straight Arrow Connector 42"/>
          <p:cNvCxnSpPr/>
          <p:nvPr/>
        </p:nvCxnSpPr>
        <p:spPr>
          <a:xfrm rot="10800000">
            <a:off x="4648200" y="37338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629400" y="37338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962400" y="4953000"/>
            <a:ext cx="8382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Init.</a:t>
            </a:r>
            <a:r>
              <a:rPr lang="en-US" sz="1000" dirty="0" smtClean="0">
                <a:solidFill>
                  <a:schemeClr val="tx1"/>
                </a:solidFill>
              </a:rPr>
              <a:t> Vector</a:t>
            </a:r>
          </a:p>
          <a:p>
            <a:pPr algn="ctr"/>
            <a:r>
              <a:rPr lang="en-US" sz="1000" dirty="0">
                <a:solidFill>
                  <a:schemeClr val="tx1"/>
                </a:solidFill>
              </a:rPr>
              <a:t>3</a:t>
            </a:r>
            <a:endParaRPr lang="en-US" sz="1000" dirty="0" smtClean="0">
              <a:solidFill>
                <a:schemeClr val="tx1"/>
              </a:solidFill>
            </a:endParaRPr>
          </a:p>
        </p:txBody>
      </p:sp>
      <p:sp>
        <p:nvSpPr>
          <p:cNvPr id="47" name="Rectangle 46"/>
          <p:cNvSpPr/>
          <p:nvPr/>
        </p:nvSpPr>
        <p:spPr>
          <a:xfrm>
            <a:off x="4800600" y="4953000"/>
            <a:ext cx="12192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1 octet</a:t>
            </a:r>
          </a:p>
        </p:txBody>
      </p:sp>
      <p:sp>
        <p:nvSpPr>
          <p:cNvPr id="48" name="Rectangle 47"/>
          <p:cNvSpPr/>
          <p:nvPr/>
        </p:nvSpPr>
        <p:spPr>
          <a:xfrm>
            <a:off x="4800600" y="5257800"/>
            <a:ext cx="609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Pad</a:t>
            </a:r>
          </a:p>
          <a:p>
            <a:pPr algn="ctr"/>
            <a:r>
              <a:rPr lang="en-US" sz="1000" dirty="0" smtClean="0">
                <a:solidFill>
                  <a:schemeClr val="tx1"/>
                </a:solidFill>
              </a:rPr>
              <a:t>6bits</a:t>
            </a:r>
          </a:p>
        </p:txBody>
      </p:sp>
      <p:sp>
        <p:nvSpPr>
          <p:cNvPr id="49" name="Rectangle 48"/>
          <p:cNvSpPr/>
          <p:nvPr/>
        </p:nvSpPr>
        <p:spPr>
          <a:xfrm>
            <a:off x="5410200" y="5257800"/>
            <a:ext cx="6096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Key ID</a:t>
            </a:r>
          </a:p>
          <a:p>
            <a:pPr algn="ctr"/>
            <a:r>
              <a:rPr lang="en-US" sz="1000" dirty="0">
                <a:solidFill>
                  <a:schemeClr val="tx1"/>
                </a:solidFill>
              </a:rPr>
              <a:t>2</a:t>
            </a:r>
            <a:r>
              <a:rPr lang="en-US" sz="1000" dirty="0" smtClean="0">
                <a:solidFill>
                  <a:schemeClr val="tx1"/>
                </a:solidFill>
              </a:rPr>
              <a:t>bits</a:t>
            </a:r>
          </a:p>
        </p:txBody>
      </p:sp>
      <p:cxnSp>
        <p:nvCxnSpPr>
          <p:cNvPr id="51" name="Straight Connector 50"/>
          <p:cNvCxnSpPr/>
          <p:nvPr/>
        </p:nvCxnSpPr>
        <p:spPr>
          <a:xfrm rot="5400000">
            <a:off x="3733800" y="4724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648200" y="4495800"/>
            <a:ext cx="1371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86200" y="5833646"/>
            <a:ext cx="4648200" cy="338554"/>
          </a:xfrm>
          <a:prstGeom prst="rect">
            <a:avLst/>
          </a:prstGeom>
          <a:noFill/>
        </p:spPr>
        <p:txBody>
          <a:bodyPr wrap="square" rtlCol="0">
            <a:spAutoFit/>
          </a:bodyPr>
          <a:lstStyle/>
          <a:p>
            <a:r>
              <a:rPr lang="en-US" sz="1600" i="1" dirty="0" smtClean="0"/>
              <a:t>[WEP Datagram Format: C=RC4(</a:t>
            </a:r>
            <a:r>
              <a:rPr lang="en-US" sz="1600" i="1" dirty="0" err="1" smtClean="0"/>
              <a:t>IV,k</a:t>
            </a:r>
            <a:r>
              <a:rPr lang="en-US" sz="1600" i="1" dirty="0" smtClean="0"/>
              <a:t>)</a:t>
            </a:r>
            <a:r>
              <a:rPr lang="en-US" sz="1600" i="1" dirty="0" smtClean="0">
                <a:sym typeface="Symbol"/>
              </a:rPr>
              <a:t>&lt;M,CRC(M)&gt;]</a:t>
            </a:r>
            <a:endParaRPr lang="en-US" sz="1600" i="1" dirty="0"/>
          </a:p>
        </p:txBody>
      </p:sp>
      <p:cxnSp>
        <p:nvCxnSpPr>
          <p:cNvPr id="56" name="Straight Connector 55"/>
          <p:cNvCxnSpPr/>
          <p:nvPr/>
        </p:nvCxnSpPr>
        <p:spPr>
          <a:xfrm>
            <a:off x="3505200" y="3581400"/>
            <a:ext cx="5562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4000" dirty="0" smtClean="0">
                <a:solidFill>
                  <a:schemeClr val="bg1"/>
                </a:solidFill>
              </a:rPr>
              <a:t>Review of 802.11 security mechanisms:</a:t>
            </a:r>
            <a:r>
              <a:rPr lang="en-US" dirty="0" smtClean="0">
                <a:solidFill>
                  <a:schemeClr val="bg1"/>
                </a:solidFill>
              </a:rPr>
              <a:t/>
            </a:r>
            <a:br>
              <a:rPr lang="en-US" dirty="0" smtClean="0">
                <a:solidFill>
                  <a:schemeClr val="bg1"/>
                </a:solidFill>
              </a:rPr>
            </a:br>
            <a:r>
              <a:rPr lang="en-US" sz="3600" dirty="0" smtClean="0">
                <a:solidFill>
                  <a:schemeClr val="bg1"/>
                </a:solidFill>
              </a:rPr>
              <a:t>key management</a:t>
            </a:r>
            <a:endParaRPr lang="en-US" sz="3600" dirty="0">
              <a:solidFill>
                <a:schemeClr val="bg1"/>
              </a:solidFill>
            </a:endParaRPr>
          </a:p>
        </p:txBody>
      </p:sp>
      <p:sp>
        <p:nvSpPr>
          <p:cNvPr id="6" name="Content Placeholder 2"/>
          <p:cNvSpPr>
            <a:spLocks noGrp="1"/>
          </p:cNvSpPr>
          <p:nvPr>
            <p:ph idx="1"/>
          </p:nvPr>
        </p:nvSpPr>
        <p:spPr>
          <a:xfrm>
            <a:off x="457200" y="1600200"/>
            <a:ext cx="8229600" cy="4525963"/>
          </a:xfrm>
        </p:spPr>
        <p:txBody>
          <a:bodyPr>
            <a:normAutofit fontScale="92500"/>
          </a:bodyPr>
          <a:lstStyle/>
          <a:p>
            <a:r>
              <a:rPr lang="en-US" dirty="0" smtClean="0"/>
              <a:t>802.11 standard neither address link-layer key management nor does it provide recommendation for upper-layer key management</a:t>
            </a:r>
          </a:p>
          <a:p>
            <a:r>
              <a:rPr lang="en-US" dirty="0" smtClean="0"/>
              <a:t>802.11 standard relies only on manual key management</a:t>
            </a:r>
          </a:p>
          <a:p>
            <a:r>
              <a:rPr lang="en-US" dirty="0" smtClean="0"/>
              <a:t>802.11 standard offers 2 methods for using WEP keys</a:t>
            </a:r>
          </a:p>
          <a:p>
            <a:pPr lvl="1"/>
            <a:r>
              <a:rPr lang="en-US" dirty="0" smtClean="0"/>
              <a:t>Window of 4 keys. A station or AP  can decrypt packets enciphered with any one of 4 keys; transmission, however, is limited to one of 4 manually entered keys – </a:t>
            </a:r>
            <a:r>
              <a:rPr lang="en-US" i="1" dirty="0" smtClean="0"/>
              <a:t>default key</a:t>
            </a:r>
            <a:endParaRPr lang="en-US" dirty="0" smtClean="0"/>
          </a:p>
          <a:p>
            <a:pPr lvl="1"/>
            <a:r>
              <a:rPr lang="en-US" dirty="0" smtClean="0"/>
              <a:t>Key mappings table. Each unique MAC address can have a separate key. The maximum, however, is likely chip-set dependent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4000" dirty="0" smtClean="0">
                <a:solidFill>
                  <a:schemeClr val="bg1"/>
                </a:solidFill>
              </a:rPr>
              <a:t>Review of 802.11 security mechanisms:</a:t>
            </a:r>
            <a:r>
              <a:rPr lang="en-US" dirty="0" smtClean="0">
                <a:solidFill>
                  <a:schemeClr val="bg1"/>
                </a:solidFill>
              </a:rPr>
              <a:t/>
            </a:r>
            <a:br>
              <a:rPr lang="en-US" dirty="0" smtClean="0">
                <a:solidFill>
                  <a:schemeClr val="bg1"/>
                </a:solidFill>
              </a:rPr>
            </a:br>
            <a:r>
              <a:rPr lang="en-US" sz="3600" dirty="0" smtClean="0">
                <a:solidFill>
                  <a:schemeClr val="bg1"/>
                </a:solidFill>
              </a:rPr>
              <a:t>access control</a:t>
            </a:r>
            <a:endParaRPr lang="en-US" sz="3600" dirty="0">
              <a:solidFill>
                <a:schemeClr val="bg1"/>
              </a:solidFill>
            </a:endParaRPr>
          </a:p>
        </p:txBody>
      </p:sp>
      <p:sp>
        <p:nvSpPr>
          <p:cNvPr id="6" name="Content Placeholder 2"/>
          <p:cNvSpPr>
            <a:spLocks noGrp="1"/>
          </p:cNvSpPr>
          <p:nvPr>
            <p:ph idx="1"/>
          </p:nvPr>
        </p:nvSpPr>
        <p:spPr>
          <a:xfrm>
            <a:off x="457200" y="1600200"/>
            <a:ext cx="8229600" cy="4525963"/>
          </a:xfrm>
        </p:spPr>
        <p:txBody>
          <a:bodyPr>
            <a:normAutofit/>
          </a:bodyPr>
          <a:lstStyle/>
          <a:p>
            <a:r>
              <a:rPr lang="en-US" dirty="0" smtClean="0"/>
              <a:t>802.11 standard does not define any means for access control</a:t>
            </a:r>
          </a:p>
          <a:p>
            <a:r>
              <a:rPr lang="en-US" dirty="0" smtClean="0"/>
              <a:t>Most vendors implement access control lists using the client’s MAC address as its identity</a:t>
            </a:r>
          </a:p>
          <a:p>
            <a:r>
              <a:rPr lang="en-US" dirty="0" smtClean="0"/>
              <a:t>Each AP can limit network access to clients using a listed MAC address. If client’s address is not listed, access to network is prevented.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RC4 problems</a:t>
            </a:r>
            <a:endParaRPr lang="en-US" sz="3300" dirty="0">
              <a:solidFill>
                <a:schemeClr val="bg1"/>
              </a:solidFill>
            </a:endParaRPr>
          </a:p>
        </p:txBody>
      </p:sp>
      <p:sp>
        <p:nvSpPr>
          <p:cNvPr id="6" name="Content Placeholder 2"/>
          <p:cNvSpPr>
            <a:spLocks noGrp="1"/>
          </p:cNvSpPr>
          <p:nvPr>
            <p:ph idx="1"/>
          </p:nvPr>
        </p:nvSpPr>
        <p:spPr>
          <a:xfrm>
            <a:off x="457200" y="1600200"/>
            <a:ext cx="8229600" cy="4525963"/>
          </a:xfrm>
        </p:spPr>
        <p:txBody>
          <a:bodyPr>
            <a:normAutofit/>
          </a:bodyPr>
          <a:lstStyle/>
          <a:p>
            <a:r>
              <a:rPr lang="en-US" dirty="0" smtClean="0"/>
              <a:t>Since 1994, researchers have identified a series of small flaws in RC4, none of which resulted in a practical attack</a:t>
            </a:r>
          </a:p>
          <a:p>
            <a:r>
              <a:rPr lang="en-US" dirty="0" smtClean="0"/>
              <a:t>Scott </a:t>
            </a:r>
            <a:r>
              <a:rPr lang="en-US" dirty="0" err="1" smtClean="0"/>
              <a:t>Fluhrer</a:t>
            </a:r>
            <a:r>
              <a:rPr lang="en-US" dirty="0" smtClean="0"/>
              <a:t> joined </a:t>
            </a:r>
            <a:r>
              <a:rPr lang="en-US" dirty="0" err="1" smtClean="0"/>
              <a:t>Mantin</a:t>
            </a:r>
            <a:r>
              <a:rPr lang="en-US" dirty="0" smtClean="0"/>
              <a:t> and Shamir in authoring a paper that did result in a practical and complete break of RC4 as used in WEP</a:t>
            </a:r>
            <a:endParaRPr lang="en-US" dirty="0"/>
          </a:p>
        </p:txBody>
      </p:sp>
      <p:sp>
        <p:nvSpPr>
          <p:cNvPr id="4" name="TextBox 3"/>
          <p:cNvSpPr txBox="1"/>
          <p:nvPr/>
        </p:nvSpPr>
        <p:spPr>
          <a:xfrm>
            <a:off x="0" y="5562600"/>
            <a:ext cx="9144000" cy="1200329"/>
          </a:xfrm>
          <a:prstGeom prst="rect">
            <a:avLst/>
          </a:prstGeom>
          <a:solidFill>
            <a:schemeClr val="tx1"/>
          </a:solidFill>
        </p:spPr>
        <p:txBody>
          <a:bodyPr wrap="square" rtlCol="0">
            <a:spAutoFit/>
          </a:bodyPr>
          <a:lstStyle/>
          <a:p>
            <a:r>
              <a:rPr lang="en-US" sz="2400" dirty="0" err="1" smtClean="0">
                <a:solidFill>
                  <a:schemeClr val="bg1"/>
                </a:solidFill>
              </a:rPr>
              <a:t>Fluhrer</a:t>
            </a:r>
            <a:r>
              <a:rPr lang="en-US" sz="2400" dirty="0" smtClean="0">
                <a:solidFill>
                  <a:schemeClr val="bg1"/>
                </a:solidFill>
              </a:rPr>
              <a:t>, S., I. </a:t>
            </a:r>
            <a:r>
              <a:rPr lang="en-US" sz="2400" dirty="0" err="1" smtClean="0">
                <a:solidFill>
                  <a:schemeClr val="bg1"/>
                </a:solidFill>
              </a:rPr>
              <a:t>Mantin</a:t>
            </a:r>
            <a:r>
              <a:rPr lang="en-US" sz="2400" dirty="0" smtClean="0">
                <a:solidFill>
                  <a:schemeClr val="bg1"/>
                </a:solidFill>
              </a:rPr>
              <a:t>, and A. Shamir. 2001. </a:t>
            </a:r>
            <a:r>
              <a:rPr lang="en-US" sz="2400" i="1" dirty="0" smtClean="0">
                <a:solidFill>
                  <a:schemeClr val="bg1"/>
                </a:solidFill>
              </a:rPr>
              <a:t>Weaknesses in the key scheduling algorithm of RC4</a:t>
            </a:r>
            <a:r>
              <a:rPr lang="en-US" sz="2400" dirty="0" smtClean="0">
                <a:solidFill>
                  <a:schemeClr val="bg1"/>
                </a:solidFill>
              </a:rPr>
              <a:t>. In Eight Annual Workshop on Selected Areas in Cryptography.</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WEP problems: IV space</a:t>
            </a:r>
            <a:endParaRPr lang="en-US" sz="3300" dirty="0">
              <a:solidFill>
                <a:schemeClr val="bg1"/>
              </a:solidFill>
            </a:endParaRPr>
          </a:p>
        </p:txBody>
      </p:sp>
      <p:sp>
        <p:nvSpPr>
          <p:cNvPr id="6" name="Content Placeholder 2"/>
          <p:cNvSpPr>
            <a:spLocks noGrp="1"/>
          </p:cNvSpPr>
          <p:nvPr>
            <p:ph idx="1"/>
          </p:nvPr>
        </p:nvSpPr>
        <p:spPr>
          <a:xfrm>
            <a:off x="457200" y="1600200"/>
            <a:ext cx="4267200" cy="4525963"/>
          </a:xfrm>
        </p:spPr>
        <p:txBody>
          <a:bodyPr>
            <a:normAutofit fontScale="77500" lnSpcReduction="20000"/>
          </a:bodyPr>
          <a:lstStyle/>
          <a:p>
            <a:r>
              <a:rPr lang="en-US" dirty="0" smtClean="0"/>
              <a:t>WEP uses a small 24-bit IV space (2</a:t>
            </a:r>
            <a:r>
              <a:rPr lang="en-US" baseline="30000" dirty="0" smtClean="0"/>
              <a:t>24</a:t>
            </a:r>
            <a:r>
              <a:rPr lang="en-US" dirty="0" smtClean="0"/>
              <a:t> = 16,777,216)</a:t>
            </a:r>
          </a:p>
          <a:p>
            <a:r>
              <a:rPr lang="en-US" dirty="0" smtClean="0"/>
              <a:t>This space can be exhausted within a few hours and creates an IV collision – that is, the same &lt;IV,K&gt; pair is used to encrypt 2 different plaintext</a:t>
            </a:r>
          </a:p>
          <a:p>
            <a:r>
              <a:rPr lang="en-US" dirty="0" smtClean="0"/>
              <a:t>Consequence of an IV collision is significant with stream cipher. Because of the linearity of XOR combining function, deriving the underlying plaintext is much easier</a:t>
            </a:r>
            <a:endParaRPr lang="en-US" dirty="0"/>
          </a:p>
        </p:txBody>
      </p:sp>
      <p:sp>
        <p:nvSpPr>
          <p:cNvPr id="7" name="Rounded Rectangle 6"/>
          <p:cNvSpPr/>
          <p:nvPr/>
        </p:nvSpPr>
        <p:spPr>
          <a:xfrm>
            <a:off x="4876800" y="2209800"/>
            <a:ext cx="3733800"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Given 2 cipher texts with the same &lt;IV,K&gt; pair:</a:t>
            </a:r>
          </a:p>
          <a:p>
            <a:r>
              <a:rPr lang="en-US" sz="1200" dirty="0" smtClean="0">
                <a:solidFill>
                  <a:schemeClr val="tx1"/>
                </a:solidFill>
              </a:rPr>
              <a:t>C1 = RC4(IV,K) </a:t>
            </a:r>
            <a:r>
              <a:rPr lang="en-US" sz="1200" dirty="0" smtClean="0">
                <a:solidFill>
                  <a:schemeClr val="tx1"/>
                </a:solidFill>
                <a:sym typeface="Symbol"/>
              </a:rPr>
              <a:t> P1</a:t>
            </a:r>
          </a:p>
          <a:p>
            <a:r>
              <a:rPr lang="en-US" sz="1200" dirty="0" smtClean="0">
                <a:solidFill>
                  <a:schemeClr val="tx1"/>
                </a:solidFill>
              </a:rPr>
              <a:t>C2 = RC4(IV,K) </a:t>
            </a:r>
            <a:r>
              <a:rPr lang="en-US" sz="1200" dirty="0" smtClean="0">
                <a:solidFill>
                  <a:schemeClr val="tx1"/>
                </a:solidFill>
                <a:sym typeface="Symbol"/>
              </a:rPr>
              <a:t> P2</a:t>
            </a:r>
          </a:p>
          <a:p>
            <a:r>
              <a:rPr lang="en-US" sz="1200" b="1" dirty="0" smtClean="0">
                <a:solidFill>
                  <a:schemeClr val="tx1"/>
                </a:solidFill>
                <a:sym typeface="Symbol"/>
              </a:rPr>
              <a:t>XOR of C1 and C2 removes the </a:t>
            </a:r>
            <a:r>
              <a:rPr lang="en-US" sz="1200" b="1" dirty="0" err="1" smtClean="0">
                <a:solidFill>
                  <a:schemeClr val="tx1"/>
                </a:solidFill>
                <a:sym typeface="Symbol"/>
              </a:rPr>
              <a:t>pseudrandom</a:t>
            </a:r>
            <a:r>
              <a:rPr lang="en-US" sz="1200" b="1" dirty="0" smtClean="0">
                <a:solidFill>
                  <a:schemeClr val="tx1"/>
                </a:solidFill>
                <a:sym typeface="Symbol"/>
              </a:rPr>
              <a:t>:</a:t>
            </a:r>
          </a:p>
          <a:p>
            <a:r>
              <a:rPr lang="en-US" sz="1200" dirty="0" smtClean="0">
                <a:solidFill>
                  <a:schemeClr val="tx1"/>
                </a:solidFill>
                <a:sym typeface="Symbol"/>
              </a:rPr>
              <a:t>C1C2 = ((RC4(IV,K)P1)  ((RC4(IV,K)P2)</a:t>
            </a:r>
          </a:p>
          <a:p>
            <a:r>
              <a:rPr lang="en-US" sz="1200" dirty="0" smtClean="0">
                <a:solidFill>
                  <a:schemeClr val="tx1"/>
                </a:solidFill>
                <a:sym typeface="Symbol"/>
              </a:rPr>
              <a:t>C1C2 = P1P2</a:t>
            </a:r>
          </a:p>
          <a:p>
            <a:r>
              <a:rPr lang="en-US" sz="1200" b="1" dirty="0" smtClean="0">
                <a:solidFill>
                  <a:schemeClr val="tx1"/>
                </a:solidFill>
              </a:rPr>
              <a:t>The XOR of 2 plaintexts makes it significant </a:t>
            </a:r>
            <a:r>
              <a:rPr lang="en-US" sz="1200" b="1" dirty="0" err="1" smtClean="0">
                <a:solidFill>
                  <a:schemeClr val="tx1"/>
                </a:solidFill>
              </a:rPr>
              <a:t>easierto</a:t>
            </a:r>
            <a:r>
              <a:rPr lang="en-US" sz="1200" b="1" dirty="0" smtClean="0">
                <a:solidFill>
                  <a:schemeClr val="tx1"/>
                </a:solidFill>
              </a:rPr>
              <a:t> recover w plaintexts because of their well-known structure</a:t>
            </a:r>
            <a:endParaRPr lang="en-US" sz="12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normAutofit fontScale="90000"/>
          </a:bodyPr>
          <a:lstStyle/>
          <a:p>
            <a:pPr algn="l"/>
            <a:r>
              <a:rPr lang="en-US" sz="3800" dirty="0" smtClean="0">
                <a:solidFill>
                  <a:schemeClr val="bg1"/>
                </a:solidFill>
              </a:rPr>
              <a:t>Attacks against 802.11 security mechanisms:</a:t>
            </a:r>
            <a:r>
              <a:rPr lang="en-US" dirty="0" smtClean="0">
                <a:solidFill>
                  <a:schemeClr val="bg1"/>
                </a:solidFill>
              </a:rPr>
              <a:t/>
            </a:r>
            <a:br>
              <a:rPr lang="en-US" dirty="0" smtClean="0">
                <a:solidFill>
                  <a:schemeClr val="bg1"/>
                </a:solidFill>
              </a:rPr>
            </a:br>
            <a:r>
              <a:rPr lang="en-US" sz="3300" dirty="0" smtClean="0">
                <a:solidFill>
                  <a:schemeClr val="bg1"/>
                </a:solidFill>
              </a:rPr>
              <a:t>WEP problems: replay attacks</a:t>
            </a:r>
            <a:endParaRPr lang="en-US" sz="3300" dirty="0">
              <a:solidFill>
                <a:schemeClr val="bg1"/>
              </a:solidFill>
            </a:endParaRPr>
          </a:p>
        </p:txBody>
      </p:sp>
      <p:sp>
        <p:nvSpPr>
          <p:cNvPr id="6" name="Content Placeholder 2"/>
          <p:cNvSpPr>
            <a:spLocks noGrp="1"/>
          </p:cNvSpPr>
          <p:nvPr>
            <p:ph idx="1"/>
          </p:nvPr>
        </p:nvSpPr>
        <p:spPr>
          <a:xfrm>
            <a:off x="457200" y="1600200"/>
            <a:ext cx="8229600" cy="4525963"/>
          </a:xfrm>
        </p:spPr>
        <p:txBody>
          <a:bodyPr>
            <a:normAutofit/>
          </a:bodyPr>
          <a:lstStyle/>
          <a:p>
            <a:r>
              <a:rPr lang="en-US" dirty="0" smtClean="0"/>
              <a:t>WEP protocol provides no form of message authentication</a:t>
            </a:r>
          </a:p>
          <a:p>
            <a:r>
              <a:rPr lang="en-US" dirty="0" smtClean="0"/>
              <a:t>Thus it allows intercepted messages to be replayed or sent again </a:t>
            </a:r>
            <a:r>
              <a:rPr lang="en-US" dirty="0" smtClean="0"/>
              <a:t>without </a:t>
            </a:r>
            <a:r>
              <a:rPr lang="en-US" dirty="0" smtClean="0"/>
              <a:t>modification</a:t>
            </a:r>
          </a:p>
          <a:p>
            <a:r>
              <a:rPr lang="en-US" dirty="0" smtClean="0"/>
              <a:t>It can result in a significant DOS attack and can </a:t>
            </a:r>
            <a:r>
              <a:rPr lang="en-US" dirty="0" err="1" smtClean="0"/>
              <a:t>olso</a:t>
            </a:r>
            <a:r>
              <a:rPr lang="en-US" dirty="0" smtClean="0"/>
              <a:t> be used to reduce the cost of other attacks</a:t>
            </a:r>
          </a:p>
          <a:p>
            <a:r>
              <a:rPr lang="en-US" dirty="0" smtClean="0"/>
              <a:t>This lack of message authentication also permits attackers to create man-in-the-middle attacks</a:t>
            </a:r>
            <a:endParaRPr lang="en-US" dirty="0"/>
          </a:p>
        </p:txBody>
      </p:sp>
      <p:sp>
        <p:nvSpPr>
          <p:cNvPr id="4" name="TextBox 3"/>
          <p:cNvSpPr txBox="1"/>
          <p:nvPr/>
        </p:nvSpPr>
        <p:spPr>
          <a:xfrm>
            <a:off x="0" y="5581471"/>
            <a:ext cx="9144000" cy="1200329"/>
          </a:xfrm>
          <a:prstGeom prst="rect">
            <a:avLst/>
          </a:prstGeom>
          <a:solidFill>
            <a:schemeClr val="tx1"/>
          </a:solidFill>
        </p:spPr>
        <p:txBody>
          <a:bodyPr wrap="square" rtlCol="0">
            <a:spAutoFit/>
          </a:bodyPr>
          <a:lstStyle/>
          <a:p>
            <a:r>
              <a:rPr lang="en-US" sz="2400" dirty="0" err="1" smtClean="0">
                <a:solidFill>
                  <a:schemeClr val="bg1"/>
                </a:solidFill>
              </a:rPr>
              <a:t>Borisov</a:t>
            </a:r>
            <a:r>
              <a:rPr lang="en-US" sz="2400" dirty="0" smtClean="0">
                <a:solidFill>
                  <a:schemeClr val="bg1"/>
                </a:solidFill>
              </a:rPr>
              <a:t>, N.I. Goldberg, and </a:t>
            </a:r>
            <a:r>
              <a:rPr lang="en-US" sz="2400" dirty="0" err="1" smtClean="0">
                <a:solidFill>
                  <a:schemeClr val="bg1"/>
                </a:solidFill>
              </a:rPr>
              <a:t>D.Wagner</a:t>
            </a:r>
            <a:r>
              <a:rPr lang="en-US" sz="2400" dirty="0" smtClean="0">
                <a:solidFill>
                  <a:schemeClr val="bg1"/>
                </a:solidFill>
              </a:rPr>
              <a:t>. 2001. </a:t>
            </a:r>
            <a:r>
              <a:rPr lang="en-US" sz="2400" i="1" dirty="0" smtClean="0">
                <a:solidFill>
                  <a:schemeClr val="bg1"/>
                </a:solidFill>
              </a:rPr>
              <a:t>Intercepting mobile communication: the insecurity of 802.11.</a:t>
            </a:r>
            <a:r>
              <a:rPr lang="en-US" sz="2400" dirty="0" smtClean="0">
                <a:solidFill>
                  <a:schemeClr val="bg1"/>
                </a:solidFill>
              </a:rPr>
              <a:t> Proc. </a:t>
            </a:r>
            <a:r>
              <a:rPr lang="en-US" sz="2400" dirty="0">
                <a:solidFill>
                  <a:schemeClr val="bg1"/>
                </a:solidFill>
              </a:rPr>
              <a:t>o</a:t>
            </a:r>
            <a:r>
              <a:rPr lang="en-US" sz="2400" dirty="0" smtClean="0">
                <a:solidFill>
                  <a:schemeClr val="bg1"/>
                </a:solidFill>
              </a:rPr>
              <a:t>f the 7</a:t>
            </a:r>
            <a:r>
              <a:rPr lang="en-US" sz="2400" baseline="30000" dirty="0" smtClean="0">
                <a:solidFill>
                  <a:schemeClr val="bg1"/>
                </a:solidFill>
              </a:rPr>
              <a:t>th</a:t>
            </a:r>
            <a:r>
              <a:rPr lang="en-US" sz="2400" dirty="0" smtClean="0">
                <a:solidFill>
                  <a:schemeClr val="bg1"/>
                </a:solidFill>
              </a:rPr>
              <a:t> Annual Int. Conf. on Mobile Computing and Networking, </a:t>
            </a:r>
            <a:r>
              <a:rPr lang="en-US" sz="2400" dirty="0">
                <a:solidFill>
                  <a:schemeClr val="bg1"/>
                </a:solidFill>
              </a:rPr>
              <a:t>p</a:t>
            </a:r>
            <a:r>
              <a:rPr lang="en-US" sz="2400" dirty="0" smtClean="0">
                <a:solidFill>
                  <a:schemeClr val="bg1"/>
                </a:solidFill>
              </a:rPr>
              <a:t>p 180-188.</a:t>
            </a:r>
            <a:endParaRPr lang="en-US" sz="2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1919</Words>
  <Application>Microsoft Office PowerPoint</Application>
  <PresentationFormat>On-screen Show (4:3)</PresentationFormat>
  <Paragraphs>206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802.11 Networks: known attacks: technical review</vt:lpstr>
      <vt:lpstr>Review of 802.11 security mechanisms: confidentiality</vt:lpstr>
      <vt:lpstr>Review of 802.11 security mechanisms: RC4</vt:lpstr>
      <vt:lpstr>Review of 802.11 security mechanisms: RC4 and WEP</vt:lpstr>
      <vt:lpstr>Review of 802.11 security mechanisms: key management</vt:lpstr>
      <vt:lpstr>Review of 802.11 security mechanisms: access control</vt:lpstr>
      <vt:lpstr>Attacks against 802.11 security mechanisms: RC4 problems</vt:lpstr>
      <vt:lpstr>Attacks against 802.11 security mechanisms: WEP problems: IV space</vt:lpstr>
      <vt:lpstr>Attacks against 802.11 security mechanisms: WEP problems: replay attacks</vt:lpstr>
      <vt:lpstr>Attacks against 802.11 security mechanisms: WEP problems: WEP message modification</vt:lpstr>
      <vt:lpstr>Attacks against 802.11 security mechanisms: an inductive chosen plaintext attack</vt:lpstr>
      <vt:lpstr>Attacks against 802.11 security mechanisms: an inductive chosen plaintext attack: base phase</vt:lpstr>
      <vt:lpstr>Attacks against 802.11 security mechanisms: an inductive chosen plaintext attack: inductive phase</vt:lpstr>
      <vt:lpstr>Attacks against 802.11 security mechanisms: access control</vt:lpstr>
      <vt:lpstr>Attacks against 802.11 security mechanisms: shared-key authentication</vt:lpstr>
      <vt:lpstr>Attacks against 802.11 security mechanisms: Man-in-the-Middle attacks (MiM attacks)</vt:lpstr>
      <vt:lpstr>Attacks against 802.11 security mechanisms: Denial-of-Service attacks (DoS attacks)</vt:lpstr>
      <vt:lpstr>Attacks against 802.11 security mechanisms: actual attack tools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802.11 Networks: known attacks: technical review</dc:title>
  <dc:creator>Windows User</dc:creator>
  <cp:lastModifiedBy>Windows User</cp:lastModifiedBy>
  <cp:revision>66</cp:revision>
  <dcterms:created xsi:type="dcterms:W3CDTF">2009-12-09T07:25:04Z</dcterms:created>
  <dcterms:modified xsi:type="dcterms:W3CDTF">2009-12-11T12:44:29Z</dcterms:modified>
</cp:coreProperties>
</file>