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  <p:sldMasterId id="2147483654" r:id="rId2"/>
  </p:sldMasterIdLst>
  <p:notesMasterIdLst>
    <p:notesMasterId r:id="rId13"/>
  </p:notesMasterIdLst>
  <p:handoutMasterIdLst>
    <p:handoutMasterId r:id="rId14"/>
  </p:handoutMasterIdLst>
  <p:sldIdLst>
    <p:sldId id="405" r:id="rId3"/>
    <p:sldId id="460" r:id="rId4"/>
    <p:sldId id="461" r:id="rId5"/>
    <p:sldId id="480" r:id="rId6"/>
    <p:sldId id="493" r:id="rId7"/>
    <p:sldId id="468" r:id="rId8"/>
    <p:sldId id="486" r:id="rId9"/>
    <p:sldId id="494" r:id="rId10"/>
    <p:sldId id="495" r:id="rId11"/>
    <p:sldId id="496" r:id="rId12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srgbClr val="FF0000"/>
    </p:penClr>
  </p:showPr>
  <p:clrMru>
    <a:srgbClr val="0000FF"/>
    <a:srgbClr val="000066"/>
    <a:srgbClr val="008080"/>
    <a:srgbClr val="00FF00"/>
    <a:srgbClr val="FFFF66"/>
    <a:srgbClr val="FF0000"/>
    <a:srgbClr val="FFFFFF"/>
    <a:srgbClr val="FF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4" autoAdjust="0"/>
    <p:restoredTop sz="92475" autoAdjust="0"/>
  </p:normalViewPr>
  <p:slideViewPr>
    <p:cSldViewPr snapToObjects="1">
      <p:cViewPr varScale="1">
        <p:scale>
          <a:sx n="47" d="100"/>
          <a:sy n="47" d="100"/>
        </p:scale>
        <p:origin x="-1074" y="-96"/>
      </p:cViewPr>
      <p:guideLst>
        <p:guide orient="horz" pos="1152"/>
        <p:guide orient="horz" pos="2659"/>
        <p:guide orient="horz" pos="1872"/>
        <p:guide pos="2880"/>
        <p:guide pos="374"/>
        <p:guide pos="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49" d="100"/>
          <a:sy n="49" d="100"/>
        </p:scale>
        <p:origin x="-2016" y="-96"/>
      </p:cViewPr>
      <p:guideLst>
        <p:guide orient="horz" pos="3024"/>
        <p:guide pos="230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png"/><Relationship Id="rId4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Relationship Id="rId5" Type="http://schemas.openxmlformats.org/officeDocument/2006/relationships/image" Target="../media/image35.png"/><Relationship Id="rId4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62738" y="9121775"/>
            <a:ext cx="65246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</a:defRPr>
            </a:lvl1pPr>
          </a:lstStyle>
          <a:p>
            <a:pPr>
              <a:defRPr/>
            </a:pPr>
            <a:fld id="{31DEB662-A041-4E2A-B834-2716042F32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46800" y="9120188"/>
            <a:ext cx="11668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8482DC20-783C-46DB-8327-887585D2652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kumimoji="1" lang="ja-JP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685889-B4CA-46E8-9007-2FDD97EBD2B6}" type="slidenum">
              <a:rPr lang="en-US" altLang="ja-JP" smtClean="0"/>
              <a:pPr/>
              <a:t>1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ja-JP"/>
              <a:t>Vẽ lại hình này, mô tả hoạt động của hệ thống</a:t>
            </a:r>
          </a:p>
          <a:p>
            <a:pPr>
              <a:buFontTx/>
              <a:buChar char="-"/>
            </a:pPr>
            <a:r>
              <a:rPr lang="en-US" altLang="ja-JP"/>
              <a:t>Các giải pháp VPN</a:t>
            </a:r>
          </a:p>
          <a:p>
            <a:pPr>
              <a:buFontTx/>
              <a:buChar char="-"/>
            </a:pPr>
            <a:r>
              <a:rPr lang="en-US" altLang="ja-JP"/>
              <a:t>Giải pháp của D-Link</a:t>
            </a:r>
          </a:p>
          <a:p>
            <a:pPr>
              <a:buFontTx/>
              <a:buChar char="-"/>
            </a:pPr>
            <a:r>
              <a:rPr lang="en-US" altLang="ja-JP"/>
              <a:t>Giải pháp của MS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DF0CDC-3E7E-41F4-AD0E-7DDB46A4D914}" type="slidenum">
              <a:rPr lang="en-US" altLang="ja-JP"/>
              <a:pPr/>
              <a:t>7</a:t>
            </a:fld>
            <a:endParaRPr lang="en-US" altLang="ja-JP"/>
          </a:p>
        </p:txBody>
      </p:sp>
      <p:sp>
        <p:nvSpPr>
          <p:cNvPr id="1201154" name="Rectangle 2"/>
          <p:cNvSpPr>
            <a:spLocks noChangeArrowheads="1"/>
          </p:cNvSpPr>
          <p:nvPr/>
        </p:nvSpPr>
        <p:spPr bwMode="auto">
          <a:xfrm>
            <a:off x="6400161" y="95046"/>
            <a:ext cx="915039" cy="2882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01155" name="Rectangle 3"/>
          <p:cNvSpPr>
            <a:spLocks noChangeArrowheads="1"/>
          </p:cNvSpPr>
          <p:nvPr/>
        </p:nvSpPr>
        <p:spPr bwMode="auto">
          <a:xfrm>
            <a:off x="6978570" y="9312995"/>
            <a:ext cx="33663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b">
            <a:spAutoFit/>
          </a:bodyPr>
          <a:lstStyle/>
          <a:p>
            <a:pPr algn="r"/>
            <a:r>
              <a:rPr lang="en-US" altLang="ja-JP" sz="1200" b="0">
                <a:effectLst/>
                <a:latin typeface="Times New Roman" pitchFamily="18" charset="0"/>
              </a:rPr>
              <a:t>23</a:t>
            </a:r>
          </a:p>
        </p:txBody>
      </p:sp>
      <p:sp>
        <p:nvSpPr>
          <p:cNvPr id="1201156" name="Rectangle 4"/>
          <p:cNvSpPr>
            <a:spLocks noChangeArrowheads="1"/>
          </p:cNvSpPr>
          <p:nvPr/>
        </p:nvSpPr>
        <p:spPr bwMode="auto">
          <a:xfrm>
            <a:off x="0" y="9312995"/>
            <a:ext cx="693522" cy="2882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01157" name="Rectangle 5"/>
          <p:cNvSpPr>
            <a:spLocks noChangeArrowheads="1"/>
          </p:cNvSpPr>
          <p:nvPr/>
        </p:nvSpPr>
        <p:spPr bwMode="auto">
          <a:xfrm>
            <a:off x="0" y="95046"/>
            <a:ext cx="739529" cy="2882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01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 w="12700" cap="flat"/>
        </p:spPr>
      </p:sp>
      <p:sp>
        <p:nvSpPr>
          <p:cNvPr id="12011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679" y="7214314"/>
            <a:ext cx="5442522" cy="274434"/>
          </a:xfrm>
          <a:ln/>
        </p:spPr>
        <p:txBody>
          <a:bodyPr lIns="90488" tIns="44450" rIns="90488" bIns="44450" anchor="ctr">
            <a:spAutoFit/>
          </a:bodyPr>
          <a:lstStyle/>
          <a:p>
            <a:endParaRPr lang="ja-JP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7942263" y="0"/>
            <a:ext cx="1201737" cy="2286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</p:txBody>
      </p:sp>
      <p:pic>
        <p:nvPicPr>
          <p:cNvPr id="3" name="Picture 3" descr="abc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shade val="46275"/>
                  <a:invGamma/>
                </a:srgbClr>
              </a:gs>
              <a:gs pos="100000">
                <a:srgbClr val="00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</p:txBody>
      </p:sp>
      <p:pic>
        <p:nvPicPr>
          <p:cNvPr id="5" name="Picture 5" descr="dhsp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0"/>
            <a:ext cx="12144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0DD5C-2BF9-4133-BA53-82436856BE7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5938" y="152400"/>
            <a:ext cx="2278062" cy="6096000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3" y="152400"/>
            <a:ext cx="6683375" cy="6096000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BEF26-D7B5-4F24-9227-2E963E6600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67600" cy="6858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3" y="990600"/>
            <a:ext cx="4479925" cy="525780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990600"/>
            <a:ext cx="4481512" cy="525780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98795-35C2-4074-B3CB-0E50748CBA7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7942263" y="0"/>
            <a:ext cx="1201737" cy="2286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</p:txBody>
      </p:sp>
      <p:pic>
        <p:nvPicPr>
          <p:cNvPr id="3" name="Picture 3" descr="abc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shade val="46275"/>
                  <a:invGamma/>
                </a:srgbClr>
              </a:gs>
              <a:gs pos="100000">
                <a:srgbClr val="00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</p:txBody>
      </p:sp>
    </p:spTree>
  </p:cSld>
  <p:clrMapOvr>
    <a:masterClrMapping/>
  </p:clrMapOvr>
  <p:transition spd="med" advClick="0" advTm="5000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1A74F-B79E-4101-BD64-CBFEE59DFD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 advClick="0" advTm="5000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715B5-C1E3-4A62-B54E-2DD95A03A6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 advClick="0" advTm="5000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698500"/>
            <a:ext cx="4000500" cy="577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698500"/>
            <a:ext cx="4000500" cy="577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564EA-5231-48C5-9862-0ED1E488B21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 advClick="0" advTm="5000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E4A04-4002-4BAF-9101-017B8AFD273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 advClick="0" advTm="5000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4E856-E2EE-48E2-9724-7EC75293B2A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 advClick="0" advTm="5000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1DA2D-5B3B-4661-8762-29DC22E419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 advClick="0" advTm="5000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7467600" cy="6858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7DC45-D324-4B1B-8787-8197078FDB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A1F19-EDCA-4241-9F31-37D934CCAD0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 advClick="0" advTm="5000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42D85-2538-426A-A36F-776E198E5D2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 advClick="0" advTm="5000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28521-180E-4405-8C4E-74C0EFA9259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 advClick="0" advTm="5000"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0"/>
            <a:ext cx="2038350" cy="6477000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0"/>
            <a:ext cx="5962650" cy="6477000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144CF-4C32-4EEC-8F82-943F5173668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 advClick="0" advTm="5000"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67600" cy="6858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3" y="990600"/>
            <a:ext cx="4479925" cy="525780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990600"/>
            <a:ext cx="4481512" cy="525780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763" y="6553200"/>
            <a:ext cx="9139237" cy="2921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CC492-2548-4652-B010-0ED326F1B8B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DC9-E077-4F5A-BAE6-307BD8F95BB8}" type="slidenum">
              <a:rPr lang="en-US" altLang="ja-JP" smtClean="0"/>
              <a:pPr/>
              <a:t>‹#›</a:t>
            </a:fld>
            <a:endParaRPr lang="en-US" altLang="ja-JP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62000"/>
          </a:xfrm>
          <a:prstGeom prst="rect">
            <a:avLst/>
          </a:prstGeom>
          <a:noFill/>
        </p:spPr>
      </p:pic>
      <p:pic>
        <p:nvPicPr>
          <p:cNvPr id="12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3952593" cy="73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3949874" y="13569"/>
            <a:ext cx="5181600" cy="723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36948"/>
            <a:ext cx="9144000" cy="45719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5067822" y="25052"/>
            <a:ext cx="4038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ja-JP" sz="4000" b="1" smtClean="0">
                <a:solidFill>
                  <a:srgbClr val="0000FF"/>
                </a:solidFill>
                <a:latin typeface="Bradley Hand ITC" pitchFamily="66" charset="0"/>
                <a:ea typeface="ＭＳ Ｐゴシック" charset="-128"/>
              </a:rPr>
              <a:t>Web 1080 system</a:t>
            </a:r>
            <a:endParaRPr lang="en-US" altLang="ja-JP" sz="4000" b="1">
              <a:solidFill>
                <a:srgbClr val="0000FF"/>
              </a:solidFill>
              <a:latin typeface="Bradley Hand ITC" pitchFamily="66" charset="0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9E65A-3906-489E-BD97-67F07DFF6A6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3" y="990600"/>
            <a:ext cx="44799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990600"/>
            <a:ext cx="4481512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E3EFB-AA7E-4037-B007-ABF50A653C7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7761A-E7AD-4031-9346-ADA23744679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34F43-8621-48E8-B981-128CF86F1D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C6308-384D-40B4-AD70-99950A7AA7C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A7613-BEE3-49E3-9E5E-55897B74B5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A80D9-6F60-4673-9237-79514190BB6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3.wmf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/>
          <p:cNvPicPr>
            <a:picLocks noChangeAspect="1" noChangeArrowheads="1"/>
          </p:cNvPicPr>
          <p:nvPr userDrawn="1"/>
        </p:nvPicPr>
        <p:blipFill>
          <a:blip r:embed="rId15" cstate="print">
            <a:lum bright="40000"/>
          </a:blip>
          <a:srcRect/>
          <a:stretch>
            <a:fillRect/>
          </a:stretch>
        </p:blipFill>
        <p:spPr bwMode="auto">
          <a:xfrm>
            <a:off x="-3175" y="622300"/>
            <a:ext cx="9147175" cy="58547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3" y="990600"/>
            <a:ext cx="911383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93696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63" y="6553200"/>
            <a:ext cx="913923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effectLst/>
                <a:latin typeface="+mn-lt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369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484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effectLst/>
                <a:latin typeface="+mn-lt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36966" name="Rectangle 6"/>
          <p:cNvSpPr>
            <a:spLocks noChangeArrowheads="1"/>
          </p:cNvSpPr>
          <p:nvPr userDrawn="1"/>
        </p:nvSpPr>
        <p:spPr bwMode="auto">
          <a:xfrm>
            <a:off x="7942263" y="0"/>
            <a:ext cx="1201737" cy="255588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ja-JP"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</p:txBody>
      </p:sp>
      <p:sp>
        <p:nvSpPr>
          <p:cNvPr id="936967" name="Rectangle 7"/>
          <p:cNvSpPr>
            <a:spLocks noChangeArrowheads="1"/>
          </p:cNvSpPr>
          <p:nvPr userDrawn="1"/>
        </p:nvSpPr>
        <p:spPr bwMode="auto">
          <a:xfrm>
            <a:off x="0" y="0"/>
            <a:ext cx="7943850" cy="200025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shade val="46275"/>
                  <a:invGamma/>
                </a:srgbClr>
              </a:gs>
              <a:gs pos="100000">
                <a:srgbClr val="00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</p:txBody>
      </p:sp>
      <p:sp>
        <p:nvSpPr>
          <p:cNvPr id="936968" name="Rectangle 8"/>
          <p:cNvSpPr>
            <a:spLocks noChangeArrowheads="1"/>
          </p:cNvSpPr>
          <p:nvPr userDrawn="1"/>
        </p:nvSpPr>
        <p:spPr bwMode="auto">
          <a:xfrm>
            <a:off x="0" y="212725"/>
            <a:ext cx="9144000" cy="625475"/>
          </a:xfrm>
          <a:prstGeom prst="rect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50000">
                <a:srgbClr val="000080"/>
              </a:gs>
              <a:gs pos="100000">
                <a:srgbClr val="00008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1524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936970" name="Rectangle 10"/>
          <p:cNvSpPr>
            <a:spLocks noChangeArrowheads="1"/>
          </p:cNvSpPr>
          <p:nvPr userDrawn="1"/>
        </p:nvSpPr>
        <p:spPr bwMode="auto">
          <a:xfrm>
            <a:off x="6934200" y="615950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sp>
        <p:nvSpPr>
          <p:cNvPr id="936971" name="Text Box 11"/>
          <p:cNvSpPr txBox="1">
            <a:spLocks noChangeArrowheads="1"/>
          </p:cNvSpPr>
          <p:nvPr userDrawn="1"/>
        </p:nvSpPr>
        <p:spPr bwMode="auto">
          <a:xfrm>
            <a:off x="0" y="6537325"/>
            <a:ext cx="9137650" cy="304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0000FF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ja-JP" sz="1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</p:txBody>
      </p:sp>
      <p:sp>
        <p:nvSpPr>
          <p:cNvPr id="93697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895600" y="6502400"/>
            <a:ext cx="21336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</a:defRPr>
            </a:lvl1pPr>
          </a:lstStyle>
          <a:p>
            <a:pPr>
              <a:defRPr/>
            </a:pPr>
            <a:fld id="{57A18E0D-37B6-4FB3-BE24-96CCBD05265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3086" name="Picture 14" descr="j0199661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3175" y="6034088"/>
            <a:ext cx="904875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ransition spd="med">
    <p:rand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00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5"/>
          <p:cNvPicPr>
            <a:picLocks noChangeAspect="1" noChangeArrowheads="1"/>
          </p:cNvPicPr>
          <p:nvPr userDrawn="1"/>
        </p:nvPicPr>
        <p:blipFill>
          <a:blip r:embed="rId19" cstate="print">
            <a:lum bright="40000"/>
          </a:blip>
          <a:srcRect/>
          <a:stretch>
            <a:fillRect/>
          </a:stretch>
        </p:blipFill>
        <p:spPr bwMode="auto">
          <a:xfrm>
            <a:off x="838200" y="622300"/>
            <a:ext cx="8305800" cy="58547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698500"/>
            <a:ext cx="81534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9328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484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effectLst/>
                <a:latin typeface="+mn-lt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32870" name="Rectangle 6"/>
          <p:cNvSpPr>
            <a:spLocks noChangeArrowheads="1"/>
          </p:cNvSpPr>
          <p:nvPr userDrawn="1"/>
        </p:nvSpPr>
        <p:spPr bwMode="auto">
          <a:xfrm>
            <a:off x="7942263" y="0"/>
            <a:ext cx="1201737" cy="255588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ja-JP"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</p:txBody>
      </p:sp>
      <p:sp>
        <p:nvSpPr>
          <p:cNvPr id="932871" name="Rectangle 7"/>
          <p:cNvSpPr>
            <a:spLocks noChangeArrowheads="1"/>
          </p:cNvSpPr>
          <p:nvPr userDrawn="1"/>
        </p:nvSpPr>
        <p:spPr bwMode="auto">
          <a:xfrm>
            <a:off x="0" y="63500"/>
            <a:ext cx="9144000" cy="625475"/>
          </a:xfrm>
          <a:prstGeom prst="rect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50000">
                <a:srgbClr val="000080"/>
              </a:gs>
              <a:gs pos="100000">
                <a:srgbClr val="00008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</p:txBody>
      </p:sp>
      <p:sp>
        <p:nvSpPr>
          <p:cNvPr id="410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90638" y="0"/>
            <a:ext cx="74723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93287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895600" y="6502400"/>
            <a:ext cx="21336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-128"/>
              </a:defRPr>
            </a:lvl1pPr>
          </a:lstStyle>
          <a:p>
            <a:pPr>
              <a:defRPr/>
            </a:pPr>
            <a:fld id="{12D69FDA-7446-4025-932D-FCE634C4DE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4105" name="Picture 10" descr="dhsplogo"/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0"/>
            <a:ext cx="121443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2875" name="Text Box 11"/>
          <p:cNvSpPr txBox="1">
            <a:spLocks noChangeArrowheads="1"/>
          </p:cNvSpPr>
          <p:nvPr userDrawn="1"/>
        </p:nvSpPr>
        <p:spPr bwMode="auto">
          <a:xfrm>
            <a:off x="30163" y="6491288"/>
            <a:ext cx="9156700" cy="336550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50000">
                <a:schemeClr val="accent2"/>
              </a:gs>
              <a:gs pos="100000">
                <a:srgbClr val="0000FF"/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ja-JP" sz="16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                  TRẦN NGỌC BẢO </a:t>
            </a:r>
            <a:r>
              <a:rPr lang="en-US" altLang="ja-JP" sz="16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sym typeface="Wingdings" pitchFamily="2" charset="2"/>
              </a:rPr>
              <a:t></a:t>
            </a:r>
            <a:r>
              <a:rPr lang="en-US" altLang="ja-JP" sz="16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 KHOA TOÁN -TIN HỌC </a:t>
            </a:r>
            <a:r>
              <a:rPr lang="en-US" altLang="ja-JP" sz="16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sym typeface="Wingdings" pitchFamily="2" charset="2"/>
              </a:rPr>
              <a:t></a:t>
            </a:r>
            <a:r>
              <a:rPr lang="en-US" altLang="ja-JP" sz="16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 ĐẠI HỌC SƯ PHẠM TP.HCM   (</a:t>
            </a:r>
            <a:fld id="{2DA271FE-2BF4-4BC9-B1F2-82A9611FD5C8}" type="slidenum">
              <a:rPr lang="en-US" altLang="ja-JP" sz="16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pPr algn="l">
                <a:spcBef>
                  <a:spcPct val="50000"/>
                </a:spcBef>
                <a:defRPr/>
              </a:pPr>
              <a:t>‹#›</a:t>
            </a:fld>
            <a:r>
              <a:rPr lang="en-US" altLang="ja-JP" sz="16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)</a:t>
            </a:r>
          </a:p>
        </p:txBody>
      </p:sp>
      <p:sp>
        <p:nvSpPr>
          <p:cNvPr id="932876" name="Rectangle 12"/>
          <p:cNvSpPr>
            <a:spLocks noChangeArrowheads="1"/>
          </p:cNvSpPr>
          <p:nvPr userDrawn="1"/>
        </p:nvSpPr>
        <p:spPr bwMode="auto">
          <a:xfrm flipV="1">
            <a:off x="-12700" y="698500"/>
            <a:ext cx="850900" cy="61595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shade val="46275"/>
                  <a:invGamma/>
                </a:srgbClr>
              </a:gs>
              <a:gs pos="100000">
                <a:srgbClr val="00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ja-JP" altLang="ja-JP"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</p:txBody>
      </p:sp>
      <p:pic>
        <p:nvPicPr>
          <p:cNvPr id="4108" name="Picture 13" descr="j0199661"/>
          <p:cNvPicPr>
            <a:picLocks noChangeAspect="1" noChangeArrowheads="1"/>
          </p:cNvPicPr>
          <p:nvPr userDrawn="1"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5725" y="6034088"/>
            <a:ext cx="904875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2878" name="Text Box 14"/>
          <p:cNvSpPr txBox="1">
            <a:spLocks noChangeArrowheads="1"/>
          </p:cNvSpPr>
          <p:nvPr userDrawn="1"/>
        </p:nvSpPr>
        <p:spPr bwMode="auto">
          <a:xfrm rot="16200000">
            <a:off x="-2239962" y="2970212"/>
            <a:ext cx="5245100" cy="7016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1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BÀI GIẢNG </a:t>
            </a:r>
            <a:r>
              <a:rPr lang="en-US" altLang="ja-JP" sz="16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HỌC</a:t>
            </a:r>
            <a:r>
              <a:rPr lang="en-US" altLang="ja-JP" sz="1600" baseline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 PHẦN </a:t>
            </a:r>
            <a:r>
              <a:rPr lang="en-US" altLang="ja-JP" sz="160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QuẢN LÝ</a:t>
            </a:r>
            <a:r>
              <a:rPr lang="en-US" altLang="ja-JP" sz="1600" baseline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 DỰ ÁN</a:t>
            </a:r>
            <a:endParaRPr lang="en-US" altLang="ja-JP" sz="1600"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  <a:p>
            <a:pPr>
              <a:defRPr/>
            </a:pPr>
            <a:r>
              <a:rPr lang="en-US" altLang="ja-JP" sz="240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GIAI ĐOẠN TRIỂN</a:t>
            </a:r>
            <a:r>
              <a:rPr lang="en-US" altLang="ja-JP" sz="2400" baseline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 KHAI</a:t>
            </a:r>
            <a:endParaRPr lang="en-US" altLang="ja-JP" sz="24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transition spd="med" advClick="0" advTm="5000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00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jpe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6.jpe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21.png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jpeg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31.jpe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802.11 Networks:</a:t>
            </a:r>
            <a:b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known attacks: technical review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</a:rPr>
              <a:t>Nguyen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</a:rPr>
              <a:t>Dinh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</a:rPr>
              <a:t>Thuc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</a:rPr>
              <a:t>University of Science, HCMC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</a:rPr>
              <a:t>ndthuc@fit.hcmus.edu.vn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10000"/>
            </a:schemeClr>
          </a:solidFill>
        </p:spPr>
        <p:txBody>
          <a:bodyPr/>
          <a:lstStyle/>
          <a:p>
            <a:r>
              <a:rPr lang="en-US" sz="3200" dirty="0" err="1" smtClean="0"/>
              <a:t>Dis’ing</a:t>
            </a:r>
            <a:r>
              <a:rPr lang="en-US" sz="3200" dirty="0" smtClean="0"/>
              <a:t> attacks </a:t>
            </a:r>
            <a:r>
              <a:rPr lang="en-US" sz="3200" dirty="0" smtClean="0"/>
              <a:t>on 802.11 </a:t>
            </a:r>
            <a:r>
              <a:rPr lang="en-US" sz="3200" dirty="0" smtClean="0"/>
              <a:t>networks:</a:t>
            </a:r>
            <a:br>
              <a:rPr lang="en-US" sz="3200" dirty="0" smtClean="0"/>
            </a:br>
            <a:r>
              <a:rPr lang="en-US" sz="3200" dirty="0" smtClean="0"/>
              <a:t>implementation of </a:t>
            </a:r>
            <a:r>
              <a:rPr lang="en-US" sz="2800" dirty="0" smtClean="0"/>
              <a:t>letter-envelop protocol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143000"/>
            <a:ext cx="9144000" cy="4983163"/>
          </a:xfrm>
          <a:prstGeom prst="rect">
            <a:avLst/>
          </a:prstGeo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After the authentication is finished, the client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randomly generates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two large primes number p1 and q1,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computes N1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= p1  q1 and includes N1 in the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Association Request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frame (by putting the number in the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frame body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) sending to the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AP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On receiving the Association Request frame, the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AP checks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whether the Association ID (AID) of the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client exists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in the memory. There are two cases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Case 1: if the AID does not exist, then the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STA has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not been associated with the AP. The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AP then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stores N1 in the memory corresponding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to the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client’s record. If this is the first client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associating to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the AP, then the AP randomly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generates two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large primes p2 and q2,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computes N2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= p2  q2 and includes it in the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Association Response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frame sending to the client. If there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are clients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already associated to the AP, then the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AP just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send the value ofN2 that has been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previously sent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to other clients. Note that the AP just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needs one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value of N2 for all the STAs associated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to it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. Whenever the AP wants to disconnect with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all STAs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, it just needs to broadcast a single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disassociation frame </a:t>
            </a:r>
            <a:r>
              <a:rPr lang="en-US" sz="1600" b="0" dirty="0" smtClean="0">
                <a:solidFill>
                  <a:schemeClr val="bg1">
                    <a:lumMod val="10000"/>
                  </a:schemeClr>
                </a:solidFill>
              </a:rPr>
              <a:t>containing N2.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LnTx/>
              <a:uFillTx/>
              <a:latin typeface="Calibri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On receiving the Association Response frame,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the client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stores N2 in the memory corresponding to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the AP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it is associating with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When the AP receives the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de-authentication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frame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or disassociation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frame with a value of “letter” k from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a client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, it checks in the memory the values of N1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corresponding to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that client. If k|N1 then the AP clears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the information </a:t>
            </a:r>
            <a:r>
              <a:rPr lang="en-US" sz="1800" b="0" dirty="0" smtClean="0">
                <a:solidFill>
                  <a:schemeClr val="bg1">
                    <a:lumMod val="10000"/>
                  </a:schemeClr>
                </a:solidFill>
              </a:rPr>
              <a:t>related to that client in the memory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627" name="Object 8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172200" y="762000"/>
          <a:ext cx="2819400" cy="2438400"/>
        </p:xfrm>
        <a:graphic>
          <a:graphicData uri="http://schemas.openxmlformats.org/presentationml/2006/ole">
            <p:oleObj spid="_x0000_s12290" name="Visio" r:id="rId4" imgW="3803543" imgH="1574750" progId="">
              <p:embed/>
            </p:oleObj>
          </a:graphicData>
        </a:graphic>
      </p:graphicFrame>
      <p:sp>
        <p:nvSpPr>
          <p:cNvPr id="492602" name="Rectangle 58"/>
          <p:cNvSpPr>
            <a:spLocks noGrp="1" noChangeArrowheads="1"/>
          </p:cNvSpPr>
          <p:nvPr>
            <p:ph type="title" sz="quarter" idx="4294967295"/>
          </p:nvPr>
        </p:nvSpPr>
        <p:spPr bwMode="auto">
          <a:xfrm>
            <a:off x="0" y="0"/>
            <a:ext cx="9144000" cy="1066800"/>
          </a:xfrm>
          <a:solidFill>
            <a:schemeClr val="bg1">
              <a:lumMod val="10000"/>
            </a:schemeClr>
          </a:solidFill>
          <a:ln cap="flat" algn="ctr"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3600" dirty="0" smtClean="0"/>
              <a:t>Introduction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sz="2800" dirty="0" smtClean="0"/>
              <a:t>wireless LAN</a:t>
            </a:r>
            <a:endParaRPr lang="de-DE" sz="2800" b="1" dirty="0"/>
          </a:p>
        </p:txBody>
      </p:sp>
      <p:graphicFrame>
        <p:nvGraphicFramePr>
          <p:cNvPr id="492615" name="Object 7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8112125" y="1546225"/>
          <a:ext cx="387350" cy="841375"/>
        </p:xfrm>
        <a:graphic>
          <a:graphicData uri="http://schemas.openxmlformats.org/presentationml/2006/ole">
            <p:oleObj spid="_x0000_s12292" name="Visio" r:id="rId5" imgW="632178" imgH="1374753" progId="">
              <p:embed/>
            </p:oleObj>
          </a:graphicData>
        </a:graphic>
      </p:graphicFrame>
      <p:graphicFrame>
        <p:nvGraphicFramePr>
          <p:cNvPr id="492611" name="Object 6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557963" y="990600"/>
          <a:ext cx="833437" cy="1281112"/>
        </p:xfrm>
        <a:graphic>
          <a:graphicData uri="http://schemas.openxmlformats.org/presentationml/2006/ole">
            <p:oleObj spid="_x0000_s12293" name="Visio" r:id="rId6" imgW="833391" imgH="1281782" progId="">
              <p:embed/>
            </p:oleObj>
          </a:graphicData>
        </a:graphic>
      </p:graphicFrame>
      <p:graphicFrame>
        <p:nvGraphicFramePr>
          <p:cNvPr id="492617" name="Object 7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629400" y="2387600"/>
          <a:ext cx="762000" cy="588962"/>
        </p:xfrm>
        <a:graphic>
          <a:graphicData uri="http://schemas.openxmlformats.org/presentationml/2006/ole">
            <p:oleObj spid="_x0000_s12294" name="Visio" r:id="rId7" imgW="1070729" imgH="827735" progId="">
              <p:embed/>
            </p:oleObj>
          </a:graphicData>
        </a:graphic>
      </p:graphicFrame>
      <p:pic>
        <p:nvPicPr>
          <p:cNvPr id="492641" name="Picture 97" descr="Packag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5638800"/>
            <a:ext cx="304800" cy="304800"/>
          </a:xfrm>
          <a:prstGeom prst="rect">
            <a:avLst/>
          </a:prstGeom>
          <a:noFill/>
        </p:spPr>
      </p:pic>
      <p:graphicFrame>
        <p:nvGraphicFramePr>
          <p:cNvPr id="492631" name="Object 87"/>
          <p:cNvGraphicFramePr>
            <a:graphicFrameLocks noChangeAspect="1"/>
          </p:cNvGraphicFramePr>
          <p:nvPr/>
        </p:nvGraphicFramePr>
        <p:xfrm>
          <a:off x="1524000" y="5410200"/>
          <a:ext cx="254000" cy="254000"/>
        </p:xfrm>
        <a:graphic>
          <a:graphicData uri="http://schemas.openxmlformats.org/presentationml/2006/ole">
            <p:oleObj spid="_x0000_s12291" name="Visio" r:id="rId9" imgW="253594" imgH="253690" progId="">
              <p:embed/>
            </p:oleObj>
          </a:graphicData>
        </a:graphic>
      </p:graphicFrame>
      <p:pic>
        <p:nvPicPr>
          <p:cNvPr id="492564" name="Picture 20" descr="big_i70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95400" y="5105400"/>
            <a:ext cx="644525" cy="1219200"/>
          </a:xfrm>
          <a:prstGeom prst="rect">
            <a:avLst/>
          </a:prstGeom>
          <a:noFill/>
        </p:spPr>
      </p:pic>
      <p:sp>
        <p:nvSpPr>
          <p:cNvPr id="492639" name="Oval 95"/>
          <p:cNvSpPr>
            <a:spLocks noChangeArrowheads="1"/>
          </p:cNvSpPr>
          <p:nvPr/>
        </p:nvSpPr>
        <p:spPr bwMode="auto">
          <a:xfrm>
            <a:off x="685800" y="914400"/>
            <a:ext cx="5715000" cy="5410200"/>
          </a:xfrm>
          <a:prstGeom prst="ellipse">
            <a:avLst/>
          </a:prstGeom>
          <a:solidFill>
            <a:schemeClr val="folHlink">
              <a:alpha val="14000"/>
            </a:schemeClr>
          </a:solidFill>
          <a:ln w="9525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492557" name="Picture 13" descr="wap54gv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19425" y="2781300"/>
            <a:ext cx="1619250" cy="1476375"/>
          </a:xfrm>
          <a:prstGeom prst="rect">
            <a:avLst/>
          </a:prstGeom>
          <a:noFill/>
        </p:spPr>
      </p:pic>
      <p:sp>
        <p:nvSpPr>
          <p:cNvPr id="492600" name="Text Box 56"/>
          <p:cNvSpPr txBox="1">
            <a:spLocks noChangeArrowheads="1"/>
          </p:cNvSpPr>
          <p:nvPr/>
        </p:nvSpPr>
        <p:spPr bwMode="auto">
          <a:xfrm>
            <a:off x="5772150" y="4159250"/>
            <a:ext cx="10858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81000" indent="-381000"/>
            <a:r>
              <a:rPr lang="en-US" altLang="ja-JP" sz="1600" b="1" i="0">
                <a:solidFill>
                  <a:srgbClr val="C83C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01010101</a:t>
            </a:r>
          </a:p>
        </p:txBody>
      </p:sp>
      <p:sp>
        <p:nvSpPr>
          <p:cNvPr id="492599" name="Text Box 55"/>
          <p:cNvSpPr txBox="1">
            <a:spLocks noChangeArrowheads="1"/>
          </p:cNvSpPr>
          <p:nvPr/>
        </p:nvSpPr>
        <p:spPr bwMode="auto">
          <a:xfrm>
            <a:off x="434975" y="3533775"/>
            <a:ext cx="9715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81000" indent="-381000"/>
            <a:r>
              <a:rPr lang="en-US" altLang="ja-JP" sz="1400" b="1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10010101</a:t>
            </a:r>
          </a:p>
        </p:txBody>
      </p:sp>
      <p:pic>
        <p:nvPicPr>
          <p:cNvPr id="492576" name="Picture 32" descr="30017-chris-laptop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67400" y="3733800"/>
            <a:ext cx="977900" cy="977900"/>
          </a:xfrm>
          <a:prstGeom prst="rect">
            <a:avLst/>
          </a:prstGeom>
          <a:noFill/>
        </p:spPr>
      </p:pic>
      <p:pic>
        <p:nvPicPr>
          <p:cNvPr id="492577" name="Picture 33" descr="casio_pocket_p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95725" y="5257800"/>
            <a:ext cx="1022350" cy="974725"/>
          </a:xfrm>
          <a:prstGeom prst="rect">
            <a:avLst/>
          </a:prstGeom>
          <a:noFill/>
        </p:spPr>
      </p:pic>
      <p:pic>
        <p:nvPicPr>
          <p:cNvPr id="492578" name="Picture 34" descr="pocket-PC-(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1000" y="2819400"/>
            <a:ext cx="923925" cy="1143000"/>
          </a:xfrm>
          <a:prstGeom prst="rect">
            <a:avLst/>
          </a:prstGeom>
          <a:noFill/>
        </p:spPr>
      </p:pic>
      <p:pic>
        <p:nvPicPr>
          <p:cNvPr id="492581" name="Picture 37" descr="lapto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52600" y="1066800"/>
            <a:ext cx="990600" cy="990600"/>
          </a:xfrm>
          <a:prstGeom prst="rect">
            <a:avLst/>
          </a:prstGeom>
          <a:noFill/>
        </p:spPr>
      </p:pic>
      <p:sp>
        <p:nvSpPr>
          <p:cNvPr id="492603" name="Oval 59"/>
          <p:cNvSpPr>
            <a:spLocks noChangeArrowheads="1"/>
          </p:cNvSpPr>
          <p:nvPr/>
        </p:nvSpPr>
        <p:spPr bwMode="auto">
          <a:xfrm>
            <a:off x="3352800" y="2590800"/>
            <a:ext cx="609600" cy="533400"/>
          </a:xfrm>
          <a:prstGeom prst="ellipse">
            <a:avLst/>
          </a:prstGeom>
          <a:noFill/>
          <a:ln w="9525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92619" name="Line 75"/>
          <p:cNvSpPr>
            <a:spLocks noChangeShapeType="1"/>
          </p:cNvSpPr>
          <p:nvPr/>
        </p:nvSpPr>
        <p:spPr bwMode="auto">
          <a:xfrm>
            <a:off x="6934200" y="1828800"/>
            <a:ext cx="0" cy="596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92620" name="Line 76"/>
          <p:cNvSpPr>
            <a:spLocks noChangeShapeType="1"/>
          </p:cNvSpPr>
          <p:nvPr/>
        </p:nvSpPr>
        <p:spPr bwMode="auto">
          <a:xfrm>
            <a:off x="7175500" y="2781300"/>
            <a:ext cx="11430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92621" name="Line 77"/>
          <p:cNvSpPr>
            <a:spLocks noChangeShapeType="1"/>
          </p:cNvSpPr>
          <p:nvPr/>
        </p:nvSpPr>
        <p:spPr bwMode="auto">
          <a:xfrm flipV="1">
            <a:off x="8305800" y="2387600"/>
            <a:ext cx="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92622" name="Line 78"/>
          <p:cNvSpPr>
            <a:spLocks noChangeShapeType="1"/>
          </p:cNvSpPr>
          <p:nvPr/>
        </p:nvSpPr>
        <p:spPr bwMode="auto">
          <a:xfrm flipV="1">
            <a:off x="4572000" y="2667000"/>
            <a:ext cx="2209800" cy="990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92629" name="Text Box 85"/>
          <p:cNvSpPr txBox="1">
            <a:spLocks noChangeArrowheads="1"/>
          </p:cNvSpPr>
          <p:nvPr/>
        </p:nvSpPr>
        <p:spPr bwMode="auto">
          <a:xfrm>
            <a:off x="7261560" y="3276600"/>
            <a:ext cx="123123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81000" indent="-381000"/>
            <a:r>
              <a:rPr lang="en-US" altLang="ja-JP" sz="1600" b="1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Wired LAN</a:t>
            </a:r>
            <a:endParaRPr lang="en-US" altLang="ja-JP" sz="1600" b="1" i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sp>
        <p:nvSpPr>
          <p:cNvPr id="492630" name="Text Box 86"/>
          <p:cNvSpPr txBox="1">
            <a:spLocks noChangeArrowheads="1"/>
          </p:cNvSpPr>
          <p:nvPr/>
        </p:nvSpPr>
        <p:spPr bwMode="auto">
          <a:xfrm>
            <a:off x="5757667" y="5715000"/>
            <a:ext cx="150534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81000" indent="-381000"/>
            <a:r>
              <a:rPr lang="en-US" altLang="ja-JP" sz="1600" b="1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Wireless LAN</a:t>
            </a:r>
            <a:endParaRPr lang="en-US" altLang="ja-JP" sz="1600" b="1" i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sp>
        <p:nvSpPr>
          <p:cNvPr id="492633" name="Text Box 89"/>
          <p:cNvSpPr txBox="1">
            <a:spLocks noChangeArrowheads="1"/>
          </p:cNvSpPr>
          <p:nvPr/>
        </p:nvSpPr>
        <p:spPr bwMode="auto">
          <a:xfrm>
            <a:off x="1752600" y="1981200"/>
            <a:ext cx="946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81000" indent="-381000"/>
            <a:r>
              <a:rPr lang="en-US" altLang="ja-JP" sz="1800" b="1" i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Laptop</a:t>
            </a:r>
          </a:p>
        </p:txBody>
      </p:sp>
      <p:sp>
        <p:nvSpPr>
          <p:cNvPr id="492634" name="Text Box 90"/>
          <p:cNvSpPr txBox="1">
            <a:spLocks noChangeArrowheads="1"/>
          </p:cNvSpPr>
          <p:nvPr/>
        </p:nvSpPr>
        <p:spPr bwMode="auto">
          <a:xfrm>
            <a:off x="5867400" y="4738688"/>
            <a:ext cx="946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81000" indent="-381000"/>
            <a:r>
              <a:rPr lang="en-US" altLang="ja-JP" sz="1800" b="1" i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Laptop</a:t>
            </a:r>
          </a:p>
        </p:txBody>
      </p:sp>
      <p:sp>
        <p:nvSpPr>
          <p:cNvPr id="492635" name="Text Box 91"/>
          <p:cNvSpPr txBox="1">
            <a:spLocks noChangeArrowheads="1"/>
          </p:cNvSpPr>
          <p:nvPr/>
        </p:nvSpPr>
        <p:spPr bwMode="auto">
          <a:xfrm>
            <a:off x="3016250" y="4267200"/>
            <a:ext cx="1619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81000" indent="-381000"/>
            <a:r>
              <a:rPr lang="en-US" altLang="ja-JP" sz="1800" b="1" i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Access Point</a:t>
            </a:r>
          </a:p>
        </p:txBody>
      </p:sp>
      <p:sp>
        <p:nvSpPr>
          <p:cNvPr id="492636" name="Text Box 92"/>
          <p:cNvSpPr txBox="1">
            <a:spLocks noChangeArrowheads="1"/>
          </p:cNvSpPr>
          <p:nvPr/>
        </p:nvSpPr>
        <p:spPr bwMode="auto">
          <a:xfrm>
            <a:off x="400050" y="4038600"/>
            <a:ext cx="908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81000" indent="-381000"/>
            <a:r>
              <a:rPr lang="en-US" altLang="ja-JP" sz="1800" b="1" i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Mobile</a:t>
            </a:r>
          </a:p>
        </p:txBody>
      </p:sp>
      <p:sp>
        <p:nvSpPr>
          <p:cNvPr id="492637" name="Text Box 93"/>
          <p:cNvSpPr txBox="1">
            <a:spLocks noChangeArrowheads="1"/>
          </p:cNvSpPr>
          <p:nvPr/>
        </p:nvSpPr>
        <p:spPr bwMode="auto">
          <a:xfrm>
            <a:off x="850900" y="6186488"/>
            <a:ext cx="13144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81000" indent="-381000"/>
            <a:r>
              <a:rPr lang="en-US" altLang="ja-JP" sz="1800" b="1" i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Pocket PC</a:t>
            </a:r>
          </a:p>
        </p:txBody>
      </p:sp>
      <p:sp>
        <p:nvSpPr>
          <p:cNvPr id="492640" name="Text Box 96"/>
          <p:cNvSpPr txBox="1">
            <a:spLocks noChangeArrowheads="1"/>
          </p:cNvSpPr>
          <p:nvPr/>
        </p:nvSpPr>
        <p:spPr bwMode="auto">
          <a:xfrm>
            <a:off x="4025900" y="6248400"/>
            <a:ext cx="730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81000" indent="-381000"/>
            <a:r>
              <a:rPr lang="en-US" altLang="ja-JP" sz="18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Palm</a:t>
            </a:r>
          </a:p>
        </p:txBody>
      </p:sp>
      <p:sp>
        <p:nvSpPr>
          <p:cNvPr id="492643" name="Line 99"/>
          <p:cNvSpPr>
            <a:spLocks noChangeShapeType="1"/>
          </p:cNvSpPr>
          <p:nvPr/>
        </p:nvSpPr>
        <p:spPr bwMode="auto">
          <a:xfrm flipH="1" flipV="1">
            <a:off x="4268788" y="1981200"/>
            <a:ext cx="11112" cy="1524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492642" name="Picture 98" descr="cloud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505200" y="927100"/>
            <a:ext cx="1600200" cy="1130300"/>
          </a:xfrm>
          <a:prstGeom prst="rect">
            <a:avLst/>
          </a:prstGeom>
          <a:noFill/>
        </p:spPr>
      </p:pic>
      <p:sp>
        <p:nvSpPr>
          <p:cNvPr id="492644" name="Text Box 100"/>
          <p:cNvSpPr txBox="1">
            <a:spLocks noChangeArrowheads="1"/>
          </p:cNvSpPr>
          <p:nvPr/>
        </p:nvSpPr>
        <p:spPr bwMode="auto">
          <a:xfrm>
            <a:off x="3810000" y="1319213"/>
            <a:ext cx="10429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81000" indent="-381000"/>
            <a:r>
              <a:rPr lang="en-US" altLang="ja-JP" sz="2000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Internet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926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77778E-6 3.7037E-7 L 0.25139 3.7037E-7 L 0.39184 0.3044 " pathEditMode="relative" rAng="0" ptsTypes="AAA">
                                      <p:cBhvr>
                                        <p:cTn id="10" dur="3000" fill="hold"/>
                                        <p:tgtEl>
                                          <p:spTgt spid="492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" y="15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33333E-6 -5.55556E-6 L -0.21805 -0.11482 L -0.42222 -0.42408 " pathEditMode="relative" ptsTypes="AAA">
                                      <p:cBhvr>
                                        <p:cTn id="12" dur="2000" fill="hold"/>
                                        <p:tgtEl>
                                          <p:spTgt spid="492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repeatCount="3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-3.7037E-6 L 0.17501 -0.24444 L 0.33334 -0.27777 L 0.57501 -0.43333 L 0.58334 -0.43333 L 0.58334 -0.57777 " pathEditMode="relative" ptsTypes="AAAAAA">
                                      <p:cBhvr>
                                        <p:cTn id="16" dur="2000" fill="hold"/>
                                        <p:tgtEl>
                                          <p:spTgt spid="492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0" presetClass="path" presetSubtype="0" repeatCount="indefinite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33 2.22222E-6 L 0.2 -0.30371 L 0.32917 -0.32037 L 0.5875 -0.46667 L 0.58611 -0.45556 L 0.7375 -0.45556 L 0.73611 -0.53148 " pathEditMode="relative" rAng="0" ptsTypes="AAAAAAA">
                                      <p:cBhvr>
                                        <p:cTn id="19" dur="3000" fill="hold"/>
                                        <p:tgtEl>
                                          <p:spTgt spid="4926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" y="-2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600" grpId="0"/>
      <p:bldP spid="492599" grpId="0"/>
      <p:bldP spid="4926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578" name="Picture 2" descr="big_i7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6925" y="5105400"/>
            <a:ext cx="644525" cy="1219200"/>
          </a:xfrm>
          <a:prstGeom prst="rect">
            <a:avLst/>
          </a:prstGeom>
          <a:noFill/>
        </p:spPr>
      </p:pic>
      <p:pic>
        <p:nvPicPr>
          <p:cNvPr id="536579" name="Picture 3" descr="wap54gv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5225" y="2781300"/>
            <a:ext cx="1619250" cy="1476375"/>
          </a:xfrm>
          <a:prstGeom prst="rect">
            <a:avLst/>
          </a:prstGeom>
          <a:noFill/>
        </p:spPr>
      </p:pic>
      <p:sp>
        <p:nvSpPr>
          <p:cNvPr id="536580" name="Oval 4"/>
          <p:cNvSpPr>
            <a:spLocks noChangeArrowheads="1"/>
          </p:cNvSpPr>
          <p:nvPr/>
        </p:nvSpPr>
        <p:spPr bwMode="auto">
          <a:xfrm>
            <a:off x="1457325" y="990600"/>
            <a:ext cx="5715000" cy="5410200"/>
          </a:xfrm>
          <a:prstGeom prst="ellipse">
            <a:avLst/>
          </a:prstGeom>
          <a:solidFill>
            <a:schemeClr val="folHlink">
              <a:alpha val="33000"/>
            </a:schemeClr>
          </a:solidFill>
          <a:ln w="9525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36581" name="Text Box 5"/>
          <p:cNvSpPr txBox="1">
            <a:spLocks noChangeArrowheads="1"/>
          </p:cNvSpPr>
          <p:nvPr/>
        </p:nvSpPr>
        <p:spPr bwMode="auto">
          <a:xfrm>
            <a:off x="6457950" y="4159250"/>
            <a:ext cx="10858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81000" indent="-381000"/>
            <a:r>
              <a:rPr lang="en-US" altLang="ja-JP" sz="1600" b="1" i="0">
                <a:solidFill>
                  <a:srgbClr val="C83C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01010101</a:t>
            </a:r>
          </a:p>
        </p:txBody>
      </p:sp>
      <p:sp>
        <p:nvSpPr>
          <p:cNvPr id="536582" name="Text Box 6"/>
          <p:cNvSpPr txBox="1">
            <a:spLocks noChangeArrowheads="1"/>
          </p:cNvSpPr>
          <p:nvPr/>
        </p:nvSpPr>
        <p:spPr bwMode="auto">
          <a:xfrm>
            <a:off x="1120775" y="3533775"/>
            <a:ext cx="9715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81000" indent="-381000"/>
            <a:r>
              <a:rPr lang="en-US" altLang="ja-JP" sz="1400" b="1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10010101</a:t>
            </a:r>
          </a:p>
        </p:txBody>
      </p:sp>
      <p:pic>
        <p:nvPicPr>
          <p:cNvPr id="536583" name="Picture 7" descr="30017-chris-lapto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3733800"/>
            <a:ext cx="977900" cy="977900"/>
          </a:xfrm>
          <a:prstGeom prst="rect">
            <a:avLst/>
          </a:prstGeom>
          <a:noFill/>
        </p:spPr>
      </p:pic>
      <p:pic>
        <p:nvPicPr>
          <p:cNvPr id="536584" name="Picture 8" descr="casio_pocket_p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81525" y="5486400"/>
            <a:ext cx="1022350" cy="974725"/>
          </a:xfrm>
          <a:prstGeom prst="rect">
            <a:avLst/>
          </a:prstGeom>
          <a:noFill/>
        </p:spPr>
      </p:pic>
      <p:pic>
        <p:nvPicPr>
          <p:cNvPr id="536585" name="Picture 9" descr="pocket-PC-(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800" y="2819400"/>
            <a:ext cx="923925" cy="1143000"/>
          </a:xfrm>
          <a:prstGeom prst="rect">
            <a:avLst/>
          </a:prstGeom>
          <a:noFill/>
        </p:spPr>
      </p:pic>
      <p:pic>
        <p:nvPicPr>
          <p:cNvPr id="536586" name="Picture 10" descr="lapto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8400" y="914400"/>
            <a:ext cx="990600" cy="990600"/>
          </a:xfrm>
          <a:prstGeom prst="rect">
            <a:avLst/>
          </a:prstGeom>
          <a:noFill/>
        </p:spPr>
      </p:pic>
      <p:sp>
        <p:nvSpPr>
          <p:cNvPr id="536588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" y="0"/>
            <a:ext cx="9067800" cy="990600"/>
          </a:xfrm>
          <a:solidFill>
            <a:schemeClr val="bg1">
              <a:lumMod val="10000"/>
            </a:schemeClr>
          </a:solidFill>
          <a:ln cap="flat" algn="ctr"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Introduction</a:t>
            </a:r>
            <a:br>
              <a:rPr lang="de-DE" dirty="0" smtClean="0"/>
            </a:br>
            <a:r>
              <a:rPr lang="de-DE" sz="2800" dirty="0" smtClean="0"/>
              <a:t>wireless security</a:t>
            </a:r>
            <a:endParaRPr lang="de-DE" sz="2800" b="1" dirty="0"/>
          </a:p>
        </p:txBody>
      </p:sp>
      <p:sp>
        <p:nvSpPr>
          <p:cNvPr id="536589" name="Oval 13"/>
          <p:cNvSpPr>
            <a:spLocks noChangeArrowheads="1"/>
          </p:cNvSpPr>
          <p:nvPr/>
        </p:nvSpPr>
        <p:spPr bwMode="auto">
          <a:xfrm>
            <a:off x="4038600" y="2590800"/>
            <a:ext cx="609600" cy="533400"/>
          </a:xfrm>
          <a:prstGeom prst="ellipse">
            <a:avLst/>
          </a:prstGeom>
          <a:solidFill>
            <a:schemeClr val="folHlink">
              <a:alpha val="33000"/>
            </a:schemeClr>
          </a:solidFill>
          <a:ln w="9525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36590" name="AutoShape 14"/>
          <p:cNvSpPr>
            <a:spLocks noChangeArrowheads="1"/>
          </p:cNvSpPr>
          <p:nvPr/>
        </p:nvSpPr>
        <p:spPr bwMode="auto">
          <a:xfrm>
            <a:off x="381000" y="2286000"/>
            <a:ext cx="2895600" cy="2667000"/>
          </a:xfrm>
          <a:prstGeom prst="star32">
            <a:avLst>
              <a:gd name="adj" fmla="val 37500"/>
            </a:avLst>
          </a:prstGeom>
          <a:solidFill>
            <a:schemeClr val="folHlink">
              <a:alpha val="82001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81000" indent="-381000"/>
            <a:r>
              <a:rPr lang="en-US" altLang="ja-JP" sz="1800" b="1" i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Authentication</a:t>
            </a:r>
            <a:endParaRPr lang="en-US" altLang="ja-JP" sz="1800" b="1" i="0" dirty="0"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</p:txBody>
      </p:sp>
      <p:sp>
        <p:nvSpPr>
          <p:cNvPr id="536591" name="AutoShape 15"/>
          <p:cNvSpPr>
            <a:spLocks noChangeArrowheads="1"/>
          </p:cNvSpPr>
          <p:nvPr/>
        </p:nvSpPr>
        <p:spPr bwMode="auto">
          <a:xfrm>
            <a:off x="4724400" y="609600"/>
            <a:ext cx="2895600" cy="2667000"/>
          </a:xfrm>
          <a:prstGeom prst="star32">
            <a:avLst>
              <a:gd name="adj" fmla="val 375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81000" indent="-381000"/>
            <a:r>
              <a:rPr lang="en-US" altLang="ja-JP" sz="1800" b="1" i="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Privacy</a:t>
            </a:r>
          </a:p>
          <a:p>
            <a:pPr marL="381000" indent="-381000"/>
            <a:endParaRPr lang="en-US" altLang="ja-JP" sz="1800" b="1" i="0" dirty="0"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</p:txBody>
      </p:sp>
      <p:sp>
        <p:nvSpPr>
          <p:cNvPr id="536592" name="AutoShape 16"/>
          <p:cNvSpPr>
            <a:spLocks noChangeArrowheads="1"/>
          </p:cNvSpPr>
          <p:nvPr/>
        </p:nvSpPr>
        <p:spPr bwMode="auto">
          <a:xfrm>
            <a:off x="4572000" y="4419600"/>
            <a:ext cx="3048000" cy="1981200"/>
          </a:xfrm>
          <a:prstGeom prst="star32">
            <a:avLst>
              <a:gd name="adj" fmla="val 375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81000" indent="-381000"/>
            <a:r>
              <a:rPr lang="en-US" altLang="ja-JP" sz="18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Integrity</a:t>
            </a:r>
          </a:p>
          <a:p>
            <a:pPr marL="381000" indent="-381000"/>
            <a:endParaRPr lang="en-US" altLang="ja-JP" sz="1800" b="1" i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3658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3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6" dur="1000"/>
                                        <p:tgtEl>
                                          <p:spTgt spid="53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3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9" grpId="0" animBg="1"/>
      <p:bldP spid="536590" grpId="0" animBg="1"/>
      <p:bldP spid="536591" grpId="0" animBg="1"/>
      <p:bldP spid="5365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838200"/>
          </a:xfrm>
          <a:solidFill>
            <a:schemeClr val="bg1">
              <a:lumMod val="10000"/>
            </a:schemeClr>
          </a:solidFill>
          <a:ln cap="flat" algn="ctr"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b="1" dirty="0" smtClean="0">
                <a:ea typeface="ＭＳ Ｐゴシック" charset="-128"/>
              </a:rPr>
              <a:t>solutions</a:t>
            </a:r>
            <a:endParaRPr lang="de-DE" b="1" dirty="0"/>
          </a:p>
        </p:txBody>
      </p:sp>
      <p:sp>
        <p:nvSpPr>
          <p:cNvPr id="561155" name="Rectangle 3"/>
          <p:cNvSpPr>
            <a:spLocks noChangeArrowheads="1"/>
          </p:cNvSpPr>
          <p:nvPr/>
        </p:nvSpPr>
        <p:spPr bwMode="auto">
          <a:xfrm>
            <a:off x="533400" y="990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Clr>
                <a:srgbClr val="000000"/>
              </a:buClr>
              <a:buFont typeface="Wingdings" pitchFamily="2" charset="2"/>
              <a:buChar char="l"/>
            </a:pPr>
            <a:r>
              <a:rPr lang="en-US" altLang="ja-JP" sz="3600" dirty="0" smtClean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ja-JP" sz="3600" i="0" dirty="0" smtClean="0">
                <a:solidFill>
                  <a:srgbClr val="000000"/>
                </a:solidFill>
                <a:effectLst/>
                <a:ea typeface="ＭＳ Ｐゴシック" charset="-128"/>
              </a:rPr>
              <a:t>Hotspot Express (</a:t>
            </a:r>
            <a:r>
              <a:rPr lang="en-US" altLang="ja-JP" sz="2800" i="0" dirty="0" smtClean="0">
                <a:solidFill>
                  <a:schemeClr val="bg2"/>
                </a:solidFill>
                <a:effectLst/>
                <a:ea typeface="ＭＳ Ｐゴシック" charset="-128"/>
              </a:rPr>
              <a:t>Concurrency License</a:t>
            </a:r>
            <a:r>
              <a:rPr lang="en-US" altLang="ja-JP" sz="3600" i="0" dirty="0" smtClean="0">
                <a:solidFill>
                  <a:srgbClr val="000000"/>
                </a:solidFill>
                <a:effectLst/>
                <a:ea typeface="ＭＳ Ｐゴシック" charset="-128"/>
              </a:rPr>
              <a:t>)</a:t>
            </a:r>
            <a:endParaRPr lang="en-US" altLang="ja-JP" sz="3600" i="0" dirty="0">
              <a:solidFill>
                <a:srgbClr val="000000"/>
              </a:solidFill>
              <a:effectLst/>
              <a:ea typeface="ＭＳ Ｐゴシック" charset="-128"/>
            </a:endParaRPr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533400" y="19812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Clr>
                <a:srgbClr val="000000"/>
              </a:buClr>
              <a:buFont typeface="Wingdings" pitchFamily="2" charset="2"/>
              <a:buChar char="l"/>
            </a:pPr>
            <a:r>
              <a:rPr lang="en-US" altLang="ja-JP" sz="3600" i="0" dirty="0" smtClean="0">
                <a:solidFill>
                  <a:srgbClr val="000000"/>
                </a:solidFill>
                <a:effectLst/>
                <a:ea typeface="ＭＳ Ｐゴシック" charset="-128"/>
              </a:rPr>
              <a:t> </a:t>
            </a:r>
            <a:r>
              <a:rPr lang="en-US" altLang="ja-JP" sz="4400" dirty="0" err="1" smtClean="0">
                <a:solidFill>
                  <a:srgbClr val="000000"/>
                </a:solidFill>
                <a:ea typeface="ＭＳ Ｐゴシック" charset="-128"/>
              </a:rPr>
              <a:t>xPossible</a:t>
            </a:r>
            <a:r>
              <a:rPr lang="en-US" altLang="ja-JP" sz="4400" dirty="0" smtClean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ja-JP" sz="3600" dirty="0" smtClean="0">
                <a:solidFill>
                  <a:srgbClr val="000000"/>
                </a:solidFill>
                <a:ea typeface="ＭＳ Ｐゴシック" charset="-128"/>
              </a:rPr>
              <a:t>(</a:t>
            </a:r>
            <a:r>
              <a:rPr lang="en-US" altLang="ja-JP" sz="2800" dirty="0" smtClean="0">
                <a:solidFill>
                  <a:schemeClr val="bg2"/>
                </a:solidFill>
                <a:ea typeface="ＭＳ Ｐゴシック" charset="-128"/>
              </a:rPr>
              <a:t>Concurrency License</a:t>
            </a:r>
            <a:r>
              <a:rPr lang="en-US" altLang="ja-JP" sz="3600" dirty="0" smtClean="0">
                <a:solidFill>
                  <a:srgbClr val="000000"/>
                </a:solidFill>
                <a:ea typeface="ＭＳ Ｐゴシック" charset="-128"/>
              </a:rPr>
              <a:t>)</a:t>
            </a:r>
            <a:endParaRPr lang="en-US" altLang="ja-JP" sz="3600" i="0" dirty="0">
              <a:solidFill>
                <a:srgbClr val="000000"/>
              </a:solidFill>
              <a:effectLst/>
              <a:ea typeface="ＭＳ Ｐゴシック" charset="-128"/>
            </a:endParaRP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533400" y="2971800"/>
            <a:ext cx="81915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Clr>
                <a:srgbClr val="000000"/>
              </a:buClr>
              <a:buFont typeface="Wingdings" pitchFamily="2" charset="2"/>
              <a:buChar char="l"/>
            </a:pPr>
            <a:r>
              <a:rPr lang="en-US" altLang="ja-JP" sz="3600" smtClean="0">
                <a:solidFill>
                  <a:srgbClr val="000000"/>
                </a:solidFill>
                <a:ea typeface="ＭＳ Ｐゴシック" charset="-128"/>
              </a:rPr>
              <a:t> DOCOMO Inter-Touch</a:t>
            </a:r>
            <a:endParaRPr lang="en-US" altLang="ja-JP" sz="3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533400" y="3886200"/>
            <a:ext cx="81915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Clr>
                <a:srgbClr val="000000"/>
              </a:buClr>
              <a:buFont typeface="Wingdings" pitchFamily="2" charset="2"/>
              <a:buChar char="l"/>
            </a:pPr>
            <a:r>
              <a:rPr lang="en-US" altLang="ja-JP" sz="3600" i="0" smtClean="0">
                <a:solidFill>
                  <a:srgbClr val="000000"/>
                </a:solidFill>
                <a:effectLst/>
                <a:ea typeface="ＭＳ Ｐゴシック" charset="-128"/>
              </a:rPr>
              <a:t> Nokia Ovi</a:t>
            </a:r>
            <a:endParaRPr lang="en-US" altLang="ja-JP" sz="3600" i="0">
              <a:solidFill>
                <a:srgbClr val="000000"/>
              </a:solidFill>
              <a:effectLst/>
              <a:ea typeface="ＭＳ Ｐゴシック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4724400"/>
            <a:ext cx="81915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Clr>
                <a:srgbClr val="000000"/>
              </a:buClr>
              <a:buFont typeface="Wingdings" pitchFamily="2" charset="2"/>
              <a:buChar char="l"/>
            </a:pPr>
            <a:r>
              <a:rPr lang="en-US" altLang="ja-JP" sz="3600" i="0" smtClean="0">
                <a:solidFill>
                  <a:srgbClr val="000000"/>
                </a:solidFill>
                <a:effectLst/>
                <a:ea typeface="ＭＳ Ｐゴシック" charset="-128"/>
              </a:rPr>
              <a:t> VPN </a:t>
            </a:r>
            <a:r>
              <a:rPr lang="en-US" altLang="ja-JP" sz="3200" i="0" smtClean="0">
                <a:solidFill>
                  <a:srgbClr val="000000"/>
                </a:solidFill>
                <a:effectLst/>
                <a:ea typeface="ＭＳ Ｐゴシック" charset="-128"/>
              </a:rPr>
              <a:t>(Checkpoint, D-Link)</a:t>
            </a:r>
            <a:endParaRPr lang="en-US" altLang="ja-JP" sz="3200" i="0">
              <a:solidFill>
                <a:srgbClr val="000000"/>
              </a:solidFill>
              <a:effectLst/>
              <a:ea typeface="ＭＳ Ｐゴシック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400" y="5486400"/>
            <a:ext cx="81915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Clr>
                <a:srgbClr val="000000"/>
              </a:buClr>
              <a:buFont typeface="Wingdings" pitchFamily="2" charset="2"/>
              <a:buChar char="l"/>
            </a:pPr>
            <a:r>
              <a:rPr lang="en-US" altLang="ja-JP" sz="3600" i="0" smtClean="0">
                <a:solidFill>
                  <a:srgbClr val="000000"/>
                </a:solidFill>
                <a:effectLst/>
                <a:ea typeface="ＭＳ Ｐゴシック" charset="-128"/>
              </a:rPr>
              <a:t> …</a:t>
            </a:r>
            <a:endParaRPr lang="en-US" altLang="ja-JP" sz="3600" i="0">
              <a:solidFill>
                <a:srgbClr val="000000"/>
              </a:solidFill>
              <a:effectLst/>
              <a:ea typeface="ＭＳ Ｐゴシック" charset="-128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5" grpId="0"/>
      <p:bldP spid="561156" grpId="0"/>
      <p:bldP spid="561159" grpId="0"/>
      <p:bldP spid="561160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87" name="Picture 7" descr="extendedacce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409700"/>
            <a:ext cx="952500" cy="952500"/>
          </a:xfrm>
          <a:prstGeom prst="rect">
            <a:avLst/>
          </a:prstGeom>
          <a:noFill/>
        </p:spPr>
      </p:pic>
      <p:pic>
        <p:nvPicPr>
          <p:cNvPr id="532488" name="Picture 8" descr="gaming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5143500"/>
            <a:ext cx="952500" cy="952500"/>
          </a:xfrm>
          <a:prstGeom prst="rect">
            <a:avLst/>
          </a:prstGeom>
          <a:noFill/>
        </p:spPr>
      </p:pic>
      <p:pic>
        <p:nvPicPr>
          <p:cNvPr id="532490" name="Picture 10" descr="wireles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3086100"/>
            <a:ext cx="952500" cy="952500"/>
          </a:xfrm>
          <a:prstGeom prst="rect">
            <a:avLst/>
          </a:prstGeom>
          <a:noFill/>
        </p:spPr>
      </p:pic>
      <p:graphicFrame>
        <p:nvGraphicFramePr>
          <p:cNvPr id="532499" name="Object 1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315103" y="2945487"/>
          <a:ext cx="577850" cy="1182688"/>
        </p:xfrm>
        <a:graphic>
          <a:graphicData uri="http://schemas.openxmlformats.org/presentationml/2006/ole">
            <p:oleObj spid="_x0000_s115714" name="Visio" r:id="rId7" imgW="578352" imgH="1183405" progId="">
              <p:embed/>
            </p:oleObj>
          </a:graphicData>
        </a:graphic>
      </p:graphicFrame>
      <p:sp>
        <p:nvSpPr>
          <p:cNvPr id="532507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956" y="0"/>
            <a:ext cx="9206243" cy="1066800"/>
          </a:xfrm>
          <a:solidFill>
            <a:schemeClr val="bg1">
              <a:lumMod val="10000"/>
            </a:schemeClr>
          </a:solidFill>
          <a:ln cap="flat" algn="ctr"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b="1" dirty="0" smtClean="0">
                <a:ea typeface="ＭＳ Ｐゴシック" charset="-128"/>
              </a:rPr>
              <a:t>Solutions</a:t>
            </a:r>
            <a:r>
              <a:rPr lang="en-US" altLang="ja-JP" sz="3600" b="1" dirty="0" smtClean="0">
                <a:ea typeface="ＭＳ Ｐゴシック" charset="-128"/>
              </a:rPr>
              <a:t> </a:t>
            </a:r>
            <a:br>
              <a:rPr lang="en-US" altLang="ja-JP" sz="3600" b="1" dirty="0" smtClean="0">
                <a:ea typeface="ＭＳ Ｐゴシック" charset="-128"/>
              </a:rPr>
            </a:br>
            <a:r>
              <a:rPr lang="en-US" altLang="ja-JP" sz="3200" dirty="0" smtClean="0">
                <a:ea typeface="ＭＳ Ｐゴシック" charset="-128"/>
              </a:rPr>
              <a:t>access control</a:t>
            </a:r>
            <a:endParaRPr lang="de-DE" sz="3200" b="1" dirty="0"/>
          </a:p>
        </p:txBody>
      </p:sp>
      <p:sp>
        <p:nvSpPr>
          <p:cNvPr id="532500" name="Freeform 20"/>
          <p:cNvSpPr>
            <a:spLocks/>
          </p:cNvSpPr>
          <p:nvPr/>
        </p:nvSpPr>
        <p:spPr bwMode="auto">
          <a:xfrm rot="2003158">
            <a:off x="2133600" y="2400300"/>
            <a:ext cx="1219200" cy="228600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153" y="0"/>
              </a:cxn>
              <a:cxn ang="0">
                <a:pos x="140" y="33"/>
              </a:cxn>
              <a:cxn ang="0">
                <a:pos x="271" y="23"/>
              </a:cxn>
              <a:cxn ang="0">
                <a:pos x="118" y="47"/>
              </a:cxn>
              <a:cxn ang="0">
                <a:pos x="131" y="14"/>
              </a:cxn>
              <a:cxn ang="0">
                <a:pos x="0" y="23"/>
              </a:cxn>
            </a:cxnLst>
            <a:rect l="0" t="0" r="r" b="b"/>
            <a:pathLst>
              <a:path w="272" h="48">
                <a:moveTo>
                  <a:pt x="0" y="23"/>
                </a:moveTo>
                <a:lnTo>
                  <a:pt x="153" y="0"/>
                </a:lnTo>
                <a:lnTo>
                  <a:pt x="140" y="33"/>
                </a:lnTo>
                <a:lnTo>
                  <a:pt x="271" y="23"/>
                </a:lnTo>
                <a:lnTo>
                  <a:pt x="118" y="47"/>
                </a:lnTo>
                <a:lnTo>
                  <a:pt x="131" y="14"/>
                </a:lnTo>
                <a:lnTo>
                  <a:pt x="0" y="23"/>
                </a:lnTo>
              </a:path>
            </a:pathLst>
          </a:custGeom>
          <a:solidFill>
            <a:srgbClr val="0000FF"/>
          </a:solidFill>
          <a:ln w="127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32502" name="Freeform 22"/>
          <p:cNvSpPr>
            <a:spLocks/>
          </p:cNvSpPr>
          <p:nvPr/>
        </p:nvSpPr>
        <p:spPr bwMode="auto">
          <a:xfrm rot="-1165759">
            <a:off x="2133600" y="3390900"/>
            <a:ext cx="1219200" cy="228600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153" y="0"/>
              </a:cxn>
              <a:cxn ang="0">
                <a:pos x="140" y="33"/>
              </a:cxn>
              <a:cxn ang="0">
                <a:pos x="271" y="23"/>
              </a:cxn>
              <a:cxn ang="0">
                <a:pos x="118" y="47"/>
              </a:cxn>
              <a:cxn ang="0">
                <a:pos x="131" y="14"/>
              </a:cxn>
              <a:cxn ang="0">
                <a:pos x="0" y="23"/>
              </a:cxn>
            </a:cxnLst>
            <a:rect l="0" t="0" r="r" b="b"/>
            <a:pathLst>
              <a:path w="272" h="48">
                <a:moveTo>
                  <a:pt x="0" y="23"/>
                </a:moveTo>
                <a:lnTo>
                  <a:pt x="153" y="0"/>
                </a:lnTo>
                <a:lnTo>
                  <a:pt x="140" y="33"/>
                </a:lnTo>
                <a:lnTo>
                  <a:pt x="271" y="23"/>
                </a:lnTo>
                <a:lnTo>
                  <a:pt x="118" y="47"/>
                </a:lnTo>
                <a:lnTo>
                  <a:pt x="131" y="14"/>
                </a:lnTo>
                <a:lnTo>
                  <a:pt x="0" y="23"/>
                </a:lnTo>
              </a:path>
            </a:pathLst>
          </a:custGeom>
          <a:solidFill>
            <a:srgbClr val="0000FF"/>
          </a:solidFill>
          <a:ln w="127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32503" name="Text Box 23"/>
          <p:cNvSpPr txBox="1">
            <a:spLocks noChangeArrowheads="1"/>
          </p:cNvSpPr>
          <p:nvPr/>
        </p:nvSpPr>
        <p:spPr bwMode="auto">
          <a:xfrm>
            <a:off x="1215084" y="1066800"/>
            <a:ext cx="98296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81000" indent="-381000"/>
            <a:r>
              <a:rPr lang="en-US" altLang="ja-JP" sz="1600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member</a:t>
            </a:r>
            <a:endParaRPr lang="en-US" altLang="ja-JP" sz="1600" i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sp>
        <p:nvSpPr>
          <p:cNvPr id="532504" name="Text Box 24"/>
          <p:cNvSpPr txBox="1">
            <a:spLocks noChangeArrowheads="1"/>
          </p:cNvSpPr>
          <p:nvPr/>
        </p:nvSpPr>
        <p:spPr bwMode="auto">
          <a:xfrm>
            <a:off x="1211909" y="2667000"/>
            <a:ext cx="98296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81000" indent="-381000"/>
            <a:r>
              <a:rPr lang="en-US" altLang="ja-JP" sz="1600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member</a:t>
            </a:r>
            <a:endParaRPr lang="en-US" altLang="ja-JP" sz="1600" i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sp>
        <p:nvSpPr>
          <p:cNvPr id="532506" name="Text Box 26"/>
          <p:cNvSpPr txBox="1">
            <a:spLocks noChangeArrowheads="1"/>
          </p:cNvSpPr>
          <p:nvPr/>
        </p:nvSpPr>
        <p:spPr bwMode="auto">
          <a:xfrm>
            <a:off x="3048000" y="2406650"/>
            <a:ext cx="13573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81000" indent="-381000"/>
            <a:r>
              <a:rPr lang="en-US" altLang="ja-JP" sz="1600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Access Point</a:t>
            </a:r>
          </a:p>
        </p:txBody>
      </p:sp>
      <p:pic>
        <p:nvPicPr>
          <p:cNvPr id="532508" name="Picture 28" descr="VirtualServer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8200" y="1169988"/>
            <a:ext cx="4572000" cy="41259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32509" name="Line 29"/>
          <p:cNvSpPr>
            <a:spLocks noChangeShapeType="1"/>
          </p:cNvSpPr>
          <p:nvPr/>
        </p:nvSpPr>
        <p:spPr bwMode="auto">
          <a:xfrm>
            <a:off x="3581400" y="36195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32511" name="Text Box 31"/>
          <p:cNvSpPr txBox="1">
            <a:spLocks noChangeArrowheads="1"/>
          </p:cNvSpPr>
          <p:nvPr/>
        </p:nvSpPr>
        <p:spPr bwMode="auto">
          <a:xfrm>
            <a:off x="1068302" y="6172200"/>
            <a:ext cx="146226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81000" indent="-381000"/>
            <a:r>
              <a:rPr lang="en-US" altLang="ja-JP" sz="1600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New member</a:t>
            </a:r>
            <a:endParaRPr lang="en-US" altLang="ja-JP" sz="1600" i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sp>
        <p:nvSpPr>
          <p:cNvPr id="532512" name="Text Box 32"/>
          <p:cNvSpPr txBox="1">
            <a:spLocks noChangeArrowheads="1"/>
          </p:cNvSpPr>
          <p:nvPr/>
        </p:nvSpPr>
        <p:spPr bwMode="auto">
          <a:xfrm>
            <a:off x="4655336" y="5486400"/>
            <a:ext cx="95410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81000" indent="-381000"/>
            <a:r>
              <a:rPr lang="en-US" altLang="ja-JP" sz="1800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access</a:t>
            </a:r>
            <a:endParaRPr lang="en-US" altLang="ja-JP" sz="1800" i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sp>
        <p:nvSpPr>
          <p:cNvPr id="532514" name="Line 34"/>
          <p:cNvSpPr>
            <a:spLocks noChangeShapeType="1"/>
          </p:cNvSpPr>
          <p:nvPr/>
        </p:nvSpPr>
        <p:spPr bwMode="auto">
          <a:xfrm>
            <a:off x="2133600" y="56388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32515" name="Line 35"/>
          <p:cNvSpPr>
            <a:spLocks noChangeShapeType="1"/>
          </p:cNvSpPr>
          <p:nvPr/>
        </p:nvSpPr>
        <p:spPr bwMode="auto">
          <a:xfrm>
            <a:off x="6477000" y="56388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32516" name="Line 36"/>
          <p:cNvSpPr>
            <a:spLocks noChangeShapeType="1"/>
          </p:cNvSpPr>
          <p:nvPr/>
        </p:nvSpPr>
        <p:spPr bwMode="auto">
          <a:xfrm flipV="1">
            <a:off x="7620000" y="51054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32520" name="Freeform 40"/>
          <p:cNvSpPr>
            <a:spLocks/>
          </p:cNvSpPr>
          <p:nvPr/>
        </p:nvSpPr>
        <p:spPr bwMode="auto">
          <a:xfrm rot="-2316499">
            <a:off x="1920875" y="4537075"/>
            <a:ext cx="1625600" cy="350838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153" y="0"/>
              </a:cxn>
              <a:cxn ang="0">
                <a:pos x="140" y="33"/>
              </a:cxn>
              <a:cxn ang="0">
                <a:pos x="271" y="23"/>
              </a:cxn>
              <a:cxn ang="0">
                <a:pos x="118" y="47"/>
              </a:cxn>
              <a:cxn ang="0">
                <a:pos x="131" y="14"/>
              </a:cxn>
              <a:cxn ang="0">
                <a:pos x="0" y="23"/>
              </a:cxn>
            </a:cxnLst>
            <a:rect l="0" t="0" r="r" b="b"/>
            <a:pathLst>
              <a:path w="272" h="48">
                <a:moveTo>
                  <a:pt x="0" y="23"/>
                </a:moveTo>
                <a:lnTo>
                  <a:pt x="153" y="0"/>
                </a:lnTo>
                <a:lnTo>
                  <a:pt x="140" y="33"/>
                </a:lnTo>
                <a:lnTo>
                  <a:pt x="271" y="23"/>
                </a:lnTo>
                <a:lnTo>
                  <a:pt x="118" y="47"/>
                </a:lnTo>
                <a:lnTo>
                  <a:pt x="131" y="14"/>
                </a:lnTo>
                <a:lnTo>
                  <a:pt x="0" y="23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32519" name="Text Box 39"/>
          <p:cNvSpPr txBox="1">
            <a:spLocks noChangeArrowheads="1"/>
          </p:cNvSpPr>
          <p:nvPr/>
        </p:nvSpPr>
        <p:spPr bwMode="auto">
          <a:xfrm>
            <a:off x="3248925" y="4464050"/>
            <a:ext cx="158729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81000" indent="-381000"/>
            <a:r>
              <a:rPr lang="en-US" altLang="ja-JP" sz="1600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authentication</a:t>
            </a:r>
            <a:endParaRPr lang="en-US" altLang="ja-JP" sz="1600" i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3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53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2" grpId="0"/>
      <p:bldP spid="532514" grpId="0" animBg="1"/>
      <p:bldP spid="532515" grpId="0" animBg="1"/>
      <p:bldP spid="532516" grpId="0" animBg="1"/>
      <p:bldP spid="532520" grpId="0" animBg="1"/>
      <p:bldP spid="5325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53" name="Line 29"/>
          <p:cNvSpPr>
            <a:spLocks noChangeShapeType="1"/>
          </p:cNvSpPr>
          <p:nvPr/>
        </p:nvSpPr>
        <p:spPr bwMode="auto">
          <a:xfrm>
            <a:off x="4648200" y="37719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615430" name="Picture 6" descr="big_i7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152900"/>
            <a:ext cx="1047750" cy="1981200"/>
          </a:xfrm>
          <a:prstGeom prst="rect">
            <a:avLst/>
          </a:prstGeom>
          <a:noFill/>
        </p:spPr>
      </p:pic>
      <p:sp>
        <p:nvSpPr>
          <p:cNvPr id="6154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29700" cy="1219200"/>
          </a:xfrm>
          <a:solidFill>
            <a:schemeClr val="bg1">
              <a:lumMod val="10000"/>
            </a:schemeClr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z="3600" dirty="0" smtClean="0">
                <a:ea typeface="ＭＳ Ｐゴシック" charset="-128"/>
              </a:rPr>
              <a:t>Solutions</a:t>
            </a:r>
            <a:r>
              <a:rPr lang="en-US" altLang="ja-JP" sz="3200" dirty="0" smtClean="0">
                <a:ea typeface="ＭＳ Ｐゴシック" charset="-128"/>
              </a:rPr>
              <a:t> </a:t>
            </a:r>
            <a:br>
              <a:rPr lang="en-US" altLang="ja-JP" sz="3200" dirty="0" smtClean="0">
                <a:ea typeface="ＭＳ Ｐゴシック" charset="-128"/>
              </a:rPr>
            </a:br>
            <a:r>
              <a:rPr lang="en-US" altLang="ja-JP" sz="3200" dirty="0" smtClean="0">
                <a:ea typeface="ＭＳ Ｐゴシック" charset="-128"/>
              </a:rPr>
              <a:t>VPN</a:t>
            </a:r>
            <a:endParaRPr lang="en-US" altLang="ja-JP" sz="3200" dirty="0">
              <a:ea typeface="ＭＳ Ｐゴシック" charset="-128"/>
            </a:endParaRPr>
          </a:p>
        </p:txBody>
      </p:sp>
      <p:graphicFrame>
        <p:nvGraphicFramePr>
          <p:cNvPr id="615429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0" y="1409700"/>
          <a:ext cx="990600" cy="985838"/>
        </p:xfrm>
        <a:graphic>
          <a:graphicData uri="http://schemas.openxmlformats.org/presentationml/2006/ole">
            <p:oleObj spid="_x0000_s17410" name="Bitmap Image" r:id="rId5" imgW="5742857" imgH="5714286" progId="PBrush">
              <p:embed/>
            </p:oleObj>
          </a:graphicData>
        </a:graphic>
      </p:graphicFrame>
      <p:pic>
        <p:nvPicPr>
          <p:cNvPr id="615439" name="Picture 15" descr="wap54gv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3238500"/>
            <a:ext cx="939800" cy="857250"/>
          </a:xfrm>
          <a:prstGeom prst="rect">
            <a:avLst/>
          </a:prstGeom>
          <a:noFill/>
        </p:spPr>
      </p:pic>
      <p:sp>
        <p:nvSpPr>
          <p:cNvPr id="615426" name="_s1028"/>
          <p:cNvSpPr>
            <a:spLocks noChangeArrowheads="1" noTextEdit="1"/>
          </p:cNvSpPr>
          <p:nvPr/>
        </p:nvSpPr>
        <p:spPr bwMode="auto">
          <a:xfrm>
            <a:off x="838200" y="1409700"/>
            <a:ext cx="4953000" cy="4876800"/>
          </a:xfrm>
          <a:prstGeom prst="ellipse">
            <a:avLst/>
          </a:prstGeom>
          <a:solidFill>
            <a:schemeClr val="folHlink">
              <a:alpha val="17999"/>
            </a:schemeClr>
          </a:solidFill>
          <a:ln w="4699">
            <a:solidFill>
              <a:schemeClr val="folHlink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ja-JP" altLang="en-US"/>
          </a:p>
        </p:txBody>
      </p:sp>
      <p:sp>
        <p:nvSpPr>
          <p:cNvPr id="615431" name="Freeform 7"/>
          <p:cNvSpPr>
            <a:spLocks/>
          </p:cNvSpPr>
          <p:nvPr/>
        </p:nvSpPr>
        <p:spPr bwMode="auto">
          <a:xfrm rot="-1064106">
            <a:off x="2236788" y="3921125"/>
            <a:ext cx="2133600" cy="411163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153" y="0"/>
              </a:cxn>
              <a:cxn ang="0">
                <a:pos x="140" y="33"/>
              </a:cxn>
              <a:cxn ang="0">
                <a:pos x="271" y="23"/>
              </a:cxn>
              <a:cxn ang="0">
                <a:pos x="118" y="47"/>
              </a:cxn>
              <a:cxn ang="0">
                <a:pos x="131" y="14"/>
              </a:cxn>
              <a:cxn ang="0">
                <a:pos x="0" y="23"/>
              </a:cxn>
            </a:cxnLst>
            <a:rect l="0" t="0" r="r" b="b"/>
            <a:pathLst>
              <a:path w="272" h="48">
                <a:moveTo>
                  <a:pt x="0" y="23"/>
                </a:moveTo>
                <a:lnTo>
                  <a:pt x="153" y="0"/>
                </a:lnTo>
                <a:lnTo>
                  <a:pt x="140" y="33"/>
                </a:lnTo>
                <a:lnTo>
                  <a:pt x="271" y="23"/>
                </a:lnTo>
                <a:lnTo>
                  <a:pt x="118" y="47"/>
                </a:lnTo>
                <a:lnTo>
                  <a:pt x="131" y="14"/>
                </a:lnTo>
                <a:lnTo>
                  <a:pt x="0" y="23"/>
                </a:lnTo>
              </a:path>
            </a:pathLst>
          </a:custGeom>
          <a:solidFill>
            <a:srgbClr val="0000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615432" name="Freeform 8"/>
          <p:cNvSpPr>
            <a:spLocks/>
          </p:cNvSpPr>
          <p:nvPr/>
        </p:nvSpPr>
        <p:spPr bwMode="auto">
          <a:xfrm rot="12575146">
            <a:off x="2054225" y="2552700"/>
            <a:ext cx="2670175" cy="417513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153" y="0"/>
              </a:cxn>
              <a:cxn ang="0">
                <a:pos x="140" y="33"/>
              </a:cxn>
              <a:cxn ang="0">
                <a:pos x="271" y="23"/>
              </a:cxn>
              <a:cxn ang="0">
                <a:pos x="118" y="47"/>
              </a:cxn>
              <a:cxn ang="0">
                <a:pos x="131" y="14"/>
              </a:cxn>
              <a:cxn ang="0">
                <a:pos x="0" y="23"/>
              </a:cxn>
            </a:cxnLst>
            <a:rect l="0" t="0" r="r" b="b"/>
            <a:pathLst>
              <a:path w="272" h="48">
                <a:moveTo>
                  <a:pt x="0" y="23"/>
                </a:moveTo>
                <a:lnTo>
                  <a:pt x="153" y="0"/>
                </a:lnTo>
                <a:lnTo>
                  <a:pt x="140" y="33"/>
                </a:lnTo>
                <a:lnTo>
                  <a:pt x="271" y="23"/>
                </a:lnTo>
                <a:lnTo>
                  <a:pt x="118" y="47"/>
                </a:lnTo>
                <a:lnTo>
                  <a:pt x="131" y="14"/>
                </a:lnTo>
                <a:lnTo>
                  <a:pt x="0" y="23"/>
                </a:lnTo>
              </a:path>
            </a:pathLst>
          </a:custGeom>
          <a:solidFill>
            <a:srgbClr val="0000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810500" y="1244600"/>
            <a:ext cx="1295400" cy="1939925"/>
            <a:chOff x="3792" y="690"/>
            <a:chExt cx="816" cy="1302"/>
          </a:xfrm>
        </p:grpSpPr>
        <p:sp>
          <p:nvSpPr>
            <p:cNvPr id="615442" name="AutoShape 18"/>
            <p:cNvSpPr>
              <a:spLocks noChangeArrowheads="1"/>
            </p:cNvSpPr>
            <p:nvPr/>
          </p:nvSpPr>
          <p:spPr bwMode="auto">
            <a:xfrm>
              <a:off x="3792" y="690"/>
              <a:ext cx="816" cy="1086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graphicFrame>
          <p:nvGraphicFramePr>
            <p:cNvPr id="615443" name="Object 19"/>
            <p:cNvGraphicFramePr>
              <a:graphicFrameLocks noChangeAspect="1"/>
            </p:cNvGraphicFramePr>
            <p:nvPr/>
          </p:nvGraphicFramePr>
          <p:xfrm>
            <a:off x="3928" y="742"/>
            <a:ext cx="138" cy="284"/>
          </p:xfrm>
          <a:graphic>
            <a:graphicData uri="http://schemas.openxmlformats.org/presentationml/2006/ole">
              <p:oleObj spid="_x0000_s17412" name="Visio" r:id="rId7" imgW="604723" imgH="1313853" progId="">
                <p:embed/>
              </p:oleObj>
            </a:graphicData>
          </a:graphic>
        </p:graphicFrame>
        <p:graphicFrame>
          <p:nvGraphicFramePr>
            <p:cNvPr id="615444" name="Object 20"/>
            <p:cNvGraphicFramePr>
              <a:graphicFrameLocks noChangeAspect="1"/>
            </p:cNvGraphicFramePr>
            <p:nvPr/>
          </p:nvGraphicFramePr>
          <p:xfrm>
            <a:off x="3928" y="1414"/>
            <a:ext cx="138" cy="284"/>
          </p:xfrm>
          <a:graphic>
            <a:graphicData uri="http://schemas.openxmlformats.org/presentationml/2006/ole">
              <p:oleObj spid="_x0000_s17413" name="Visio" r:id="rId8" imgW="604723" imgH="1313853" progId="">
                <p:embed/>
              </p:oleObj>
            </a:graphicData>
          </a:graphic>
        </p:graphicFrame>
        <p:graphicFrame>
          <p:nvGraphicFramePr>
            <p:cNvPr id="615445" name="Object 21"/>
            <p:cNvGraphicFramePr>
              <a:graphicFrameLocks noChangeAspect="1"/>
            </p:cNvGraphicFramePr>
            <p:nvPr/>
          </p:nvGraphicFramePr>
          <p:xfrm>
            <a:off x="3894" y="1130"/>
            <a:ext cx="197" cy="192"/>
          </p:xfrm>
          <a:graphic>
            <a:graphicData uri="http://schemas.openxmlformats.org/presentationml/2006/ole">
              <p:oleObj spid="_x0000_s17414" name="Visio" r:id="rId9" imgW="551982" imgH="566478" progId="">
                <p:embed/>
              </p:oleObj>
            </a:graphicData>
          </a:graphic>
        </p:graphicFrame>
        <p:graphicFrame>
          <p:nvGraphicFramePr>
            <p:cNvPr id="615446" name="Object 22"/>
            <p:cNvGraphicFramePr>
              <a:graphicFrameLocks noChangeAspect="1"/>
            </p:cNvGraphicFramePr>
            <p:nvPr/>
          </p:nvGraphicFramePr>
          <p:xfrm>
            <a:off x="4313" y="1130"/>
            <a:ext cx="198" cy="192"/>
          </p:xfrm>
          <a:graphic>
            <a:graphicData uri="http://schemas.openxmlformats.org/presentationml/2006/ole">
              <p:oleObj spid="_x0000_s17415" name="Visio" r:id="rId10" imgW="551982" imgH="566478" progId="">
                <p:embed/>
              </p:oleObj>
            </a:graphicData>
          </a:graphic>
        </p:graphicFrame>
        <p:graphicFrame>
          <p:nvGraphicFramePr>
            <p:cNvPr id="615447" name="Object 23"/>
            <p:cNvGraphicFramePr>
              <a:graphicFrameLocks noChangeAspect="1"/>
            </p:cNvGraphicFramePr>
            <p:nvPr/>
          </p:nvGraphicFramePr>
          <p:xfrm>
            <a:off x="4309" y="768"/>
            <a:ext cx="197" cy="192"/>
          </p:xfrm>
          <a:graphic>
            <a:graphicData uri="http://schemas.openxmlformats.org/presentationml/2006/ole">
              <p:oleObj spid="_x0000_s17416" name="Visio" r:id="rId11" imgW="551982" imgH="566478" progId="">
                <p:embed/>
              </p:oleObj>
            </a:graphicData>
          </a:graphic>
        </p:graphicFrame>
        <p:graphicFrame>
          <p:nvGraphicFramePr>
            <p:cNvPr id="615448" name="Object 24"/>
            <p:cNvGraphicFramePr>
              <a:graphicFrameLocks noChangeAspect="1"/>
            </p:cNvGraphicFramePr>
            <p:nvPr/>
          </p:nvGraphicFramePr>
          <p:xfrm>
            <a:off x="4309" y="1466"/>
            <a:ext cx="197" cy="192"/>
          </p:xfrm>
          <a:graphic>
            <a:graphicData uri="http://schemas.openxmlformats.org/presentationml/2006/ole">
              <p:oleObj spid="_x0000_s17417" name="Visio" r:id="rId12" imgW="551982" imgH="566478" progId="">
                <p:embed/>
              </p:oleObj>
            </a:graphicData>
          </a:graphic>
        </p:graphicFrame>
        <p:sp>
          <p:nvSpPr>
            <p:cNvPr id="615449" name="Line 25"/>
            <p:cNvSpPr>
              <a:spLocks noChangeShapeType="1"/>
            </p:cNvSpPr>
            <p:nvPr/>
          </p:nvSpPr>
          <p:spPr bwMode="auto">
            <a:xfrm>
              <a:off x="4064" y="871"/>
              <a:ext cx="245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5450" name="Line 26"/>
            <p:cNvSpPr>
              <a:spLocks noChangeShapeType="1"/>
            </p:cNvSpPr>
            <p:nvPr/>
          </p:nvSpPr>
          <p:spPr bwMode="auto">
            <a:xfrm>
              <a:off x="4082" y="1207"/>
              <a:ext cx="245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5451" name="Line 27"/>
            <p:cNvSpPr>
              <a:spLocks noChangeShapeType="1"/>
            </p:cNvSpPr>
            <p:nvPr/>
          </p:nvSpPr>
          <p:spPr bwMode="auto">
            <a:xfrm>
              <a:off x="4064" y="1543"/>
              <a:ext cx="245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5452" name="Line 28"/>
            <p:cNvSpPr>
              <a:spLocks noChangeShapeType="1"/>
            </p:cNvSpPr>
            <p:nvPr/>
          </p:nvSpPr>
          <p:spPr bwMode="auto">
            <a:xfrm>
              <a:off x="4200" y="881"/>
              <a:ext cx="1" cy="11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615454" name="Line 30"/>
          <p:cNvSpPr>
            <a:spLocks noChangeShapeType="1"/>
          </p:cNvSpPr>
          <p:nvPr/>
        </p:nvSpPr>
        <p:spPr bwMode="auto">
          <a:xfrm>
            <a:off x="7162800" y="377190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943600" y="3238500"/>
            <a:ext cx="1600200" cy="1066800"/>
            <a:chOff x="2784" y="2626"/>
            <a:chExt cx="1296" cy="782"/>
          </a:xfrm>
        </p:grpSpPr>
        <p:pic>
          <p:nvPicPr>
            <p:cNvPr id="615456" name="Picture 32" descr="cloud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784" y="2626"/>
              <a:ext cx="1296" cy="782"/>
            </a:xfrm>
            <a:prstGeom prst="rect">
              <a:avLst/>
            </a:prstGeom>
            <a:noFill/>
          </p:spPr>
        </p:pic>
        <p:sp>
          <p:nvSpPr>
            <p:cNvPr id="615457" name="Text Box 33"/>
            <p:cNvSpPr txBox="1">
              <a:spLocks noChangeArrowheads="1"/>
            </p:cNvSpPr>
            <p:nvPr/>
          </p:nvSpPr>
          <p:spPr bwMode="auto">
            <a:xfrm>
              <a:off x="3004" y="2899"/>
              <a:ext cx="738" cy="24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r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altLang="ja-JP" sz="1600" b="1" i="0">
                  <a:solidFill>
                    <a:schemeClr val="tx1"/>
                  </a:solidFill>
                  <a:effectLst/>
                  <a:ea typeface="ＭＳ Ｐゴシック" charset="-128"/>
                </a:rPr>
                <a:t>Internet</a:t>
              </a:r>
            </a:p>
          </p:txBody>
        </p:sp>
      </p:grpSp>
      <p:sp>
        <p:nvSpPr>
          <p:cNvPr id="615458" name="Line 34"/>
          <p:cNvSpPr>
            <a:spLocks noChangeShapeType="1"/>
          </p:cNvSpPr>
          <p:nvPr/>
        </p:nvSpPr>
        <p:spPr bwMode="auto">
          <a:xfrm>
            <a:off x="8458200" y="31623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615463" name="AutoShape 39"/>
          <p:cNvSpPr>
            <a:spLocks noChangeArrowheads="1"/>
          </p:cNvSpPr>
          <p:nvPr/>
        </p:nvSpPr>
        <p:spPr bwMode="auto">
          <a:xfrm>
            <a:off x="2667000" y="1485900"/>
            <a:ext cx="1371600" cy="457200"/>
          </a:xfrm>
          <a:prstGeom prst="wedgeEllipseCallout">
            <a:avLst>
              <a:gd name="adj1" fmla="val -105671"/>
              <a:gd name="adj2" fmla="val 46181"/>
            </a:avLst>
          </a:prstGeom>
          <a:solidFill>
            <a:srgbClr val="00FF00"/>
          </a:soli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81000" indent="-381000"/>
            <a:r>
              <a:rPr lang="en-US" altLang="ja-JP" sz="1200" b="1" i="0">
                <a:solidFill>
                  <a:schemeClr val="bg1"/>
                </a:solidFill>
                <a:effectLst/>
                <a:ea typeface="ＭＳ Ｐゴシック" charset="-128"/>
              </a:rPr>
              <a:t>VPN Client</a:t>
            </a:r>
          </a:p>
        </p:txBody>
      </p:sp>
      <p:sp>
        <p:nvSpPr>
          <p:cNvPr id="615464" name="AutoShape 40"/>
          <p:cNvSpPr>
            <a:spLocks noChangeArrowheads="1"/>
          </p:cNvSpPr>
          <p:nvPr/>
        </p:nvSpPr>
        <p:spPr bwMode="auto">
          <a:xfrm>
            <a:off x="914400" y="3314700"/>
            <a:ext cx="1447800" cy="609600"/>
          </a:xfrm>
          <a:prstGeom prst="wedgeEllipseCallout">
            <a:avLst>
              <a:gd name="adj1" fmla="val 1644"/>
              <a:gd name="adj2" fmla="val 109634"/>
            </a:avLst>
          </a:prstGeom>
          <a:solidFill>
            <a:srgbClr val="FF0000"/>
          </a:soli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81000" indent="-381000"/>
            <a:r>
              <a:rPr lang="en-US" altLang="ja-JP" sz="1200" b="1" i="0">
                <a:solidFill>
                  <a:schemeClr val="bg1"/>
                </a:solidFill>
                <a:effectLst/>
                <a:ea typeface="ＭＳ Ｐゴシック" charset="-128"/>
              </a:rPr>
              <a:t>No </a:t>
            </a:r>
          </a:p>
          <a:p>
            <a:pPr marL="381000" indent="-381000"/>
            <a:r>
              <a:rPr lang="en-US" altLang="ja-JP" sz="1200" b="1" i="0">
                <a:solidFill>
                  <a:schemeClr val="bg1"/>
                </a:solidFill>
                <a:effectLst/>
                <a:ea typeface="ＭＳ Ｐゴシック" charset="-128"/>
              </a:rPr>
              <a:t>VPN Client</a:t>
            </a:r>
          </a:p>
        </p:txBody>
      </p:sp>
      <p:sp>
        <p:nvSpPr>
          <p:cNvPr id="615465" name="AutoShape 41"/>
          <p:cNvSpPr>
            <a:spLocks noChangeArrowheads="1"/>
          </p:cNvSpPr>
          <p:nvPr/>
        </p:nvSpPr>
        <p:spPr bwMode="auto">
          <a:xfrm>
            <a:off x="7543800" y="3162300"/>
            <a:ext cx="533400" cy="1219200"/>
          </a:xfrm>
          <a:prstGeom prst="lightningBol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615467" name="Picture 43" descr="Packa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61400" y="2463800"/>
            <a:ext cx="228600" cy="228600"/>
          </a:xfrm>
          <a:prstGeom prst="rect">
            <a:avLst/>
          </a:prstGeom>
          <a:noFill/>
        </p:spPr>
      </p:pic>
      <p:sp>
        <p:nvSpPr>
          <p:cNvPr id="615468" name="Text Box 44"/>
          <p:cNvSpPr txBox="1">
            <a:spLocks noChangeArrowheads="1"/>
          </p:cNvSpPr>
          <p:nvPr/>
        </p:nvSpPr>
        <p:spPr bwMode="auto">
          <a:xfrm>
            <a:off x="3505200" y="5600700"/>
            <a:ext cx="3810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/>
            <a:r>
              <a:rPr lang="en-US" altLang="ja-JP" sz="1400" b="1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hotspot</a:t>
            </a:r>
            <a:endParaRPr lang="en-US" altLang="ja-JP" sz="1400" b="1" i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sp>
        <p:nvSpPr>
          <p:cNvPr id="615469" name="Text Box 45"/>
          <p:cNvSpPr txBox="1">
            <a:spLocks noChangeArrowheads="1"/>
          </p:cNvSpPr>
          <p:nvPr/>
        </p:nvSpPr>
        <p:spPr bwMode="auto">
          <a:xfrm>
            <a:off x="7632700" y="914400"/>
            <a:ext cx="1600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/>
            <a:r>
              <a:rPr lang="en-US" altLang="ja-JP" sz="14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Main Office</a:t>
            </a:r>
          </a:p>
        </p:txBody>
      </p:sp>
      <p:sp>
        <p:nvSpPr>
          <p:cNvPr id="615472" name="Line 48"/>
          <p:cNvSpPr>
            <a:spLocks noChangeShapeType="1"/>
          </p:cNvSpPr>
          <p:nvPr/>
        </p:nvSpPr>
        <p:spPr bwMode="auto">
          <a:xfrm>
            <a:off x="7937500" y="3771900"/>
            <a:ext cx="533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615474" name="Line 50"/>
          <p:cNvSpPr>
            <a:spLocks noChangeShapeType="1"/>
          </p:cNvSpPr>
          <p:nvPr/>
        </p:nvSpPr>
        <p:spPr bwMode="auto">
          <a:xfrm>
            <a:off x="8458200" y="3556000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7924800" y="3543300"/>
            <a:ext cx="1154113" cy="914400"/>
            <a:chOff x="4752" y="2352"/>
            <a:chExt cx="727" cy="576"/>
          </a:xfrm>
        </p:grpSpPr>
        <p:graphicFrame>
          <p:nvGraphicFramePr>
            <p:cNvPr id="615440" name="Object 16"/>
            <p:cNvGraphicFramePr>
              <a:graphicFrameLocks noChangeAspect="1"/>
            </p:cNvGraphicFramePr>
            <p:nvPr/>
          </p:nvGraphicFramePr>
          <p:xfrm>
            <a:off x="4827" y="2352"/>
            <a:ext cx="566" cy="288"/>
          </p:xfrm>
          <a:graphic>
            <a:graphicData uri="http://schemas.openxmlformats.org/presentationml/2006/ole">
              <p:oleObj spid="_x0000_s17411" name="Visio" r:id="rId15" imgW="898776" imgH="760348" progId="">
                <p:embed/>
              </p:oleObj>
            </a:graphicData>
          </a:graphic>
        </p:graphicFrame>
        <p:sp>
          <p:nvSpPr>
            <p:cNvPr id="615461" name="Text Box 37"/>
            <p:cNvSpPr txBox="1">
              <a:spLocks noChangeArrowheads="1"/>
            </p:cNvSpPr>
            <p:nvPr/>
          </p:nvSpPr>
          <p:spPr bwMode="auto">
            <a:xfrm>
              <a:off x="4752" y="2736"/>
              <a:ext cx="727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81000" indent="-381000"/>
              <a:r>
                <a:rPr lang="en-US" altLang="ja-JP" sz="1400" b="1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ＭＳ Ｐゴシック" charset="-128"/>
                </a:rPr>
                <a:t>VPN Server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8.88889E-6 1.85185E-6 L -0.03612 1.85185E-6 L -0.03751 0.17222 L -0.43889 0.17222 L -0.77084 -0.08519 " pathEditMode="relative" ptsTypes="AAAAA">
                                      <p:cBhvr>
                                        <p:cTn id="21" dur="2000" fill="hold"/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1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63" grpId="0" animBg="1"/>
      <p:bldP spid="615464" grpId="0" animBg="1"/>
      <p:bldP spid="6154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660437"/>
          </a:xfrm>
          <a:solidFill>
            <a:schemeClr val="bg1">
              <a:lumMod val="10000"/>
            </a:schemeClr>
          </a:solidFill>
          <a:ln/>
        </p:spPr>
        <p:txBody>
          <a:bodyPr wrap="square" lIns="55563" tIns="22225" rIns="55563" bIns="22225" anchor="t">
            <a:spAutoFit/>
          </a:bodyPr>
          <a:lstStyle/>
          <a:p>
            <a:r>
              <a:rPr lang="en-US" altLang="ja-JP" dirty="0" smtClean="0">
                <a:solidFill>
                  <a:srgbClr val="FFFFFF"/>
                </a:solidFill>
                <a:ea typeface="ＭＳ Ｐゴシック" charset="-128"/>
              </a:rPr>
              <a:t>A solution</a:t>
            </a:r>
            <a:endParaRPr lang="en-US" altLang="ja-JP" dirty="0">
              <a:solidFill>
                <a:srgbClr val="FFFFFF"/>
              </a:solidFill>
              <a:ea typeface="ＭＳ Ｐゴシック" charset="-128"/>
            </a:endParaRPr>
          </a:p>
        </p:txBody>
      </p:sp>
      <p:graphicFrame>
        <p:nvGraphicFramePr>
          <p:cNvPr id="1200168" name="Object 40"/>
          <p:cNvGraphicFramePr>
            <a:graphicFrameLocks noChangeAspect="1"/>
          </p:cNvGraphicFramePr>
          <p:nvPr/>
        </p:nvGraphicFramePr>
        <p:xfrm>
          <a:off x="439738" y="3035300"/>
          <a:ext cx="703263" cy="596900"/>
        </p:xfrm>
        <a:graphic>
          <a:graphicData uri="http://schemas.openxmlformats.org/presentationml/2006/ole">
            <p:oleObj spid="_x0000_s111618" r:id="rId4" imgW="952633" imgH="895238" progId="">
              <p:embed/>
            </p:oleObj>
          </a:graphicData>
        </a:graphic>
      </p:graphicFrame>
      <p:graphicFrame>
        <p:nvGraphicFramePr>
          <p:cNvPr id="1200169" name="Object 41"/>
          <p:cNvGraphicFramePr>
            <a:graphicFrameLocks noChangeAspect="1"/>
          </p:cNvGraphicFramePr>
          <p:nvPr/>
        </p:nvGraphicFramePr>
        <p:xfrm>
          <a:off x="2847975" y="3036888"/>
          <a:ext cx="730250" cy="455613"/>
        </p:xfrm>
        <a:graphic>
          <a:graphicData uri="http://schemas.openxmlformats.org/presentationml/2006/ole">
            <p:oleObj spid="_x0000_s111619" r:id="rId5" imgW="1600000" imgH="1104762" progId="">
              <p:embed/>
            </p:oleObj>
          </a:graphicData>
        </a:graphic>
      </p:graphicFrame>
      <p:sp>
        <p:nvSpPr>
          <p:cNvPr id="1200171" name="Text Box 43"/>
          <p:cNvSpPr txBox="1">
            <a:spLocks noChangeArrowheads="1"/>
          </p:cNvSpPr>
          <p:nvPr/>
        </p:nvSpPr>
        <p:spPr bwMode="auto">
          <a:xfrm>
            <a:off x="2743200" y="2730500"/>
            <a:ext cx="11430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ja-JP" sz="1000">
                <a:solidFill>
                  <a:srgbClr val="FF0000"/>
                </a:solidFill>
                <a:effectLst/>
                <a:ea typeface="ＭＳ Ｐゴシック" charset="-128"/>
                <a:sym typeface="Wingdings" pitchFamily="2" charset="2"/>
              </a:rPr>
              <a:t>Access Point</a:t>
            </a:r>
            <a:endParaRPr lang="en-US" altLang="ja-JP" sz="3200" b="0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  <a:sym typeface="Wingdings" pitchFamily="2" charset="2"/>
            </a:endParaRPr>
          </a:p>
        </p:txBody>
      </p:sp>
      <p:sp>
        <p:nvSpPr>
          <p:cNvPr id="1200172" name="Text Box 44"/>
          <p:cNvSpPr txBox="1">
            <a:spLocks noChangeArrowheads="1"/>
          </p:cNvSpPr>
          <p:nvPr/>
        </p:nvSpPr>
        <p:spPr bwMode="auto">
          <a:xfrm>
            <a:off x="-76200" y="2730500"/>
            <a:ext cx="16002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ja-JP" sz="1000">
                <a:solidFill>
                  <a:srgbClr val="FF0000"/>
                </a:solidFill>
                <a:effectLst/>
                <a:ea typeface="ＭＳ Ｐゴシック" charset="-128"/>
                <a:sym typeface="Wingdings" pitchFamily="2" charset="2"/>
              </a:rPr>
              <a:t>Wireless Clients</a:t>
            </a:r>
            <a:endParaRPr lang="en-US" altLang="ja-JP" sz="3200" b="0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  <a:sym typeface="Wingdings" pitchFamily="2" charset="2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 rot="21181852">
            <a:off x="1527175" y="2882900"/>
            <a:ext cx="835025" cy="792163"/>
            <a:chOff x="2003" y="2991"/>
            <a:chExt cx="828" cy="758"/>
          </a:xfrm>
        </p:grpSpPr>
        <p:sp>
          <p:nvSpPr>
            <p:cNvPr id="1200174" name="Oval 46"/>
            <p:cNvSpPr>
              <a:spLocks noChangeArrowheads="1"/>
            </p:cNvSpPr>
            <p:nvPr/>
          </p:nvSpPr>
          <p:spPr bwMode="auto">
            <a:xfrm>
              <a:off x="2003" y="3371"/>
              <a:ext cx="54" cy="62"/>
            </a:xfrm>
            <a:prstGeom prst="ellipse">
              <a:avLst/>
            </a:prstGeom>
            <a:solidFill>
              <a:srgbClr val="BBE0E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00175" name="Freeform 47"/>
            <p:cNvSpPr>
              <a:spLocks/>
            </p:cNvSpPr>
            <p:nvPr/>
          </p:nvSpPr>
          <p:spPr bwMode="auto">
            <a:xfrm>
              <a:off x="2640" y="2991"/>
              <a:ext cx="191" cy="758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20" y="8"/>
                </a:cxn>
                <a:cxn ang="0">
                  <a:pos x="32" y="14"/>
                </a:cxn>
                <a:cxn ang="0">
                  <a:pos x="43" y="21"/>
                </a:cxn>
                <a:cxn ang="0">
                  <a:pos x="55" y="29"/>
                </a:cxn>
                <a:cxn ang="0">
                  <a:pos x="66" y="38"/>
                </a:cxn>
                <a:cxn ang="0">
                  <a:pos x="77" y="48"/>
                </a:cxn>
                <a:cxn ang="0">
                  <a:pos x="87" y="59"/>
                </a:cxn>
                <a:cxn ang="0">
                  <a:pos x="97" y="71"/>
                </a:cxn>
                <a:cxn ang="0">
                  <a:pos x="107" y="84"/>
                </a:cxn>
                <a:cxn ang="0">
                  <a:pos x="116" y="97"/>
                </a:cxn>
                <a:cxn ang="0">
                  <a:pos x="125" y="111"/>
                </a:cxn>
                <a:cxn ang="0">
                  <a:pos x="133" y="127"/>
                </a:cxn>
                <a:cxn ang="0">
                  <a:pos x="141" y="142"/>
                </a:cxn>
                <a:cxn ang="0">
                  <a:pos x="149" y="159"/>
                </a:cxn>
                <a:cxn ang="0">
                  <a:pos x="155" y="176"/>
                </a:cxn>
                <a:cxn ang="0">
                  <a:pos x="162" y="193"/>
                </a:cxn>
                <a:cxn ang="0">
                  <a:pos x="167" y="211"/>
                </a:cxn>
                <a:cxn ang="0">
                  <a:pos x="172" y="230"/>
                </a:cxn>
                <a:cxn ang="0">
                  <a:pos x="177" y="249"/>
                </a:cxn>
                <a:cxn ang="0">
                  <a:pos x="181" y="268"/>
                </a:cxn>
                <a:cxn ang="0">
                  <a:pos x="184" y="288"/>
                </a:cxn>
                <a:cxn ang="0">
                  <a:pos x="187" y="308"/>
                </a:cxn>
                <a:cxn ang="0">
                  <a:pos x="189" y="328"/>
                </a:cxn>
                <a:cxn ang="0">
                  <a:pos x="190" y="348"/>
                </a:cxn>
                <a:cxn ang="0">
                  <a:pos x="191" y="369"/>
                </a:cxn>
                <a:cxn ang="0">
                  <a:pos x="191" y="389"/>
                </a:cxn>
                <a:cxn ang="0">
                  <a:pos x="191" y="409"/>
                </a:cxn>
                <a:cxn ang="0">
                  <a:pos x="190" y="429"/>
                </a:cxn>
                <a:cxn ang="0">
                  <a:pos x="188" y="450"/>
                </a:cxn>
                <a:cxn ang="0">
                  <a:pos x="185" y="469"/>
                </a:cxn>
                <a:cxn ang="0">
                  <a:pos x="182" y="489"/>
                </a:cxn>
                <a:cxn ang="0">
                  <a:pos x="178" y="509"/>
                </a:cxn>
                <a:cxn ang="0">
                  <a:pos x="174" y="528"/>
                </a:cxn>
                <a:cxn ang="0">
                  <a:pos x="169" y="547"/>
                </a:cxn>
                <a:cxn ang="0">
                  <a:pos x="164" y="565"/>
                </a:cxn>
                <a:cxn ang="0">
                  <a:pos x="158" y="582"/>
                </a:cxn>
                <a:cxn ang="0">
                  <a:pos x="151" y="600"/>
                </a:cxn>
                <a:cxn ang="0">
                  <a:pos x="144" y="616"/>
                </a:cxn>
                <a:cxn ang="0">
                  <a:pos x="136" y="632"/>
                </a:cxn>
                <a:cxn ang="0">
                  <a:pos x="128" y="648"/>
                </a:cxn>
                <a:cxn ang="0">
                  <a:pos x="119" y="662"/>
                </a:cxn>
                <a:cxn ang="0">
                  <a:pos x="110" y="676"/>
                </a:cxn>
                <a:cxn ang="0">
                  <a:pos x="100" y="689"/>
                </a:cxn>
                <a:cxn ang="0">
                  <a:pos x="91" y="701"/>
                </a:cxn>
                <a:cxn ang="0">
                  <a:pos x="80" y="712"/>
                </a:cxn>
                <a:cxn ang="0">
                  <a:pos x="70" y="723"/>
                </a:cxn>
                <a:cxn ang="0">
                  <a:pos x="59" y="732"/>
                </a:cxn>
                <a:cxn ang="0">
                  <a:pos x="47" y="740"/>
                </a:cxn>
                <a:cxn ang="0">
                  <a:pos x="36" y="748"/>
                </a:cxn>
                <a:cxn ang="0">
                  <a:pos x="24" y="754"/>
                </a:cxn>
                <a:cxn ang="0">
                  <a:pos x="16" y="758"/>
                </a:cxn>
              </a:cxnLst>
              <a:rect l="0" t="0" r="r" b="b"/>
              <a:pathLst>
                <a:path w="191" h="758">
                  <a:moveTo>
                    <a:pt x="0" y="0"/>
                  </a:moveTo>
                  <a:lnTo>
                    <a:pt x="4" y="1"/>
                  </a:lnTo>
                  <a:lnTo>
                    <a:pt x="8" y="3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4"/>
                  </a:lnTo>
                  <a:lnTo>
                    <a:pt x="36" y="16"/>
                  </a:lnTo>
                  <a:lnTo>
                    <a:pt x="40" y="19"/>
                  </a:lnTo>
                  <a:lnTo>
                    <a:pt x="43" y="21"/>
                  </a:lnTo>
                  <a:lnTo>
                    <a:pt x="47" y="24"/>
                  </a:lnTo>
                  <a:lnTo>
                    <a:pt x="51" y="26"/>
                  </a:lnTo>
                  <a:lnTo>
                    <a:pt x="55" y="29"/>
                  </a:lnTo>
                  <a:lnTo>
                    <a:pt x="59" y="32"/>
                  </a:lnTo>
                  <a:lnTo>
                    <a:pt x="62" y="35"/>
                  </a:lnTo>
                  <a:lnTo>
                    <a:pt x="66" y="38"/>
                  </a:lnTo>
                  <a:lnTo>
                    <a:pt x="70" y="41"/>
                  </a:lnTo>
                  <a:lnTo>
                    <a:pt x="73" y="45"/>
                  </a:lnTo>
                  <a:lnTo>
                    <a:pt x="77" y="48"/>
                  </a:lnTo>
                  <a:lnTo>
                    <a:pt x="80" y="52"/>
                  </a:lnTo>
                  <a:lnTo>
                    <a:pt x="84" y="55"/>
                  </a:lnTo>
                  <a:lnTo>
                    <a:pt x="87" y="59"/>
                  </a:lnTo>
                  <a:lnTo>
                    <a:pt x="91" y="63"/>
                  </a:lnTo>
                  <a:lnTo>
                    <a:pt x="94" y="67"/>
                  </a:lnTo>
                  <a:lnTo>
                    <a:pt x="97" y="71"/>
                  </a:lnTo>
                  <a:lnTo>
                    <a:pt x="100" y="75"/>
                  </a:lnTo>
                  <a:lnTo>
                    <a:pt x="104" y="80"/>
                  </a:lnTo>
                  <a:lnTo>
                    <a:pt x="107" y="84"/>
                  </a:lnTo>
                  <a:lnTo>
                    <a:pt x="110" y="88"/>
                  </a:lnTo>
                  <a:lnTo>
                    <a:pt x="113" y="93"/>
                  </a:lnTo>
                  <a:lnTo>
                    <a:pt x="116" y="97"/>
                  </a:lnTo>
                  <a:lnTo>
                    <a:pt x="119" y="102"/>
                  </a:lnTo>
                  <a:lnTo>
                    <a:pt x="122" y="107"/>
                  </a:lnTo>
                  <a:lnTo>
                    <a:pt x="125" y="111"/>
                  </a:lnTo>
                  <a:lnTo>
                    <a:pt x="128" y="116"/>
                  </a:lnTo>
                  <a:lnTo>
                    <a:pt x="131" y="121"/>
                  </a:lnTo>
                  <a:lnTo>
                    <a:pt x="133" y="127"/>
                  </a:lnTo>
                  <a:lnTo>
                    <a:pt x="136" y="132"/>
                  </a:lnTo>
                  <a:lnTo>
                    <a:pt x="139" y="137"/>
                  </a:lnTo>
                  <a:lnTo>
                    <a:pt x="141" y="142"/>
                  </a:lnTo>
                  <a:lnTo>
                    <a:pt x="144" y="148"/>
                  </a:lnTo>
                  <a:lnTo>
                    <a:pt x="146" y="153"/>
                  </a:lnTo>
                  <a:lnTo>
                    <a:pt x="149" y="159"/>
                  </a:lnTo>
                  <a:lnTo>
                    <a:pt x="151" y="164"/>
                  </a:lnTo>
                  <a:lnTo>
                    <a:pt x="153" y="170"/>
                  </a:lnTo>
                  <a:lnTo>
                    <a:pt x="155" y="176"/>
                  </a:lnTo>
                  <a:lnTo>
                    <a:pt x="158" y="182"/>
                  </a:lnTo>
                  <a:lnTo>
                    <a:pt x="160" y="187"/>
                  </a:lnTo>
                  <a:lnTo>
                    <a:pt x="162" y="193"/>
                  </a:lnTo>
                  <a:lnTo>
                    <a:pt x="164" y="199"/>
                  </a:lnTo>
                  <a:lnTo>
                    <a:pt x="166" y="205"/>
                  </a:lnTo>
                  <a:lnTo>
                    <a:pt x="167" y="211"/>
                  </a:lnTo>
                  <a:lnTo>
                    <a:pt x="169" y="217"/>
                  </a:lnTo>
                  <a:lnTo>
                    <a:pt x="171" y="224"/>
                  </a:lnTo>
                  <a:lnTo>
                    <a:pt x="172" y="230"/>
                  </a:lnTo>
                  <a:lnTo>
                    <a:pt x="174" y="236"/>
                  </a:lnTo>
                  <a:lnTo>
                    <a:pt x="176" y="242"/>
                  </a:lnTo>
                  <a:lnTo>
                    <a:pt x="177" y="249"/>
                  </a:lnTo>
                  <a:lnTo>
                    <a:pt x="178" y="255"/>
                  </a:lnTo>
                  <a:lnTo>
                    <a:pt x="180" y="262"/>
                  </a:lnTo>
                  <a:lnTo>
                    <a:pt x="181" y="268"/>
                  </a:lnTo>
                  <a:lnTo>
                    <a:pt x="182" y="275"/>
                  </a:lnTo>
                  <a:lnTo>
                    <a:pt x="183" y="281"/>
                  </a:lnTo>
                  <a:lnTo>
                    <a:pt x="184" y="288"/>
                  </a:lnTo>
                  <a:lnTo>
                    <a:pt x="185" y="295"/>
                  </a:lnTo>
                  <a:lnTo>
                    <a:pt x="186" y="301"/>
                  </a:lnTo>
                  <a:lnTo>
                    <a:pt x="187" y="308"/>
                  </a:lnTo>
                  <a:lnTo>
                    <a:pt x="188" y="314"/>
                  </a:lnTo>
                  <a:lnTo>
                    <a:pt x="188" y="321"/>
                  </a:lnTo>
                  <a:lnTo>
                    <a:pt x="189" y="328"/>
                  </a:lnTo>
                  <a:lnTo>
                    <a:pt x="190" y="335"/>
                  </a:lnTo>
                  <a:lnTo>
                    <a:pt x="190" y="341"/>
                  </a:lnTo>
                  <a:lnTo>
                    <a:pt x="190" y="348"/>
                  </a:lnTo>
                  <a:lnTo>
                    <a:pt x="191" y="355"/>
                  </a:lnTo>
                  <a:lnTo>
                    <a:pt x="191" y="361"/>
                  </a:lnTo>
                  <a:lnTo>
                    <a:pt x="191" y="369"/>
                  </a:lnTo>
                  <a:lnTo>
                    <a:pt x="191" y="375"/>
                  </a:lnTo>
                  <a:lnTo>
                    <a:pt x="191" y="382"/>
                  </a:lnTo>
                  <a:lnTo>
                    <a:pt x="191" y="389"/>
                  </a:lnTo>
                  <a:lnTo>
                    <a:pt x="191" y="395"/>
                  </a:lnTo>
                  <a:lnTo>
                    <a:pt x="191" y="403"/>
                  </a:lnTo>
                  <a:lnTo>
                    <a:pt x="191" y="409"/>
                  </a:lnTo>
                  <a:lnTo>
                    <a:pt x="190" y="416"/>
                  </a:lnTo>
                  <a:lnTo>
                    <a:pt x="190" y="423"/>
                  </a:lnTo>
                  <a:lnTo>
                    <a:pt x="190" y="429"/>
                  </a:lnTo>
                  <a:lnTo>
                    <a:pt x="189" y="436"/>
                  </a:lnTo>
                  <a:lnTo>
                    <a:pt x="188" y="443"/>
                  </a:lnTo>
                  <a:lnTo>
                    <a:pt x="188" y="450"/>
                  </a:lnTo>
                  <a:lnTo>
                    <a:pt x="187" y="456"/>
                  </a:lnTo>
                  <a:lnTo>
                    <a:pt x="186" y="463"/>
                  </a:lnTo>
                  <a:lnTo>
                    <a:pt x="185" y="469"/>
                  </a:lnTo>
                  <a:lnTo>
                    <a:pt x="184" y="476"/>
                  </a:lnTo>
                  <a:lnTo>
                    <a:pt x="183" y="483"/>
                  </a:lnTo>
                  <a:lnTo>
                    <a:pt x="182" y="489"/>
                  </a:lnTo>
                  <a:lnTo>
                    <a:pt x="181" y="496"/>
                  </a:lnTo>
                  <a:lnTo>
                    <a:pt x="180" y="502"/>
                  </a:lnTo>
                  <a:lnTo>
                    <a:pt x="178" y="509"/>
                  </a:lnTo>
                  <a:lnTo>
                    <a:pt x="177" y="515"/>
                  </a:lnTo>
                  <a:lnTo>
                    <a:pt x="176" y="522"/>
                  </a:lnTo>
                  <a:lnTo>
                    <a:pt x="174" y="528"/>
                  </a:lnTo>
                  <a:lnTo>
                    <a:pt x="172" y="534"/>
                  </a:lnTo>
                  <a:lnTo>
                    <a:pt x="171" y="540"/>
                  </a:lnTo>
                  <a:lnTo>
                    <a:pt x="169" y="547"/>
                  </a:lnTo>
                  <a:lnTo>
                    <a:pt x="167" y="553"/>
                  </a:lnTo>
                  <a:lnTo>
                    <a:pt x="166" y="559"/>
                  </a:lnTo>
                  <a:lnTo>
                    <a:pt x="164" y="565"/>
                  </a:lnTo>
                  <a:lnTo>
                    <a:pt x="162" y="571"/>
                  </a:lnTo>
                  <a:lnTo>
                    <a:pt x="160" y="577"/>
                  </a:lnTo>
                  <a:lnTo>
                    <a:pt x="158" y="582"/>
                  </a:lnTo>
                  <a:lnTo>
                    <a:pt x="155" y="588"/>
                  </a:lnTo>
                  <a:lnTo>
                    <a:pt x="153" y="594"/>
                  </a:lnTo>
                  <a:lnTo>
                    <a:pt x="151" y="600"/>
                  </a:lnTo>
                  <a:lnTo>
                    <a:pt x="149" y="605"/>
                  </a:lnTo>
                  <a:lnTo>
                    <a:pt x="146" y="611"/>
                  </a:lnTo>
                  <a:lnTo>
                    <a:pt x="144" y="616"/>
                  </a:lnTo>
                  <a:lnTo>
                    <a:pt x="141" y="622"/>
                  </a:lnTo>
                  <a:lnTo>
                    <a:pt x="139" y="627"/>
                  </a:lnTo>
                  <a:lnTo>
                    <a:pt x="136" y="632"/>
                  </a:lnTo>
                  <a:lnTo>
                    <a:pt x="133" y="637"/>
                  </a:lnTo>
                  <a:lnTo>
                    <a:pt x="131" y="643"/>
                  </a:lnTo>
                  <a:lnTo>
                    <a:pt x="128" y="648"/>
                  </a:lnTo>
                  <a:lnTo>
                    <a:pt x="125" y="653"/>
                  </a:lnTo>
                  <a:lnTo>
                    <a:pt x="122" y="657"/>
                  </a:lnTo>
                  <a:lnTo>
                    <a:pt x="119" y="662"/>
                  </a:lnTo>
                  <a:lnTo>
                    <a:pt x="116" y="667"/>
                  </a:lnTo>
                  <a:lnTo>
                    <a:pt x="113" y="671"/>
                  </a:lnTo>
                  <a:lnTo>
                    <a:pt x="110" y="676"/>
                  </a:lnTo>
                  <a:lnTo>
                    <a:pt x="107" y="680"/>
                  </a:lnTo>
                  <a:lnTo>
                    <a:pt x="104" y="684"/>
                  </a:lnTo>
                  <a:lnTo>
                    <a:pt x="100" y="689"/>
                  </a:lnTo>
                  <a:lnTo>
                    <a:pt x="97" y="693"/>
                  </a:lnTo>
                  <a:lnTo>
                    <a:pt x="94" y="697"/>
                  </a:lnTo>
                  <a:lnTo>
                    <a:pt x="91" y="701"/>
                  </a:lnTo>
                  <a:lnTo>
                    <a:pt x="87" y="705"/>
                  </a:lnTo>
                  <a:lnTo>
                    <a:pt x="84" y="709"/>
                  </a:lnTo>
                  <a:lnTo>
                    <a:pt x="80" y="712"/>
                  </a:lnTo>
                  <a:lnTo>
                    <a:pt x="77" y="716"/>
                  </a:lnTo>
                  <a:lnTo>
                    <a:pt x="73" y="719"/>
                  </a:lnTo>
                  <a:lnTo>
                    <a:pt x="70" y="723"/>
                  </a:lnTo>
                  <a:lnTo>
                    <a:pt x="66" y="726"/>
                  </a:lnTo>
                  <a:lnTo>
                    <a:pt x="62" y="729"/>
                  </a:lnTo>
                  <a:lnTo>
                    <a:pt x="59" y="732"/>
                  </a:lnTo>
                  <a:lnTo>
                    <a:pt x="55" y="735"/>
                  </a:lnTo>
                  <a:lnTo>
                    <a:pt x="51" y="738"/>
                  </a:lnTo>
                  <a:lnTo>
                    <a:pt x="47" y="740"/>
                  </a:lnTo>
                  <a:lnTo>
                    <a:pt x="43" y="743"/>
                  </a:lnTo>
                  <a:lnTo>
                    <a:pt x="40" y="745"/>
                  </a:lnTo>
                  <a:lnTo>
                    <a:pt x="36" y="748"/>
                  </a:lnTo>
                  <a:lnTo>
                    <a:pt x="32" y="750"/>
                  </a:lnTo>
                  <a:lnTo>
                    <a:pt x="28" y="752"/>
                  </a:lnTo>
                  <a:lnTo>
                    <a:pt x="24" y="754"/>
                  </a:lnTo>
                  <a:lnTo>
                    <a:pt x="20" y="756"/>
                  </a:lnTo>
                  <a:lnTo>
                    <a:pt x="16" y="758"/>
                  </a:lnTo>
                  <a:lnTo>
                    <a:pt x="16" y="758"/>
                  </a:lnTo>
                </a:path>
              </a:pathLst>
            </a:custGeom>
            <a:solidFill>
              <a:srgbClr val="BBE0E3"/>
            </a:solidFill>
            <a:ln w="952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00176" name="Freeform 48"/>
            <p:cNvSpPr>
              <a:spLocks/>
            </p:cNvSpPr>
            <p:nvPr/>
          </p:nvSpPr>
          <p:spPr bwMode="auto">
            <a:xfrm>
              <a:off x="2567" y="3039"/>
              <a:ext cx="166" cy="65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8" y="7"/>
                </a:cxn>
                <a:cxn ang="0">
                  <a:pos x="28" y="12"/>
                </a:cxn>
                <a:cxn ang="0">
                  <a:pos x="38" y="18"/>
                </a:cxn>
                <a:cxn ang="0">
                  <a:pos x="48" y="26"/>
                </a:cxn>
                <a:cxn ang="0">
                  <a:pos x="57" y="33"/>
                </a:cxn>
                <a:cxn ang="0">
                  <a:pos x="66" y="42"/>
                </a:cxn>
                <a:cxn ang="0">
                  <a:pos x="76" y="51"/>
                </a:cxn>
                <a:cxn ang="0">
                  <a:pos x="84" y="62"/>
                </a:cxn>
                <a:cxn ang="0">
                  <a:pos x="93" y="73"/>
                </a:cxn>
                <a:cxn ang="0">
                  <a:pos x="101" y="84"/>
                </a:cxn>
                <a:cxn ang="0">
                  <a:pos x="108" y="96"/>
                </a:cxn>
                <a:cxn ang="0">
                  <a:pos x="116" y="109"/>
                </a:cxn>
                <a:cxn ang="0">
                  <a:pos x="122" y="123"/>
                </a:cxn>
                <a:cxn ang="0">
                  <a:pos x="129" y="137"/>
                </a:cxn>
                <a:cxn ang="0">
                  <a:pos x="135" y="152"/>
                </a:cxn>
                <a:cxn ang="0">
                  <a:pos x="140" y="167"/>
                </a:cxn>
                <a:cxn ang="0">
                  <a:pos x="145" y="182"/>
                </a:cxn>
                <a:cxn ang="0">
                  <a:pos x="150" y="198"/>
                </a:cxn>
                <a:cxn ang="0">
                  <a:pos x="154" y="215"/>
                </a:cxn>
                <a:cxn ang="0">
                  <a:pos x="157" y="231"/>
                </a:cxn>
                <a:cxn ang="0">
                  <a:pos x="160" y="248"/>
                </a:cxn>
                <a:cxn ang="0">
                  <a:pos x="162" y="265"/>
                </a:cxn>
                <a:cxn ang="0">
                  <a:pos x="164" y="283"/>
                </a:cxn>
                <a:cxn ang="0">
                  <a:pos x="165" y="300"/>
                </a:cxn>
                <a:cxn ang="0">
                  <a:pos x="166" y="317"/>
                </a:cxn>
                <a:cxn ang="0">
                  <a:pos x="166" y="335"/>
                </a:cxn>
                <a:cxn ang="0">
                  <a:pos x="165" y="352"/>
                </a:cxn>
                <a:cxn ang="0">
                  <a:pos x="164" y="370"/>
                </a:cxn>
                <a:cxn ang="0">
                  <a:pos x="163" y="387"/>
                </a:cxn>
                <a:cxn ang="0">
                  <a:pos x="161" y="404"/>
                </a:cxn>
                <a:cxn ang="0">
                  <a:pos x="158" y="421"/>
                </a:cxn>
                <a:cxn ang="0">
                  <a:pos x="155" y="438"/>
                </a:cxn>
                <a:cxn ang="0">
                  <a:pos x="151" y="455"/>
                </a:cxn>
                <a:cxn ang="0">
                  <a:pos x="147" y="471"/>
                </a:cxn>
                <a:cxn ang="0">
                  <a:pos x="142" y="487"/>
                </a:cxn>
                <a:cxn ang="0">
                  <a:pos x="137" y="502"/>
                </a:cxn>
                <a:cxn ang="0">
                  <a:pos x="131" y="516"/>
                </a:cxn>
                <a:cxn ang="0">
                  <a:pos x="125" y="531"/>
                </a:cxn>
                <a:cxn ang="0">
                  <a:pos x="118" y="545"/>
                </a:cxn>
                <a:cxn ang="0">
                  <a:pos x="111" y="558"/>
                </a:cxn>
                <a:cxn ang="0">
                  <a:pos x="103" y="570"/>
                </a:cxn>
                <a:cxn ang="0">
                  <a:pos x="96" y="582"/>
                </a:cxn>
                <a:cxn ang="0">
                  <a:pos x="87" y="593"/>
                </a:cxn>
                <a:cxn ang="0">
                  <a:pos x="78" y="604"/>
                </a:cxn>
                <a:cxn ang="0">
                  <a:pos x="70" y="613"/>
                </a:cxn>
                <a:cxn ang="0">
                  <a:pos x="60" y="622"/>
                </a:cxn>
                <a:cxn ang="0">
                  <a:pos x="51" y="630"/>
                </a:cxn>
                <a:cxn ang="0">
                  <a:pos x="41" y="638"/>
                </a:cxn>
                <a:cxn ang="0">
                  <a:pos x="31" y="644"/>
                </a:cxn>
                <a:cxn ang="0">
                  <a:pos x="21" y="650"/>
                </a:cxn>
                <a:cxn ang="0">
                  <a:pos x="14" y="653"/>
                </a:cxn>
              </a:cxnLst>
              <a:rect l="0" t="0" r="r" b="b"/>
              <a:pathLst>
                <a:path w="166" h="653">
                  <a:moveTo>
                    <a:pt x="0" y="0"/>
                  </a:moveTo>
                  <a:lnTo>
                    <a:pt x="4" y="1"/>
                  </a:lnTo>
                  <a:lnTo>
                    <a:pt x="7" y="3"/>
                  </a:lnTo>
                  <a:lnTo>
                    <a:pt x="10" y="4"/>
                  </a:lnTo>
                  <a:lnTo>
                    <a:pt x="14" y="6"/>
                  </a:lnTo>
                  <a:lnTo>
                    <a:pt x="18" y="7"/>
                  </a:lnTo>
                  <a:lnTo>
                    <a:pt x="21" y="9"/>
                  </a:lnTo>
                  <a:lnTo>
                    <a:pt x="24" y="11"/>
                  </a:lnTo>
                  <a:lnTo>
                    <a:pt x="28" y="12"/>
                  </a:lnTo>
                  <a:lnTo>
                    <a:pt x="31" y="15"/>
                  </a:lnTo>
                  <a:lnTo>
                    <a:pt x="35" y="16"/>
                  </a:lnTo>
                  <a:lnTo>
                    <a:pt x="38" y="18"/>
                  </a:lnTo>
                  <a:lnTo>
                    <a:pt x="41" y="21"/>
                  </a:lnTo>
                  <a:lnTo>
                    <a:pt x="44" y="23"/>
                  </a:lnTo>
                  <a:lnTo>
                    <a:pt x="48" y="26"/>
                  </a:lnTo>
                  <a:lnTo>
                    <a:pt x="51" y="28"/>
                  </a:lnTo>
                  <a:lnTo>
                    <a:pt x="54" y="31"/>
                  </a:lnTo>
                  <a:lnTo>
                    <a:pt x="57" y="33"/>
                  </a:lnTo>
                  <a:lnTo>
                    <a:pt x="60" y="36"/>
                  </a:lnTo>
                  <a:lnTo>
                    <a:pt x="64" y="39"/>
                  </a:lnTo>
                  <a:lnTo>
                    <a:pt x="66" y="42"/>
                  </a:lnTo>
                  <a:lnTo>
                    <a:pt x="70" y="45"/>
                  </a:lnTo>
                  <a:lnTo>
                    <a:pt x="72" y="48"/>
                  </a:lnTo>
                  <a:lnTo>
                    <a:pt x="76" y="51"/>
                  </a:lnTo>
                  <a:lnTo>
                    <a:pt x="78" y="55"/>
                  </a:lnTo>
                  <a:lnTo>
                    <a:pt x="81" y="58"/>
                  </a:lnTo>
                  <a:lnTo>
                    <a:pt x="84" y="62"/>
                  </a:lnTo>
                  <a:lnTo>
                    <a:pt x="87" y="65"/>
                  </a:lnTo>
                  <a:lnTo>
                    <a:pt x="90" y="69"/>
                  </a:lnTo>
                  <a:lnTo>
                    <a:pt x="93" y="73"/>
                  </a:lnTo>
                  <a:lnTo>
                    <a:pt x="96" y="77"/>
                  </a:lnTo>
                  <a:lnTo>
                    <a:pt x="98" y="80"/>
                  </a:lnTo>
                  <a:lnTo>
                    <a:pt x="101" y="84"/>
                  </a:lnTo>
                  <a:lnTo>
                    <a:pt x="103" y="88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11" y="101"/>
                  </a:lnTo>
                  <a:lnTo>
                    <a:pt x="113" y="105"/>
                  </a:lnTo>
                  <a:lnTo>
                    <a:pt x="116" y="109"/>
                  </a:lnTo>
                  <a:lnTo>
                    <a:pt x="118" y="114"/>
                  </a:lnTo>
                  <a:lnTo>
                    <a:pt x="120" y="118"/>
                  </a:lnTo>
                  <a:lnTo>
                    <a:pt x="122" y="123"/>
                  </a:lnTo>
                  <a:lnTo>
                    <a:pt x="125" y="128"/>
                  </a:lnTo>
                  <a:lnTo>
                    <a:pt x="127" y="132"/>
                  </a:lnTo>
                  <a:lnTo>
                    <a:pt x="129" y="137"/>
                  </a:lnTo>
                  <a:lnTo>
                    <a:pt x="131" y="142"/>
                  </a:lnTo>
                  <a:lnTo>
                    <a:pt x="133" y="147"/>
                  </a:lnTo>
                  <a:lnTo>
                    <a:pt x="135" y="152"/>
                  </a:lnTo>
                  <a:lnTo>
                    <a:pt x="137" y="157"/>
                  </a:lnTo>
                  <a:lnTo>
                    <a:pt x="138" y="162"/>
                  </a:lnTo>
                  <a:lnTo>
                    <a:pt x="140" y="167"/>
                  </a:lnTo>
                  <a:lnTo>
                    <a:pt x="142" y="172"/>
                  </a:lnTo>
                  <a:lnTo>
                    <a:pt x="144" y="177"/>
                  </a:lnTo>
                  <a:lnTo>
                    <a:pt x="145" y="182"/>
                  </a:lnTo>
                  <a:lnTo>
                    <a:pt x="147" y="188"/>
                  </a:lnTo>
                  <a:lnTo>
                    <a:pt x="148" y="193"/>
                  </a:lnTo>
                  <a:lnTo>
                    <a:pt x="150" y="198"/>
                  </a:lnTo>
                  <a:lnTo>
                    <a:pt x="151" y="204"/>
                  </a:lnTo>
                  <a:lnTo>
                    <a:pt x="152" y="209"/>
                  </a:lnTo>
                  <a:lnTo>
                    <a:pt x="154" y="215"/>
                  </a:lnTo>
                  <a:lnTo>
                    <a:pt x="155" y="220"/>
                  </a:lnTo>
                  <a:lnTo>
                    <a:pt x="156" y="226"/>
                  </a:lnTo>
                  <a:lnTo>
                    <a:pt x="157" y="231"/>
                  </a:lnTo>
                  <a:lnTo>
                    <a:pt x="158" y="237"/>
                  </a:lnTo>
                  <a:lnTo>
                    <a:pt x="159" y="243"/>
                  </a:lnTo>
                  <a:lnTo>
                    <a:pt x="160" y="248"/>
                  </a:lnTo>
                  <a:lnTo>
                    <a:pt x="161" y="254"/>
                  </a:lnTo>
                  <a:lnTo>
                    <a:pt x="161" y="260"/>
                  </a:lnTo>
                  <a:lnTo>
                    <a:pt x="162" y="265"/>
                  </a:lnTo>
                  <a:lnTo>
                    <a:pt x="163" y="271"/>
                  </a:lnTo>
                  <a:lnTo>
                    <a:pt x="163" y="277"/>
                  </a:lnTo>
                  <a:lnTo>
                    <a:pt x="164" y="283"/>
                  </a:lnTo>
                  <a:lnTo>
                    <a:pt x="164" y="288"/>
                  </a:lnTo>
                  <a:lnTo>
                    <a:pt x="165" y="294"/>
                  </a:lnTo>
                  <a:lnTo>
                    <a:pt x="165" y="300"/>
                  </a:lnTo>
                  <a:lnTo>
                    <a:pt x="165" y="306"/>
                  </a:lnTo>
                  <a:lnTo>
                    <a:pt x="166" y="312"/>
                  </a:lnTo>
                  <a:lnTo>
                    <a:pt x="166" y="317"/>
                  </a:lnTo>
                  <a:lnTo>
                    <a:pt x="166" y="323"/>
                  </a:lnTo>
                  <a:lnTo>
                    <a:pt x="166" y="329"/>
                  </a:lnTo>
                  <a:lnTo>
                    <a:pt x="166" y="335"/>
                  </a:lnTo>
                  <a:lnTo>
                    <a:pt x="166" y="341"/>
                  </a:lnTo>
                  <a:lnTo>
                    <a:pt x="166" y="347"/>
                  </a:lnTo>
                  <a:lnTo>
                    <a:pt x="165" y="352"/>
                  </a:lnTo>
                  <a:lnTo>
                    <a:pt x="165" y="358"/>
                  </a:lnTo>
                  <a:lnTo>
                    <a:pt x="165" y="364"/>
                  </a:lnTo>
                  <a:lnTo>
                    <a:pt x="164" y="370"/>
                  </a:lnTo>
                  <a:lnTo>
                    <a:pt x="164" y="376"/>
                  </a:lnTo>
                  <a:lnTo>
                    <a:pt x="163" y="381"/>
                  </a:lnTo>
                  <a:lnTo>
                    <a:pt x="163" y="387"/>
                  </a:lnTo>
                  <a:lnTo>
                    <a:pt x="162" y="393"/>
                  </a:lnTo>
                  <a:lnTo>
                    <a:pt x="161" y="399"/>
                  </a:lnTo>
                  <a:lnTo>
                    <a:pt x="161" y="404"/>
                  </a:lnTo>
                  <a:lnTo>
                    <a:pt x="160" y="410"/>
                  </a:lnTo>
                  <a:lnTo>
                    <a:pt x="159" y="416"/>
                  </a:lnTo>
                  <a:lnTo>
                    <a:pt x="158" y="421"/>
                  </a:lnTo>
                  <a:lnTo>
                    <a:pt x="157" y="427"/>
                  </a:lnTo>
                  <a:lnTo>
                    <a:pt x="156" y="433"/>
                  </a:lnTo>
                  <a:lnTo>
                    <a:pt x="155" y="438"/>
                  </a:lnTo>
                  <a:lnTo>
                    <a:pt x="154" y="444"/>
                  </a:lnTo>
                  <a:lnTo>
                    <a:pt x="152" y="449"/>
                  </a:lnTo>
                  <a:lnTo>
                    <a:pt x="151" y="455"/>
                  </a:lnTo>
                  <a:lnTo>
                    <a:pt x="150" y="460"/>
                  </a:lnTo>
                  <a:lnTo>
                    <a:pt x="148" y="465"/>
                  </a:lnTo>
                  <a:lnTo>
                    <a:pt x="147" y="471"/>
                  </a:lnTo>
                  <a:lnTo>
                    <a:pt x="145" y="476"/>
                  </a:lnTo>
                  <a:lnTo>
                    <a:pt x="144" y="481"/>
                  </a:lnTo>
                  <a:lnTo>
                    <a:pt x="142" y="487"/>
                  </a:lnTo>
                  <a:lnTo>
                    <a:pt x="140" y="492"/>
                  </a:lnTo>
                  <a:lnTo>
                    <a:pt x="138" y="497"/>
                  </a:lnTo>
                  <a:lnTo>
                    <a:pt x="137" y="502"/>
                  </a:lnTo>
                  <a:lnTo>
                    <a:pt x="135" y="507"/>
                  </a:lnTo>
                  <a:lnTo>
                    <a:pt x="133" y="512"/>
                  </a:lnTo>
                  <a:lnTo>
                    <a:pt x="131" y="516"/>
                  </a:lnTo>
                  <a:lnTo>
                    <a:pt x="129" y="521"/>
                  </a:lnTo>
                  <a:lnTo>
                    <a:pt x="127" y="526"/>
                  </a:lnTo>
                  <a:lnTo>
                    <a:pt x="125" y="531"/>
                  </a:lnTo>
                  <a:lnTo>
                    <a:pt x="122" y="536"/>
                  </a:lnTo>
                  <a:lnTo>
                    <a:pt x="120" y="540"/>
                  </a:lnTo>
                  <a:lnTo>
                    <a:pt x="118" y="545"/>
                  </a:lnTo>
                  <a:lnTo>
                    <a:pt x="116" y="549"/>
                  </a:lnTo>
                  <a:lnTo>
                    <a:pt x="113" y="553"/>
                  </a:lnTo>
                  <a:lnTo>
                    <a:pt x="111" y="558"/>
                  </a:lnTo>
                  <a:lnTo>
                    <a:pt x="108" y="562"/>
                  </a:lnTo>
                  <a:lnTo>
                    <a:pt x="106" y="566"/>
                  </a:lnTo>
                  <a:lnTo>
                    <a:pt x="103" y="570"/>
                  </a:lnTo>
                  <a:lnTo>
                    <a:pt x="101" y="574"/>
                  </a:lnTo>
                  <a:lnTo>
                    <a:pt x="98" y="578"/>
                  </a:lnTo>
                  <a:lnTo>
                    <a:pt x="96" y="582"/>
                  </a:lnTo>
                  <a:lnTo>
                    <a:pt x="93" y="586"/>
                  </a:lnTo>
                  <a:lnTo>
                    <a:pt x="90" y="590"/>
                  </a:lnTo>
                  <a:lnTo>
                    <a:pt x="87" y="593"/>
                  </a:lnTo>
                  <a:lnTo>
                    <a:pt x="84" y="597"/>
                  </a:lnTo>
                  <a:lnTo>
                    <a:pt x="81" y="600"/>
                  </a:lnTo>
                  <a:lnTo>
                    <a:pt x="78" y="604"/>
                  </a:lnTo>
                  <a:lnTo>
                    <a:pt x="76" y="607"/>
                  </a:lnTo>
                  <a:lnTo>
                    <a:pt x="72" y="610"/>
                  </a:lnTo>
                  <a:lnTo>
                    <a:pt x="70" y="613"/>
                  </a:lnTo>
                  <a:lnTo>
                    <a:pt x="66" y="616"/>
                  </a:lnTo>
                  <a:lnTo>
                    <a:pt x="64" y="619"/>
                  </a:lnTo>
                  <a:lnTo>
                    <a:pt x="60" y="622"/>
                  </a:lnTo>
                  <a:lnTo>
                    <a:pt x="57" y="625"/>
                  </a:lnTo>
                  <a:lnTo>
                    <a:pt x="54" y="628"/>
                  </a:lnTo>
                  <a:lnTo>
                    <a:pt x="51" y="630"/>
                  </a:lnTo>
                  <a:lnTo>
                    <a:pt x="48" y="633"/>
                  </a:lnTo>
                  <a:lnTo>
                    <a:pt x="44" y="635"/>
                  </a:lnTo>
                  <a:lnTo>
                    <a:pt x="41" y="638"/>
                  </a:lnTo>
                  <a:lnTo>
                    <a:pt x="38" y="640"/>
                  </a:lnTo>
                  <a:lnTo>
                    <a:pt x="35" y="642"/>
                  </a:lnTo>
                  <a:lnTo>
                    <a:pt x="31" y="644"/>
                  </a:lnTo>
                  <a:lnTo>
                    <a:pt x="28" y="646"/>
                  </a:lnTo>
                  <a:lnTo>
                    <a:pt x="24" y="648"/>
                  </a:lnTo>
                  <a:lnTo>
                    <a:pt x="21" y="650"/>
                  </a:lnTo>
                  <a:lnTo>
                    <a:pt x="18" y="651"/>
                  </a:lnTo>
                  <a:lnTo>
                    <a:pt x="14" y="653"/>
                  </a:lnTo>
                  <a:lnTo>
                    <a:pt x="14" y="653"/>
                  </a:lnTo>
                </a:path>
              </a:pathLst>
            </a:custGeom>
            <a:solidFill>
              <a:srgbClr val="BBE0E3"/>
            </a:solidFill>
            <a:ln w="952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00177" name="Freeform 49"/>
            <p:cNvSpPr>
              <a:spLocks/>
            </p:cNvSpPr>
            <p:nvPr/>
          </p:nvSpPr>
          <p:spPr bwMode="auto">
            <a:xfrm>
              <a:off x="2484" y="3096"/>
              <a:ext cx="154" cy="551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6" y="6"/>
                </a:cxn>
                <a:cxn ang="0">
                  <a:pos x="25" y="10"/>
                </a:cxn>
                <a:cxn ang="0">
                  <a:pos x="35" y="16"/>
                </a:cxn>
                <a:cxn ang="0">
                  <a:pos x="44" y="21"/>
                </a:cxn>
                <a:cxn ang="0">
                  <a:pos x="53" y="28"/>
                </a:cxn>
                <a:cxn ang="0">
                  <a:pos x="62" y="35"/>
                </a:cxn>
                <a:cxn ang="0">
                  <a:pos x="70" y="43"/>
                </a:cxn>
                <a:cxn ang="0">
                  <a:pos x="78" y="52"/>
                </a:cxn>
                <a:cxn ang="0">
                  <a:pos x="86" y="61"/>
                </a:cxn>
                <a:cxn ang="0">
                  <a:pos x="93" y="71"/>
                </a:cxn>
                <a:cxn ang="0">
                  <a:pos x="101" y="81"/>
                </a:cxn>
                <a:cxn ang="0">
                  <a:pos x="107" y="92"/>
                </a:cxn>
                <a:cxn ang="0">
                  <a:pos x="114" y="103"/>
                </a:cxn>
                <a:cxn ang="0">
                  <a:pos x="119" y="116"/>
                </a:cxn>
                <a:cxn ang="0">
                  <a:pos x="125" y="128"/>
                </a:cxn>
                <a:cxn ang="0">
                  <a:pos x="130" y="141"/>
                </a:cxn>
                <a:cxn ang="0">
                  <a:pos x="135" y="154"/>
                </a:cxn>
                <a:cxn ang="0">
                  <a:pos x="139" y="167"/>
                </a:cxn>
                <a:cxn ang="0">
                  <a:pos x="142" y="181"/>
                </a:cxn>
                <a:cxn ang="0">
                  <a:pos x="146" y="195"/>
                </a:cxn>
                <a:cxn ang="0">
                  <a:pos x="148" y="209"/>
                </a:cxn>
                <a:cxn ang="0">
                  <a:pos x="151" y="224"/>
                </a:cxn>
                <a:cxn ang="0">
                  <a:pos x="152" y="238"/>
                </a:cxn>
                <a:cxn ang="0">
                  <a:pos x="153" y="253"/>
                </a:cxn>
                <a:cxn ang="0">
                  <a:pos x="154" y="268"/>
                </a:cxn>
                <a:cxn ang="0">
                  <a:pos x="154" y="283"/>
                </a:cxn>
                <a:cxn ang="0">
                  <a:pos x="153" y="298"/>
                </a:cxn>
                <a:cxn ang="0">
                  <a:pos x="152" y="312"/>
                </a:cxn>
                <a:cxn ang="0">
                  <a:pos x="151" y="327"/>
                </a:cxn>
                <a:cxn ang="0">
                  <a:pos x="149" y="341"/>
                </a:cxn>
                <a:cxn ang="0">
                  <a:pos x="147" y="356"/>
                </a:cxn>
                <a:cxn ang="0">
                  <a:pos x="143" y="370"/>
                </a:cxn>
                <a:cxn ang="0">
                  <a:pos x="140" y="384"/>
                </a:cxn>
                <a:cxn ang="0">
                  <a:pos x="136" y="397"/>
                </a:cxn>
                <a:cxn ang="0">
                  <a:pos x="132" y="411"/>
                </a:cxn>
                <a:cxn ang="0">
                  <a:pos x="127" y="423"/>
                </a:cxn>
                <a:cxn ang="0">
                  <a:pos x="121" y="436"/>
                </a:cxn>
                <a:cxn ang="0">
                  <a:pos x="115" y="448"/>
                </a:cxn>
                <a:cxn ang="0">
                  <a:pos x="109" y="459"/>
                </a:cxn>
                <a:cxn ang="0">
                  <a:pos x="103" y="471"/>
                </a:cxn>
                <a:cxn ang="0">
                  <a:pos x="96" y="481"/>
                </a:cxn>
                <a:cxn ang="0">
                  <a:pos x="88" y="491"/>
                </a:cxn>
                <a:cxn ang="0">
                  <a:pos x="81" y="500"/>
                </a:cxn>
                <a:cxn ang="0">
                  <a:pos x="73" y="509"/>
                </a:cxn>
                <a:cxn ang="0">
                  <a:pos x="64" y="517"/>
                </a:cxn>
                <a:cxn ang="0">
                  <a:pos x="56" y="525"/>
                </a:cxn>
                <a:cxn ang="0">
                  <a:pos x="47" y="532"/>
                </a:cxn>
                <a:cxn ang="0">
                  <a:pos x="38" y="538"/>
                </a:cxn>
                <a:cxn ang="0">
                  <a:pos x="29" y="543"/>
                </a:cxn>
                <a:cxn ang="0">
                  <a:pos x="19" y="548"/>
                </a:cxn>
                <a:cxn ang="0">
                  <a:pos x="13" y="551"/>
                </a:cxn>
              </a:cxnLst>
              <a:rect l="0" t="0" r="r" b="b"/>
              <a:pathLst>
                <a:path w="154" h="551">
                  <a:moveTo>
                    <a:pt x="0" y="0"/>
                  </a:moveTo>
                  <a:lnTo>
                    <a:pt x="3" y="1"/>
                  </a:lnTo>
                  <a:lnTo>
                    <a:pt x="6" y="2"/>
                  </a:lnTo>
                  <a:lnTo>
                    <a:pt x="9" y="3"/>
                  </a:lnTo>
                  <a:lnTo>
                    <a:pt x="13" y="5"/>
                  </a:lnTo>
                  <a:lnTo>
                    <a:pt x="16" y="6"/>
                  </a:lnTo>
                  <a:lnTo>
                    <a:pt x="19" y="7"/>
                  </a:lnTo>
                  <a:lnTo>
                    <a:pt x="22" y="9"/>
                  </a:lnTo>
                  <a:lnTo>
                    <a:pt x="25" y="10"/>
                  </a:lnTo>
                  <a:lnTo>
                    <a:pt x="29" y="12"/>
                  </a:lnTo>
                  <a:lnTo>
                    <a:pt x="32" y="14"/>
                  </a:lnTo>
                  <a:lnTo>
                    <a:pt x="35" y="16"/>
                  </a:lnTo>
                  <a:lnTo>
                    <a:pt x="38" y="17"/>
                  </a:lnTo>
                  <a:lnTo>
                    <a:pt x="41" y="20"/>
                  </a:lnTo>
                  <a:lnTo>
                    <a:pt x="44" y="21"/>
                  </a:lnTo>
                  <a:lnTo>
                    <a:pt x="47" y="23"/>
                  </a:lnTo>
                  <a:lnTo>
                    <a:pt x="50" y="26"/>
                  </a:lnTo>
                  <a:lnTo>
                    <a:pt x="53" y="28"/>
                  </a:lnTo>
                  <a:lnTo>
                    <a:pt x="56" y="31"/>
                  </a:lnTo>
                  <a:lnTo>
                    <a:pt x="59" y="33"/>
                  </a:lnTo>
                  <a:lnTo>
                    <a:pt x="62" y="35"/>
                  </a:lnTo>
                  <a:lnTo>
                    <a:pt x="64" y="38"/>
                  </a:lnTo>
                  <a:lnTo>
                    <a:pt x="67" y="40"/>
                  </a:lnTo>
                  <a:lnTo>
                    <a:pt x="70" y="43"/>
                  </a:lnTo>
                  <a:lnTo>
                    <a:pt x="73" y="46"/>
                  </a:lnTo>
                  <a:lnTo>
                    <a:pt x="75" y="49"/>
                  </a:lnTo>
                  <a:lnTo>
                    <a:pt x="78" y="52"/>
                  </a:lnTo>
                  <a:lnTo>
                    <a:pt x="81" y="55"/>
                  </a:lnTo>
                  <a:lnTo>
                    <a:pt x="83" y="58"/>
                  </a:lnTo>
                  <a:lnTo>
                    <a:pt x="86" y="61"/>
                  </a:lnTo>
                  <a:lnTo>
                    <a:pt x="88" y="64"/>
                  </a:lnTo>
                  <a:lnTo>
                    <a:pt x="91" y="68"/>
                  </a:lnTo>
                  <a:lnTo>
                    <a:pt x="93" y="71"/>
                  </a:lnTo>
                  <a:lnTo>
                    <a:pt x="96" y="74"/>
                  </a:lnTo>
                  <a:lnTo>
                    <a:pt x="98" y="78"/>
                  </a:lnTo>
                  <a:lnTo>
                    <a:pt x="101" y="81"/>
                  </a:lnTo>
                  <a:lnTo>
                    <a:pt x="103" y="85"/>
                  </a:lnTo>
                  <a:lnTo>
                    <a:pt x="105" y="89"/>
                  </a:lnTo>
                  <a:lnTo>
                    <a:pt x="107" y="92"/>
                  </a:lnTo>
                  <a:lnTo>
                    <a:pt x="109" y="96"/>
                  </a:lnTo>
                  <a:lnTo>
                    <a:pt x="112" y="100"/>
                  </a:lnTo>
                  <a:lnTo>
                    <a:pt x="114" y="103"/>
                  </a:lnTo>
                  <a:lnTo>
                    <a:pt x="115" y="107"/>
                  </a:lnTo>
                  <a:lnTo>
                    <a:pt x="118" y="112"/>
                  </a:lnTo>
                  <a:lnTo>
                    <a:pt x="119" y="116"/>
                  </a:lnTo>
                  <a:lnTo>
                    <a:pt x="121" y="119"/>
                  </a:lnTo>
                  <a:lnTo>
                    <a:pt x="123" y="124"/>
                  </a:lnTo>
                  <a:lnTo>
                    <a:pt x="125" y="128"/>
                  </a:lnTo>
                  <a:lnTo>
                    <a:pt x="127" y="132"/>
                  </a:lnTo>
                  <a:lnTo>
                    <a:pt x="128" y="136"/>
                  </a:lnTo>
                  <a:lnTo>
                    <a:pt x="130" y="141"/>
                  </a:lnTo>
                  <a:lnTo>
                    <a:pt x="132" y="145"/>
                  </a:lnTo>
                  <a:lnTo>
                    <a:pt x="133" y="149"/>
                  </a:lnTo>
                  <a:lnTo>
                    <a:pt x="135" y="154"/>
                  </a:lnTo>
                  <a:lnTo>
                    <a:pt x="136" y="158"/>
                  </a:lnTo>
                  <a:lnTo>
                    <a:pt x="137" y="163"/>
                  </a:lnTo>
                  <a:lnTo>
                    <a:pt x="139" y="167"/>
                  </a:lnTo>
                  <a:lnTo>
                    <a:pt x="140" y="172"/>
                  </a:lnTo>
                  <a:lnTo>
                    <a:pt x="141" y="176"/>
                  </a:lnTo>
                  <a:lnTo>
                    <a:pt x="142" y="181"/>
                  </a:lnTo>
                  <a:lnTo>
                    <a:pt x="143" y="186"/>
                  </a:lnTo>
                  <a:lnTo>
                    <a:pt x="144" y="190"/>
                  </a:lnTo>
                  <a:lnTo>
                    <a:pt x="146" y="195"/>
                  </a:lnTo>
                  <a:lnTo>
                    <a:pt x="147" y="200"/>
                  </a:lnTo>
                  <a:lnTo>
                    <a:pt x="147" y="204"/>
                  </a:lnTo>
                  <a:lnTo>
                    <a:pt x="148" y="209"/>
                  </a:lnTo>
                  <a:lnTo>
                    <a:pt x="149" y="214"/>
                  </a:lnTo>
                  <a:lnTo>
                    <a:pt x="150" y="219"/>
                  </a:lnTo>
                  <a:lnTo>
                    <a:pt x="151" y="224"/>
                  </a:lnTo>
                  <a:lnTo>
                    <a:pt x="151" y="229"/>
                  </a:lnTo>
                  <a:lnTo>
                    <a:pt x="152" y="233"/>
                  </a:lnTo>
                  <a:lnTo>
                    <a:pt x="152" y="238"/>
                  </a:lnTo>
                  <a:lnTo>
                    <a:pt x="152" y="243"/>
                  </a:lnTo>
                  <a:lnTo>
                    <a:pt x="153" y="248"/>
                  </a:lnTo>
                  <a:lnTo>
                    <a:pt x="153" y="253"/>
                  </a:lnTo>
                  <a:lnTo>
                    <a:pt x="153" y="258"/>
                  </a:lnTo>
                  <a:lnTo>
                    <a:pt x="154" y="263"/>
                  </a:lnTo>
                  <a:lnTo>
                    <a:pt x="154" y="268"/>
                  </a:lnTo>
                  <a:lnTo>
                    <a:pt x="154" y="273"/>
                  </a:lnTo>
                  <a:lnTo>
                    <a:pt x="154" y="278"/>
                  </a:lnTo>
                  <a:lnTo>
                    <a:pt x="154" y="283"/>
                  </a:lnTo>
                  <a:lnTo>
                    <a:pt x="154" y="288"/>
                  </a:lnTo>
                  <a:lnTo>
                    <a:pt x="154" y="293"/>
                  </a:lnTo>
                  <a:lnTo>
                    <a:pt x="153" y="298"/>
                  </a:lnTo>
                  <a:lnTo>
                    <a:pt x="153" y="303"/>
                  </a:lnTo>
                  <a:lnTo>
                    <a:pt x="153" y="307"/>
                  </a:lnTo>
                  <a:lnTo>
                    <a:pt x="152" y="312"/>
                  </a:lnTo>
                  <a:lnTo>
                    <a:pt x="152" y="317"/>
                  </a:lnTo>
                  <a:lnTo>
                    <a:pt x="152" y="322"/>
                  </a:lnTo>
                  <a:lnTo>
                    <a:pt x="151" y="327"/>
                  </a:lnTo>
                  <a:lnTo>
                    <a:pt x="151" y="332"/>
                  </a:lnTo>
                  <a:lnTo>
                    <a:pt x="150" y="337"/>
                  </a:lnTo>
                  <a:lnTo>
                    <a:pt x="149" y="341"/>
                  </a:lnTo>
                  <a:lnTo>
                    <a:pt x="148" y="346"/>
                  </a:lnTo>
                  <a:lnTo>
                    <a:pt x="147" y="351"/>
                  </a:lnTo>
                  <a:lnTo>
                    <a:pt x="147" y="356"/>
                  </a:lnTo>
                  <a:lnTo>
                    <a:pt x="146" y="360"/>
                  </a:lnTo>
                  <a:lnTo>
                    <a:pt x="144" y="365"/>
                  </a:lnTo>
                  <a:lnTo>
                    <a:pt x="143" y="370"/>
                  </a:lnTo>
                  <a:lnTo>
                    <a:pt x="142" y="374"/>
                  </a:lnTo>
                  <a:lnTo>
                    <a:pt x="141" y="379"/>
                  </a:lnTo>
                  <a:lnTo>
                    <a:pt x="140" y="384"/>
                  </a:lnTo>
                  <a:lnTo>
                    <a:pt x="139" y="388"/>
                  </a:lnTo>
                  <a:lnTo>
                    <a:pt x="137" y="393"/>
                  </a:lnTo>
                  <a:lnTo>
                    <a:pt x="136" y="397"/>
                  </a:lnTo>
                  <a:lnTo>
                    <a:pt x="135" y="402"/>
                  </a:lnTo>
                  <a:lnTo>
                    <a:pt x="133" y="406"/>
                  </a:lnTo>
                  <a:lnTo>
                    <a:pt x="132" y="411"/>
                  </a:lnTo>
                  <a:lnTo>
                    <a:pt x="130" y="415"/>
                  </a:lnTo>
                  <a:lnTo>
                    <a:pt x="128" y="419"/>
                  </a:lnTo>
                  <a:lnTo>
                    <a:pt x="127" y="423"/>
                  </a:lnTo>
                  <a:lnTo>
                    <a:pt x="125" y="428"/>
                  </a:lnTo>
                  <a:lnTo>
                    <a:pt x="123" y="432"/>
                  </a:lnTo>
                  <a:lnTo>
                    <a:pt x="121" y="436"/>
                  </a:lnTo>
                  <a:lnTo>
                    <a:pt x="119" y="440"/>
                  </a:lnTo>
                  <a:lnTo>
                    <a:pt x="118" y="444"/>
                  </a:lnTo>
                  <a:lnTo>
                    <a:pt x="115" y="448"/>
                  </a:lnTo>
                  <a:lnTo>
                    <a:pt x="114" y="452"/>
                  </a:lnTo>
                  <a:lnTo>
                    <a:pt x="112" y="456"/>
                  </a:lnTo>
                  <a:lnTo>
                    <a:pt x="109" y="459"/>
                  </a:lnTo>
                  <a:lnTo>
                    <a:pt x="107" y="463"/>
                  </a:lnTo>
                  <a:lnTo>
                    <a:pt x="105" y="467"/>
                  </a:lnTo>
                  <a:lnTo>
                    <a:pt x="103" y="471"/>
                  </a:lnTo>
                  <a:lnTo>
                    <a:pt x="101" y="474"/>
                  </a:lnTo>
                  <a:lnTo>
                    <a:pt x="98" y="478"/>
                  </a:lnTo>
                  <a:lnTo>
                    <a:pt x="96" y="481"/>
                  </a:lnTo>
                  <a:lnTo>
                    <a:pt x="93" y="485"/>
                  </a:lnTo>
                  <a:lnTo>
                    <a:pt x="91" y="488"/>
                  </a:lnTo>
                  <a:lnTo>
                    <a:pt x="88" y="491"/>
                  </a:lnTo>
                  <a:lnTo>
                    <a:pt x="86" y="494"/>
                  </a:lnTo>
                  <a:lnTo>
                    <a:pt x="83" y="498"/>
                  </a:lnTo>
                  <a:lnTo>
                    <a:pt x="81" y="500"/>
                  </a:lnTo>
                  <a:lnTo>
                    <a:pt x="78" y="504"/>
                  </a:lnTo>
                  <a:lnTo>
                    <a:pt x="75" y="507"/>
                  </a:lnTo>
                  <a:lnTo>
                    <a:pt x="73" y="509"/>
                  </a:lnTo>
                  <a:lnTo>
                    <a:pt x="70" y="512"/>
                  </a:lnTo>
                  <a:lnTo>
                    <a:pt x="67" y="515"/>
                  </a:lnTo>
                  <a:lnTo>
                    <a:pt x="64" y="517"/>
                  </a:lnTo>
                  <a:lnTo>
                    <a:pt x="62" y="520"/>
                  </a:lnTo>
                  <a:lnTo>
                    <a:pt x="59" y="523"/>
                  </a:lnTo>
                  <a:lnTo>
                    <a:pt x="56" y="525"/>
                  </a:lnTo>
                  <a:lnTo>
                    <a:pt x="53" y="527"/>
                  </a:lnTo>
                  <a:lnTo>
                    <a:pt x="50" y="530"/>
                  </a:lnTo>
                  <a:lnTo>
                    <a:pt x="47" y="532"/>
                  </a:lnTo>
                  <a:lnTo>
                    <a:pt x="44" y="534"/>
                  </a:lnTo>
                  <a:lnTo>
                    <a:pt x="41" y="536"/>
                  </a:lnTo>
                  <a:lnTo>
                    <a:pt x="38" y="538"/>
                  </a:lnTo>
                  <a:lnTo>
                    <a:pt x="35" y="540"/>
                  </a:lnTo>
                  <a:lnTo>
                    <a:pt x="32" y="542"/>
                  </a:lnTo>
                  <a:lnTo>
                    <a:pt x="29" y="543"/>
                  </a:lnTo>
                  <a:lnTo>
                    <a:pt x="25" y="545"/>
                  </a:lnTo>
                  <a:lnTo>
                    <a:pt x="22" y="547"/>
                  </a:lnTo>
                  <a:lnTo>
                    <a:pt x="19" y="548"/>
                  </a:lnTo>
                  <a:lnTo>
                    <a:pt x="16" y="550"/>
                  </a:lnTo>
                  <a:lnTo>
                    <a:pt x="13" y="551"/>
                  </a:lnTo>
                  <a:lnTo>
                    <a:pt x="13" y="551"/>
                  </a:lnTo>
                </a:path>
              </a:pathLst>
            </a:custGeom>
            <a:solidFill>
              <a:srgbClr val="BBE0E3"/>
            </a:solidFill>
            <a:ln w="952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00178" name="Freeform 50"/>
            <p:cNvSpPr>
              <a:spLocks/>
            </p:cNvSpPr>
            <p:nvPr/>
          </p:nvSpPr>
          <p:spPr bwMode="auto">
            <a:xfrm>
              <a:off x="2391" y="3134"/>
              <a:ext cx="162" cy="50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17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6" y="19"/>
                </a:cxn>
                <a:cxn ang="0">
                  <a:pos x="56" y="25"/>
                </a:cxn>
                <a:cxn ang="0">
                  <a:pos x="65" y="32"/>
                </a:cxn>
                <a:cxn ang="0">
                  <a:pos x="74" y="39"/>
                </a:cxn>
                <a:cxn ang="0">
                  <a:pos x="82" y="47"/>
                </a:cxn>
                <a:cxn ang="0">
                  <a:pos x="90" y="56"/>
                </a:cxn>
                <a:cxn ang="0">
                  <a:pos x="98" y="65"/>
                </a:cxn>
                <a:cxn ang="0">
                  <a:pos x="106" y="74"/>
                </a:cxn>
                <a:cxn ang="0">
                  <a:pos x="113" y="84"/>
                </a:cxn>
                <a:cxn ang="0">
                  <a:pos x="119" y="95"/>
                </a:cxn>
                <a:cxn ang="0">
                  <a:pos x="125" y="106"/>
                </a:cxn>
                <a:cxn ang="0">
                  <a:pos x="132" y="117"/>
                </a:cxn>
                <a:cxn ang="0">
                  <a:pos x="137" y="129"/>
                </a:cxn>
                <a:cxn ang="0">
                  <a:pos x="141" y="140"/>
                </a:cxn>
                <a:cxn ang="0">
                  <a:pos x="146" y="153"/>
                </a:cxn>
                <a:cxn ang="0">
                  <a:pos x="150" y="165"/>
                </a:cxn>
                <a:cxn ang="0">
                  <a:pos x="153" y="178"/>
                </a:cxn>
                <a:cxn ang="0">
                  <a:pos x="156" y="191"/>
                </a:cxn>
                <a:cxn ang="0">
                  <a:pos x="158" y="204"/>
                </a:cxn>
                <a:cxn ang="0">
                  <a:pos x="160" y="218"/>
                </a:cxn>
                <a:cxn ang="0">
                  <a:pos x="161" y="231"/>
                </a:cxn>
                <a:cxn ang="0">
                  <a:pos x="162" y="245"/>
                </a:cxn>
                <a:cxn ang="0">
                  <a:pos x="162" y="258"/>
                </a:cxn>
                <a:cxn ang="0">
                  <a:pos x="161" y="272"/>
                </a:cxn>
                <a:cxn ang="0">
                  <a:pos x="160" y="285"/>
                </a:cxn>
                <a:cxn ang="0">
                  <a:pos x="159" y="299"/>
                </a:cxn>
                <a:cxn ang="0">
                  <a:pos x="157" y="312"/>
                </a:cxn>
                <a:cxn ang="0">
                  <a:pos x="154" y="325"/>
                </a:cxn>
                <a:cxn ang="0">
                  <a:pos x="151" y="338"/>
                </a:cxn>
                <a:cxn ang="0">
                  <a:pos x="147" y="351"/>
                </a:cxn>
                <a:cxn ang="0">
                  <a:pos x="143" y="363"/>
                </a:cxn>
                <a:cxn ang="0">
                  <a:pos x="138" y="375"/>
                </a:cxn>
                <a:cxn ang="0">
                  <a:pos x="133" y="387"/>
                </a:cxn>
                <a:cxn ang="0">
                  <a:pos x="128" y="398"/>
                </a:cxn>
                <a:cxn ang="0">
                  <a:pos x="122" y="409"/>
                </a:cxn>
                <a:cxn ang="0">
                  <a:pos x="115" y="420"/>
                </a:cxn>
                <a:cxn ang="0">
                  <a:pos x="108" y="430"/>
                </a:cxn>
                <a:cxn ang="0">
                  <a:pos x="101" y="440"/>
                </a:cxn>
                <a:cxn ang="0">
                  <a:pos x="93" y="449"/>
                </a:cxn>
                <a:cxn ang="0">
                  <a:pos x="85" y="458"/>
                </a:cxn>
                <a:cxn ang="0">
                  <a:pos x="77" y="465"/>
                </a:cxn>
                <a:cxn ang="0">
                  <a:pos x="68" y="473"/>
                </a:cxn>
                <a:cxn ang="0">
                  <a:pos x="59" y="480"/>
                </a:cxn>
                <a:cxn ang="0">
                  <a:pos x="49" y="486"/>
                </a:cxn>
                <a:cxn ang="0">
                  <a:pos x="40" y="492"/>
                </a:cxn>
                <a:cxn ang="0">
                  <a:pos x="30" y="496"/>
                </a:cxn>
                <a:cxn ang="0">
                  <a:pos x="20" y="501"/>
                </a:cxn>
                <a:cxn ang="0">
                  <a:pos x="14" y="504"/>
                </a:cxn>
              </a:cxnLst>
              <a:rect l="0" t="0" r="r" b="b"/>
              <a:pathLst>
                <a:path w="162" h="504">
                  <a:moveTo>
                    <a:pt x="0" y="0"/>
                  </a:moveTo>
                  <a:lnTo>
                    <a:pt x="3" y="1"/>
                  </a:lnTo>
                  <a:lnTo>
                    <a:pt x="7" y="2"/>
                  </a:lnTo>
                  <a:lnTo>
                    <a:pt x="10" y="3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20" y="6"/>
                  </a:lnTo>
                  <a:lnTo>
                    <a:pt x="23" y="8"/>
                  </a:lnTo>
                  <a:lnTo>
                    <a:pt x="27" y="9"/>
                  </a:lnTo>
                  <a:lnTo>
                    <a:pt x="30" y="11"/>
                  </a:lnTo>
                  <a:lnTo>
                    <a:pt x="33" y="12"/>
                  </a:lnTo>
                  <a:lnTo>
                    <a:pt x="37" y="14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46" y="19"/>
                  </a:lnTo>
                  <a:lnTo>
                    <a:pt x="49" y="21"/>
                  </a:lnTo>
                  <a:lnTo>
                    <a:pt x="52" y="23"/>
                  </a:lnTo>
                  <a:lnTo>
                    <a:pt x="56" y="25"/>
                  </a:lnTo>
                  <a:lnTo>
                    <a:pt x="59" y="28"/>
                  </a:lnTo>
                  <a:lnTo>
                    <a:pt x="62" y="30"/>
                  </a:lnTo>
                  <a:lnTo>
                    <a:pt x="65" y="32"/>
                  </a:lnTo>
                  <a:lnTo>
                    <a:pt x="68" y="34"/>
                  </a:lnTo>
                  <a:lnTo>
                    <a:pt x="71" y="37"/>
                  </a:lnTo>
                  <a:lnTo>
                    <a:pt x="74" y="39"/>
                  </a:lnTo>
                  <a:lnTo>
                    <a:pt x="77" y="42"/>
                  </a:lnTo>
                  <a:lnTo>
                    <a:pt x="79" y="45"/>
                  </a:lnTo>
                  <a:lnTo>
                    <a:pt x="82" y="47"/>
                  </a:lnTo>
                  <a:lnTo>
                    <a:pt x="85" y="50"/>
                  </a:lnTo>
                  <a:lnTo>
                    <a:pt x="88" y="53"/>
                  </a:lnTo>
                  <a:lnTo>
                    <a:pt x="90" y="56"/>
                  </a:lnTo>
                  <a:lnTo>
                    <a:pt x="93" y="59"/>
                  </a:lnTo>
                  <a:lnTo>
                    <a:pt x="96" y="62"/>
                  </a:lnTo>
                  <a:lnTo>
                    <a:pt x="98" y="65"/>
                  </a:lnTo>
                  <a:lnTo>
                    <a:pt x="101" y="68"/>
                  </a:lnTo>
                  <a:lnTo>
                    <a:pt x="103" y="71"/>
                  </a:lnTo>
                  <a:lnTo>
                    <a:pt x="106" y="74"/>
                  </a:lnTo>
                  <a:lnTo>
                    <a:pt x="108" y="78"/>
                  </a:lnTo>
                  <a:lnTo>
                    <a:pt x="111" y="81"/>
                  </a:lnTo>
                  <a:lnTo>
                    <a:pt x="113" y="84"/>
                  </a:lnTo>
                  <a:lnTo>
                    <a:pt x="115" y="87"/>
                  </a:lnTo>
                  <a:lnTo>
                    <a:pt x="117" y="91"/>
                  </a:lnTo>
                  <a:lnTo>
                    <a:pt x="119" y="95"/>
                  </a:lnTo>
                  <a:lnTo>
                    <a:pt x="122" y="98"/>
                  </a:lnTo>
                  <a:lnTo>
                    <a:pt x="124" y="102"/>
                  </a:lnTo>
                  <a:lnTo>
                    <a:pt x="125" y="106"/>
                  </a:lnTo>
                  <a:lnTo>
                    <a:pt x="128" y="109"/>
                  </a:lnTo>
                  <a:lnTo>
                    <a:pt x="129" y="113"/>
                  </a:lnTo>
                  <a:lnTo>
                    <a:pt x="132" y="117"/>
                  </a:lnTo>
                  <a:lnTo>
                    <a:pt x="133" y="121"/>
                  </a:lnTo>
                  <a:lnTo>
                    <a:pt x="135" y="124"/>
                  </a:lnTo>
                  <a:lnTo>
                    <a:pt x="137" y="129"/>
                  </a:lnTo>
                  <a:lnTo>
                    <a:pt x="138" y="132"/>
                  </a:lnTo>
                  <a:lnTo>
                    <a:pt x="140" y="136"/>
                  </a:lnTo>
                  <a:lnTo>
                    <a:pt x="141" y="140"/>
                  </a:lnTo>
                  <a:lnTo>
                    <a:pt x="143" y="144"/>
                  </a:lnTo>
                  <a:lnTo>
                    <a:pt x="145" y="149"/>
                  </a:lnTo>
                  <a:lnTo>
                    <a:pt x="146" y="153"/>
                  </a:lnTo>
                  <a:lnTo>
                    <a:pt x="147" y="157"/>
                  </a:lnTo>
                  <a:lnTo>
                    <a:pt x="149" y="161"/>
                  </a:lnTo>
                  <a:lnTo>
                    <a:pt x="150" y="165"/>
                  </a:lnTo>
                  <a:lnTo>
                    <a:pt x="151" y="170"/>
                  </a:lnTo>
                  <a:lnTo>
                    <a:pt x="152" y="174"/>
                  </a:lnTo>
                  <a:lnTo>
                    <a:pt x="153" y="178"/>
                  </a:lnTo>
                  <a:lnTo>
                    <a:pt x="154" y="182"/>
                  </a:lnTo>
                  <a:lnTo>
                    <a:pt x="155" y="187"/>
                  </a:lnTo>
                  <a:lnTo>
                    <a:pt x="156" y="191"/>
                  </a:lnTo>
                  <a:lnTo>
                    <a:pt x="157" y="195"/>
                  </a:lnTo>
                  <a:lnTo>
                    <a:pt x="157" y="200"/>
                  </a:lnTo>
                  <a:lnTo>
                    <a:pt x="158" y="204"/>
                  </a:lnTo>
                  <a:lnTo>
                    <a:pt x="159" y="209"/>
                  </a:lnTo>
                  <a:lnTo>
                    <a:pt x="160" y="213"/>
                  </a:lnTo>
                  <a:lnTo>
                    <a:pt x="160" y="218"/>
                  </a:lnTo>
                  <a:lnTo>
                    <a:pt x="160" y="222"/>
                  </a:lnTo>
                  <a:lnTo>
                    <a:pt x="161" y="227"/>
                  </a:lnTo>
                  <a:lnTo>
                    <a:pt x="161" y="231"/>
                  </a:lnTo>
                  <a:lnTo>
                    <a:pt x="161" y="236"/>
                  </a:lnTo>
                  <a:lnTo>
                    <a:pt x="162" y="240"/>
                  </a:lnTo>
                  <a:lnTo>
                    <a:pt x="162" y="245"/>
                  </a:lnTo>
                  <a:lnTo>
                    <a:pt x="162" y="249"/>
                  </a:lnTo>
                  <a:lnTo>
                    <a:pt x="162" y="254"/>
                  </a:lnTo>
                  <a:lnTo>
                    <a:pt x="162" y="258"/>
                  </a:lnTo>
                  <a:lnTo>
                    <a:pt x="162" y="263"/>
                  </a:lnTo>
                  <a:lnTo>
                    <a:pt x="162" y="267"/>
                  </a:lnTo>
                  <a:lnTo>
                    <a:pt x="161" y="272"/>
                  </a:lnTo>
                  <a:lnTo>
                    <a:pt x="161" y="276"/>
                  </a:lnTo>
                  <a:lnTo>
                    <a:pt x="161" y="281"/>
                  </a:lnTo>
                  <a:lnTo>
                    <a:pt x="160" y="285"/>
                  </a:lnTo>
                  <a:lnTo>
                    <a:pt x="160" y="290"/>
                  </a:lnTo>
                  <a:lnTo>
                    <a:pt x="160" y="294"/>
                  </a:lnTo>
                  <a:lnTo>
                    <a:pt x="159" y="299"/>
                  </a:lnTo>
                  <a:lnTo>
                    <a:pt x="158" y="303"/>
                  </a:lnTo>
                  <a:lnTo>
                    <a:pt x="157" y="307"/>
                  </a:lnTo>
                  <a:lnTo>
                    <a:pt x="157" y="312"/>
                  </a:lnTo>
                  <a:lnTo>
                    <a:pt x="156" y="316"/>
                  </a:lnTo>
                  <a:lnTo>
                    <a:pt x="155" y="320"/>
                  </a:lnTo>
                  <a:lnTo>
                    <a:pt x="154" y="325"/>
                  </a:lnTo>
                  <a:lnTo>
                    <a:pt x="153" y="329"/>
                  </a:lnTo>
                  <a:lnTo>
                    <a:pt x="152" y="334"/>
                  </a:lnTo>
                  <a:lnTo>
                    <a:pt x="151" y="338"/>
                  </a:lnTo>
                  <a:lnTo>
                    <a:pt x="150" y="342"/>
                  </a:lnTo>
                  <a:lnTo>
                    <a:pt x="149" y="346"/>
                  </a:lnTo>
                  <a:lnTo>
                    <a:pt x="147" y="351"/>
                  </a:lnTo>
                  <a:lnTo>
                    <a:pt x="146" y="355"/>
                  </a:lnTo>
                  <a:lnTo>
                    <a:pt x="145" y="359"/>
                  </a:lnTo>
                  <a:lnTo>
                    <a:pt x="143" y="363"/>
                  </a:lnTo>
                  <a:lnTo>
                    <a:pt x="141" y="367"/>
                  </a:lnTo>
                  <a:lnTo>
                    <a:pt x="140" y="371"/>
                  </a:lnTo>
                  <a:lnTo>
                    <a:pt x="138" y="375"/>
                  </a:lnTo>
                  <a:lnTo>
                    <a:pt x="137" y="379"/>
                  </a:lnTo>
                  <a:lnTo>
                    <a:pt x="135" y="383"/>
                  </a:lnTo>
                  <a:lnTo>
                    <a:pt x="133" y="387"/>
                  </a:lnTo>
                  <a:lnTo>
                    <a:pt x="132" y="391"/>
                  </a:lnTo>
                  <a:lnTo>
                    <a:pt x="129" y="394"/>
                  </a:lnTo>
                  <a:lnTo>
                    <a:pt x="128" y="398"/>
                  </a:lnTo>
                  <a:lnTo>
                    <a:pt x="125" y="402"/>
                  </a:lnTo>
                  <a:lnTo>
                    <a:pt x="124" y="406"/>
                  </a:lnTo>
                  <a:lnTo>
                    <a:pt x="122" y="409"/>
                  </a:lnTo>
                  <a:lnTo>
                    <a:pt x="119" y="413"/>
                  </a:lnTo>
                  <a:lnTo>
                    <a:pt x="117" y="416"/>
                  </a:lnTo>
                  <a:lnTo>
                    <a:pt x="115" y="420"/>
                  </a:lnTo>
                  <a:lnTo>
                    <a:pt x="113" y="423"/>
                  </a:lnTo>
                  <a:lnTo>
                    <a:pt x="111" y="427"/>
                  </a:lnTo>
                  <a:lnTo>
                    <a:pt x="108" y="430"/>
                  </a:lnTo>
                  <a:lnTo>
                    <a:pt x="106" y="433"/>
                  </a:lnTo>
                  <a:lnTo>
                    <a:pt x="103" y="437"/>
                  </a:lnTo>
                  <a:lnTo>
                    <a:pt x="101" y="440"/>
                  </a:lnTo>
                  <a:lnTo>
                    <a:pt x="98" y="443"/>
                  </a:lnTo>
                  <a:lnTo>
                    <a:pt x="96" y="446"/>
                  </a:lnTo>
                  <a:lnTo>
                    <a:pt x="93" y="449"/>
                  </a:lnTo>
                  <a:lnTo>
                    <a:pt x="90" y="452"/>
                  </a:lnTo>
                  <a:lnTo>
                    <a:pt x="88" y="455"/>
                  </a:lnTo>
                  <a:lnTo>
                    <a:pt x="85" y="458"/>
                  </a:lnTo>
                  <a:lnTo>
                    <a:pt x="82" y="460"/>
                  </a:lnTo>
                  <a:lnTo>
                    <a:pt x="79" y="463"/>
                  </a:lnTo>
                  <a:lnTo>
                    <a:pt x="77" y="465"/>
                  </a:lnTo>
                  <a:lnTo>
                    <a:pt x="74" y="468"/>
                  </a:lnTo>
                  <a:lnTo>
                    <a:pt x="71" y="471"/>
                  </a:lnTo>
                  <a:lnTo>
                    <a:pt x="68" y="473"/>
                  </a:lnTo>
                  <a:lnTo>
                    <a:pt x="65" y="475"/>
                  </a:lnTo>
                  <a:lnTo>
                    <a:pt x="62" y="478"/>
                  </a:lnTo>
                  <a:lnTo>
                    <a:pt x="59" y="480"/>
                  </a:lnTo>
                  <a:lnTo>
                    <a:pt x="56" y="482"/>
                  </a:lnTo>
                  <a:lnTo>
                    <a:pt x="52" y="484"/>
                  </a:lnTo>
                  <a:lnTo>
                    <a:pt x="49" y="486"/>
                  </a:lnTo>
                  <a:lnTo>
                    <a:pt x="46" y="488"/>
                  </a:lnTo>
                  <a:lnTo>
                    <a:pt x="43" y="490"/>
                  </a:lnTo>
                  <a:lnTo>
                    <a:pt x="40" y="492"/>
                  </a:lnTo>
                  <a:lnTo>
                    <a:pt x="37" y="493"/>
                  </a:lnTo>
                  <a:lnTo>
                    <a:pt x="33" y="495"/>
                  </a:lnTo>
                  <a:lnTo>
                    <a:pt x="30" y="496"/>
                  </a:lnTo>
                  <a:lnTo>
                    <a:pt x="27" y="498"/>
                  </a:lnTo>
                  <a:lnTo>
                    <a:pt x="23" y="500"/>
                  </a:lnTo>
                  <a:lnTo>
                    <a:pt x="20" y="501"/>
                  </a:lnTo>
                  <a:lnTo>
                    <a:pt x="17" y="502"/>
                  </a:lnTo>
                  <a:lnTo>
                    <a:pt x="14" y="504"/>
                  </a:lnTo>
                  <a:lnTo>
                    <a:pt x="14" y="504"/>
                  </a:lnTo>
                </a:path>
              </a:pathLst>
            </a:custGeom>
            <a:solidFill>
              <a:srgbClr val="BBE0E3"/>
            </a:solidFill>
            <a:ln w="952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00179" name="Freeform 51"/>
            <p:cNvSpPr>
              <a:spLocks/>
            </p:cNvSpPr>
            <p:nvPr/>
          </p:nvSpPr>
          <p:spPr bwMode="auto">
            <a:xfrm>
              <a:off x="2330" y="3166"/>
              <a:ext cx="140" cy="43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5" y="4"/>
                </a:cxn>
                <a:cxn ang="0">
                  <a:pos x="23" y="8"/>
                </a:cxn>
                <a:cxn ang="0">
                  <a:pos x="32" y="12"/>
                </a:cxn>
                <a:cxn ang="0">
                  <a:pos x="40" y="16"/>
                </a:cxn>
                <a:cxn ang="0">
                  <a:pos x="48" y="22"/>
                </a:cxn>
                <a:cxn ang="0">
                  <a:pos x="56" y="27"/>
                </a:cxn>
                <a:cxn ang="0">
                  <a:pos x="64" y="34"/>
                </a:cxn>
                <a:cxn ang="0">
                  <a:pos x="71" y="41"/>
                </a:cxn>
                <a:cxn ang="0">
                  <a:pos x="78" y="48"/>
                </a:cxn>
                <a:cxn ang="0">
                  <a:pos x="85" y="55"/>
                </a:cxn>
                <a:cxn ang="0">
                  <a:pos x="91" y="64"/>
                </a:cxn>
                <a:cxn ang="0">
                  <a:pos x="98" y="72"/>
                </a:cxn>
                <a:cxn ang="0">
                  <a:pos x="103" y="81"/>
                </a:cxn>
                <a:cxn ang="0">
                  <a:pos x="109" y="91"/>
                </a:cxn>
                <a:cxn ang="0">
                  <a:pos x="113" y="100"/>
                </a:cxn>
                <a:cxn ang="0">
                  <a:pos x="118" y="110"/>
                </a:cxn>
                <a:cxn ang="0">
                  <a:pos x="122" y="121"/>
                </a:cxn>
                <a:cxn ang="0">
                  <a:pos x="126" y="131"/>
                </a:cxn>
                <a:cxn ang="0">
                  <a:pos x="129" y="142"/>
                </a:cxn>
                <a:cxn ang="0">
                  <a:pos x="132" y="153"/>
                </a:cxn>
                <a:cxn ang="0">
                  <a:pos x="135" y="165"/>
                </a:cxn>
                <a:cxn ang="0">
                  <a:pos x="137" y="176"/>
                </a:cxn>
                <a:cxn ang="0">
                  <a:pos x="138" y="188"/>
                </a:cxn>
                <a:cxn ang="0">
                  <a:pos x="139" y="199"/>
                </a:cxn>
                <a:cxn ang="0">
                  <a:pos x="140" y="211"/>
                </a:cxn>
                <a:cxn ang="0">
                  <a:pos x="140" y="222"/>
                </a:cxn>
                <a:cxn ang="0">
                  <a:pos x="139" y="234"/>
                </a:cxn>
                <a:cxn ang="0">
                  <a:pos x="139" y="246"/>
                </a:cxn>
                <a:cxn ang="0">
                  <a:pos x="137" y="257"/>
                </a:cxn>
                <a:cxn ang="0">
                  <a:pos x="135" y="268"/>
                </a:cxn>
                <a:cxn ang="0">
                  <a:pos x="133" y="280"/>
                </a:cxn>
                <a:cxn ang="0">
                  <a:pos x="131" y="291"/>
                </a:cxn>
                <a:cxn ang="0">
                  <a:pos x="127" y="302"/>
                </a:cxn>
                <a:cxn ang="0">
                  <a:pos x="124" y="313"/>
                </a:cxn>
                <a:cxn ang="0">
                  <a:pos x="120" y="323"/>
                </a:cxn>
                <a:cxn ang="0">
                  <a:pos x="115" y="333"/>
                </a:cxn>
                <a:cxn ang="0">
                  <a:pos x="110" y="343"/>
                </a:cxn>
                <a:cxn ang="0">
                  <a:pos x="105" y="352"/>
                </a:cxn>
                <a:cxn ang="0">
                  <a:pos x="99" y="361"/>
                </a:cxn>
                <a:cxn ang="0">
                  <a:pos x="93" y="370"/>
                </a:cxn>
                <a:cxn ang="0">
                  <a:pos x="87" y="378"/>
                </a:cxn>
                <a:cxn ang="0">
                  <a:pos x="80" y="386"/>
                </a:cxn>
                <a:cxn ang="0">
                  <a:pos x="73" y="394"/>
                </a:cxn>
                <a:cxn ang="0">
                  <a:pos x="66" y="401"/>
                </a:cxn>
                <a:cxn ang="0">
                  <a:pos x="59" y="407"/>
                </a:cxn>
                <a:cxn ang="0">
                  <a:pos x="51" y="413"/>
                </a:cxn>
                <a:cxn ang="0">
                  <a:pos x="43" y="418"/>
                </a:cxn>
                <a:cxn ang="0">
                  <a:pos x="34" y="423"/>
                </a:cxn>
                <a:cxn ang="0">
                  <a:pos x="26" y="428"/>
                </a:cxn>
                <a:cxn ang="0">
                  <a:pos x="17" y="431"/>
                </a:cxn>
                <a:cxn ang="0">
                  <a:pos x="11" y="433"/>
                </a:cxn>
              </a:cxnLst>
              <a:rect l="0" t="0" r="r" b="b"/>
              <a:pathLst>
                <a:path w="140" h="433">
                  <a:moveTo>
                    <a:pt x="0" y="0"/>
                  </a:moveTo>
                  <a:lnTo>
                    <a:pt x="3" y="1"/>
                  </a:lnTo>
                  <a:lnTo>
                    <a:pt x="6" y="2"/>
                  </a:lnTo>
                  <a:lnTo>
                    <a:pt x="9" y="2"/>
                  </a:lnTo>
                  <a:lnTo>
                    <a:pt x="11" y="3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20" y="7"/>
                  </a:lnTo>
                  <a:lnTo>
                    <a:pt x="23" y="8"/>
                  </a:lnTo>
                  <a:lnTo>
                    <a:pt x="26" y="9"/>
                  </a:lnTo>
                  <a:lnTo>
                    <a:pt x="29" y="10"/>
                  </a:lnTo>
                  <a:lnTo>
                    <a:pt x="32" y="12"/>
                  </a:lnTo>
                  <a:lnTo>
                    <a:pt x="34" y="13"/>
                  </a:lnTo>
                  <a:lnTo>
                    <a:pt x="37" y="15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45" y="20"/>
                  </a:lnTo>
                  <a:lnTo>
                    <a:pt x="48" y="22"/>
                  </a:lnTo>
                  <a:lnTo>
                    <a:pt x="51" y="24"/>
                  </a:lnTo>
                  <a:lnTo>
                    <a:pt x="53" y="26"/>
                  </a:lnTo>
                  <a:lnTo>
                    <a:pt x="56" y="27"/>
                  </a:lnTo>
                  <a:lnTo>
                    <a:pt x="59" y="30"/>
                  </a:lnTo>
                  <a:lnTo>
                    <a:pt x="61" y="32"/>
                  </a:lnTo>
                  <a:lnTo>
                    <a:pt x="64" y="34"/>
                  </a:lnTo>
                  <a:lnTo>
                    <a:pt x="66" y="36"/>
                  </a:lnTo>
                  <a:lnTo>
                    <a:pt x="68" y="38"/>
                  </a:lnTo>
                  <a:lnTo>
                    <a:pt x="71" y="41"/>
                  </a:lnTo>
                  <a:lnTo>
                    <a:pt x="73" y="43"/>
                  </a:lnTo>
                  <a:lnTo>
                    <a:pt x="76" y="46"/>
                  </a:lnTo>
                  <a:lnTo>
                    <a:pt x="78" y="48"/>
                  </a:lnTo>
                  <a:lnTo>
                    <a:pt x="80" y="50"/>
                  </a:lnTo>
                  <a:lnTo>
                    <a:pt x="83" y="53"/>
                  </a:lnTo>
                  <a:lnTo>
                    <a:pt x="85" y="55"/>
                  </a:lnTo>
                  <a:lnTo>
                    <a:pt x="87" y="58"/>
                  </a:lnTo>
                  <a:lnTo>
                    <a:pt x="89" y="61"/>
                  </a:lnTo>
                  <a:lnTo>
                    <a:pt x="91" y="64"/>
                  </a:lnTo>
                  <a:lnTo>
                    <a:pt x="93" y="66"/>
                  </a:lnTo>
                  <a:lnTo>
                    <a:pt x="95" y="69"/>
                  </a:lnTo>
                  <a:lnTo>
                    <a:pt x="98" y="72"/>
                  </a:lnTo>
                  <a:lnTo>
                    <a:pt x="99" y="75"/>
                  </a:lnTo>
                  <a:lnTo>
                    <a:pt x="101" y="78"/>
                  </a:lnTo>
                  <a:lnTo>
                    <a:pt x="103" y="81"/>
                  </a:lnTo>
                  <a:lnTo>
                    <a:pt x="105" y="84"/>
                  </a:lnTo>
                  <a:lnTo>
                    <a:pt x="107" y="88"/>
                  </a:lnTo>
                  <a:lnTo>
                    <a:pt x="109" y="91"/>
                  </a:lnTo>
                  <a:lnTo>
                    <a:pt x="110" y="94"/>
                  </a:lnTo>
                  <a:lnTo>
                    <a:pt x="112" y="97"/>
                  </a:lnTo>
                  <a:lnTo>
                    <a:pt x="113" y="100"/>
                  </a:lnTo>
                  <a:lnTo>
                    <a:pt x="115" y="104"/>
                  </a:lnTo>
                  <a:lnTo>
                    <a:pt x="117" y="107"/>
                  </a:lnTo>
                  <a:lnTo>
                    <a:pt x="118" y="110"/>
                  </a:lnTo>
                  <a:lnTo>
                    <a:pt x="120" y="114"/>
                  </a:lnTo>
                  <a:lnTo>
                    <a:pt x="121" y="117"/>
                  </a:lnTo>
                  <a:lnTo>
                    <a:pt x="122" y="121"/>
                  </a:lnTo>
                  <a:lnTo>
                    <a:pt x="124" y="124"/>
                  </a:lnTo>
                  <a:lnTo>
                    <a:pt x="125" y="128"/>
                  </a:lnTo>
                  <a:lnTo>
                    <a:pt x="126" y="131"/>
                  </a:lnTo>
                  <a:lnTo>
                    <a:pt x="127" y="135"/>
                  </a:lnTo>
                  <a:lnTo>
                    <a:pt x="128" y="139"/>
                  </a:lnTo>
                  <a:lnTo>
                    <a:pt x="129" y="142"/>
                  </a:lnTo>
                  <a:lnTo>
                    <a:pt x="131" y="146"/>
                  </a:lnTo>
                  <a:lnTo>
                    <a:pt x="132" y="150"/>
                  </a:lnTo>
                  <a:lnTo>
                    <a:pt x="132" y="153"/>
                  </a:lnTo>
                  <a:lnTo>
                    <a:pt x="133" y="157"/>
                  </a:lnTo>
                  <a:lnTo>
                    <a:pt x="134" y="161"/>
                  </a:lnTo>
                  <a:lnTo>
                    <a:pt x="135" y="165"/>
                  </a:lnTo>
                  <a:lnTo>
                    <a:pt x="135" y="168"/>
                  </a:lnTo>
                  <a:lnTo>
                    <a:pt x="136" y="172"/>
                  </a:lnTo>
                  <a:lnTo>
                    <a:pt x="137" y="176"/>
                  </a:lnTo>
                  <a:lnTo>
                    <a:pt x="137" y="180"/>
                  </a:lnTo>
                  <a:lnTo>
                    <a:pt x="138" y="184"/>
                  </a:lnTo>
                  <a:lnTo>
                    <a:pt x="138" y="188"/>
                  </a:lnTo>
                  <a:lnTo>
                    <a:pt x="139" y="191"/>
                  </a:lnTo>
                  <a:lnTo>
                    <a:pt x="139" y="195"/>
                  </a:lnTo>
                  <a:lnTo>
                    <a:pt x="139" y="199"/>
                  </a:lnTo>
                  <a:lnTo>
                    <a:pt x="139" y="203"/>
                  </a:lnTo>
                  <a:lnTo>
                    <a:pt x="140" y="207"/>
                  </a:lnTo>
                  <a:lnTo>
                    <a:pt x="140" y="211"/>
                  </a:lnTo>
                  <a:lnTo>
                    <a:pt x="140" y="214"/>
                  </a:lnTo>
                  <a:lnTo>
                    <a:pt x="140" y="218"/>
                  </a:lnTo>
                  <a:lnTo>
                    <a:pt x="140" y="222"/>
                  </a:lnTo>
                  <a:lnTo>
                    <a:pt x="140" y="226"/>
                  </a:lnTo>
                  <a:lnTo>
                    <a:pt x="140" y="230"/>
                  </a:lnTo>
                  <a:lnTo>
                    <a:pt x="139" y="234"/>
                  </a:lnTo>
                  <a:lnTo>
                    <a:pt x="139" y="238"/>
                  </a:lnTo>
                  <a:lnTo>
                    <a:pt x="139" y="242"/>
                  </a:lnTo>
                  <a:lnTo>
                    <a:pt x="139" y="246"/>
                  </a:lnTo>
                  <a:lnTo>
                    <a:pt x="138" y="249"/>
                  </a:lnTo>
                  <a:lnTo>
                    <a:pt x="138" y="253"/>
                  </a:lnTo>
                  <a:lnTo>
                    <a:pt x="137" y="257"/>
                  </a:lnTo>
                  <a:lnTo>
                    <a:pt x="137" y="261"/>
                  </a:lnTo>
                  <a:lnTo>
                    <a:pt x="136" y="265"/>
                  </a:lnTo>
                  <a:lnTo>
                    <a:pt x="135" y="268"/>
                  </a:lnTo>
                  <a:lnTo>
                    <a:pt x="135" y="272"/>
                  </a:lnTo>
                  <a:lnTo>
                    <a:pt x="134" y="276"/>
                  </a:lnTo>
                  <a:lnTo>
                    <a:pt x="133" y="280"/>
                  </a:lnTo>
                  <a:lnTo>
                    <a:pt x="132" y="284"/>
                  </a:lnTo>
                  <a:lnTo>
                    <a:pt x="132" y="287"/>
                  </a:lnTo>
                  <a:lnTo>
                    <a:pt x="131" y="291"/>
                  </a:lnTo>
                  <a:lnTo>
                    <a:pt x="129" y="294"/>
                  </a:lnTo>
                  <a:lnTo>
                    <a:pt x="128" y="298"/>
                  </a:lnTo>
                  <a:lnTo>
                    <a:pt x="127" y="302"/>
                  </a:lnTo>
                  <a:lnTo>
                    <a:pt x="126" y="305"/>
                  </a:lnTo>
                  <a:lnTo>
                    <a:pt x="125" y="309"/>
                  </a:lnTo>
                  <a:lnTo>
                    <a:pt x="124" y="313"/>
                  </a:lnTo>
                  <a:lnTo>
                    <a:pt x="122" y="316"/>
                  </a:lnTo>
                  <a:lnTo>
                    <a:pt x="121" y="319"/>
                  </a:lnTo>
                  <a:lnTo>
                    <a:pt x="120" y="323"/>
                  </a:lnTo>
                  <a:lnTo>
                    <a:pt x="118" y="326"/>
                  </a:lnTo>
                  <a:lnTo>
                    <a:pt x="117" y="330"/>
                  </a:lnTo>
                  <a:lnTo>
                    <a:pt x="115" y="333"/>
                  </a:lnTo>
                  <a:lnTo>
                    <a:pt x="113" y="336"/>
                  </a:lnTo>
                  <a:lnTo>
                    <a:pt x="112" y="339"/>
                  </a:lnTo>
                  <a:lnTo>
                    <a:pt x="110" y="343"/>
                  </a:lnTo>
                  <a:lnTo>
                    <a:pt x="109" y="346"/>
                  </a:lnTo>
                  <a:lnTo>
                    <a:pt x="107" y="349"/>
                  </a:lnTo>
                  <a:lnTo>
                    <a:pt x="105" y="352"/>
                  </a:lnTo>
                  <a:lnTo>
                    <a:pt x="103" y="355"/>
                  </a:lnTo>
                  <a:lnTo>
                    <a:pt x="101" y="359"/>
                  </a:lnTo>
                  <a:lnTo>
                    <a:pt x="99" y="361"/>
                  </a:lnTo>
                  <a:lnTo>
                    <a:pt x="98" y="364"/>
                  </a:lnTo>
                  <a:lnTo>
                    <a:pt x="95" y="367"/>
                  </a:lnTo>
                  <a:lnTo>
                    <a:pt x="93" y="370"/>
                  </a:lnTo>
                  <a:lnTo>
                    <a:pt x="91" y="373"/>
                  </a:lnTo>
                  <a:lnTo>
                    <a:pt x="89" y="376"/>
                  </a:lnTo>
                  <a:lnTo>
                    <a:pt x="87" y="378"/>
                  </a:lnTo>
                  <a:lnTo>
                    <a:pt x="85" y="381"/>
                  </a:lnTo>
                  <a:lnTo>
                    <a:pt x="83" y="384"/>
                  </a:lnTo>
                  <a:lnTo>
                    <a:pt x="80" y="386"/>
                  </a:lnTo>
                  <a:lnTo>
                    <a:pt x="78" y="389"/>
                  </a:lnTo>
                  <a:lnTo>
                    <a:pt x="76" y="391"/>
                  </a:lnTo>
                  <a:lnTo>
                    <a:pt x="73" y="394"/>
                  </a:lnTo>
                  <a:lnTo>
                    <a:pt x="71" y="396"/>
                  </a:lnTo>
                  <a:lnTo>
                    <a:pt x="68" y="398"/>
                  </a:lnTo>
                  <a:lnTo>
                    <a:pt x="66" y="401"/>
                  </a:lnTo>
                  <a:lnTo>
                    <a:pt x="64" y="403"/>
                  </a:lnTo>
                  <a:lnTo>
                    <a:pt x="61" y="405"/>
                  </a:lnTo>
                  <a:lnTo>
                    <a:pt x="59" y="407"/>
                  </a:lnTo>
                  <a:lnTo>
                    <a:pt x="56" y="409"/>
                  </a:lnTo>
                  <a:lnTo>
                    <a:pt x="53" y="411"/>
                  </a:lnTo>
                  <a:lnTo>
                    <a:pt x="51" y="413"/>
                  </a:lnTo>
                  <a:lnTo>
                    <a:pt x="48" y="415"/>
                  </a:lnTo>
                  <a:lnTo>
                    <a:pt x="45" y="417"/>
                  </a:lnTo>
                  <a:lnTo>
                    <a:pt x="43" y="418"/>
                  </a:lnTo>
                  <a:lnTo>
                    <a:pt x="40" y="420"/>
                  </a:lnTo>
                  <a:lnTo>
                    <a:pt x="37" y="422"/>
                  </a:lnTo>
                  <a:lnTo>
                    <a:pt x="34" y="423"/>
                  </a:lnTo>
                  <a:lnTo>
                    <a:pt x="32" y="425"/>
                  </a:lnTo>
                  <a:lnTo>
                    <a:pt x="29" y="426"/>
                  </a:lnTo>
                  <a:lnTo>
                    <a:pt x="26" y="428"/>
                  </a:lnTo>
                  <a:lnTo>
                    <a:pt x="23" y="429"/>
                  </a:lnTo>
                  <a:lnTo>
                    <a:pt x="20" y="430"/>
                  </a:lnTo>
                  <a:lnTo>
                    <a:pt x="17" y="431"/>
                  </a:lnTo>
                  <a:lnTo>
                    <a:pt x="15" y="432"/>
                  </a:lnTo>
                  <a:lnTo>
                    <a:pt x="11" y="433"/>
                  </a:lnTo>
                  <a:lnTo>
                    <a:pt x="11" y="433"/>
                  </a:lnTo>
                </a:path>
              </a:pathLst>
            </a:custGeom>
            <a:solidFill>
              <a:srgbClr val="BBE0E3"/>
            </a:solidFill>
            <a:ln w="952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00180" name="Freeform 52"/>
            <p:cNvSpPr>
              <a:spLocks/>
            </p:cNvSpPr>
            <p:nvPr/>
          </p:nvSpPr>
          <p:spPr bwMode="auto">
            <a:xfrm>
              <a:off x="2259" y="3204"/>
              <a:ext cx="131" cy="366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14" y="4"/>
                </a:cxn>
                <a:cxn ang="0">
                  <a:pos x="22" y="6"/>
                </a:cxn>
                <a:cxn ang="0">
                  <a:pos x="30" y="10"/>
                </a:cxn>
                <a:cxn ang="0">
                  <a:pos x="38" y="14"/>
                </a:cxn>
                <a:cxn ang="0">
                  <a:pos x="45" y="19"/>
                </a:cxn>
                <a:cxn ang="0">
                  <a:pos x="53" y="23"/>
                </a:cxn>
                <a:cxn ang="0">
                  <a:pos x="60" y="28"/>
                </a:cxn>
                <a:cxn ang="0">
                  <a:pos x="66" y="34"/>
                </a:cxn>
                <a:cxn ang="0">
                  <a:pos x="73" y="40"/>
                </a:cxn>
                <a:cxn ang="0">
                  <a:pos x="80" y="47"/>
                </a:cxn>
                <a:cxn ang="0">
                  <a:pos x="86" y="54"/>
                </a:cxn>
                <a:cxn ang="0">
                  <a:pos x="91" y="61"/>
                </a:cxn>
                <a:cxn ang="0">
                  <a:pos x="97" y="68"/>
                </a:cxn>
                <a:cxn ang="0">
                  <a:pos x="102" y="77"/>
                </a:cxn>
                <a:cxn ang="0">
                  <a:pos x="106" y="85"/>
                </a:cxn>
                <a:cxn ang="0">
                  <a:pos x="110" y="93"/>
                </a:cxn>
                <a:cxn ang="0">
                  <a:pos x="114" y="102"/>
                </a:cxn>
                <a:cxn ang="0">
                  <a:pos x="118" y="111"/>
                </a:cxn>
                <a:cxn ang="0">
                  <a:pos x="121" y="120"/>
                </a:cxn>
                <a:cxn ang="0">
                  <a:pos x="124" y="129"/>
                </a:cxn>
                <a:cxn ang="0">
                  <a:pos x="126" y="139"/>
                </a:cxn>
                <a:cxn ang="0">
                  <a:pos x="128" y="148"/>
                </a:cxn>
                <a:cxn ang="0">
                  <a:pos x="129" y="158"/>
                </a:cxn>
                <a:cxn ang="0">
                  <a:pos x="130" y="168"/>
                </a:cxn>
                <a:cxn ang="0">
                  <a:pos x="131" y="178"/>
                </a:cxn>
                <a:cxn ang="0">
                  <a:pos x="131" y="187"/>
                </a:cxn>
                <a:cxn ang="0">
                  <a:pos x="130" y="197"/>
                </a:cxn>
                <a:cxn ang="0">
                  <a:pos x="130" y="207"/>
                </a:cxn>
                <a:cxn ang="0">
                  <a:pos x="128" y="217"/>
                </a:cxn>
                <a:cxn ang="0">
                  <a:pos x="127" y="226"/>
                </a:cxn>
                <a:cxn ang="0">
                  <a:pos x="125" y="236"/>
                </a:cxn>
                <a:cxn ang="0">
                  <a:pos x="122" y="246"/>
                </a:cxn>
                <a:cxn ang="0">
                  <a:pos x="119" y="255"/>
                </a:cxn>
                <a:cxn ang="0">
                  <a:pos x="116" y="264"/>
                </a:cxn>
                <a:cxn ang="0">
                  <a:pos x="112" y="272"/>
                </a:cxn>
                <a:cxn ang="0">
                  <a:pos x="108" y="281"/>
                </a:cxn>
                <a:cxn ang="0">
                  <a:pos x="103" y="289"/>
                </a:cxn>
                <a:cxn ang="0">
                  <a:pos x="98" y="297"/>
                </a:cxn>
                <a:cxn ang="0">
                  <a:pos x="93" y="305"/>
                </a:cxn>
                <a:cxn ang="0">
                  <a:pos x="87" y="312"/>
                </a:cxn>
                <a:cxn ang="0">
                  <a:pos x="82" y="320"/>
                </a:cxn>
                <a:cxn ang="0">
                  <a:pos x="75" y="326"/>
                </a:cxn>
                <a:cxn ang="0">
                  <a:pos x="69" y="332"/>
                </a:cxn>
                <a:cxn ang="0">
                  <a:pos x="62" y="338"/>
                </a:cxn>
                <a:cxn ang="0">
                  <a:pos x="55" y="344"/>
                </a:cxn>
                <a:cxn ang="0">
                  <a:pos x="48" y="349"/>
                </a:cxn>
                <a:cxn ang="0">
                  <a:pos x="40" y="353"/>
                </a:cxn>
                <a:cxn ang="0">
                  <a:pos x="32" y="357"/>
                </a:cxn>
                <a:cxn ang="0">
                  <a:pos x="25" y="361"/>
                </a:cxn>
                <a:cxn ang="0">
                  <a:pos x="17" y="364"/>
                </a:cxn>
                <a:cxn ang="0">
                  <a:pos x="11" y="366"/>
                </a:cxn>
              </a:cxnLst>
              <a:rect l="0" t="0" r="r" b="b"/>
              <a:pathLst>
                <a:path w="131" h="366">
                  <a:moveTo>
                    <a:pt x="0" y="0"/>
                  </a:moveTo>
                  <a:lnTo>
                    <a:pt x="3" y="0"/>
                  </a:lnTo>
                  <a:lnTo>
                    <a:pt x="6" y="1"/>
                  </a:lnTo>
                  <a:lnTo>
                    <a:pt x="9" y="2"/>
                  </a:lnTo>
                  <a:lnTo>
                    <a:pt x="11" y="3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2" y="6"/>
                  </a:lnTo>
                  <a:lnTo>
                    <a:pt x="25" y="8"/>
                  </a:lnTo>
                  <a:lnTo>
                    <a:pt x="27" y="9"/>
                  </a:lnTo>
                  <a:lnTo>
                    <a:pt x="30" y="10"/>
                  </a:lnTo>
                  <a:lnTo>
                    <a:pt x="32" y="11"/>
                  </a:lnTo>
                  <a:lnTo>
                    <a:pt x="35" y="12"/>
                  </a:lnTo>
                  <a:lnTo>
                    <a:pt x="38" y="14"/>
                  </a:lnTo>
                  <a:lnTo>
                    <a:pt x="40" y="15"/>
                  </a:lnTo>
                  <a:lnTo>
                    <a:pt x="43" y="17"/>
                  </a:lnTo>
                  <a:lnTo>
                    <a:pt x="45" y="19"/>
                  </a:lnTo>
                  <a:lnTo>
                    <a:pt x="48" y="20"/>
                  </a:lnTo>
                  <a:lnTo>
                    <a:pt x="50" y="22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7"/>
                  </a:lnTo>
                  <a:lnTo>
                    <a:pt x="60" y="28"/>
                  </a:lnTo>
                  <a:lnTo>
                    <a:pt x="62" y="30"/>
                  </a:lnTo>
                  <a:lnTo>
                    <a:pt x="64" y="32"/>
                  </a:lnTo>
                  <a:lnTo>
                    <a:pt x="66" y="34"/>
                  </a:lnTo>
                  <a:lnTo>
                    <a:pt x="69" y="36"/>
                  </a:lnTo>
                  <a:lnTo>
                    <a:pt x="71" y="38"/>
                  </a:lnTo>
                  <a:lnTo>
                    <a:pt x="73" y="40"/>
                  </a:lnTo>
                  <a:lnTo>
                    <a:pt x="75" y="43"/>
                  </a:lnTo>
                  <a:lnTo>
                    <a:pt x="77" y="45"/>
                  </a:lnTo>
                  <a:lnTo>
                    <a:pt x="80" y="47"/>
                  </a:lnTo>
                  <a:lnTo>
                    <a:pt x="82" y="49"/>
                  </a:lnTo>
                  <a:lnTo>
                    <a:pt x="83" y="51"/>
                  </a:lnTo>
                  <a:lnTo>
                    <a:pt x="86" y="54"/>
                  </a:lnTo>
                  <a:lnTo>
                    <a:pt x="87" y="56"/>
                  </a:lnTo>
                  <a:lnTo>
                    <a:pt x="90" y="59"/>
                  </a:lnTo>
                  <a:lnTo>
                    <a:pt x="91" y="61"/>
                  </a:lnTo>
                  <a:lnTo>
                    <a:pt x="93" y="63"/>
                  </a:lnTo>
                  <a:lnTo>
                    <a:pt x="95" y="66"/>
                  </a:lnTo>
                  <a:lnTo>
                    <a:pt x="97" y="68"/>
                  </a:lnTo>
                  <a:lnTo>
                    <a:pt x="98" y="71"/>
                  </a:lnTo>
                  <a:lnTo>
                    <a:pt x="100" y="74"/>
                  </a:lnTo>
                  <a:lnTo>
                    <a:pt x="102" y="77"/>
                  </a:lnTo>
                  <a:lnTo>
                    <a:pt x="103" y="79"/>
                  </a:lnTo>
                  <a:lnTo>
                    <a:pt x="105" y="82"/>
                  </a:lnTo>
                  <a:lnTo>
                    <a:pt x="106" y="85"/>
                  </a:lnTo>
                  <a:lnTo>
                    <a:pt x="108" y="88"/>
                  </a:lnTo>
                  <a:lnTo>
                    <a:pt x="109" y="90"/>
                  </a:lnTo>
                  <a:lnTo>
                    <a:pt x="110" y="93"/>
                  </a:lnTo>
                  <a:lnTo>
                    <a:pt x="112" y="96"/>
                  </a:lnTo>
                  <a:lnTo>
                    <a:pt x="113" y="99"/>
                  </a:lnTo>
                  <a:lnTo>
                    <a:pt x="114" y="102"/>
                  </a:lnTo>
                  <a:lnTo>
                    <a:pt x="116" y="105"/>
                  </a:lnTo>
                  <a:lnTo>
                    <a:pt x="117" y="108"/>
                  </a:lnTo>
                  <a:lnTo>
                    <a:pt x="118" y="111"/>
                  </a:lnTo>
                  <a:lnTo>
                    <a:pt x="119" y="114"/>
                  </a:lnTo>
                  <a:lnTo>
                    <a:pt x="120" y="117"/>
                  </a:lnTo>
                  <a:lnTo>
                    <a:pt x="121" y="120"/>
                  </a:lnTo>
                  <a:lnTo>
                    <a:pt x="122" y="123"/>
                  </a:lnTo>
                  <a:lnTo>
                    <a:pt x="123" y="126"/>
                  </a:lnTo>
                  <a:lnTo>
                    <a:pt x="124" y="129"/>
                  </a:lnTo>
                  <a:lnTo>
                    <a:pt x="125" y="133"/>
                  </a:lnTo>
                  <a:lnTo>
                    <a:pt x="125" y="136"/>
                  </a:lnTo>
                  <a:lnTo>
                    <a:pt x="126" y="139"/>
                  </a:lnTo>
                  <a:lnTo>
                    <a:pt x="127" y="142"/>
                  </a:lnTo>
                  <a:lnTo>
                    <a:pt x="127" y="145"/>
                  </a:lnTo>
                  <a:lnTo>
                    <a:pt x="128" y="148"/>
                  </a:lnTo>
                  <a:lnTo>
                    <a:pt x="128" y="152"/>
                  </a:lnTo>
                  <a:lnTo>
                    <a:pt x="129" y="155"/>
                  </a:lnTo>
                  <a:lnTo>
                    <a:pt x="129" y="158"/>
                  </a:lnTo>
                  <a:lnTo>
                    <a:pt x="130" y="161"/>
                  </a:lnTo>
                  <a:lnTo>
                    <a:pt x="130" y="165"/>
                  </a:lnTo>
                  <a:lnTo>
                    <a:pt x="130" y="168"/>
                  </a:lnTo>
                  <a:lnTo>
                    <a:pt x="130" y="171"/>
                  </a:lnTo>
                  <a:lnTo>
                    <a:pt x="131" y="174"/>
                  </a:lnTo>
                  <a:lnTo>
                    <a:pt x="131" y="178"/>
                  </a:lnTo>
                  <a:lnTo>
                    <a:pt x="131" y="181"/>
                  </a:lnTo>
                  <a:lnTo>
                    <a:pt x="131" y="184"/>
                  </a:lnTo>
                  <a:lnTo>
                    <a:pt x="131" y="187"/>
                  </a:lnTo>
                  <a:lnTo>
                    <a:pt x="131" y="191"/>
                  </a:lnTo>
                  <a:lnTo>
                    <a:pt x="131" y="194"/>
                  </a:lnTo>
                  <a:lnTo>
                    <a:pt x="130" y="197"/>
                  </a:lnTo>
                  <a:lnTo>
                    <a:pt x="130" y="201"/>
                  </a:lnTo>
                  <a:lnTo>
                    <a:pt x="130" y="204"/>
                  </a:lnTo>
                  <a:lnTo>
                    <a:pt x="130" y="207"/>
                  </a:lnTo>
                  <a:lnTo>
                    <a:pt x="129" y="210"/>
                  </a:lnTo>
                  <a:lnTo>
                    <a:pt x="129" y="214"/>
                  </a:lnTo>
                  <a:lnTo>
                    <a:pt x="128" y="217"/>
                  </a:lnTo>
                  <a:lnTo>
                    <a:pt x="128" y="220"/>
                  </a:lnTo>
                  <a:lnTo>
                    <a:pt x="127" y="223"/>
                  </a:lnTo>
                  <a:lnTo>
                    <a:pt x="127" y="226"/>
                  </a:lnTo>
                  <a:lnTo>
                    <a:pt x="126" y="230"/>
                  </a:lnTo>
                  <a:lnTo>
                    <a:pt x="125" y="233"/>
                  </a:lnTo>
                  <a:lnTo>
                    <a:pt x="125" y="236"/>
                  </a:lnTo>
                  <a:lnTo>
                    <a:pt x="124" y="239"/>
                  </a:lnTo>
                  <a:lnTo>
                    <a:pt x="123" y="242"/>
                  </a:lnTo>
                  <a:lnTo>
                    <a:pt x="122" y="246"/>
                  </a:lnTo>
                  <a:lnTo>
                    <a:pt x="121" y="248"/>
                  </a:lnTo>
                  <a:lnTo>
                    <a:pt x="120" y="252"/>
                  </a:lnTo>
                  <a:lnTo>
                    <a:pt x="119" y="255"/>
                  </a:lnTo>
                  <a:lnTo>
                    <a:pt x="118" y="258"/>
                  </a:lnTo>
                  <a:lnTo>
                    <a:pt x="117" y="261"/>
                  </a:lnTo>
                  <a:lnTo>
                    <a:pt x="116" y="264"/>
                  </a:lnTo>
                  <a:lnTo>
                    <a:pt x="114" y="267"/>
                  </a:lnTo>
                  <a:lnTo>
                    <a:pt x="113" y="270"/>
                  </a:lnTo>
                  <a:lnTo>
                    <a:pt x="112" y="272"/>
                  </a:lnTo>
                  <a:lnTo>
                    <a:pt x="110" y="275"/>
                  </a:lnTo>
                  <a:lnTo>
                    <a:pt x="109" y="278"/>
                  </a:lnTo>
                  <a:lnTo>
                    <a:pt x="108" y="281"/>
                  </a:lnTo>
                  <a:lnTo>
                    <a:pt x="106" y="284"/>
                  </a:lnTo>
                  <a:lnTo>
                    <a:pt x="105" y="287"/>
                  </a:lnTo>
                  <a:lnTo>
                    <a:pt x="103" y="289"/>
                  </a:lnTo>
                  <a:lnTo>
                    <a:pt x="102" y="292"/>
                  </a:lnTo>
                  <a:lnTo>
                    <a:pt x="100" y="295"/>
                  </a:lnTo>
                  <a:lnTo>
                    <a:pt x="98" y="297"/>
                  </a:lnTo>
                  <a:lnTo>
                    <a:pt x="97" y="300"/>
                  </a:lnTo>
                  <a:lnTo>
                    <a:pt x="95" y="303"/>
                  </a:lnTo>
                  <a:lnTo>
                    <a:pt x="93" y="305"/>
                  </a:lnTo>
                  <a:lnTo>
                    <a:pt x="91" y="307"/>
                  </a:lnTo>
                  <a:lnTo>
                    <a:pt x="90" y="310"/>
                  </a:lnTo>
                  <a:lnTo>
                    <a:pt x="87" y="312"/>
                  </a:lnTo>
                  <a:lnTo>
                    <a:pt x="86" y="315"/>
                  </a:lnTo>
                  <a:lnTo>
                    <a:pt x="83" y="317"/>
                  </a:lnTo>
                  <a:lnTo>
                    <a:pt x="82" y="320"/>
                  </a:lnTo>
                  <a:lnTo>
                    <a:pt x="80" y="322"/>
                  </a:lnTo>
                  <a:lnTo>
                    <a:pt x="77" y="324"/>
                  </a:lnTo>
                  <a:lnTo>
                    <a:pt x="75" y="326"/>
                  </a:lnTo>
                  <a:lnTo>
                    <a:pt x="73" y="328"/>
                  </a:lnTo>
                  <a:lnTo>
                    <a:pt x="71" y="330"/>
                  </a:lnTo>
                  <a:lnTo>
                    <a:pt x="69" y="332"/>
                  </a:lnTo>
                  <a:lnTo>
                    <a:pt x="66" y="334"/>
                  </a:lnTo>
                  <a:lnTo>
                    <a:pt x="64" y="336"/>
                  </a:lnTo>
                  <a:lnTo>
                    <a:pt x="62" y="338"/>
                  </a:lnTo>
                  <a:lnTo>
                    <a:pt x="60" y="340"/>
                  </a:lnTo>
                  <a:lnTo>
                    <a:pt x="57" y="342"/>
                  </a:lnTo>
                  <a:lnTo>
                    <a:pt x="55" y="344"/>
                  </a:lnTo>
                  <a:lnTo>
                    <a:pt x="53" y="345"/>
                  </a:lnTo>
                  <a:lnTo>
                    <a:pt x="50" y="347"/>
                  </a:lnTo>
                  <a:lnTo>
                    <a:pt x="48" y="349"/>
                  </a:lnTo>
                  <a:lnTo>
                    <a:pt x="45" y="350"/>
                  </a:lnTo>
                  <a:lnTo>
                    <a:pt x="43" y="352"/>
                  </a:lnTo>
                  <a:lnTo>
                    <a:pt x="40" y="353"/>
                  </a:lnTo>
                  <a:lnTo>
                    <a:pt x="38" y="355"/>
                  </a:lnTo>
                  <a:lnTo>
                    <a:pt x="35" y="356"/>
                  </a:lnTo>
                  <a:lnTo>
                    <a:pt x="32" y="357"/>
                  </a:lnTo>
                  <a:lnTo>
                    <a:pt x="30" y="358"/>
                  </a:lnTo>
                  <a:lnTo>
                    <a:pt x="27" y="360"/>
                  </a:lnTo>
                  <a:lnTo>
                    <a:pt x="25" y="361"/>
                  </a:lnTo>
                  <a:lnTo>
                    <a:pt x="22" y="362"/>
                  </a:lnTo>
                  <a:lnTo>
                    <a:pt x="19" y="363"/>
                  </a:lnTo>
                  <a:lnTo>
                    <a:pt x="17" y="364"/>
                  </a:lnTo>
                  <a:lnTo>
                    <a:pt x="14" y="365"/>
                  </a:lnTo>
                  <a:lnTo>
                    <a:pt x="11" y="366"/>
                  </a:lnTo>
                  <a:lnTo>
                    <a:pt x="11" y="366"/>
                  </a:lnTo>
                </a:path>
              </a:pathLst>
            </a:custGeom>
            <a:solidFill>
              <a:srgbClr val="BBE0E3"/>
            </a:solidFill>
            <a:ln w="952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00181" name="Freeform 53"/>
            <p:cNvSpPr>
              <a:spLocks/>
            </p:cNvSpPr>
            <p:nvPr/>
          </p:nvSpPr>
          <p:spPr bwMode="auto">
            <a:xfrm>
              <a:off x="2200" y="3236"/>
              <a:ext cx="118" cy="317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2" y="3"/>
                </a:cxn>
                <a:cxn ang="0">
                  <a:pos x="20" y="6"/>
                </a:cxn>
                <a:cxn ang="0">
                  <a:pos x="27" y="8"/>
                </a:cxn>
                <a:cxn ang="0">
                  <a:pos x="34" y="12"/>
                </a:cxn>
                <a:cxn ang="0">
                  <a:pos x="41" y="16"/>
                </a:cxn>
                <a:cxn ang="0">
                  <a:pos x="47" y="20"/>
                </a:cxn>
                <a:cxn ang="0">
                  <a:pos x="54" y="24"/>
                </a:cxn>
                <a:cxn ang="0">
                  <a:pos x="60" y="29"/>
                </a:cxn>
                <a:cxn ang="0">
                  <a:pos x="66" y="35"/>
                </a:cxn>
                <a:cxn ang="0">
                  <a:pos x="72" y="40"/>
                </a:cxn>
                <a:cxn ang="0">
                  <a:pos x="77" y="46"/>
                </a:cxn>
                <a:cxn ang="0">
                  <a:pos x="82" y="53"/>
                </a:cxn>
                <a:cxn ang="0">
                  <a:pos x="87" y="59"/>
                </a:cxn>
                <a:cxn ang="0">
                  <a:pos x="91" y="66"/>
                </a:cxn>
                <a:cxn ang="0">
                  <a:pos x="96" y="73"/>
                </a:cxn>
                <a:cxn ang="0">
                  <a:pos x="100" y="81"/>
                </a:cxn>
                <a:cxn ang="0">
                  <a:pos x="103" y="88"/>
                </a:cxn>
                <a:cxn ang="0">
                  <a:pos x="106" y="96"/>
                </a:cxn>
                <a:cxn ang="0">
                  <a:pos x="109" y="104"/>
                </a:cxn>
                <a:cxn ang="0">
                  <a:pos x="112" y="112"/>
                </a:cxn>
                <a:cxn ang="0">
                  <a:pos x="113" y="120"/>
                </a:cxn>
                <a:cxn ang="0">
                  <a:pos x="115" y="129"/>
                </a:cxn>
                <a:cxn ang="0">
                  <a:pos x="117" y="137"/>
                </a:cxn>
                <a:cxn ang="0">
                  <a:pos x="117" y="146"/>
                </a:cxn>
                <a:cxn ang="0">
                  <a:pos x="118" y="154"/>
                </a:cxn>
                <a:cxn ang="0">
                  <a:pos x="118" y="163"/>
                </a:cxn>
                <a:cxn ang="0">
                  <a:pos x="118" y="171"/>
                </a:cxn>
                <a:cxn ang="0">
                  <a:pos x="117" y="180"/>
                </a:cxn>
                <a:cxn ang="0">
                  <a:pos x="116" y="188"/>
                </a:cxn>
                <a:cxn ang="0">
                  <a:pos x="114" y="197"/>
                </a:cxn>
                <a:cxn ang="0">
                  <a:pos x="112" y="205"/>
                </a:cxn>
                <a:cxn ang="0">
                  <a:pos x="110" y="213"/>
                </a:cxn>
                <a:cxn ang="0">
                  <a:pos x="107" y="221"/>
                </a:cxn>
                <a:cxn ang="0">
                  <a:pos x="104" y="229"/>
                </a:cxn>
                <a:cxn ang="0">
                  <a:pos x="101" y="236"/>
                </a:cxn>
                <a:cxn ang="0">
                  <a:pos x="97" y="244"/>
                </a:cxn>
                <a:cxn ang="0">
                  <a:pos x="93" y="251"/>
                </a:cxn>
                <a:cxn ang="0">
                  <a:pos x="89" y="258"/>
                </a:cxn>
                <a:cxn ang="0">
                  <a:pos x="84" y="265"/>
                </a:cxn>
                <a:cxn ang="0">
                  <a:pos x="79" y="271"/>
                </a:cxn>
                <a:cxn ang="0">
                  <a:pos x="73" y="277"/>
                </a:cxn>
                <a:cxn ang="0">
                  <a:pos x="68" y="283"/>
                </a:cxn>
                <a:cxn ang="0">
                  <a:pos x="62" y="288"/>
                </a:cxn>
                <a:cxn ang="0">
                  <a:pos x="56" y="293"/>
                </a:cxn>
                <a:cxn ang="0">
                  <a:pos x="50" y="298"/>
                </a:cxn>
                <a:cxn ang="0">
                  <a:pos x="43" y="302"/>
                </a:cxn>
                <a:cxn ang="0">
                  <a:pos x="36" y="306"/>
                </a:cxn>
                <a:cxn ang="0">
                  <a:pos x="29" y="310"/>
                </a:cxn>
                <a:cxn ang="0">
                  <a:pos x="22" y="313"/>
                </a:cxn>
                <a:cxn ang="0">
                  <a:pos x="15" y="316"/>
                </a:cxn>
                <a:cxn ang="0">
                  <a:pos x="10" y="317"/>
                </a:cxn>
              </a:cxnLst>
              <a:rect l="0" t="0" r="r" b="b"/>
              <a:pathLst>
                <a:path w="118" h="317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7" y="1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5" y="4"/>
                  </a:lnTo>
                  <a:lnTo>
                    <a:pt x="17" y="5"/>
                  </a:lnTo>
                  <a:lnTo>
                    <a:pt x="20" y="6"/>
                  </a:lnTo>
                  <a:lnTo>
                    <a:pt x="22" y="6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9" y="10"/>
                  </a:lnTo>
                  <a:lnTo>
                    <a:pt x="32" y="11"/>
                  </a:lnTo>
                  <a:lnTo>
                    <a:pt x="34" y="12"/>
                  </a:lnTo>
                  <a:lnTo>
                    <a:pt x="36" y="13"/>
                  </a:lnTo>
                  <a:lnTo>
                    <a:pt x="38" y="14"/>
                  </a:lnTo>
                  <a:lnTo>
                    <a:pt x="41" y="16"/>
                  </a:lnTo>
                  <a:lnTo>
                    <a:pt x="43" y="17"/>
                  </a:lnTo>
                  <a:lnTo>
                    <a:pt x="45" y="18"/>
                  </a:lnTo>
                  <a:lnTo>
                    <a:pt x="47" y="20"/>
                  </a:lnTo>
                  <a:lnTo>
                    <a:pt x="50" y="21"/>
                  </a:lnTo>
                  <a:lnTo>
                    <a:pt x="52" y="23"/>
                  </a:lnTo>
                  <a:lnTo>
                    <a:pt x="54" y="24"/>
                  </a:lnTo>
                  <a:lnTo>
                    <a:pt x="56" y="26"/>
                  </a:lnTo>
                  <a:lnTo>
                    <a:pt x="58" y="28"/>
                  </a:lnTo>
                  <a:lnTo>
                    <a:pt x="60" y="29"/>
                  </a:lnTo>
                  <a:lnTo>
                    <a:pt x="62" y="31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8" y="36"/>
                  </a:lnTo>
                  <a:lnTo>
                    <a:pt x="70" y="39"/>
                  </a:lnTo>
                  <a:lnTo>
                    <a:pt x="72" y="40"/>
                  </a:lnTo>
                  <a:lnTo>
                    <a:pt x="73" y="42"/>
                  </a:lnTo>
                  <a:lnTo>
                    <a:pt x="75" y="44"/>
                  </a:lnTo>
                  <a:lnTo>
                    <a:pt x="77" y="46"/>
                  </a:lnTo>
                  <a:lnTo>
                    <a:pt x="79" y="48"/>
                  </a:lnTo>
                  <a:lnTo>
                    <a:pt x="80" y="51"/>
                  </a:lnTo>
                  <a:lnTo>
                    <a:pt x="82" y="53"/>
                  </a:lnTo>
                  <a:lnTo>
                    <a:pt x="84" y="55"/>
                  </a:lnTo>
                  <a:lnTo>
                    <a:pt x="85" y="57"/>
                  </a:lnTo>
                  <a:lnTo>
                    <a:pt x="87" y="59"/>
                  </a:lnTo>
                  <a:lnTo>
                    <a:pt x="89" y="62"/>
                  </a:lnTo>
                  <a:lnTo>
                    <a:pt x="90" y="64"/>
                  </a:lnTo>
                  <a:lnTo>
                    <a:pt x="91" y="66"/>
                  </a:lnTo>
                  <a:lnTo>
                    <a:pt x="93" y="68"/>
                  </a:lnTo>
                  <a:lnTo>
                    <a:pt x="94" y="71"/>
                  </a:lnTo>
                  <a:lnTo>
                    <a:pt x="96" y="73"/>
                  </a:lnTo>
                  <a:lnTo>
                    <a:pt x="97" y="76"/>
                  </a:lnTo>
                  <a:lnTo>
                    <a:pt x="99" y="78"/>
                  </a:lnTo>
                  <a:lnTo>
                    <a:pt x="100" y="81"/>
                  </a:lnTo>
                  <a:lnTo>
                    <a:pt x="101" y="83"/>
                  </a:lnTo>
                  <a:lnTo>
                    <a:pt x="102" y="86"/>
                  </a:lnTo>
                  <a:lnTo>
                    <a:pt x="103" y="88"/>
                  </a:lnTo>
                  <a:lnTo>
                    <a:pt x="104" y="91"/>
                  </a:lnTo>
                  <a:lnTo>
                    <a:pt x="105" y="93"/>
                  </a:lnTo>
                  <a:lnTo>
                    <a:pt x="106" y="96"/>
                  </a:lnTo>
                  <a:lnTo>
                    <a:pt x="107" y="98"/>
                  </a:lnTo>
                  <a:lnTo>
                    <a:pt x="108" y="101"/>
                  </a:lnTo>
                  <a:lnTo>
                    <a:pt x="109" y="104"/>
                  </a:lnTo>
                  <a:lnTo>
                    <a:pt x="110" y="107"/>
                  </a:lnTo>
                  <a:lnTo>
                    <a:pt x="111" y="109"/>
                  </a:lnTo>
                  <a:lnTo>
                    <a:pt x="112" y="112"/>
                  </a:lnTo>
                  <a:lnTo>
                    <a:pt x="112" y="115"/>
                  </a:lnTo>
                  <a:lnTo>
                    <a:pt x="113" y="118"/>
                  </a:lnTo>
                  <a:lnTo>
                    <a:pt x="113" y="120"/>
                  </a:lnTo>
                  <a:lnTo>
                    <a:pt x="114" y="123"/>
                  </a:lnTo>
                  <a:lnTo>
                    <a:pt x="115" y="126"/>
                  </a:lnTo>
                  <a:lnTo>
                    <a:pt x="115" y="129"/>
                  </a:lnTo>
                  <a:lnTo>
                    <a:pt x="116" y="131"/>
                  </a:lnTo>
                  <a:lnTo>
                    <a:pt x="116" y="134"/>
                  </a:lnTo>
                  <a:lnTo>
                    <a:pt x="117" y="137"/>
                  </a:lnTo>
                  <a:lnTo>
                    <a:pt x="117" y="140"/>
                  </a:lnTo>
                  <a:lnTo>
                    <a:pt x="117" y="143"/>
                  </a:lnTo>
                  <a:lnTo>
                    <a:pt x="117" y="146"/>
                  </a:lnTo>
                  <a:lnTo>
                    <a:pt x="118" y="148"/>
                  </a:lnTo>
                  <a:lnTo>
                    <a:pt x="118" y="151"/>
                  </a:lnTo>
                  <a:lnTo>
                    <a:pt x="118" y="154"/>
                  </a:lnTo>
                  <a:lnTo>
                    <a:pt x="118" y="157"/>
                  </a:lnTo>
                  <a:lnTo>
                    <a:pt x="118" y="160"/>
                  </a:lnTo>
                  <a:lnTo>
                    <a:pt x="118" y="163"/>
                  </a:lnTo>
                  <a:lnTo>
                    <a:pt x="118" y="165"/>
                  </a:lnTo>
                  <a:lnTo>
                    <a:pt x="118" y="168"/>
                  </a:lnTo>
                  <a:lnTo>
                    <a:pt x="118" y="171"/>
                  </a:lnTo>
                  <a:lnTo>
                    <a:pt x="117" y="174"/>
                  </a:lnTo>
                  <a:lnTo>
                    <a:pt x="117" y="177"/>
                  </a:lnTo>
                  <a:lnTo>
                    <a:pt x="117" y="180"/>
                  </a:lnTo>
                  <a:lnTo>
                    <a:pt x="117" y="182"/>
                  </a:lnTo>
                  <a:lnTo>
                    <a:pt x="116" y="185"/>
                  </a:lnTo>
                  <a:lnTo>
                    <a:pt x="116" y="188"/>
                  </a:lnTo>
                  <a:lnTo>
                    <a:pt x="115" y="191"/>
                  </a:lnTo>
                  <a:lnTo>
                    <a:pt x="115" y="194"/>
                  </a:lnTo>
                  <a:lnTo>
                    <a:pt x="114" y="197"/>
                  </a:lnTo>
                  <a:lnTo>
                    <a:pt x="113" y="199"/>
                  </a:lnTo>
                  <a:lnTo>
                    <a:pt x="113" y="202"/>
                  </a:lnTo>
                  <a:lnTo>
                    <a:pt x="112" y="205"/>
                  </a:lnTo>
                  <a:lnTo>
                    <a:pt x="112" y="207"/>
                  </a:lnTo>
                  <a:lnTo>
                    <a:pt x="111" y="210"/>
                  </a:lnTo>
                  <a:lnTo>
                    <a:pt x="110" y="213"/>
                  </a:lnTo>
                  <a:lnTo>
                    <a:pt x="109" y="216"/>
                  </a:lnTo>
                  <a:lnTo>
                    <a:pt x="108" y="218"/>
                  </a:lnTo>
                  <a:lnTo>
                    <a:pt x="107" y="221"/>
                  </a:lnTo>
                  <a:lnTo>
                    <a:pt x="106" y="223"/>
                  </a:lnTo>
                  <a:lnTo>
                    <a:pt x="105" y="226"/>
                  </a:lnTo>
                  <a:lnTo>
                    <a:pt x="104" y="229"/>
                  </a:lnTo>
                  <a:lnTo>
                    <a:pt x="103" y="231"/>
                  </a:lnTo>
                  <a:lnTo>
                    <a:pt x="102" y="234"/>
                  </a:lnTo>
                  <a:lnTo>
                    <a:pt x="101" y="236"/>
                  </a:lnTo>
                  <a:lnTo>
                    <a:pt x="100" y="239"/>
                  </a:lnTo>
                  <a:lnTo>
                    <a:pt x="99" y="241"/>
                  </a:lnTo>
                  <a:lnTo>
                    <a:pt x="97" y="244"/>
                  </a:lnTo>
                  <a:lnTo>
                    <a:pt x="96" y="246"/>
                  </a:lnTo>
                  <a:lnTo>
                    <a:pt x="94" y="249"/>
                  </a:lnTo>
                  <a:lnTo>
                    <a:pt x="93" y="251"/>
                  </a:lnTo>
                  <a:lnTo>
                    <a:pt x="91" y="253"/>
                  </a:lnTo>
                  <a:lnTo>
                    <a:pt x="90" y="256"/>
                  </a:lnTo>
                  <a:lnTo>
                    <a:pt x="89" y="258"/>
                  </a:lnTo>
                  <a:lnTo>
                    <a:pt x="87" y="260"/>
                  </a:lnTo>
                  <a:lnTo>
                    <a:pt x="85" y="262"/>
                  </a:lnTo>
                  <a:lnTo>
                    <a:pt x="84" y="265"/>
                  </a:lnTo>
                  <a:lnTo>
                    <a:pt x="82" y="267"/>
                  </a:lnTo>
                  <a:lnTo>
                    <a:pt x="80" y="269"/>
                  </a:lnTo>
                  <a:lnTo>
                    <a:pt x="79" y="271"/>
                  </a:lnTo>
                  <a:lnTo>
                    <a:pt x="77" y="273"/>
                  </a:lnTo>
                  <a:lnTo>
                    <a:pt x="75" y="275"/>
                  </a:lnTo>
                  <a:lnTo>
                    <a:pt x="73" y="277"/>
                  </a:lnTo>
                  <a:lnTo>
                    <a:pt x="72" y="279"/>
                  </a:lnTo>
                  <a:lnTo>
                    <a:pt x="70" y="281"/>
                  </a:lnTo>
                  <a:lnTo>
                    <a:pt x="68" y="283"/>
                  </a:lnTo>
                  <a:lnTo>
                    <a:pt x="66" y="285"/>
                  </a:lnTo>
                  <a:lnTo>
                    <a:pt x="64" y="286"/>
                  </a:lnTo>
                  <a:lnTo>
                    <a:pt x="62" y="288"/>
                  </a:lnTo>
                  <a:lnTo>
                    <a:pt x="60" y="290"/>
                  </a:lnTo>
                  <a:lnTo>
                    <a:pt x="58" y="292"/>
                  </a:lnTo>
                  <a:lnTo>
                    <a:pt x="56" y="293"/>
                  </a:lnTo>
                  <a:lnTo>
                    <a:pt x="54" y="295"/>
                  </a:lnTo>
                  <a:lnTo>
                    <a:pt x="52" y="296"/>
                  </a:lnTo>
                  <a:lnTo>
                    <a:pt x="50" y="298"/>
                  </a:lnTo>
                  <a:lnTo>
                    <a:pt x="47" y="300"/>
                  </a:lnTo>
                  <a:lnTo>
                    <a:pt x="45" y="301"/>
                  </a:lnTo>
                  <a:lnTo>
                    <a:pt x="43" y="302"/>
                  </a:lnTo>
                  <a:lnTo>
                    <a:pt x="41" y="304"/>
                  </a:lnTo>
                  <a:lnTo>
                    <a:pt x="38" y="305"/>
                  </a:lnTo>
                  <a:lnTo>
                    <a:pt x="36" y="306"/>
                  </a:lnTo>
                  <a:lnTo>
                    <a:pt x="34" y="307"/>
                  </a:lnTo>
                  <a:lnTo>
                    <a:pt x="32" y="309"/>
                  </a:lnTo>
                  <a:lnTo>
                    <a:pt x="29" y="310"/>
                  </a:lnTo>
                  <a:lnTo>
                    <a:pt x="27" y="311"/>
                  </a:lnTo>
                  <a:lnTo>
                    <a:pt x="24" y="312"/>
                  </a:lnTo>
                  <a:lnTo>
                    <a:pt x="22" y="313"/>
                  </a:lnTo>
                  <a:lnTo>
                    <a:pt x="20" y="314"/>
                  </a:lnTo>
                  <a:lnTo>
                    <a:pt x="17" y="315"/>
                  </a:lnTo>
                  <a:lnTo>
                    <a:pt x="15" y="316"/>
                  </a:lnTo>
                  <a:lnTo>
                    <a:pt x="12" y="317"/>
                  </a:lnTo>
                  <a:lnTo>
                    <a:pt x="10" y="317"/>
                  </a:lnTo>
                  <a:lnTo>
                    <a:pt x="10" y="317"/>
                  </a:lnTo>
                </a:path>
              </a:pathLst>
            </a:custGeom>
            <a:solidFill>
              <a:srgbClr val="BBE0E3"/>
            </a:solidFill>
            <a:ln w="952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00182" name="Freeform 54"/>
            <p:cNvSpPr>
              <a:spLocks/>
            </p:cNvSpPr>
            <p:nvPr/>
          </p:nvSpPr>
          <p:spPr bwMode="auto">
            <a:xfrm>
              <a:off x="2136" y="3255"/>
              <a:ext cx="102" cy="2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1" y="3"/>
                </a:cxn>
                <a:cxn ang="0">
                  <a:pos x="17" y="5"/>
                </a:cxn>
                <a:cxn ang="0">
                  <a:pos x="23" y="8"/>
                </a:cxn>
                <a:cxn ang="0">
                  <a:pos x="29" y="11"/>
                </a:cxn>
                <a:cxn ang="0">
                  <a:pos x="35" y="14"/>
                </a:cxn>
                <a:cxn ang="0">
                  <a:pos x="41" y="18"/>
                </a:cxn>
                <a:cxn ang="0">
                  <a:pos x="47" y="22"/>
                </a:cxn>
                <a:cxn ang="0">
                  <a:pos x="52" y="26"/>
                </a:cxn>
                <a:cxn ang="0">
                  <a:pos x="57" y="31"/>
                </a:cxn>
                <a:cxn ang="0">
                  <a:pos x="62" y="36"/>
                </a:cxn>
                <a:cxn ang="0">
                  <a:pos x="67" y="41"/>
                </a:cxn>
                <a:cxn ang="0">
                  <a:pos x="71" y="46"/>
                </a:cxn>
                <a:cxn ang="0">
                  <a:pos x="75" y="52"/>
                </a:cxn>
                <a:cxn ang="0">
                  <a:pos x="79" y="58"/>
                </a:cxn>
                <a:cxn ang="0">
                  <a:pos x="83" y="64"/>
                </a:cxn>
                <a:cxn ang="0">
                  <a:pos x="86" y="71"/>
                </a:cxn>
                <a:cxn ang="0">
                  <a:pos x="90" y="77"/>
                </a:cxn>
                <a:cxn ang="0">
                  <a:pos x="92" y="84"/>
                </a:cxn>
                <a:cxn ang="0">
                  <a:pos x="95" y="90"/>
                </a:cxn>
                <a:cxn ang="0">
                  <a:pos x="97" y="97"/>
                </a:cxn>
                <a:cxn ang="0">
                  <a:pos x="98" y="105"/>
                </a:cxn>
                <a:cxn ang="0">
                  <a:pos x="100" y="112"/>
                </a:cxn>
                <a:cxn ang="0">
                  <a:pos x="101" y="119"/>
                </a:cxn>
                <a:cxn ang="0">
                  <a:pos x="102" y="127"/>
                </a:cxn>
                <a:cxn ang="0">
                  <a:pos x="102" y="134"/>
                </a:cxn>
                <a:cxn ang="0">
                  <a:pos x="102" y="141"/>
                </a:cxn>
                <a:cxn ang="0">
                  <a:pos x="102" y="148"/>
                </a:cxn>
                <a:cxn ang="0">
                  <a:pos x="101" y="156"/>
                </a:cxn>
                <a:cxn ang="0">
                  <a:pos x="100" y="163"/>
                </a:cxn>
                <a:cxn ang="0">
                  <a:pos x="99" y="170"/>
                </a:cxn>
                <a:cxn ang="0">
                  <a:pos x="97" y="178"/>
                </a:cxn>
                <a:cxn ang="0">
                  <a:pos x="95" y="185"/>
                </a:cxn>
                <a:cxn ang="0">
                  <a:pos x="93" y="192"/>
                </a:cxn>
                <a:cxn ang="0">
                  <a:pos x="90" y="198"/>
                </a:cxn>
                <a:cxn ang="0">
                  <a:pos x="87" y="205"/>
                </a:cxn>
                <a:cxn ang="0">
                  <a:pos x="84" y="211"/>
                </a:cxn>
                <a:cxn ang="0">
                  <a:pos x="81" y="218"/>
                </a:cxn>
                <a:cxn ang="0">
                  <a:pos x="77" y="224"/>
                </a:cxn>
                <a:cxn ang="0">
                  <a:pos x="73" y="229"/>
                </a:cxn>
                <a:cxn ang="0">
                  <a:pos x="68" y="235"/>
                </a:cxn>
                <a:cxn ang="0">
                  <a:pos x="64" y="240"/>
                </a:cxn>
                <a:cxn ang="0">
                  <a:pos x="59" y="245"/>
                </a:cxn>
                <a:cxn ang="0">
                  <a:pos x="54" y="250"/>
                </a:cxn>
                <a:cxn ang="0">
                  <a:pos x="48" y="254"/>
                </a:cxn>
                <a:cxn ang="0">
                  <a:pos x="43" y="258"/>
                </a:cxn>
                <a:cxn ang="0">
                  <a:pos x="37" y="262"/>
                </a:cxn>
                <a:cxn ang="0">
                  <a:pos x="31" y="265"/>
                </a:cxn>
                <a:cxn ang="0">
                  <a:pos x="25" y="269"/>
                </a:cxn>
                <a:cxn ang="0">
                  <a:pos x="19" y="271"/>
                </a:cxn>
                <a:cxn ang="0">
                  <a:pos x="13" y="273"/>
                </a:cxn>
                <a:cxn ang="0">
                  <a:pos x="9" y="275"/>
                </a:cxn>
              </a:cxnLst>
              <a:rect l="0" t="0" r="r" b="b"/>
              <a:pathLst>
                <a:path w="102" h="275">
                  <a:moveTo>
                    <a:pt x="0" y="0"/>
                  </a:moveTo>
                  <a:lnTo>
                    <a:pt x="2" y="1"/>
                  </a:lnTo>
                  <a:lnTo>
                    <a:pt x="4" y="2"/>
                  </a:lnTo>
                  <a:lnTo>
                    <a:pt x="7" y="2"/>
                  </a:lnTo>
                  <a:lnTo>
                    <a:pt x="9" y="3"/>
                  </a:lnTo>
                  <a:lnTo>
                    <a:pt x="11" y="3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9" y="6"/>
                  </a:lnTo>
                  <a:lnTo>
                    <a:pt x="21" y="7"/>
                  </a:lnTo>
                  <a:lnTo>
                    <a:pt x="23" y="8"/>
                  </a:lnTo>
                  <a:lnTo>
                    <a:pt x="25" y="9"/>
                  </a:lnTo>
                  <a:lnTo>
                    <a:pt x="28" y="10"/>
                  </a:lnTo>
                  <a:lnTo>
                    <a:pt x="29" y="11"/>
                  </a:lnTo>
                  <a:lnTo>
                    <a:pt x="31" y="12"/>
                  </a:lnTo>
                  <a:lnTo>
                    <a:pt x="33" y="13"/>
                  </a:lnTo>
                  <a:lnTo>
                    <a:pt x="35" y="14"/>
                  </a:lnTo>
                  <a:lnTo>
                    <a:pt x="37" y="15"/>
                  </a:lnTo>
                  <a:lnTo>
                    <a:pt x="39" y="17"/>
                  </a:lnTo>
                  <a:lnTo>
                    <a:pt x="41" y="18"/>
                  </a:lnTo>
                  <a:lnTo>
                    <a:pt x="43" y="19"/>
                  </a:lnTo>
                  <a:lnTo>
                    <a:pt x="45" y="21"/>
                  </a:lnTo>
                  <a:lnTo>
                    <a:pt x="47" y="22"/>
                  </a:lnTo>
                  <a:lnTo>
                    <a:pt x="48" y="23"/>
                  </a:lnTo>
                  <a:lnTo>
                    <a:pt x="50" y="25"/>
                  </a:lnTo>
                  <a:lnTo>
                    <a:pt x="52" y="26"/>
                  </a:lnTo>
                  <a:lnTo>
                    <a:pt x="54" y="28"/>
                  </a:lnTo>
                  <a:lnTo>
                    <a:pt x="56" y="29"/>
                  </a:lnTo>
                  <a:lnTo>
                    <a:pt x="57" y="31"/>
                  </a:lnTo>
                  <a:lnTo>
                    <a:pt x="59" y="32"/>
                  </a:lnTo>
                  <a:lnTo>
                    <a:pt x="60" y="34"/>
                  </a:lnTo>
                  <a:lnTo>
                    <a:pt x="62" y="36"/>
                  </a:lnTo>
                  <a:lnTo>
                    <a:pt x="64" y="37"/>
                  </a:lnTo>
                  <a:lnTo>
                    <a:pt x="65" y="39"/>
                  </a:lnTo>
                  <a:lnTo>
                    <a:pt x="67" y="41"/>
                  </a:lnTo>
                  <a:lnTo>
                    <a:pt x="68" y="43"/>
                  </a:lnTo>
                  <a:lnTo>
                    <a:pt x="70" y="44"/>
                  </a:lnTo>
                  <a:lnTo>
                    <a:pt x="71" y="46"/>
                  </a:lnTo>
                  <a:lnTo>
                    <a:pt x="73" y="48"/>
                  </a:lnTo>
                  <a:lnTo>
                    <a:pt x="74" y="50"/>
                  </a:lnTo>
                  <a:lnTo>
                    <a:pt x="75" y="52"/>
                  </a:lnTo>
                  <a:lnTo>
                    <a:pt x="77" y="54"/>
                  </a:lnTo>
                  <a:lnTo>
                    <a:pt x="78" y="56"/>
                  </a:lnTo>
                  <a:lnTo>
                    <a:pt x="79" y="58"/>
                  </a:lnTo>
                  <a:lnTo>
                    <a:pt x="81" y="60"/>
                  </a:lnTo>
                  <a:lnTo>
                    <a:pt x="82" y="62"/>
                  </a:lnTo>
                  <a:lnTo>
                    <a:pt x="83" y="64"/>
                  </a:lnTo>
                  <a:lnTo>
                    <a:pt x="84" y="66"/>
                  </a:lnTo>
                  <a:lnTo>
                    <a:pt x="85" y="68"/>
                  </a:lnTo>
                  <a:lnTo>
                    <a:pt x="86" y="71"/>
                  </a:lnTo>
                  <a:lnTo>
                    <a:pt x="87" y="73"/>
                  </a:lnTo>
                  <a:lnTo>
                    <a:pt x="88" y="75"/>
                  </a:lnTo>
                  <a:lnTo>
                    <a:pt x="90" y="77"/>
                  </a:lnTo>
                  <a:lnTo>
                    <a:pt x="90" y="79"/>
                  </a:lnTo>
                  <a:lnTo>
                    <a:pt x="91" y="82"/>
                  </a:lnTo>
                  <a:lnTo>
                    <a:pt x="92" y="84"/>
                  </a:lnTo>
                  <a:lnTo>
                    <a:pt x="93" y="86"/>
                  </a:lnTo>
                  <a:lnTo>
                    <a:pt x="94" y="88"/>
                  </a:lnTo>
                  <a:lnTo>
                    <a:pt x="95" y="90"/>
                  </a:lnTo>
                  <a:lnTo>
                    <a:pt x="95" y="93"/>
                  </a:lnTo>
                  <a:lnTo>
                    <a:pt x="96" y="95"/>
                  </a:lnTo>
                  <a:lnTo>
                    <a:pt x="97" y="97"/>
                  </a:lnTo>
                  <a:lnTo>
                    <a:pt x="97" y="100"/>
                  </a:lnTo>
                  <a:lnTo>
                    <a:pt x="98" y="102"/>
                  </a:lnTo>
                  <a:lnTo>
                    <a:pt x="98" y="105"/>
                  </a:lnTo>
                  <a:lnTo>
                    <a:pt x="99" y="107"/>
                  </a:lnTo>
                  <a:lnTo>
                    <a:pt x="99" y="110"/>
                  </a:lnTo>
                  <a:lnTo>
                    <a:pt x="100" y="112"/>
                  </a:lnTo>
                  <a:lnTo>
                    <a:pt x="100" y="114"/>
                  </a:lnTo>
                  <a:lnTo>
                    <a:pt x="101" y="117"/>
                  </a:lnTo>
                  <a:lnTo>
                    <a:pt x="101" y="119"/>
                  </a:lnTo>
                  <a:lnTo>
                    <a:pt x="101" y="122"/>
                  </a:lnTo>
                  <a:lnTo>
                    <a:pt x="102" y="124"/>
                  </a:lnTo>
                  <a:lnTo>
                    <a:pt x="102" y="127"/>
                  </a:lnTo>
                  <a:lnTo>
                    <a:pt x="102" y="129"/>
                  </a:lnTo>
                  <a:lnTo>
                    <a:pt x="102" y="131"/>
                  </a:lnTo>
                  <a:lnTo>
                    <a:pt x="102" y="134"/>
                  </a:lnTo>
                  <a:lnTo>
                    <a:pt x="102" y="136"/>
                  </a:lnTo>
                  <a:lnTo>
                    <a:pt x="102" y="139"/>
                  </a:lnTo>
                  <a:lnTo>
                    <a:pt x="102" y="141"/>
                  </a:lnTo>
                  <a:lnTo>
                    <a:pt x="102" y="144"/>
                  </a:lnTo>
                  <a:lnTo>
                    <a:pt x="102" y="146"/>
                  </a:lnTo>
                  <a:lnTo>
                    <a:pt x="102" y="148"/>
                  </a:lnTo>
                  <a:lnTo>
                    <a:pt x="102" y="151"/>
                  </a:lnTo>
                  <a:lnTo>
                    <a:pt x="102" y="153"/>
                  </a:lnTo>
                  <a:lnTo>
                    <a:pt x="101" y="156"/>
                  </a:lnTo>
                  <a:lnTo>
                    <a:pt x="101" y="158"/>
                  </a:lnTo>
                  <a:lnTo>
                    <a:pt x="101" y="161"/>
                  </a:lnTo>
                  <a:lnTo>
                    <a:pt x="100" y="163"/>
                  </a:lnTo>
                  <a:lnTo>
                    <a:pt x="100" y="165"/>
                  </a:lnTo>
                  <a:lnTo>
                    <a:pt x="99" y="168"/>
                  </a:lnTo>
                  <a:lnTo>
                    <a:pt x="99" y="170"/>
                  </a:lnTo>
                  <a:lnTo>
                    <a:pt x="98" y="173"/>
                  </a:lnTo>
                  <a:lnTo>
                    <a:pt x="98" y="175"/>
                  </a:lnTo>
                  <a:lnTo>
                    <a:pt x="97" y="178"/>
                  </a:lnTo>
                  <a:lnTo>
                    <a:pt x="97" y="180"/>
                  </a:lnTo>
                  <a:lnTo>
                    <a:pt x="96" y="182"/>
                  </a:lnTo>
                  <a:lnTo>
                    <a:pt x="95" y="185"/>
                  </a:lnTo>
                  <a:lnTo>
                    <a:pt x="95" y="187"/>
                  </a:lnTo>
                  <a:lnTo>
                    <a:pt x="94" y="189"/>
                  </a:lnTo>
                  <a:lnTo>
                    <a:pt x="93" y="192"/>
                  </a:lnTo>
                  <a:lnTo>
                    <a:pt x="92" y="194"/>
                  </a:lnTo>
                  <a:lnTo>
                    <a:pt x="91" y="196"/>
                  </a:lnTo>
                  <a:lnTo>
                    <a:pt x="90" y="198"/>
                  </a:lnTo>
                  <a:lnTo>
                    <a:pt x="90" y="201"/>
                  </a:lnTo>
                  <a:lnTo>
                    <a:pt x="88" y="203"/>
                  </a:lnTo>
                  <a:lnTo>
                    <a:pt x="87" y="205"/>
                  </a:lnTo>
                  <a:lnTo>
                    <a:pt x="86" y="207"/>
                  </a:lnTo>
                  <a:lnTo>
                    <a:pt x="85" y="209"/>
                  </a:lnTo>
                  <a:lnTo>
                    <a:pt x="84" y="211"/>
                  </a:lnTo>
                  <a:lnTo>
                    <a:pt x="83" y="213"/>
                  </a:lnTo>
                  <a:lnTo>
                    <a:pt x="82" y="215"/>
                  </a:lnTo>
                  <a:lnTo>
                    <a:pt x="81" y="218"/>
                  </a:lnTo>
                  <a:lnTo>
                    <a:pt x="79" y="220"/>
                  </a:lnTo>
                  <a:lnTo>
                    <a:pt x="78" y="221"/>
                  </a:lnTo>
                  <a:lnTo>
                    <a:pt x="77" y="224"/>
                  </a:lnTo>
                  <a:lnTo>
                    <a:pt x="75" y="226"/>
                  </a:lnTo>
                  <a:lnTo>
                    <a:pt x="74" y="227"/>
                  </a:lnTo>
                  <a:lnTo>
                    <a:pt x="73" y="229"/>
                  </a:lnTo>
                  <a:lnTo>
                    <a:pt x="71" y="231"/>
                  </a:lnTo>
                  <a:lnTo>
                    <a:pt x="70" y="233"/>
                  </a:lnTo>
                  <a:lnTo>
                    <a:pt x="68" y="235"/>
                  </a:lnTo>
                  <a:lnTo>
                    <a:pt x="67" y="237"/>
                  </a:lnTo>
                  <a:lnTo>
                    <a:pt x="65" y="238"/>
                  </a:lnTo>
                  <a:lnTo>
                    <a:pt x="64" y="240"/>
                  </a:lnTo>
                  <a:lnTo>
                    <a:pt x="62" y="242"/>
                  </a:lnTo>
                  <a:lnTo>
                    <a:pt x="60" y="243"/>
                  </a:lnTo>
                  <a:lnTo>
                    <a:pt x="59" y="245"/>
                  </a:lnTo>
                  <a:lnTo>
                    <a:pt x="57" y="247"/>
                  </a:lnTo>
                  <a:lnTo>
                    <a:pt x="56" y="248"/>
                  </a:lnTo>
                  <a:lnTo>
                    <a:pt x="54" y="250"/>
                  </a:lnTo>
                  <a:lnTo>
                    <a:pt x="52" y="251"/>
                  </a:lnTo>
                  <a:lnTo>
                    <a:pt x="50" y="253"/>
                  </a:lnTo>
                  <a:lnTo>
                    <a:pt x="48" y="254"/>
                  </a:lnTo>
                  <a:lnTo>
                    <a:pt x="47" y="255"/>
                  </a:lnTo>
                  <a:lnTo>
                    <a:pt x="45" y="257"/>
                  </a:lnTo>
                  <a:lnTo>
                    <a:pt x="43" y="258"/>
                  </a:lnTo>
                  <a:lnTo>
                    <a:pt x="41" y="260"/>
                  </a:lnTo>
                  <a:lnTo>
                    <a:pt x="39" y="261"/>
                  </a:lnTo>
                  <a:lnTo>
                    <a:pt x="37" y="262"/>
                  </a:lnTo>
                  <a:lnTo>
                    <a:pt x="35" y="263"/>
                  </a:lnTo>
                  <a:lnTo>
                    <a:pt x="33" y="264"/>
                  </a:lnTo>
                  <a:lnTo>
                    <a:pt x="31" y="265"/>
                  </a:lnTo>
                  <a:lnTo>
                    <a:pt x="29" y="266"/>
                  </a:lnTo>
                  <a:lnTo>
                    <a:pt x="28" y="267"/>
                  </a:lnTo>
                  <a:lnTo>
                    <a:pt x="25" y="269"/>
                  </a:lnTo>
                  <a:lnTo>
                    <a:pt x="23" y="270"/>
                  </a:lnTo>
                  <a:lnTo>
                    <a:pt x="21" y="270"/>
                  </a:lnTo>
                  <a:lnTo>
                    <a:pt x="19" y="271"/>
                  </a:lnTo>
                  <a:lnTo>
                    <a:pt x="17" y="272"/>
                  </a:lnTo>
                  <a:lnTo>
                    <a:pt x="15" y="273"/>
                  </a:lnTo>
                  <a:lnTo>
                    <a:pt x="13" y="273"/>
                  </a:lnTo>
                  <a:lnTo>
                    <a:pt x="11" y="274"/>
                  </a:lnTo>
                  <a:lnTo>
                    <a:pt x="9" y="275"/>
                  </a:lnTo>
                  <a:lnTo>
                    <a:pt x="9" y="275"/>
                  </a:lnTo>
                </a:path>
              </a:pathLst>
            </a:custGeom>
            <a:solidFill>
              <a:srgbClr val="BBE0E3"/>
            </a:solidFill>
            <a:ln w="952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00183" name="Freeform 55"/>
            <p:cNvSpPr>
              <a:spLocks/>
            </p:cNvSpPr>
            <p:nvPr/>
          </p:nvSpPr>
          <p:spPr bwMode="auto">
            <a:xfrm>
              <a:off x="2086" y="3293"/>
              <a:ext cx="86" cy="21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9" y="2"/>
                </a:cxn>
                <a:cxn ang="0">
                  <a:pos x="15" y="4"/>
                </a:cxn>
                <a:cxn ang="0">
                  <a:pos x="20" y="6"/>
                </a:cxn>
                <a:cxn ang="0">
                  <a:pos x="25" y="9"/>
                </a:cxn>
                <a:cxn ang="0">
                  <a:pos x="30" y="12"/>
                </a:cxn>
                <a:cxn ang="0">
                  <a:pos x="35" y="15"/>
                </a:cxn>
                <a:cxn ang="0">
                  <a:pos x="40" y="18"/>
                </a:cxn>
                <a:cxn ang="0">
                  <a:pos x="45" y="21"/>
                </a:cxn>
                <a:cxn ang="0">
                  <a:pos x="49" y="25"/>
                </a:cxn>
                <a:cxn ang="0">
                  <a:pos x="53" y="29"/>
                </a:cxn>
                <a:cxn ang="0">
                  <a:pos x="57" y="33"/>
                </a:cxn>
                <a:cxn ang="0">
                  <a:pos x="61" y="37"/>
                </a:cxn>
                <a:cxn ang="0">
                  <a:pos x="64" y="42"/>
                </a:cxn>
                <a:cxn ang="0">
                  <a:pos x="68" y="46"/>
                </a:cxn>
                <a:cxn ang="0">
                  <a:pos x="71" y="51"/>
                </a:cxn>
                <a:cxn ang="0">
                  <a:pos x="74" y="56"/>
                </a:cxn>
                <a:cxn ang="0">
                  <a:pos x="76" y="61"/>
                </a:cxn>
                <a:cxn ang="0">
                  <a:pos x="78" y="67"/>
                </a:cxn>
                <a:cxn ang="0">
                  <a:pos x="80" y="72"/>
                </a:cxn>
                <a:cxn ang="0">
                  <a:pos x="82" y="78"/>
                </a:cxn>
                <a:cxn ang="0">
                  <a:pos x="84" y="83"/>
                </a:cxn>
                <a:cxn ang="0">
                  <a:pos x="85" y="89"/>
                </a:cxn>
                <a:cxn ang="0">
                  <a:pos x="85" y="95"/>
                </a:cxn>
                <a:cxn ang="0">
                  <a:pos x="86" y="100"/>
                </a:cxn>
                <a:cxn ang="0">
                  <a:pos x="86" y="106"/>
                </a:cxn>
                <a:cxn ang="0">
                  <a:pos x="86" y="112"/>
                </a:cxn>
                <a:cxn ang="0">
                  <a:pos x="86" y="118"/>
                </a:cxn>
                <a:cxn ang="0">
                  <a:pos x="85" y="123"/>
                </a:cxn>
                <a:cxn ang="0">
                  <a:pos x="84" y="129"/>
                </a:cxn>
                <a:cxn ang="0">
                  <a:pos x="83" y="135"/>
                </a:cxn>
                <a:cxn ang="0">
                  <a:pos x="81" y="140"/>
                </a:cxn>
                <a:cxn ang="0">
                  <a:pos x="80" y="146"/>
                </a:cxn>
                <a:cxn ang="0">
                  <a:pos x="78" y="151"/>
                </a:cxn>
                <a:cxn ang="0">
                  <a:pos x="75" y="157"/>
                </a:cxn>
                <a:cxn ang="0">
                  <a:pos x="73" y="161"/>
                </a:cxn>
                <a:cxn ang="0">
                  <a:pos x="70" y="166"/>
                </a:cxn>
                <a:cxn ang="0">
                  <a:pos x="67" y="171"/>
                </a:cxn>
                <a:cxn ang="0">
                  <a:pos x="63" y="176"/>
                </a:cxn>
                <a:cxn ang="0">
                  <a:pos x="59" y="180"/>
                </a:cxn>
                <a:cxn ang="0">
                  <a:pos x="56" y="184"/>
                </a:cxn>
                <a:cxn ang="0">
                  <a:pos x="52" y="189"/>
                </a:cxn>
                <a:cxn ang="0">
                  <a:pos x="47" y="193"/>
                </a:cxn>
                <a:cxn ang="0">
                  <a:pos x="43" y="196"/>
                </a:cxn>
                <a:cxn ang="0">
                  <a:pos x="38" y="199"/>
                </a:cxn>
                <a:cxn ang="0">
                  <a:pos x="34" y="203"/>
                </a:cxn>
                <a:cxn ang="0">
                  <a:pos x="29" y="205"/>
                </a:cxn>
                <a:cxn ang="0">
                  <a:pos x="23" y="208"/>
                </a:cxn>
                <a:cxn ang="0">
                  <a:pos x="18" y="210"/>
                </a:cxn>
                <a:cxn ang="0">
                  <a:pos x="13" y="212"/>
                </a:cxn>
                <a:cxn ang="0">
                  <a:pos x="7" y="214"/>
                </a:cxn>
              </a:cxnLst>
              <a:rect l="0" t="0" r="r" b="b"/>
              <a:pathLst>
                <a:path w="86" h="215">
                  <a:moveTo>
                    <a:pt x="0" y="0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3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5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2" y="7"/>
                  </a:lnTo>
                  <a:lnTo>
                    <a:pt x="23" y="8"/>
                  </a:lnTo>
                  <a:lnTo>
                    <a:pt x="25" y="9"/>
                  </a:lnTo>
                  <a:lnTo>
                    <a:pt x="27" y="10"/>
                  </a:lnTo>
                  <a:lnTo>
                    <a:pt x="29" y="11"/>
                  </a:lnTo>
                  <a:lnTo>
                    <a:pt x="30" y="12"/>
                  </a:lnTo>
                  <a:lnTo>
                    <a:pt x="32" y="12"/>
                  </a:lnTo>
                  <a:lnTo>
                    <a:pt x="34" y="13"/>
                  </a:lnTo>
                  <a:lnTo>
                    <a:pt x="35" y="15"/>
                  </a:lnTo>
                  <a:lnTo>
                    <a:pt x="37" y="16"/>
                  </a:lnTo>
                  <a:lnTo>
                    <a:pt x="38" y="17"/>
                  </a:lnTo>
                  <a:lnTo>
                    <a:pt x="40" y="18"/>
                  </a:lnTo>
                  <a:lnTo>
                    <a:pt x="41" y="19"/>
                  </a:lnTo>
                  <a:lnTo>
                    <a:pt x="43" y="20"/>
                  </a:lnTo>
                  <a:lnTo>
                    <a:pt x="45" y="21"/>
                  </a:lnTo>
                  <a:lnTo>
                    <a:pt x="46" y="22"/>
                  </a:lnTo>
                  <a:lnTo>
                    <a:pt x="47" y="23"/>
                  </a:lnTo>
                  <a:lnTo>
                    <a:pt x="49" y="25"/>
                  </a:lnTo>
                  <a:lnTo>
                    <a:pt x="50" y="26"/>
                  </a:lnTo>
                  <a:lnTo>
                    <a:pt x="52" y="27"/>
                  </a:lnTo>
                  <a:lnTo>
                    <a:pt x="53" y="29"/>
                  </a:lnTo>
                  <a:lnTo>
                    <a:pt x="54" y="30"/>
                  </a:lnTo>
                  <a:lnTo>
                    <a:pt x="56" y="32"/>
                  </a:lnTo>
                  <a:lnTo>
                    <a:pt x="57" y="33"/>
                  </a:lnTo>
                  <a:lnTo>
                    <a:pt x="58" y="34"/>
                  </a:lnTo>
                  <a:lnTo>
                    <a:pt x="59" y="36"/>
                  </a:lnTo>
                  <a:lnTo>
                    <a:pt x="61" y="37"/>
                  </a:lnTo>
                  <a:lnTo>
                    <a:pt x="62" y="39"/>
                  </a:lnTo>
                  <a:lnTo>
                    <a:pt x="63" y="40"/>
                  </a:lnTo>
                  <a:lnTo>
                    <a:pt x="64" y="42"/>
                  </a:lnTo>
                  <a:lnTo>
                    <a:pt x="65" y="43"/>
                  </a:lnTo>
                  <a:lnTo>
                    <a:pt x="67" y="45"/>
                  </a:lnTo>
                  <a:lnTo>
                    <a:pt x="68" y="46"/>
                  </a:lnTo>
                  <a:lnTo>
                    <a:pt x="69" y="48"/>
                  </a:lnTo>
                  <a:lnTo>
                    <a:pt x="70" y="50"/>
                  </a:lnTo>
                  <a:lnTo>
                    <a:pt x="71" y="51"/>
                  </a:lnTo>
                  <a:lnTo>
                    <a:pt x="71" y="53"/>
                  </a:lnTo>
                  <a:lnTo>
                    <a:pt x="73" y="55"/>
                  </a:lnTo>
                  <a:lnTo>
                    <a:pt x="74" y="56"/>
                  </a:lnTo>
                  <a:lnTo>
                    <a:pt x="74" y="58"/>
                  </a:lnTo>
                  <a:lnTo>
                    <a:pt x="75" y="59"/>
                  </a:lnTo>
                  <a:lnTo>
                    <a:pt x="76" y="61"/>
                  </a:lnTo>
                  <a:lnTo>
                    <a:pt x="77" y="63"/>
                  </a:lnTo>
                  <a:lnTo>
                    <a:pt x="78" y="65"/>
                  </a:lnTo>
                  <a:lnTo>
                    <a:pt x="78" y="67"/>
                  </a:lnTo>
                  <a:lnTo>
                    <a:pt x="79" y="68"/>
                  </a:lnTo>
                  <a:lnTo>
                    <a:pt x="80" y="70"/>
                  </a:lnTo>
                  <a:lnTo>
                    <a:pt x="80" y="72"/>
                  </a:lnTo>
                  <a:lnTo>
                    <a:pt x="81" y="74"/>
                  </a:lnTo>
                  <a:lnTo>
                    <a:pt x="81" y="76"/>
                  </a:lnTo>
                  <a:lnTo>
                    <a:pt x="82" y="78"/>
                  </a:lnTo>
                  <a:lnTo>
                    <a:pt x="82" y="79"/>
                  </a:lnTo>
                  <a:lnTo>
                    <a:pt x="83" y="81"/>
                  </a:lnTo>
                  <a:lnTo>
                    <a:pt x="84" y="83"/>
                  </a:lnTo>
                  <a:lnTo>
                    <a:pt x="84" y="85"/>
                  </a:lnTo>
                  <a:lnTo>
                    <a:pt x="84" y="87"/>
                  </a:lnTo>
                  <a:lnTo>
                    <a:pt x="85" y="89"/>
                  </a:lnTo>
                  <a:lnTo>
                    <a:pt x="85" y="91"/>
                  </a:lnTo>
                  <a:lnTo>
                    <a:pt x="85" y="93"/>
                  </a:lnTo>
                  <a:lnTo>
                    <a:pt x="85" y="95"/>
                  </a:lnTo>
                  <a:lnTo>
                    <a:pt x="86" y="96"/>
                  </a:lnTo>
                  <a:lnTo>
                    <a:pt x="86" y="98"/>
                  </a:lnTo>
                  <a:lnTo>
                    <a:pt x="86" y="100"/>
                  </a:lnTo>
                  <a:lnTo>
                    <a:pt x="86" y="102"/>
                  </a:lnTo>
                  <a:lnTo>
                    <a:pt x="86" y="104"/>
                  </a:lnTo>
                  <a:lnTo>
                    <a:pt x="86" y="106"/>
                  </a:lnTo>
                  <a:lnTo>
                    <a:pt x="86" y="108"/>
                  </a:lnTo>
                  <a:lnTo>
                    <a:pt x="86" y="110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6"/>
                  </a:lnTo>
                  <a:lnTo>
                    <a:pt x="86" y="118"/>
                  </a:lnTo>
                  <a:lnTo>
                    <a:pt x="86" y="120"/>
                  </a:lnTo>
                  <a:lnTo>
                    <a:pt x="85" y="121"/>
                  </a:lnTo>
                  <a:lnTo>
                    <a:pt x="85" y="123"/>
                  </a:lnTo>
                  <a:lnTo>
                    <a:pt x="85" y="125"/>
                  </a:lnTo>
                  <a:lnTo>
                    <a:pt x="85" y="127"/>
                  </a:lnTo>
                  <a:lnTo>
                    <a:pt x="84" y="129"/>
                  </a:lnTo>
                  <a:lnTo>
                    <a:pt x="84" y="131"/>
                  </a:lnTo>
                  <a:lnTo>
                    <a:pt x="84" y="133"/>
                  </a:lnTo>
                  <a:lnTo>
                    <a:pt x="83" y="135"/>
                  </a:lnTo>
                  <a:lnTo>
                    <a:pt x="82" y="137"/>
                  </a:lnTo>
                  <a:lnTo>
                    <a:pt x="82" y="138"/>
                  </a:lnTo>
                  <a:lnTo>
                    <a:pt x="81" y="140"/>
                  </a:lnTo>
                  <a:lnTo>
                    <a:pt x="81" y="142"/>
                  </a:lnTo>
                  <a:lnTo>
                    <a:pt x="80" y="144"/>
                  </a:lnTo>
                  <a:lnTo>
                    <a:pt x="80" y="146"/>
                  </a:lnTo>
                  <a:lnTo>
                    <a:pt x="79" y="148"/>
                  </a:lnTo>
                  <a:lnTo>
                    <a:pt x="78" y="149"/>
                  </a:lnTo>
                  <a:lnTo>
                    <a:pt x="78" y="151"/>
                  </a:lnTo>
                  <a:lnTo>
                    <a:pt x="77" y="153"/>
                  </a:lnTo>
                  <a:lnTo>
                    <a:pt x="76" y="155"/>
                  </a:lnTo>
                  <a:lnTo>
                    <a:pt x="75" y="157"/>
                  </a:lnTo>
                  <a:lnTo>
                    <a:pt x="74" y="158"/>
                  </a:lnTo>
                  <a:lnTo>
                    <a:pt x="74" y="160"/>
                  </a:lnTo>
                  <a:lnTo>
                    <a:pt x="73" y="161"/>
                  </a:lnTo>
                  <a:lnTo>
                    <a:pt x="71" y="163"/>
                  </a:lnTo>
                  <a:lnTo>
                    <a:pt x="71" y="165"/>
                  </a:lnTo>
                  <a:lnTo>
                    <a:pt x="70" y="166"/>
                  </a:lnTo>
                  <a:lnTo>
                    <a:pt x="69" y="168"/>
                  </a:lnTo>
                  <a:lnTo>
                    <a:pt x="68" y="170"/>
                  </a:lnTo>
                  <a:lnTo>
                    <a:pt x="67" y="171"/>
                  </a:lnTo>
                  <a:lnTo>
                    <a:pt x="65" y="173"/>
                  </a:lnTo>
                  <a:lnTo>
                    <a:pt x="64" y="174"/>
                  </a:lnTo>
                  <a:lnTo>
                    <a:pt x="63" y="176"/>
                  </a:lnTo>
                  <a:lnTo>
                    <a:pt x="62" y="177"/>
                  </a:lnTo>
                  <a:lnTo>
                    <a:pt x="61" y="179"/>
                  </a:lnTo>
                  <a:lnTo>
                    <a:pt x="59" y="180"/>
                  </a:lnTo>
                  <a:lnTo>
                    <a:pt x="58" y="182"/>
                  </a:lnTo>
                  <a:lnTo>
                    <a:pt x="57" y="183"/>
                  </a:lnTo>
                  <a:lnTo>
                    <a:pt x="56" y="184"/>
                  </a:lnTo>
                  <a:lnTo>
                    <a:pt x="54" y="186"/>
                  </a:lnTo>
                  <a:lnTo>
                    <a:pt x="53" y="187"/>
                  </a:lnTo>
                  <a:lnTo>
                    <a:pt x="52" y="189"/>
                  </a:lnTo>
                  <a:lnTo>
                    <a:pt x="50" y="190"/>
                  </a:lnTo>
                  <a:lnTo>
                    <a:pt x="49" y="191"/>
                  </a:lnTo>
                  <a:lnTo>
                    <a:pt x="47" y="193"/>
                  </a:lnTo>
                  <a:lnTo>
                    <a:pt x="46" y="194"/>
                  </a:lnTo>
                  <a:lnTo>
                    <a:pt x="45" y="195"/>
                  </a:lnTo>
                  <a:lnTo>
                    <a:pt x="43" y="196"/>
                  </a:lnTo>
                  <a:lnTo>
                    <a:pt x="41" y="197"/>
                  </a:lnTo>
                  <a:lnTo>
                    <a:pt x="40" y="198"/>
                  </a:lnTo>
                  <a:lnTo>
                    <a:pt x="38" y="199"/>
                  </a:lnTo>
                  <a:lnTo>
                    <a:pt x="37" y="200"/>
                  </a:lnTo>
                  <a:lnTo>
                    <a:pt x="35" y="201"/>
                  </a:lnTo>
                  <a:lnTo>
                    <a:pt x="34" y="203"/>
                  </a:lnTo>
                  <a:lnTo>
                    <a:pt x="32" y="204"/>
                  </a:lnTo>
                  <a:lnTo>
                    <a:pt x="30" y="204"/>
                  </a:lnTo>
                  <a:lnTo>
                    <a:pt x="29" y="205"/>
                  </a:lnTo>
                  <a:lnTo>
                    <a:pt x="27" y="206"/>
                  </a:lnTo>
                  <a:lnTo>
                    <a:pt x="25" y="207"/>
                  </a:lnTo>
                  <a:lnTo>
                    <a:pt x="23" y="208"/>
                  </a:lnTo>
                  <a:lnTo>
                    <a:pt x="22" y="209"/>
                  </a:lnTo>
                  <a:lnTo>
                    <a:pt x="20" y="210"/>
                  </a:lnTo>
                  <a:lnTo>
                    <a:pt x="18" y="210"/>
                  </a:lnTo>
                  <a:lnTo>
                    <a:pt x="17" y="211"/>
                  </a:lnTo>
                  <a:lnTo>
                    <a:pt x="15" y="212"/>
                  </a:lnTo>
                  <a:lnTo>
                    <a:pt x="13" y="212"/>
                  </a:lnTo>
                  <a:lnTo>
                    <a:pt x="11" y="213"/>
                  </a:lnTo>
                  <a:lnTo>
                    <a:pt x="9" y="214"/>
                  </a:lnTo>
                  <a:lnTo>
                    <a:pt x="7" y="214"/>
                  </a:lnTo>
                  <a:lnTo>
                    <a:pt x="6" y="215"/>
                  </a:lnTo>
                  <a:lnTo>
                    <a:pt x="6" y="215"/>
                  </a:lnTo>
                </a:path>
              </a:pathLst>
            </a:custGeom>
            <a:solidFill>
              <a:srgbClr val="BBE0E3"/>
            </a:solidFill>
            <a:ln w="952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00184" name="Freeform 56"/>
            <p:cNvSpPr>
              <a:spLocks/>
            </p:cNvSpPr>
            <p:nvPr/>
          </p:nvSpPr>
          <p:spPr bwMode="auto">
            <a:xfrm>
              <a:off x="2056" y="3324"/>
              <a:ext cx="53" cy="163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5" y="2"/>
                </a:cxn>
                <a:cxn ang="0">
                  <a:pos x="9" y="3"/>
                </a:cxn>
                <a:cxn ang="0">
                  <a:pos x="12" y="4"/>
                </a:cxn>
                <a:cxn ang="0">
                  <a:pos x="15" y="6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4" y="13"/>
                </a:cxn>
                <a:cxn ang="0">
                  <a:pos x="27" y="15"/>
                </a:cxn>
                <a:cxn ang="0">
                  <a:pos x="30" y="18"/>
                </a:cxn>
                <a:cxn ang="0">
                  <a:pos x="32" y="21"/>
                </a:cxn>
                <a:cxn ang="0">
                  <a:pos x="35" y="24"/>
                </a:cxn>
                <a:cxn ang="0">
                  <a:pos x="37" y="27"/>
                </a:cxn>
                <a:cxn ang="0">
                  <a:pos x="39" y="30"/>
                </a:cxn>
                <a:cxn ang="0">
                  <a:pos x="41" y="34"/>
                </a:cxn>
                <a:cxn ang="0">
                  <a:pos x="43" y="38"/>
                </a:cxn>
                <a:cxn ang="0">
                  <a:pos x="45" y="41"/>
                </a:cxn>
                <a:cxn ang="0">
                  <a:pos x="47" y="45"/>
                </a:cxn>
                <a:cxn ang="0">
                  <a:pos x="48" y="49"/>
                </a:cxn>
                <a:cxn ang="0">
                  <a:pos x="49" y="53"/>
                </a:cxn>
                <a:cxn ang="0">
                  <a:pos x="50" y="58"/>
                </a:cxn>
                <a:cxn ang="0">
                  <a:pos x="51" y="62"/>
                </a:cxn>
                <a:cxn ang="0">
                  <a:pos x="52" y="66"/>
                </a:cxn>
                <a:cxn ang="0">
                  <a:pos x="53" y="70"/>
                </a:cxn>
                <a:cxn ang="0">
                  <a:pos x="53" y="75"/>
                </a:cxn>
                <a:cxn ang="0">
                  <a:pos x="53" y="79"/>
                </a:cxn>
                <a:cxn ang="0">
                  <a:pos x="53" y="83"/>
                </a:cxn>
                <a:cxn ang="0">
                  <a:pos x="53" y="88"/>
                </a:cxn>
                <a:cxn ang="0">
                  <a:pos x="53" y="92"/>
                </a:cxn>
                <a:cxn ang="0">
                  <a:pos x="52" y="96"/>
                </a:cxn>
                <a:cxn ang="0">
                  <a:pos x="52" y="101"/>
                </a:cxn>
                <a:cxn ang="0">
                  <a:pos x="50" y="105"/>
                </a:cxn>
                <a:cxn ang="0">
                  <a:pos x="49" y="109"/>
                </a:cxn>
                <a:cxn ang="0">
                  <a:pos x="48" y="113"/>
                </a:cxn>
                <a:cxn ang="0">
                  <a:pos x="47" y="117"/>
                </a:cxn>
                <a:cxn ang="0">
                  <a:pos x="46" y="121"/>
                </a:cxn>
                <a:cxn ang="0">
                  <a:pos x="44" y="125"/>
                </a:cxn>
                <a:cxn ang="0">
                  <a:pos x="42" y="129"/>
                </a:cxn>
                <a:cxn ang="0">
                  <a:pos x="40" y="132"/>
                </a:cxn>
                <a:cxn ang="0">
                  <a:pos x="38" y="136"/>
                </a:cxn>
                <a:cxn ang="0">
                  <a:pos x="36" y="139"/>
                </a:cxn>
                <a:cxn ang="0">
                  <a:pos x="33" y="142"/>
                </a:cxn>
                <a:cxn ang="0">
                  <a:pos x="31" y="145"/>
                </a:cxn>
                <a:cxn ang="0">
                  <a:pos x="28" y="148"/>
                </a:cxn>
                <a:cxn ang="0">
                  <a:pos x="25" y="151"/>
                </a:cxn>
                <a:cxn ang="0">
                  <a:pos x="22" y="153"/>
                </a:cxn>
                <a:cxn ang="0">
                  <a:pos x="19" y="155"/>
                </a:cxn>
                <a:cxn ang="0">
                  <a:pos x="16" y="157"/>
                </a:cxn>
                <a:cxn ang="0">
                  <a:pos x="13" y="159"/>
                </a:cxn>
                <a:cxn ang="0">
                  <a:pos x="10" y="161"/>
                </a:cxn>
                <a:cxn ang="0">
                  <a:pos x="7" y="162"/>
                </a:cxn>
                <a:cxn ang="0">
                  <a:pos x="4" y="163"/>
                </a:cxn>
              </a:cxnLst>
              <a:rect l="0" t="0" r="r" b="b"/>
              <a:pathLst>
                <a:path w="53" h="163">
                  <a:moveTo>
                    <a:pt x="0" y="0"/>
                  </a:moveTo>
                  <a:lnTo>
                    <a:pt x="1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1" y="4"/>
                  </a:lnTo>
                  <a:lnTo>
                    <a:pt x="12" y="4"/>
                  </a:lnTo>
                  <a:lnTo>
                    <a:pt x="13" y="5"/>
                  </a:lnTo>
                  <a:lnTo>
                    <a:pt x="14" y="5"/>
                  </a:lnTo>
                  <a:lnTo>
                    <a:pt x="15" y="6"/>
                  </a:lnTo>
                  <a:lnTo>
                    <a:pt x="16" y="7"/>
                  </a:lnTo>
                  <a:lnTo>
                    <a:pt x="17" y="7"/>
                  </a:lnTo>
                  <a:lnTo>
                    <a:pt x="18" y="8"/>
                  </a:lnTo>
                  <a:lnTo>
                    <a:pt x="19" y="9"/>
                  </a:lnTo>
                  <a:lnTo>
                    <a:pt x="20" y="9"/>
                  </a:lnTo>
                  <a:lnTo>
                    <a:pt x="21" y="10"/>
                  </a:lnTo>
                  <a:lnTo>
                    <a:pt x="22" y="11"/>
                  </a:lnTo>
                  <a:lnTo>
                    <a:pt x="23" y="12"/>
                  </a:lnTo>
                  <a:lnTo>
                    <a:pt x="24" y="13"/>
                  </a:lnTo>
                  <a:lnTo>
                    <a:pt x="25" y="13"/>
                  </a:lnTo>
                  <a:lnTo>
                    <a:pt x="26" y="14"/>
                  </a:lnTo>
                  <a:lnTo>
                    <a:pt x="27" y="15"/>
                  </a:lnTo>
                  <a:lnTo>
                    <a:pt x="28" y="16"/>
                  </a:lnTo>
                  <a:lnTo>
                    <a:pt x="29" y="17"/>
                  </a:lnTo>
                  <a:lnTo>
                    <a:pt x="30" y="18"/>
                  </a:lnTo>
                  <a:lnTo>
                    <a:pt x="31" y="19"/>
                  </a:lnTo>
                  <a:lnTo>
                    <a:pt x="31" y="20"/>
                  </a:lnTo>
                  <a:lnTo>
                    <a:pt x="32" y="21"/>
                  </a:lnTo>
                  <a:lnTo>
                    <a:pt x="33" y="22"/>
                  </a:lnTo>
                  <a:lnTo>
                    <a:pt x="34" y="23"/>
                  </a:lnTo>
                  <a:lnTo>
                    <a:pt x="35" y="24"/>
                  </a:lnTo>
                  <a:lnTo>
                    <a:pt x="36" y="25"/>
                  </a:lnTo>
                  <a:lnTo>
                    <a:pt x="36" y="26"/>
                  </a:lnTo>
                  <a:lnTo>
                    <a:pt x="37" y="27"/>
                  </a:lnTo>
                  <a:lnTo>
                    <a:pt x="38" y="28"/>
                  </a:lnTo>
                  <a:lnTo>
                    <a:pt x="38" y="29"/>
                  </a:lnTo>
                  <a:lnTo>
                    <a:pt x="39" y="30"/>
                  </a:lnTo>
                  <a:lnTo>
                    <a:pt x="40" y="32"/>
                  </a:lnTo>
                  <a:lnTo>
                    <a:pt x="41" y="33"/>
                  </a:lnTo>
                  <a:lnTo>
                    <a:pt x="41" y="34"/>
                  </a:lnTo>
                  <a:lnTo>
                    <a:pt x="42" y="35"/>
                  </a:lnTo>
                  <a:lnTo>
                    <a:pt x="43" y="36"/>
                  </a:lnTo>
                  <a:lnTo>
                    <a:pt x="43" y="38"/>
                  </a:lnTo>
                  <a:lnTo>
                    <a:pt x="44" y="39"/>
                  </a:lnTo>
                  <a:lnTo>
                    <a:pt x="44" y="40"/>
                  </a:lnTo>
                  <a:lnTo>
                    <a:pt x="45" y="41"/>
                  </a:lnTo>
                  <a:lnTo>
                    <a:pt x="46" y="43"/>
                  </a:lnTo>
                  <a:lnTo>
                    <a:pt x="46" y="44"/>
                  </a:lnTo>
                  <a:lnTo>
                    <a:pt x="47" y="45"/>
                  </a:lnTo>
                  <a:lnTo>
                    <a:pt x="47" y="47"/>
                  </a:lnTo>
                  <a:lnTo>
                    <a:pt x="47" y="48"/>
                  </a:lnTo>
                  <a:lnTo>
                    <a:pt x="48" y="49"/>
                  </a:lnTo>
                  <a:lnTo>
                    <a:pt x="48" y="50"/>
                  </a:lnTo>
                  <a:lnTo>
                    <a:pt x="49" y="52"/>
                  </a:lnTo>
                  <a:lnTo>
                    <a:pt x="49" y="53"/>
                  </a:lnTo>
                  <a:lnTo>
                    <a:pt x="49" y="55"/>
                  </a:lnTo>
                  <a:lnTo>
                    <a:pt x="50" y="56"/>
                  </a:lnTo>
                  <a:lnTo>
                    <a:pt x="50" y="58"/>
                  </a:lnTo>
                  <a:lnTo>
                    <a:pt x="50" y="59"/>
                  </a:lnTo>
                  <a:lnTo>
                    <a:pt x="51" y="60"/>
                  </a:lnTo>
                  <a:lnTo>
                    <a:pt x="51" y="62"/>
                  </a:lnTo>
                  <a:lnTo>
                    <a:pt x="52" y="63"/>
                  </a:lnTo>
                  <a:lnTo>
                    <a:pt x="52" y="65"/>
                  </a:lnTo>
                  <a:lnTo>
                    <a:pt x="52" y="66"/>
                  </a:lnTo>
                  <a:lnTo>
                    <a:pt x="52" y="67"/>
                  </a:lnTo>
                  <a:lnTo>
                    <a:pt x="52" y="69"/>
                  </a:lnTo>
                  <a:lnTo>
                    <a:pt x="53" y="70"/>
                  </a:lnTo>
                  <a:lnTo>
                    <a:pt x="53" y="72"/>
                  </a:lnTo>
                  <a:lnTo>
                    <a:pt x="53" y="73"/>
                  </a:lnTo>
                  <a:lnTo>
                    <a:pt x="53" y="75"/>
                  </a:lnTo>
                  <a:lnTo>
                    <a:pt x="53" y="76"/>
                  </a:lnTo>
                  <a:lnTo>
                    <a:pt x="53" y="78"/>
                  </a:lnTo>
                  <a:lnTo>
                    <a:pt x="53" y="79"/>
                  </a:lnTo>
                  <a:lnTo>
                    <a:pt x="53" y="81"/>
                  </a:lnTo>
                  <a:lnTo>
                    <a:pt x="53" y="82"/>
                  </a:lnTo>
                  <a:lnTo>
                    <a:pt x="53" y="83"/>
                  </a:lnTo>
                  <a:lnTo>
                    <a:pt x="53" y="85"/>
                  </a:lnTo>
                  <a:lnTo>
                    <a:pt x="53" y="86"/>
                  </a:lnTo>
                  <a:lnTo>
                    <a:pt x="53" y="88"/>
                  </a:lnTo>
                  <a:lnTo>
                    <a:pt x="53" y="89"/>
                  </a:lnTo>
                  <a:lnTo>
                    <a:pt x="53" y="91"/>
                  </a:lnTo>
                  <a:lnTo>
                    <a:pt x="53" y="92"/>
                  </a:lnTo>
                  <a:lnTo>
                    <a:pt x="53" y="94"/>
                  </a:lnTo>
                  <a:lnTo>
                    <a:pt x="52" y="95"/>
                  </a:lnTo>
                  <a:lnTo>
                    <a:pt x="52" y="96"/>
                  </a:lnTo>
                  <a:lnTo>
                    <a:pt x="52" y="98"/>
                  </a:lnTo>
                  <a:lnTo>
                    <a:pt x="52" y="99"/>
                  </a:lnTo>
                  <a:lnTo>
                    <a:pt x="52" y="101"/>
                  </a:lnTo>
                  <a:lnTo>
                    <a:pt x="51" y="102"/>
                  </a:lnTo>
                  <a:lnTo>
                    <a:pt x="51" y="104"/>
                  </a:lnTo>
                  <a:lnTo>
                    <a:pt x="50" y="105"/>
                  </a:lnTo>
                  <a:lnTo>
                    <a:pt x="50" y="106"/>
                  </a:lnTo>
                  <a:lnTo>
                    <a:pt x="50" y="108"/>
                  </a:lnTo>
                  <a:lnTo>
                    <a:pt x="49" y="109"/>
                  </a:lnTo>
                  <a:lnTo>
                    <a:pt x="49" y="111"/>
                  </a:lnTo>
                  <a:lnTo>
                    <a:pt x="49" y="112"/>
                  </a:lnTo>
                  <a:lnTo>
                    <a:pt x="48" y="113"/>
                  </a:lnTo>
                  <a:lnTo>
                    <a:pt x="48" y="115"/>
                  </a:lnTo>
                  <a:lnTo>
                    <a:pt x="47" y="116"/>
                  </a:lnTo>
                  <a:lnTo>
                    <a:pt x="47" y="117"/>
                  </a:lnTo>
                  <a:lnTo>
                    <a:pt x="47" y="119"/>
                  </a:lnTo>
                  <a:lnTo>
                    <a:pt x="46" y="120"/>
                  </a:lnTo>
                  <a:lnTo>
                    <a:pt x="46" y="121"/>
                  </a:lnTo>
                  <a:lnTo>
                    <a:pt x="45" y="123"/>
                  </a:lnTo>
                  <a:lnTo>
                    <a:pt x="44" y="124"/>
                  </a:lnTo>
                  <a:lnTo>
                    <a:pt x="44" y="125"/>
                  </a:lnTo>
                  <a:lnTo>
                    <a:pt x="43" y="126"/>
                  </a:lnTo>
                  <a:lnTo>
                    <a:pt x="43" y="128"/>
                  </a:lnTo>
                  <a:lnTo>
                    <a:pt x="42" y="129"/>
                  </a:lnTo>
                  <a:lnTo>
                    <a:pt x="41" y="130"/>
                  </a:lnTo>
                  <a:lnTo>
                    <a:pt x="41" y="131"/>
                  </a:lnTo>
                  <a:lnTo>
                    <a:pt x="40" y="132"/>
                  </a:lnTo>
                  <a:lnTo>
                    <a:pt x="39" y="134"/>
                  </a:lnTo>
                  <a:lnTo>
                    <a:pt x="38" y="135"/>
                  </a:lnTo>
                  <a:lnTo>
                    <a:pt x="38" y="136"/>
                  </a:lnTo>
                  <a:lnTo>
                    <a:pt x="37" y="137"/>
                  </a:lnTo>
                  <a:lnTo>
                    <a:pt x="36" y="138"/>
                  </a:lnTo>
                  <a:lnTo>
                    <a:pt x="36" y="139"/>
                  </a:lnTo>
                  <a:lnTo>
                    <a:pt x="35" y="140"/>
                  </a:lnTo>
                  <a:lnTo>
                    <a:pt x="34" y="141"/>
                  </a:lnTo>
                  <a:lnTo>
                    <a:pt x="33" y="142"/>
                  </a:lnTo>
                  <a:lnTo>
                    <a:pt x="32" y="143"/>
                  </a:lnTo>
                  <a:lnTo>
                    <a:pt x="31" y="144"/>
                  </a:lnTo>
                  <a:lnTo>
                    <a:pt x="31" y="145"/>
                  </a:lnTo>
                  <a:lnTo>
                    <a:pt x="30" y="146"/>
                  </a:lnTo>
                  <a:lnTo>
                    <a:pt x="29" y="147"/>
                  </a:lnTo>
                  <a:lnTo>
                    <a:pt x="28" y="148"/>
                  </a:lnTo>
                  <a:lnTo>
                    <a:pt x="27" y="149"/>
                  </a:lnTo>
                  <a:lnTo>
                    <a:pt x="26" y="150"/>
                  </a:lnTo>
                  <a:lnTo>
                    <a:pt x="25" y="151"/>
                  </a:lnTo>
                  <a:lnTo>
                    <a:pt x="24" y="151"/>
                  </a:lnTo>
                  <a:lnTo>
                    <a:pt x="23" y="152"/>
                  </a:lnTo>
                  <a:lnTo>
                    <a:pt x="22" y="153"/>
                  </a:lnTo>
                  <a:lnTo>
                    <a:pt x="21" y="154"/>
                  </a:lnTo>
                  <a:lnTo>
                    <a:pt x="20" y="155"/>
                  </a:lnTo>
                  <a:lnTo>
                    <a:pt x="19" y="155"/>
                  </a:lnTo>
                  <a:lnTo>
                    <a:pt x="18" y="156"/>
                  </a:lnTo>
                  <a:lnTo>
                    <a:pt x="17" y="157"/>
                  </a:lnTo>
                  <a:lnTo>
                    <a:pt x="16" y="157"/>
                  </a:lnTo>
                  <a:lnTo>
                    <a:pt x="15" y="158"/>
                  </a:lnTo>
                  <a:lnTo>
                    <a:pt x="14" y="158"/>
                  </a:lnTo>
                  <a:lnTo>
                    <a:pt x="13" y="159"/>
                  </a:lnTo>
                  <a:lnTo>
                    <a:pt x="12" y="160"/>
                  </a:lnTo>
                  <a:lnTo>
                    <a:pt x="11" y="160"/>
                  </a:lnTo>
                  <a:lnTo>
                    <a:pt x="10" y="161"/>
                  </a:lnTo>
                  <a:lnTo>
                    <a:pt x="9" y="161"/>
                  </a:lnTo>
                  <a:lnTo>
                    <a:pt x="8" y="162"/>
                  </a:lnTo>
                  <a:lnTo>
                    <a:pt x="7" y="162"/>
                  </a:lnTo>
                  <a:lnTo>
                    <a:pt x="5" y="162"/>
                  </a:lnTo>
                  <a:lnTo>
                    <a:pt x="4" y="163"/>
                  </a:lnTo>
                  <a:lnTo>
                    <a:pt x="4" y="163"/>
                  </a:lnTo>
                </a:path>
              </a:pathLst>
            </a:custGeom>
            <a:solidFill>
              <a:srgbClr val="BBE0E3"/>
            </a:solidFill>
            <a:ln w="952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200185" name="Line 57"/>
          <p:cNvSpPr>
            <a:spLocks noChangeShapeType="1"/>
          </p:cNvSpPr>
          <p:nvPr/>
        </p:nvSpPr>
        <p:spPr bwMode="auto">
          <a:xfrm>
            <a:off x="3538538" y="3340100"/>
            <a:ext cx="7286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ja-JP" altLang="en-US"/>
          </a:p>
        </p:txBody>
      </p:sp>
      <p:graphicFrame>
        <p:nvGraphicFramePr>
          <p:cNvPr id="1200187" name="Object 59"/>
          <p:cNvGraphicFramePr>
            <a:graphicFrameLocks noChangeAspect="1"/>
          </p:cNvGraphicFramePr>
          <p:nvPr/>
        </p:nvGraphicFramePr>
        <p:xfrm>
          <a:off x="5613400" y="4483100"/>
          <a:ext cx="384175" cy="334963"/>
        </p:xfrm>
        <a:graphic>
          <a:graphicData uri="http://schemas.openxmlformats.org/presentationml/2006/ole">
            <p:oleObj spid="_x0000_s111620" r:id="rId6" imgW="743054" imgH="724001" progId="">
              <p:embed/>
            </p:oleObj>
          </a:graphicData>
        </a:graphic>
      </p:graphicFrame>
      <p:graphicFrame>
        <p:nvGraphicFramePr>
          <p:cNvPr id="1200189" name="Object 61"/>
          <p:cNvGraphicFramePr>
            <a:graphicFrameLocks noChangeAspect="1"/>
          </p:cNvGraphicFramePr>
          <p:nvPr/>
        </p:nvGraphicFramePr>
        <p:xfrm>
          <a:off x="3251200" y="4483100"/>
          <a:ext cx="384175" cy="336550"/>
        </p:xfrm>
        <a:graphic>
          <a:graphicData uri="http://schemas.openxmlformats.org/presentationml/2006/ole">
            <p:oleObj spid="_x0000_s111621" r:id="rId7" imgW="743054" imgH="724001" progId="">
              <p:embed/>
            </p:oleObj>
          </a:graphicData>
        </a:graphic>
      </p:graphicFrame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3810000" y="1358900"/>
            <a:ext cx="1668463" cy="1112838"/>
            <a:chOff x="4368" y="1219"/>
            <a:chExt cx="1051" cy="701"/>
          </a:xfrm>
        </p:grpSpPr>
        <p:grpSp>
          <p:nvGrpSpPr>
            <p:cNvPr id="4" name="Group 64"/>
            <p:cNvGrpSpPr>
              <a:grpSpLocks noChangeAspect="1"/>
            </p:cNvGrpSpPr>
            <p:nvPr/>
          </p:nvGrpSpPr>
          <p:grpSpPr bwMode="auto">
            <a:xfrm>
              <a:off x="4368" y="1219"/>
              <a:ext cx="1051" cy="701"/>
              <a:chOff x="2026" y="1489"/>
              <a:chExt cx="873" cy="664"/>
            </a:xfrm>
          </p:grpSpPr>
          <p:sp>
            <p:nvSpPr>
              <p:cNvPr id="1200193" name="Oval 65"/>
              <p:cNvSpPr>
                <a:spLocks noChangeAspect="1" noChangeArrowheads="1"/>
              </p:cNvSpPr>
              <p:nvPr/>
            </p:nvSpPr>
            <p:spPr bwMode="auto">
              <a:xfrm>
                <a:off x="2442" y="1696"/>
                <a:ext cx="457" cy="306"/>
              </a:xfrm>
              <a:prstGeom prst="ellipse">
                <a:avLst/>
              </a:prstGeom>
              <a:solidFill>
                <a:srgbClr val="D9F1FF"/>
              </a:solidFill>
              <a:ln w="9525">
                <a:noFill/>
                <a:round/>
                <a:headEnd/>
                <a:tailEnd/>
              </a:ln>
              <a:effectLst>
                <a:outerShdw dist="63500" algn="ctr" rotWithShape="0">
                  <a:srgbClr val="009999"/>
                </a:outerShdw>
              </a:effectLst>
            </p:spPr>
            <p:txBody>
              <a:bodyPr anchor="ctr"/>
              <a:lstStyle/>
              <a:p>
                <a:endParaRPr lang="ja-JP" altLang="en-US"/>
              </a:p>
            </p:txBody>
          </p:sp>
          <p:sp>
            <p:nvSpPr>
              <p:cNvPr id="1200194" name="Oval 66"/>
              <p:cNvSpPr>
                <a:spLocks noChangeAspect="1" noChangeArrowheads="1"/>
              </p:cNvSpPr>
              <p:nvPr/>
            </p:nvSpPr>
            <p:spPr bwMode="auto">
              <a:xfrm>
                <a:off x="2323" y="1842"/>
                <a:ext cx="440" cy="311"/>
              </a:xfrm>
              <a:prstGeom prst="ellipse">
                <a:avLst/>
              </a:prstGeom>
              <a:solidFill>
                <a:srgbClr val="D9F1FF"/>
              </a:solidFill>
              <a:ln w="9525">
                <a:noFill/>
                <a:round/>
                <a:headEnd/>
                <a:tailEnd/>
              </a:ln>
              <a:effectLst>
                <a:outerShdw dist="74053" dir="3542175" algn="ctr" rotWithShape="0">
                  <a:srgbClr val="009999"/>
                </a:outerShdw>
              </a:effectLst>
            </p:spPr>
            <p:txBody>
              <a:bodyPr anchor="ctr"/>
              <a:lstStyle/>
              <a:p>
                <a:endParaRPr lang="ja-JP" altLang="en-US"/>
              </a:p>
            </p:txBody>
          </p:sp>
          <p:sp>
            <p:nvSpPr>
              <p:cNvPr id="1200195" name="Oval 67"/>
              <p:cNvSpPr>
                <a:spLocks noChangeAspect="1" noChangeArrowheads="1"/>
              </p:cNvSpPr>
              <p:nvPr/>
            </p:nvSpPr>
            <p:spPr bwMode="auto">
              <a:xfrm>
                <a:off x="2140" y="1866"/>
                <a:ext cx="322" cy="263"/>
              </a:xfrm>
              <a:prstGeom prst="ellipse">
                <a:avLst/>
              </a:prstGeom>
              <a:solidFill>
                <a:srgbClr val="D9F1FF"/>
              </a:solidFill>
              <a:ln w="9525">
                <a:noFill/>
                <a:round/>
                <a:headEnd/>
                <a:tailEnd/>
              </a:ln>
              <a:effectLst>
                <a:outerShdw dist="74053" dir="7257825" algn="ctr" rotWithShape="0">
                  <a:srgbClr val="009999"/>
                </a:outerShdw>
              </a:effectLst>
            </p:spPr>
            <p:txBody>
              <a:bodyPr anchor="ctr"/>
              <a:lstStyle/>
              <a:p>
                <a:endParaRPr lang="ja-JP" altLang="en-US"/>
              </a:p>
            </p:txBody>
          </p:sp>
          <p:sp>
            <p:nvSpPr>
              <p:cNvPr id="1200196" name="Oval 68"/>
              <p:cNvSpPr>
                <a:spLocks noChangeAspect="1" noChangeArrowheads="1"/>
              </p:cNvSpPr>
              <p:nvPr/>
            </p:nvSpPr>
            <p:spPr bwMode="auto">
              <a:xfrm>
                <a:off x="2026" y="1668"/>
                <a:ext cx="436" cy="310"/>
              </a:xfrm>
              <a:prstGeom prst="ellipse">
                <a:avLst/>
              </a:prstGeom>
              <a:solidFill>
                <a:srgbClr val="D9F1FF"/>
              </a:solidFill>
              <a:ln w="9525">
                <a:noFill/>
                <a:round/>
                <a:headEnd/>
                <a:tailEnd/>
              </a:ln>
              <a:effectLst>
                <a:outerShdw dist="63500" dir="10800000" algn="ctr" rotWithShape="0">
                  <a:srgbClr val="009999"/>
                </a:outerShdw>
              </a:effectLst>
            </p:spPr>
            <p:txBody>
              <a:bodyPr anchor="ctr"/>
              <a:lstStyle/>
              <a:p>
                <a:endParaRPr lang="ja-JP" altLang="en-US"/>
              </a:p>
            </p:txBody>
          </p:sp>
          <p:sp>
            <p:nvSpPr>
              <p:cNvPr id="1200197" name="Oval 69"/>
              <p:cNvSpPr>
                <a:spLocks noChangeAspect="1" noChangeArrowheads="1"/>
              </p:cNvSpPr>
              <p:nvPr/>
            </p:nvSpPr>
            <p:spPr bwMode="auto">
              <a:xfrm>
                <a:off x="2209" y="1489"/>
                <a:ext cx="442" cy="308"/>
              </a:xfrm>
              <a:prstGeom prst="ellipse">
                <a:avLst/>
              </a:prstGeom>
              <a:solidFill>
                <a:srgbClr val="D9F1FF"/>
              </a:solidFill>
              <a:ln w="9525">
                <a:noFill/>
                <a:round/>
                <a:headEnd/>
                <a:tailEnd/>
              </a:ln>
              <a:effectLst>
                <a:outerShdw dist="74053" dir="14342175" algn="ctr" rotWithShape="0">
                  <a:srgbClr val="009999"/>
                </a:outerShdw>
              </a:effectLst>
            </p:spPr>
            <p:txBody>
              <a:bodyPr anchor="ctr"/>
              <a:lstStyle/>
              <a:p>
                <a:endParaRPr lang="ja-JP" altLang="en-US"/>
              </a:p>
            </p:txBody>
          </p:sp>
          <p:sp>
            <p:nvSpPr>
              <p:cNvPr id="1200198" name="Oval 70"/>
              <p:cNvSpPr>
                <a:spLocks noChangeAspect="1" noChangeArrowheads="1"/>
              </p:cNvSpPr>
              <p:nvPr/>
            </p:nvSpPr>
            <p:spPr bwMode="auto">
              <a:xfrm>
                <a:off x="2488" y="1513"/>
                <a:ext cx="343" cy="313"/>
              </a:xfrm>
              <a:prstGeom prst="ellipse">
                <a:avLst/>
              </a:prstGeom>
              <a:solidFill>
                <a:srgbClr val="D9F1FF"/>
              </a:solidFill>
              <a:ln w="9525">
                <a:noFill/>
                <a:round/>
                <a:headEnd/>
                <a:tailEnd/>
              </a:ln>
              <a:effectLst>
                <a:outerShdw dist="74053" dir="18057825" algn="ctr" rotWithShape="0">
                  <a:srgbClr val="009999"/>
                </a:outerShdw>
              </a:effectLst>
            </p:spPr>
            <p:txBody>
              <a:bodyPr anchor="ctr"/>
              <a:lstStyle/>
              <a:p>
                <a:endParaRPr lang="ja-JP" altLang="en-US"/>
              </a:p>
            </p:txBody>
          </p:sp>
        </p:grpSp>
        <p:sp>
          <p:nvSpPr>
            <p:cNvPr id="1200199" name="Text Box 71"/>
            <p:cNvSpPr txBox="1">
              <a:spLocks noChangeArrowheads="1"/>
            </p:cNvSpPr>
            <p:nvPr/>
          </p:nvSpPr>
          <p:spPr bwMode="auto">
            <a:xfrm>
              <a:off x="4619" y="1459"/>
              <a:ext cx="590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81000" indent="-381000" eaLnBrk="1" hangingPunct="1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None/>
              </a:pPr>
              <a:r>
                <a:rPr lang="en-US" altLang="ja-JP" sz="1400">
                  <a:solidFill>
                    <a:srgbClr val="333333"/>
                  </a:solidFill>
                  <a:effectLst/>
                  <a:ea typeface="ＭＳ Ｐゴシック" charset="-128"/>
                  <a:sym typeface="Wingdings" pitchFamily="2" charset="2"/>
                </a:rPr>
                <a:t>Internet</a:t>
              </a:r>
              <a:endParaRPr lang="en-US" altLang="ja-JP" sz="3200" b="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sym typeface="Wingdings" pitchFamily="2" charset="2"/>
              </a:endParaRPr>
            </a:p>
          </p:txBody>
        </p:sp>
      </p:grpSp>
      <p:sp>
        <p:nvSpPr>
          <p:cNvPr id="1200200" name="Text Box 72"/>
          <p:cNvSpPr txBox="1">
            <a:spLocks noChangeArrowheads="1"/>
          </p:cNvSpPr>
          <p:nvPr/>
        </p:nvSpPr>
        <p:spPr bwMode="auto">
          <a:xfrm>
            <a:off x="2744788" y="4940300"/>
            <a:ext cx="1446213" cy="280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ja-JP" sz="1000" smtClean="0">
                <a:solidFill>
                  <a:srgbClr val="FF0000"/>
                </a:solidFill>
                <a:ea typeface="ＭＳ Ｐゴシック" charset="-128"/>
                <a:sym typeface="Wingdings" pitchFamily="2" charset="2"/>
              </a:rPr>
              <a:t>Local Content</a:t>
            </a:r>
          </a:p>
        </p:txBody>
      </p:sp>
      <p:graphicFrame>
        <p:nvGraphicFramePr>
          <p:cNvPr id="1200203" name="Object 75"/>
          <p:cNvGraphicFramePr>
            <a:graphicFrameLocks noChangeAspect="1"/>
          </p:cNvGraphicFramePr>
          <p:nvPr/>
        </p:nvGraphicFramePr>
        <p:xfrm>
          <a:off x="4292600" y="3124200"/>
          <a:ext cx="898525" cy="457200"/>
        </p:xfrm>
        <a:graphic>
          <a:graphicData uri="http://schemas.openxmlformats.org/presentationml/2006/ole">
            <p:oleObj spid="_x0000_s111622" name="Visio" r:id="rId8" imgW="898776" imgH="760348" progId="">
              <p:embed/>
            </p:oleObj>
          </a:graphicData>
        </a:graphic>
      </p:graphicFrame>
      <p:sp>
        <p:nvSpPr>
          <p:cNvPr id="1200204" name="Line 76"/>
          <p:cNvSpPr>
            <a:spLocks noChangeShapeType="1"/>
          </p:cNvSpPr>
          <p:nvPr/>
        </p:nvSpPr>
        <p:spPr bwMode="auto">
          <a:xfrm>
            <a:off x="3479800" y="40259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200205" name="Line 77"/>
          <p:cNvSpPr>
            <a:spLocks noChangeShapeType="1"/>
          </p:cNvSpPr>
          <p:nvPr/>
        </p:nvSpPr>
        <p:spPr bwMode="auto">
          <a:xfrm>
            <a:off x="4724400" y="3568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200206" name="Line 78"/>
          <p:cNvSpPr>
            <a:spLocks noChangeShapeType="1"/>
          </p:cNvSpPr>
          <p:nvPr/>
        </p:nvSpPr>
        <p:spPr bwMode="auto">
          <a:xfrm>
            <a:off x="3479800" y="4025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200209" name="Line 81"/>
          <p:cNvSpPr>
            <a:spLocks noChangeShapeType="1"/>
          </p:cNvSpPr>
          <p:nvPr/>
        </p:nvSpPr>
        <p:spPr bwMode="auto">
          <a:xfrm>
            <a:off x="5842000" y="4025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200210" name="Text Box 82"/>
          <p:cNvSpPr txBox="1">
            <a:spLocks noChangeArrowheads="1"/>
          </p:cNvSpPr>
          <p:nvPr/>
        </p:nvSpPr>
        <p:spPr bwMode="auto">
          <a:xfrm>
            <a:off x="5219700" y="4876800"/>
            <a:ext cx="1257300" cy="257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ja-JP" sz="1000" smtClean="0">
                <a:solidFill>
                  <a:srgbClr val="FF0000"/>
                </a:solidFill>
                <a:ea typeface="ＭＳ Ｐゴシック" charset="-128"/>
                <a:sym typeface="Wingdings" pitchFamily="2" charset="2"/>
              </a:rPr>
              <a:t>Local Content</a:t>
            </a:r>
          </a:p>
          <a:p>
            <a:pPr marL="381000" indent="-381000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endParaRPr lang="en-US" altLang="ja-JP" sz="1000">
              <a:solidFill>
                <a:srgbClr val="FF0000"/>
              </a:solidFill>
              <a:effectLst/>
              <a:ea typeface="ＭＳ Ｐゴシック" charset="-128"/>
              <a:sym typeface="Wingdings" pitchFamily="2" charset="2"/>
            </a:endParaRPr>
          </a:p>
        </p:txBody>
      </p:sp>
      <p:sp>
        <p:nvSpPr>
          <p:cNvPr id="1200212" name="Line 84"/>
          <p:cNvSpPr>
            <a:spLocks noChangeShapeType="1"/>
          </p:cNvSpPr>
          <p:nvPr/>
        </p:nvSpPr>
        <p:spPr bwMode="auto">
          <a:xfrm>
            <a:off x="4724400" y="2501900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200213" name="Line 85"/>
          <p:cNvSpPr>
            <a:spLocks noChangeShapeType="1"/>
          </p:cNvSpPr>
          <p:nvPr/>
        </p:nvSpPr>
        <p:spPr bwMode="auto">
          <a:xfrm>
            <a:off x="5118100" y="3340100"/>
            <a:ext cx="97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200214" name="Line 86"/>
          <p:cNvSpPr>
            <a:spLocks noChangeShapeType="1"/>
          </p:cNvSpPr>
          <p:nvPr/>
        </p:nvSpPr>
        <p:spPr bwMode="auto">
          <a:xfrm>
            <a:off x="5346700" y="1511300"/>
            <a:ext cx="158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200215" name="Rectangle 87"/>
          <p:cNvSpPr>
            <a:spLocks noChangeArrowheads="1"/>
          </p:cNvSpPr>
          <p:nvPr/>
        </p:nvSpPr>
        <p:spPr bwMode="auto">
          <a:xfrm>
            <a:off x="21606" y="2654300"/>
            <a:ext cx="8991601" cy="2743200"/>
          </a:xfrm>
          <a:prstGeom prst="rect">
            <a:avLst/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graphicFrame>
        <p:nvGraphicFramePr>
          <p:cNvPr id="1200216" name="Object 88"/>
          <p:cNvGraphicFramePr>
            <a:graphicFrameLocks noChangeAspect="1"/>
          </p:cNvGraphicFramePr>
          <p:nvPr/>
        </p:nvGraphicFramePr>
        <p:xfrm>
          <a:off x="1049338" y="1143000"/>
          <a:ext cx="703263" cy="596900"/>
        </p:xfrm>
        <a:graphic>
          <a:graphicData uri="http://schemas.openxmlformats.org/presentationml/2006/ole">
            <p:oleObj spid="_x0000_s111623" r:id="rId9" imgW="952633" imgH="895238" progId="">
              <p:embed/>
            </p:oleObj>
          </a:graphicData>
        </a:graphic>
      </p:graphicFrame>
      <p:sp>
        <p:nvSpPr>
          <p:cNvPr id="1200217" name="Text Box 89"/>
          <p:cNvSpPr txBox="1">
            <a:spLocks noChangeArrowheads="1"/>
          </p:cNvSpPr>
          <p:nvPr/>
        </p:nvSpPr>
        <p:spPr bwMode="auto">
          <a:xfrm>
            <a:off x="609600" y="1839913"/>
            <a:ext cx="1828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ja-JP" sz="1000">
                <a:solidFill>
                  <a:srgbClr val="FF0000"/>
                </a:solidFill>
                <a:effectLst/>
                <a:ea typeface="ＭＳ Ｐゴシック" charset="-128"/>
                <a:sym typeface="Wingdings" pitchFamily="2" charset="2"/>
              </a:rPr>
              <a:t>Remote User</a:t>
            </a:r>
            <a:endParaRPr lang="en-US" altLang="ja-JP" sz="3200" b="0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  <a:sym typeface="Wingdings" pitchFamily="2" charset="2"/>
            </a:endParaRPr>
          </a:p>
        </p:txBody>
      </p:sp>
      <p:sp>
        <p:nvSpPr>
          <p:cNvPr id="1200218" name="Line 90"/>
          <p:cNvSpPr>
            <a:spLocks noChangeShapeType="1"/>
          </p:cNvSpPr>
          <p:nvPr/>
        </p:nvSpPr>
        <p:spPr bwMode="auto">
          <a:xfrm>
            <a:off x="1752600" y="156368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graphicFrame>
        <p:nvGraphicFramePr>
          <p:cNvPr id="58" name="Object 42"/>
          <p:cNvGraphicFramePr>
            <a:graphicFrameLocks noChangeAspect="1"/>
          </p:cNvGraphicFramePr>
          <p:nvPr/>
        </p:nvGraphicFramePr>
        <p:xfrm>
          <a:off x="7032626" y="1454062"/>
          <a:ext cx="563563" cy="736600"/>
        </p:xfrm>
        <a:graphic>
          <a:graphicData uri="http://schemas.openxmlformats.org/presentationml/2006/ole">
            <p:oleObj spid="_x0000_s111624" r:id="rId10" imgW="1267002" imgH="1838095" progId="">
              <p:embed/>
            </p:oleObj>
          </a:graphicData>
        </a:graphic>
      </p:graphicFrame>
      <p:sp>
        <p:nvSpPr>
          <p:cNvPr id="59" name="Text Box 62"/>
          <p:cNvSpPr txBox="1">
            <a:spLocks noChangeArrowheads="1"/>
          </p:cNvSpPr>
          <p:nvPr/>
        </p:nvSpPr>
        <p:spPr bwMode="auto">
          <a:xfrm>
            <a:off x="6324600" y="1187361"/>
            <a:ext cx="1698626" cy="34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ja-JP" sz="1000" smtClean="0">
                <a:solidFill>
                  <a:srgbClr val="FF0000"/>
                </a:solidFill>
                <a:effectLst/>
                <a:ea typeface="ＭＳ Ｐゴシック" charset="-128"/>
                <a:sym typeface="Wingdings" pitchFamily="2" charset="2"/>
              </a:rPr>
              <a:t>Authentication Server</a:t>
            </a:r>
            <a:endParaRPr lang="en-US" altLang="ja-JP" sz="3200" b="0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  <a:sym typeface="Wingdings" pitchFamily="2" charset="2"/>
            </a:endParaRPr>
          </a:p>
        </p:txBody>
      </p:sp>
      <p:sp>
        <p:nvSpPr>
          <p:cNvPr id="60" name="Text Box 72"/>
          <p:cNvSpPr txBox="1">
            <a:spLocks noChangeArrowheads="1"/>
          </p:cNvSpPr>
          <p:nvPr/>
        </p:nvSpPr>
        <p:spPr bwMode="auto">
          <a:xfrm>
            <a:off x="4086225" y="3581400"/>
            <a:ext cx="1446213" cy="2809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ja-JP" sz="1000" smtClean="0">
                <a:solidFill>
                  <a:srgbClr val="FF0000"/>
                </a:solidFill>
                <a:ea typeface="ＭＳ Ｐゴシック" charset="-128"/>
                <a:sym typeface="Wingdings" pitchFamily="2" charset="2"/>
              </a:rPr>
              <a:t>Hotspot Controller</a:t>
            </a:r>
          </a:p>
        </p:txBody>
      </p:sp>
      <p:graphicFrame>
        <p:nvGraphicFramePr>
          <p:cNvPr id="61" name="Object 40"/>
          <p:cNvGraphicFramePr>
            <a:graphicFrameLocks noChangeAspect="1"/>
          </p:cNvGraphicFramePr>
          <p:nvPr/>
        </p:nvGraphicFramePr>
        <p:xfrm>
          <a:off x="8135938" y="2971800"/>
          <a:ext cx="703263" cy="596900"/>
        </p:xfrm>
        <a:graphic>
          <a:graphicData uri="http://schemas.openxmlformats.org/presentationml/2006/ole">
            <p:oleObj spid="_x0000_s111625" r:id="rId11" imgW="952633" imgH="895238" progId="">
              <p:embed/>
            </p:oleObj>
          </a:graphicData>
        </a:graphic>
      </p:graphicFrame>
      <p:sp>
        <p:nvSpPr>
          <p:cNvPr id="62" name="Text Box 44"/>
          <p:cNvSpPr txBox="1">
            <a:spLocks noChangeArrowheads="1"/>
          </p:cNvSpPr>
          <p:nvPr/>
        </p:nvSpPr>
        <p:spPr bwMode="auto">
          <a:xfrm>
            <a:off x="7620000" y="2667000"/>
            <a:ext cx="16002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ja-JP" sz="1000">
                <a:solidFill>
                  <a:srgbClr val="FF0000"/>
                </a:solidFill>
                <a:effectLst/>
                <a:ea typeface="ＭＳ Ｐゴシック" charset="-128"/>
                <a:sym typeface="Wingdings" pitchFamily="2" charset="2"/>
              </a:rPr>
              <a:t>Wireless Clients</a:t>
            </a:r>
            <a:endParaRPr lang="en-US" altLang="ja-JP" sz="3200" b="0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  <a:sym typeface="Wingdings" pitchFamily="2" charset="2"/>
            </a:endParaRPr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 rot="10800000">
            <a:off x="7086600" y="2937907"/>
            <a:ext cx="835025" cy="792163"/>
            <a:chOff x="2003" y="2991"/>
            <a:chExt cx="828" cy="758"/>
          </a:xfrm>
        </p:grpSpPr>
        <p:sp>
          <p:nvSpPr>
            <p:cNvPr id="65" name="Oval 46"/>
            <p:cNvSpPr>
              <a:spLocks noChangeArrowheads="1"/>
            </p:cNvSpPr>
            <p:nvPr/>
          </p:nvSpPr>
          <p:spPr bwMode="auto">
            <a:xfrm>
              <a:off x="2003" y="3371"/>
              <a:ext cx="54" cy="62"/>
            </a:xfrm>
            <a:prstGeom prst="ellipse">
              <a:avLst/>
            </a:prstGeom>
            <a:solidFill>
              <a:srgbClr val="BBE0E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6" name="Freeform 47"/>
            <p:cNvSpPr>
              <a:spLocks/>
            </p:cNvSpPr>
            <p:nvPr/>
          </p:nvSpPr>
          <p:spPr bwMode="auto">
            <a:xfrm>
              <a:off x="2640" y="2991"/>
              <a:ext cx="191" cy="758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20" y="8"/>
                </a:cxn>
                <a:cxn ang="0">
                  <a:pos x="32" y="14"/>
                </a:cxn>
                <a:cxn ang="0">
                  <a:pos x="43" y="21"/>
                </a:cxn>
                <a:cxn ang="0">
                  <a:pos x="55" y="29"/>
                </a:cxn>
                <a:cxn ang="0">
                  <a:pos x="66" y="38"/>
                </a:cxn>
                <a:cxn ang="0">
                  <a:pos x="77" y="48"/>
                </a:cxn>
                <a:cxn ang="0">
                  <a:pos x="87" y="59"/>
                </a:cxn>
                <a:cxn ang="0">
                  <a:pos x="97" y="71"/>
                </a:cxn>
                <a:cxn ang="0">
                  <a:pos x="107" y="84"/>
                </a:cxn>
                <a:cxn ang="0">
                  <a:pos x="116" y="97"/>
                </a:cxn>
                <a:cxn ang="0">
                  <a:pos x="125" y="111"/>
                </a:cxn>
                <a:cxn ang="0">
                  <a:pos x="133" y="127"/>
                </a:cxn>
                <a:cxn ang="0">
                  <a:pos x="141" y="142"/>
                </a:cxn>
                <a:cxn ang="0">
                  <a:pos x="149" y="159"/>
                </a:cxn>
                <a:cxn ang="0">
                  <a:pos x="155" y="176"/>
                </a:cxn>
                <a:cxn ang="0">
                  <a:pos x="162" y="193"/>
                </a:cxn>
                <a:cxn ang="0">
                  <a:pos x="167" y="211"/>
                </a:cxn>
                <a:cxn ang="0">
                  <a:pos x="172" y="230"/>
                </a:cxn>
                <a:cxn ang="0">
                  <a:pos x="177" y="249"/>
                </a:cxn>
                <a:cxn ang="0">
                  <a:pos x="181" y="268"/>
                </a:cxn>
                <a:cxn ang="0">
                  <a:pos x="184" y="288"/>
                </a:cxn>
                <a:cxn ang="0">
                  <a:pos x="187" y="308"/>
                </a:cxn>
                <a:cxn ang="0">
                  <a:pos x="189" y="328"/>
                </a:cxn>
                <a:cxn ang="0">
                  <a:pos x="190" y="348"/>
                </a:cxn>
                <a:cxn ang="0">
                  <a:pos x="191" y="369"/>
                </a:cxn>
                <a:cxn ang="0">
                  <a:pos x="191" y="389"/>
                </a:cxn>
                <a:cxn ang="0">
                  <a:pos x="191" y="409"/>
                </a:cxn>
                <a:cxn ang="0">
                  <a:pos x="190" y="429"/>
                </a:cxn>
                <a:cxn ang="0">
                  <a:pos x="188" y="450"/>
                </a:cxn>
                <a:cxn ang="0">
                  <a:pos x="185" y="469"/>
                </a:cxn>
                <a:cxn ang="0">
                  <a:pos x="182" y="489"/>
                </a:cxn>
                <a:cxn ang="0">
                  <a:pos x="178" y="509"/>
                </a:cxn>
                <a:cxn ang="0">
                  <a:pos x="174" y="528"/>
                </a:cxn>
                <a:cxn ang="0">
                  <a:pos x="169" y="547"/>
                </a:cxn>
                <a:cxn ang="0">
                  <a:pos x="164" y="565"/>
                </a:cxn>
                <a:cxn ang="0">
                  <a:pos x="158" y="582"/>
                </a:cxn>
                <a:cxn ang="0">
                  <a:pos x="151" y="600"/>
                </a:cxn>
                <a:cxn ang="0">
                  <a:pos x="144" y="616"/>
                </a:cxn>
                <a:cxn ang="0">
                  <a:pos x="136" y="632"/>
                </a:cxn>
                <a:cxn ang="0">
                  <a:pos x="128" y="648"/>
                </a:cxn>
                <a:cxn ang="0">
                  <a:pos x="119" y="662"/>
                </a:cxn>
                <a:cxn ang="0">
                  <a:pos x="110" y="676"/>
                </a:cxn>
                <a:cxn ang="0">
                  <a:pos x="100" y="689"/>
                </a:cxn>
                <a:cxn ang="0">
                  <a:pos x="91" y="701"/>
                </a:cxn>
                <a:cxn ang="0">
                  <a:pos x="80" y="712"/>
                </a:cxn>
                <a:cxn ang="0">
                  <a:pos x="70" y="723"/>
                </a:cxn>
                <a:cxn ang="0">
                  <a:pos x="59" y="732"/>
                </a:cxn>
                <a:cxn ang="0">
                  <a:pos x="47" y="740"/>
                </a:cxn>
                <a:cxn ang="0">
                  <a:pos x="36" y="748"/>
                </a:cxn>
                <a:cxn ang="0">
                  <a:pos x="24" y="754"/>
                </a:cxn>
                <a:cxn ang="0">
                  <a:pos x="16" y="758"/>
                </a:cxn>
              </a:cxnLst>
              <a:rect l="0" t="0" r="r" b="b"/>
              <a:pathLst>
                <a:path w="191" h="758">
                  <a:moveTo>
                    <a:pt x="0" y="0"/>
                  </a:moveTo>
                  <a:lnTo>
                    <a:pt x="4" y="1"/>
                  </a:lnTo>
                  <a:lnTo>
                    <a:pt x="8" y="3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4"/>
                  </a:lnTo>
                  <a:lnTo>
                    <a:pt x="36" y="16"/>
                  </a:lnTo>
                  <a:lnTo>
                    <a:pt x="40" y="19"/>
                  </a:lnTo>
                  <a:lnTo>
                    <a:pt x="43" y="21"/>
                  </a:lnTo>
                  <a:lnTo>
                    <a:pt x="47" y="24"/>
                  </a:lnTo>
                  <a:lnTo>
                    <a:pt x="51" y="26"/>
                  </a:lnTo>
                  <a:lnTo>
                    <a:pt x="55" y="29"/>
                  </a:lnTo>
                  <a:lnTo>
                    <a:pt x="59" y="32"/>
                  </a:lnTo>
                  <a:lnTo>
                    <a:pt x="62" y="35"/>
                  </a:lnTo>
                  <a:lnTo>
                    <a:pt x="66" y="38"/>
                  </a:lnTo>
                  <a:lnTo>
                    <a:pt x="70" y="41"/>
                  </a:lnTo>
                  <a:lnTo>
                    <a:pt x="73" y="45"/>
                  </a:lnTo>
                  <a:lnTo>
                    <a:pt x="77" y="48"/>
                  </a:lnTo>
                  <a:lnTo>
                    <a:pt x="80" y="52"/>
                  </a:lnTo>
                  <a:lnTo>
                    <a:pt x="84" y="55"/>
                  </a:lnTo>
                  <a:lnTo>
                    <a:pt x="87" y="59"/>
                  </a:lnTo>
                  <a:lnTo>
                    <a:pt x="91" y="63"/>
                  </a:lnTo>
                  <a:lnTo>
                    <a:pt x="94" y="67"/>
                  </a:lnTo>
                  <a:lnTo>
                    <a:pt x="97" y="71"/>
                  </a:lnTo>
                  <a:lnTo>
                    <a:pt x="100" y="75"/>
                  </a:lnTo>
                  <a:lnTo>
                    <a:pt x="104" y="80"/>
                  </a:lnTo>
                  <a:lnTo>
                    <a:pt x="107" y="84"/>
                  </a:lnTo>
                  <a:lnTo>
                    <a:pt x="110" y="88"/>
                  </a:lnTo>
                  <a:lnTo>
                    <a:pt x="113" y="93"/>
                  </a:lnTo>
                  <a:lnTo>
                    <a:pt x="116" y="97"/>
                  </a:lnTo>
                  <a:lnTo>
                    <a:pt x="119" y="102"/>
                  </a:lnTo>
                  <a:lnTo>
                    <a:pt x="122" y="107"/>
                  </a:lnTo>
                  <a:lnTo>
                    <a:pt x="125" y="111"/>
                  </a:lnTo>
                  <a:lnTo>
                    <a:pt x="128" y="116"/>
                  </a:lnTo>
                  <a:lnTo>
                    <a:pt x="131" y="121"/>
                  </a:lnTo>
                  <a:lnTo>
                    <a:pt x="133" y="127"/>
                  </a:lnTo>
                  <a:lnTo>
                    <a:pt x="136" y="132"/>
                  </a:lnTo>
                  <a:lnTo>
                    <a:pt x="139" y="137"/>
                  </a:lnTo>
                  <a:lnTo>
                    <a:pt x="141" y="142"/>
                  </a:lnTo>
                  <a:lnTo>
                    <a:pt x="144" y="148"/>
                  </a:lnTo>
                  <a:lnTo>
                    <a:pt x="146" y="153"/>
                  </a:lnTo>
                  <a:lnTo>
                    <a:pt x="149" y="159"/>
                  </a:lnTo>
                  <a:lnTo>
                    <a:pt x="151" y="164"/>
                  </a:lnTo>
                  <a:lnTo>
                    <a:pt x="153" y="170"/>
                  </a:lnTo>
                  <a:lnTo>
                    <a:pt x="155" y="176"/>
                  </a:lnTo>
                  <a:lnTo>
                    <a:pt x="158" y="182"/>
                  </a:lnTo>
                  <a:lnTo>
                    <a:pt x="160" y="187"/>
                  </a:lnTo>
                  <a:lnTo>
                    <a:pt x="162" y="193"/>
                  </a:lnTo>
                  <a:lnTo>
                    <a:pt x="164" y="199"/>
                  </a:lnTo>
                  <a:lnTo>
                    <a:pt x="166" y="205"/>
                  </a:lnTo>
                  <a:lnTo>
                    <a:pt x="167" y="211"/>
                  </a:lnTo>
                  <a:lnTo>
                    <a:pt x="169" y="217"/>
                  </a:lnTo>
                  <a:lnTo>
                    <a:pt x="171" y="224"/>
                  </a:lnTo>
                  <a:lnTo>
                    <a:pt x="172" y="230"/>
                  </a:lnTo>
                  <a:lnTo>
                    <a:pt x="174" y="236"/>
                  </a:lnTo>
                  <a:lnTo>
                    <a:pt x="176" y="242"/>
                  </a:lnTo>
                  <a:lnTo>
                    <a:pt x="177" y="249"/>
                  </a:lnTo>
                  <a:lnTo>
                    <a:pt x="178" y="255"/>
                  </a:lnTo>
                  <a:lnTo>
                    <a:pt x="180" y="262"/>
                  </a:lnTo>
                  <a:lnTo>
                    <a:pt x="181" y="268"/>
                  </a:lnTo>
                  <a:lnTo>
                    <a:pt x="182" y="275"/>
                  </a:lnTo>
                  <a:lnTo>
                    <a:pt x="183" y="281"/>
                  </a:lnTo>
                  <a:lnTo>
                    <a:pt x="184" y="288"/>
                  </a:lnTo>
                  <a:lnTo>
                    <a:pt x="185" y="295"/>
                  </a:lnTo>
                  <a:lnTo>
                    <a:pt x="186" y="301"/>
                  </a:lnTo>
                  <a:lnTo>
                    <a:pt x="187" y="308"/>
                  </a:lnTo>
                  <a:lnTo>
                    <a:pt x="188" y="314"/>
                  </a:lnTo>
                  <a:lnTo>
                    <a:pt x="188" y="321"/>
                  </a:lnTo>
                  <a:lnTo>
                    <a:pt x="189" y="328"/>
                  </a:lnTo>
                  <a:lnTo>
                    <a:pt x="190" y="335"/>
                  </a:lnTo>
                  <a:lnTo>
                    <a:pt x="190" y="341"/>
                  </a:lnTo>
                  <a:lnTo>
                    <a:pt x="190" y="348"/>
                  </a:lnTo>
                  <a:lnTo>
                    <a:pt x="191" y="355"/>
                  </a:lnTo>
                  <a:lnTo>
                    <a:pt x="191" y="361"/>
                  </a:lnTo>
                  <a:lnTo>
                    <a:pt x="191" y="369"/>
                  </a:lnTo>
                  <a:lnTo>
                    <a:pt x="191" y="375"/>
                  </a:lnTo>
                  <a:lnTo>
                    <a:pt x="191" y="382"/>
                  </a:lnTo>
                  <a:lnTo>
                    <a:pt x="191" y="389"/>
                  </a:lnTo>
                  <a:lnTo>
                    <a:pt x="191" y="395"/>
                  </a:lnTo>
                  <a:lnTo>
                    <a:pt x="191" y="403"/>
                  </a:lnTo>
                  <a:lnTo>
                    <a:pt x="191" y="409"/>
                  </a:lnTo>
                  <a:lnTo>
                    <a:pt x="190" y="416"/>
                  </a:lnTo>
                  <a:lnTo>
                    <a:pt x="190" y="423"/>
                  </a:lnTo>
                  <a:lnTo>
                    <a:pt x="190" y="429"/>
                  </a:lnTo>
                  <a:lnTo>
                    <a:pt x="189" y="436"/>
                  </a:lnTo>
                  <a:lnTo>
                    <a:pt x="188" y="443"/>
                  </a:lnTo>
                  <a:lnTo>
                    <a:pt x="188" y="450"/>
                  </a:lnTo>
                  <a:lnTo>
                    <a:pt x="187" y="456"/>
                  </a:lnTo>
                  <a:lnTo>
                    <a:pt x="186" y="463"/>
                  </a:lnTo>
                  <a:lnTo>
                    <a:pt x="185" y="469"/>
                  </a:lnTo>
                  <a:lnTo>
                    <a:pt x="184" y="476"/>
                  </a:lnTo>
                  <a:lnTo>
                    <a:pt x="183" y="483"/>
                  </a:lnTo>
                  <a:lnTo>
                    <a:pt x="182" y="489"/>
                  </a:lnTo>
                  <a:lnTo>
                    <a:pt x="181" y="496"/>
                  </a:lnTo>
                  <a:lnTo>
                    <a:pt x="180" y="502"/>
                  </a:lnTo>
                  <a:lnTo>
                    <a:pt x="178" y="509"/>
                  </a:lnTo>
                  <a:lnTo>
                    <a:pt x="177" y="515"/>
                  </a:lnTo>
                  <a:lnTo>
                    <a:pt x="176" y="522"/>
                  </a:lnTo>
                  <a:lnTo>
                    <a:pt x="174" y="528"/>
                  </a:lnTo>
                  <a:lnTo>
                    <a:pt x="172" y="534"/>
                  </a:lnTo>
                  <a:lnTo>
                    <a:pt x="171" y="540"/>
                  </a:lnTo>
                  <a:lnTo>
                    <a:pt x="169" y="547"/>
                  </a:lnTo>
                  <a:lnTo>
                    <a:pt x="167" y="553"/>
                  </a:lnTo>
                  <a:lnTo>
                    <a:pt x="166" y="559"/>
                  </a:lnTo>
                  <a:lnTo>
                    <a:pt x="164" y="565"/>
                  </a:lnTo>
                  <a:lnTo>
                    <a:pt x="162" y="571"/>
                  </a:lnTo>
                  <a:lnTo>
                    <a:pt x="160" y="577"/>
                  </a:lnTo>
                  <a:lnTo>
                    <a:pt x="158" y="582"/>
                  </a:lnTo>
                  <a:lnTo>
                    <a:pt x="155" y="588"/>
                  </a:lnTo>
                  <a:lnTo>
                    <a:pt x="153" y="594"/>
                  </a:lnTo>
                  <a:lnTo>
                    <a:pt x="151" y="600"/>
                  </a:lnTo>
                  <a:lnTo>
                    <a:pt x="149" y="605"/>
                  </a:lnTo>
                  <a:lnTo>
                    <a:pt x="146" y="611"/>
                  </a:lnTo>
                  <a:lnTo>
                    <a:pt x="144" y="616"/>
                  </a:lnTo>
                  <a:lnTo>
                    <a:pt x="141" y="622"/>
                  </a:lnTo>
                  <a:lnTo>
                    <a:pt x="139" y="627"/>
                  </a:lnTo>
                  <a:lnTo>
                    <a:pt x="136" y="632"/>
                  </a:lnTo>
                  <a:lnTo>
                    <a:pt x="133" y="637"/>
                  </a:lnTo>
                  <a:lnTo>
                    <a:pt x="131" y="643"/>
                  </a:lnTo>
                  <a:lnTo>
                    <a:pt x="128" y="648"/>
                  </a:lnTo>
                  <a:lnTo>
                    <a:pt x="125" y="653"/>
                  </a:lnTo>
                  <a:lnTo>
                    <a:pt x="122" y="657"/>
                  </a:lnTo>
                  <a:lnTo>
                    <a:pt x="119" y="662"/>
                  </a:lnTo>
                  <a:lnTo>
                    <a:pt x="116" y="667"/>
                  </a:lnTo>
                  <a:lnTo>
                    <a:pt x="113" y="671"/>
                  </a:lnTo>
                  <a:lnTo>
                    <a:pt x="110" y="676"/>
                  </a:lnTo>
                  <a:lnTo>
                    <a:pt x="107" y="680"/>
                  </a:lnTo>
                  <a:lnTo>
                    <a:pt x="104" y="684"/>
                  </a:lnTo>
                  <a:lnTo>
                    <a:pt x="100" y="689"/>
                  </a:lnTo>
                  <a:lnTo>
                    <a:pt x="97" y="693"/>
                  </a:lnTo>
                  <a:lnTo>
                    <a:pt x="94" y="697"/>
                  </a:lnTo>
                  <a:lnTo>
                    <a:pt x="91" y="701"/>
                  </a:lnTo>
                  <a:lnTo>
                    <a:pt x="87" y="705"/>
                  </a:lnTo>
                  <a:lnTo>
                    <a:pt x="84" y="709"/>
                  </a:lnTo>
                  <a:lnTo>
                    <a:pt x="80" y="712"/>
                  </a:lnTo>
                  <a:lnTo>
                    <a:pt x="77" y="716"/>
                  </a:lnTo>
                  <a:lnTo>
                    <a:pt x="73" y="719"/>
                  </a:lnTo>
                  <a:lnTo>
                    <a:pt x="70" y="723"/>
                  </a:lnTo>
                  <a:lnTo>
                    <a:pt x="66" y="726"/>
                  </a:lnTo>
                  <a:lnTo>
                    <a:pt x="62" y="729"/>
                  </a:lnTo>
                  <a:lnTo>
                    <a:pt x="59" y="732"/>
                  </a:lnTo>
                  <a:lnTo>
                    <a:pt x="55" y="735"/>
                  </a:lnTo>
                  <a:lnTo>
                    <a:pt x="51" y="738"/>
                  </a:lnTo>
                  <a:lnTo>
                    <a:pt x="47" y="740"/>
                  </a:lnTo>
                  <a:lnTo>
                    <a:pt x="43" y="743"/>
                  </a:lnTo>
                  <a:lnTo>
                    <a:pt x="40" y="745"/>
                  </a:lnTo>
                  <a:lnTo>
                    <a:pt x="36" y="748"/>
                  </a:lnTo>
                  <a:lnTo>
                    <a:pt x="32" y="750"/>
                  </a:lnTo>
                  <a:lnTo>
                    <a:pt x="28" y="752"/>
                  </a:lnTo>
                  <a:lnTo>
                    <a:pt x="24" y="754"/>
                  </a:lnTo>
                  <a:lnTo>
                    <a:pt x="20" y="756"/>
                  </a:lnTo>
                  <a:lnTo>
                    <a:pt x="16" y="758"/>
                  </a:lnTo>
                  <a:lnTo>
                    <a:pt x="16" y="758"/>
                  </a:lnTo>
                </a:path>
              </a:pathLst>
            </a:custGeom>
            <a:solidFill>
              <a:srgbClr val="BBE0E3"/>
            </a:solidFill>
            <a:ln w="952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" name="Freeform 48"/>
            <p:cNvSpPr>
              <a:spLocks/>
            </p:cNvSpPr>
            <p:nvPr/>
          </p:nvSpPr>
          <p:spPr bwMode="auto">
            <a:xfrm>
              <a:off x="2567" y="3039"/>
              <a:ext cx="166" cy="65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8" y="7"/>
                </a:cxn>
                <a:cxn ang="0">
                  <a:pos x="28" y="12"/>
                </a:cxn>
                <a:cxn ang="0">
                  <a:pos x="38" y="18"/>
                </a:cxn>
                <a:cxn ang="0">
                  <a:pos x="48" y="26"/>
                </a:cxn>
                <a:cxn ang="0">
                  <a:pos x="57" y="33"/>
                </a:cxn>
                <a:cxn ang="0">
                  <a:pos x="66" y="42"/>
                </a:cxn>
                <a:cxn ang="0">
                  <a:pos x="76" y="51"/>
                </a:cxn>
                <a:cxn ang="0">
                  <a:pos x="84" y="62"/>
                </a:cxn>
                <a:cxn ang="0">
                  <a:pos x="93" y="73"/>
                </a:cxn>
                <a:cxn ang="0">
                  <a:pos x="101" y="84"/>
                </a:cxn>
                <a:cxn ang="0">
                  <a:pos x="108" y="96"/>
                </a:cxn>
                <a:cxn ang="0">
                  <a:pos x="116" y="109"/>
                </a:cxn>
                <a:cxn ang="0">
                  <a:pos x="122" y="123"/>
                </a:cxn>
                <a:cxn ang="0">
                  <a:pos x="129" y="137"/>
                </a:cxn>
                <a:cxn ang="0">
                  <a:pos x="135" y="152"/>
                </a:cxn>
                <a:cxn ang="0">
                  <a:pos x="140" y="167"/>
                </a:cxn>
                <a:cxn ang="0">
                  <a:pos x="145" y="182"/>
                </a:cxn>
                <a:cxn ang="0">
                  <a:pos x="150" y="198"/>
                </a:cxn>
                <a:cxn ang="0">
                  <a:pos x="154" y="215"/>
                </a:cxn>
                <a:cxn ang="0">
                  <a:pos x="157" y="231"/>
                </a:cxn>
                <a:cxn ang="0">
                  <a:pos x="160" y="248"/>
                </a:cxn>
                <a:cxn ang="0">
                  <a:pos x="162" y="265"/>
                </a:cxn>
                <a:cxn ang="0">
                  <a:pos x="164" y="283"/>
                </a:cxn>
                <a:cxn ang="0">
                  <a:pos x="165" y="300"/>
                </a:cxn>
                <a:cxn ang="0">
                  <a:pos x="166" y="317"/>
                </a:cxn>
                <a:cxn ang="0">
                  <a:pos x="166" y="335"/>
                </a:cxn>
                <a:cxn ang="0">
                  <a:pos x="165" y="352"/>
                </a:cxn>
                <a:cxn ang="0">
                  <a:pos x="164" y="370"/>
                </a:cxn>
                <a:cxn ang="0">
                  <a:pos x="163" y="387"/>
                </a:cxn>
                <a:cxn ang="0">
                  <a:pos x="161" y="404"/>
                </a:cxn>
                <a:cxn ang="0">
                  <a:pos x="158" y="421"/>
                </a:cxn>
                <a:cxn ang="0">
                  <a:pos x="155" y="438"/>
                </a:cxn>
                <a:cxn ang="0">
                  <a:pos x="151" y="455"/>
                </a:cxn>
                <a:cxn ang="0">
                  <a:pos x="147" y="471"/>
                </a:cxn>
                <a:cxn ang="0">
                  <a:pos x="142" y="487"/>
                </a:cxn>
                <a:cxn ang="0">
                  <a:pos x="137" y="502"/>
                </a:cxn>
                <a:cxn ang="0">
                  <a:pos x="131" y="516"/>
                </a:cxn>
                <a:cxn ang="0">
                  <a:pos x="125" y="531"/>
                </a:cxn>
                <a:cxn ang="0">
                  <a:pos x="118" y="545"/>
                </a:cxn>
                <a:cxn ang="0">
                  <a:pos x="111" y="558"/>
                </a:cxn>
                <a:cxn ang="0">
                  <a:pos x="103" y="570"/>
                </a:cxn>
                <a:cxn ang="0">
                  <a:pos x="96" y="582"/>
                </a:cxn>
                <a:cxn ang="0">
                  <a:pos x="87" y="593"/>
                </a:cxn>
                <a:cxn ang="0">
                  <a:pos x="78" y="604"/>
                </a:cxn>
                <a:cxn ang="0">
                  <a:pos x="70" y="613"/>
                </a:cxn>
                <a:cxn ang="0">
                  <a:pos x="60" y="622"/>
                </a:cxn>
                <a:cxn ang="0">
                  <a:pos x="51" y="630"/>
                </a:cxn>
                <a:cxn ang="0">
                  <a:pos x="41" y="638"/>
                </a:cxn>
                <a:cxn ang="0">
                  <a:pos x="31" y="644"/>
                </a:cxn>
                <a:cxn ang="0">
                  <a:pos x="21" y="650"/>
                </a:cxn>
                <a:cxn ang="0">
                  <a:pos x="14" y="653"/>
                </a:cxn>
              </a:cxnLst>
              <a:rect l="0" t="0" r="r" b="b"/>
              <a:pathLst>
                <a:path w="166" h="653">
                  <a:moveTo>
                    <a:pt x="0" y="0"/>
                  </a:moveTo>
                  <a:lnTo>
                    <a:pt x="4" y="1"/>
                  </a:lnTo>
                  <a:lnTo>
                    <a:pt x="7" y="3"/>
                  </a:lnTo>
                  <a:lnTo>
                    <a:pt x="10" y="4"/>
                  </a:lnTo>
                  <a:lnTo>
                    <a:pt x="14" y="6"/>
                  </a:lnTo>
                  <a:lnTo>
                    <a:pt x="18" y="7"/>
                  </a:lnTo>
                  <a:lnTo>
                    <a:pt x="21" y="9"/>
                  </a:lnTo>
                  <a:lnTo>
                    <a:pt x="24" y="11"/>
                  </a:lnTo>
                  <a:lnTo>
                    <a:pt x="28" y="12"/>
                  </a:lnTo>
                  <a:lnTo>
                    <a:pt x="31" y="15"/>
                  </a:lnTo>
                  <a:lnTo>
                    <a:pt x="35" y="16"/>
                  </a:lnTo>
                  <a:lnTo>
                    <a:pt x="38" y="18"/>
                  </a:lnTo>
                  <a:lnTo>
                    <a:pt x="41" y="21"/>
                  </a:lnTo>
                  <a:lnTo>
                    <a:pt x="44" y="23"/>
                  </a:lnTo>
                  <a:lnTo>
                    <a:pt x="48" y="26"/>
                  </a:lnTo>
                  <a:lnTo>
                    <a:pt x="51" y="28"/>
                  </a:lnTo>
                  <a:lnTo>
                    <a:pt x="54" y="31"/>
                  </a:lnTo>
                  <a:lnTo>
                    <a:pt x="57" y="33"/>
                  </a:lnTo>
                  <a:lnTo>
                    <a:pt x="60" y="36"/>
                  </a:lnTo>
                  <a:lnTo>
                    <a:pt x="64" y="39"/>
                  </a:lnTo>
                  <a:lnTo>
                    <a:pt x="66" y="42"/>
                  </a:lnTo>
                  <a:lnTo>
                    <a:pt x="70" y="45"/>
                  </a:lnTo>
                  <a:lnTo>
                    <a:pt x="72" y="48"/>
                  </a:lnTo>
                  <a:lnTo>
                    <a:pt x="76" y="51"/>
                  </a:lnTo>
                  <a:lnTo>
                    <a:pt x="78" y="55"/>
                  </a:lnTo>
                  <a:lnTo>
                    <a:pt x="81" y="58"/>
                  </a:lnTo>
                  <a:lnTo>
                    <a:pt x="84" y="62"/>
                  </a:lnTo>
                  <a:lnTo>
                    <a:pt x="87" y="65"/>
                  </a:lnTo>
                  <a:lnTo>
                    <a:pt x="90" y="69"/>
                  </a:lnTo>
                  <a:lnTo>
                    <a:pt x="93" y="73"/>
                  </a:lnTo>
                  <a:lnTo>
                    <a:pt x="96" y="77"/>
                  </a:lnTo>
                  <a:lnTo>
                    <a:pt x="98" y="80"/>
                  </a:lnTo>
                  <a:lnTo>
                    <a:pt x="101" y="84"/>
                  </a:lnTo>
                  <a:lnTo>
                    <a:pt x="103" y="88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11" y="101"/>
                  </a:lnTo>
                  <a:lnTo>
                    <a:pt x="113" y="105"/>
                  </a:lnTo>
                  <a:lnTo>
                    <a:pt x="116" y="109"/>
                  </a:lnTo>
                  <a:lnTo>
                    <a:pt x="118" y="114"/>
                  </a:lnTo>
                  <a:lnTo>
                    <a:pt x="120" y="118"/>
                  </a:lnTo>
                  <a:lnTo>
                    <a:pt x="122" y="123"/>
                  </a:lnTo>
                  <a:lnTo>
                    <a:pt x="125" y="128"/>
                  </a:lnTo>
                  <a:lnTo>
                    <a:pt x="127" y="132"/>
                  </a:lnTo>
                  <a:lnTo>
                    <a:pt x="129" y="137"/>
                  </a:lnTo>
                  <a:lnTo>
                    <a:pt x="131" y="142"/>
                  </a:lnTo>
                  <a:lnTo>
                    <a:pt x="133" y="147"/>
                  </a:lnTo>
                  <a:lnTo>
                    <a:pt x="135" y="152"/>
                  </a:lnTo>
                  <a:lnTo>
                    <a:pt x="137" y="157"/>
                  </a:lnTo>
                  <a:lnTo>
                    <a:pt x="138" y="162"/>
                  </a:lnTo>
                  <a:lnTo>
                    <a:pt x="140" y="167"/>
                  </a:lnTo>
                  <a:lnTo>
                    <a:pt x="142" y="172"/>
                  </a:lnTo>
                  <a:lnTo>
                    <a:pt x="144" y="177"/>
                  </a:lnTo>
                  <a:lnTo>
                    <a:pt x="145" y="182"/>
                  </a:lnTo>
                  <a:lnTo>
                    <a:pt x="147" y="188"/>
                  </a:lnTo>
                  <a:lnTo>
                    <a:pt x="148" y="193"/>
                  </a:lnTo>
                  <a:lnTo>
                    <a:pt x="150" y="198"/>
                  </a:lnTo>
                  <a:lnTo>
                    <a:pt x="151" y="204"/>
                  </a:lnTo>
                  <a:lnTo>
                    <a:pt x="152" y="209"/>
                  </a:lnTo>
                  <a:lnTo>
                    <a:pt x="154" y="215"/>
                  </a:lnTo>
                  <a:lnTo>
                    <a:pt x="155" y="220"/>
                  </a:lnTo>
                  <a:lnTo>
                    <a:pt x="156" y="226"/>
                  </a:lnTo>
                  <a:lnTo>
                    <a:pt x="157" y="231"/>
                  </a:lnTo>
                  <a:lnTo>
                    <a:pt x="158" y="237"/>
                  </a:lnTo>
                  <a:lnTo>
                    <a:pt x="159" y="243"/>
                  </a:lnTo>
                  <a:lnTo>
                    <a:pt x="160" y="248"/>
                  </a:lnTo>
                  <a:lnTo>
                    <a:pt x="161" y="254"/>
                  </a:lnTo>
                  <a:lnTo>
                    <a:pt x="161" y="260"/>
                  </a:lnTo>
                  <a:lnTo>
                    <a:pt x="162" y="265"/>
                  </a:lnTo>
                  <a:lnTo>
                    <a:pt x="163" y="271"/>
                  </a:lnTo>
                  <a:lnTo>
                    <a:pt x="163" y="277"/>
                  </a:lnTo>
                  <a:lnTo>
                    <a:pt x="164" y="283"/>
                  </a:lnTo>
                  <a:lnTo>
                    <a:pt x="164" y="288"/>
                  </a:lnTo>
                  <a:lnTo>
                    <a:pt x="165" y="294"/>
                  </a:lnTo>
                  <a:lnTo>
                    <a:pt x="165" y="300"/>
                  </a:lnTo>
                  <a:lnTo>
                    <a:pt x="165" y="306"/>
                  </a:lnTo>
                  <a:lnTo>
                    <a:pt x="166" y="312"/>
                  </a:lnTo>
                  <a:lnTo>
                    <a:pt x="166" y="317"/>
                  </a:lnTo>
                  <a:lnTo>
                    <a:pt x="166" y="323"/>
                  </a:lnTo>
                  <a:lnTo>
                    <a:pt x="166" y="329"/>
                  </a:lnTo>
                  <a:lnTo>
                    <a:pt x="166" y="335"/>
                  </a:lnTo>
                  <a:lnTo>
                    <a:pt x="166" y="341"/>
                  </a:lnTo>
                  <a:lnTo>
                    <a:pt x="166" y="347"/>
                  </a:lnTo>
                  <a:lnTo>
                    <a:pt x="165" y="352"/>
                  </a:lnTo>
                  <a:lnTo>
                    <a:pt x="165" y="358"/>
                  </a:lnTo>
                  <a:lnTo>
                    <a:pt x="165" y="364"/>
                  </a:lnTo>
                  <a:lnTo>
                    <a:pt x="164" y="370"/>
                  </a:lnTo>
                  <a:lnTo>
                    <a:pt x="164" y="376"/>
                  </a:lnTo>
                  <a:lnTo>
                    <a:pt x="163" y="381"/>
                  </a:lnTo>
                  <a:lnTo>
                    <a:pt x="163" y="387"/>
                  </a:lnTo>
                  <a:lnTo>
                    <a:pt x="162" y="393"/>
                  </a:lnTo>
                  <a:lnTo>
                    <a:pt x="161" y="399"/>
                  </a:lnTo>
                  <a:lnTo>
                    <a:pt x="161" y="404"/>
                  </a:lnTo>
                  <a:lnTo>
                    <a:pt x="160" y="410"/>
                  </a:lnTo>
                  <a:lnTo>
                    <a:pt x="159" y="416"/>
                  </a:lnTo>
                  <a:lnTo>
                    <a:pt x="158" y="421"/>
                  </a:lnTo>
                  <a:lnTo>
                    <a:pt x="157" y="427"/>
                  </a:lnTo>
                  <a:lnTo>
                    <a:pt x="156" y="433"/>
                  </a:lnTo>
                  <a:lnTo>
                    <a:pt x="155" y="438"/>
                  </a:lnTo>
                  <a:lnTo>
                    <a:pt x="154" y="444"/>
                  </a:lnTo>
                  <a:lnTo>
                    <a:pt x="152" y="449"/>
                  </a:lnTo>
                  <a:lnTo>
                    <a:pt x="151" y="455"/>
                  </a:lnTo>
                  <a:lnTo>
                    <a:pt x="150" y="460"/>
                  </a:lnTo>
                  <a:lnTo>
                    <a:pt x="148" y="465"/>
                  </a:lnTo>
                  <a:lnTo>
                    <a:pt x="147" y="471"/>
                  </a:lnTo>
                  <a:lnTo>
                    <a:pt x="145" y="476"/>
                  </a:lnTo>
                  <a:lnTo>
                    <a:pt x="144" y="481"/>
                  </a:lnTo>
                  <a:lnTo>
                    <a:pt x="142" y="487"/>
                  </a:lnTo>
                  <a:lnTo>
                    <a:pt x="140" y="492"/>
                  </a:lnTo>
                  <a:lnTo>
                    <a:pt x="138" y="497"/>
                  </a:lnTo>
                  <a:lnTo>
                    <a:pt x="137" y="502"/>
                  </a:lnTo>
                  <a:lnTo>
                    <a:pt x="135" y="507"/>
                  </a:lnTo>
                  <a:lnTo>
                    <a:pt x="133" y="512"/>
                  </a:lnTo>
                  <a:lnTo>
                    <a:pt x="131" y="516"/>
                  </a:lnTo>
                  <a:lnTo>
                    <a:pt x="129" y="521"/>
                  </a:lnTo>
                  <a:lnTo>
                    <a:pt x="127" y="526"/>
                  </a:lnTo>
                  <a:lnTo>
                    <a:pt x="125" y="531"/>
                  </a:lnTo>
                  <a:lnTo>
                    <a:pt x="122" y="536"/>
                  </a:lnTo>
                  <a:lnTo>
                    <a:pt x="120" y="540"/>
                  </a:lnTo>
                  <a:lnTo>
                    <a:pt x="118" y="545"/>
                  </a:lnTo>
                  <a:lnTo>
                    <a:pt x="116" y="549"/>
                  </a:lnTo>
                  <a:lnTo>
                    <a:pt x="113" y="553"/>
                  </a:lnTo>
                  <a:lnTo>
                    <a:pt x="111" y="558"/>
                  </a:lnTo>
                  <a:lnTo>
                    <a:pt x="108" y="562"/>
                  </a:lnTo>
                  <a:lnTo>
                    <a:pt x="106" y="566"/>
                  </a:lnTo>
                  <a:lnTo>
                    <a:pt x="103" y="570"/>
                  </a:lnTo>
                  <a:lnTo>
                    <a:pt x="101" y="574"/>
                  </a:lnTo>
                  <a:lnTo>
                    <a:pt x="98" y="578"/>
                  </a:lnTo>
                  <a:lnTo>
                    <a:pt x="96" y="582"/>
                  </a:lnTo>
                  <a:lnTo>
                    <a:pt x="93" y="586"/>
                  </a:lnTo>
                  <a:lnTo>
                    <a:pt x="90" y="590"/>
                  </a:lnTo>
                  <a:lnTo>
                    <a:pt x="87" y="593"/>
                  </a:lnTo>
                  <a:lnTo>
                    <a:pt x="84" y="597"/>
                  </a:lnTo>
                  <a:lnTo>
                    <a:pt x="81" y="600"/>
                  </a:lnTo>
                  <a:lnTo>
                    <a:pt x="78" y="604"/>
                  </a:lnTo>
                  <a:lnTo>
                    <a:pt x="76" y="607"/>
                  </a:lnTo>
                  <a:lnTo>
                    <a:pt x="72" y="610"/>
                  </a:lnTo>
                  <a:lnTo>
                    <a:pt x="70" y="613"/>
                  </a:lnTo>
                  <a:lnTo>
                    <a:pt x="66" y="616"/>
                  </a:lnTo>
                  <a:lnTo>
                    <a:pt x="64" y="619"/>
                  </a:lnTo>
                  <a:lnTo>
                    <a:pt x="60" y="622"/>
                  </a:lnTo>
                  <a:lnTo>
                    <a:pt x="57" y="625"/>
                  </a:lnTo>
                  <a:lnTo>
                    <a:pt x="54" y="628"/>
                  </a:lnTo>
                  <a:lnTo>
                    <a:pt x="51" y="630"/>
                  </a:lnTo>
                  <a:lnTo>
                    <a:pt x="48" y="633"/>
                  </a:lnTo>
                  <a:lnTo>
                    <a:pt x="44" y="635"/>
                  </a:lnTo>
                  <a:lnTo>
                    <a:pt x="41" y="638"/>
                  </a:lnTo>
                  <a:lnTo>
                    <a:pt x="38" y="640"/>
                  </a:lnTo>
                  <a:lnTo>
                    <a:pt x="35" y="642"/>
                  </a:lnTo>
                  <a:lnTo>
                    <a:pt x="31" y="644"/>
                  </a:lnTo>
                  <a:lnTo>
                    <a:pt x="28" y="646"/>
                  </a:lnTo>
                  <a:lnTo>
                    <a:pt x="24" y="648"/>
                  </a:lnTo>
                  <a:lnTo>
                    <a:pt x="21" y="650"/>
                  </a:lnTo>
                  <a:lnTo>
                    <a:pt x="18" y="651"/>
                  </a:lnTo>
                  <a:lnTo>
                    <a:pt x="14" y="653"/>
                  </a:lnTo>
                  <a:lnTo>
                    <a:pt x="14" y="653"/>
                  </a:lnTo>
                </a:path>
              </a:pathLst>
            </a:custGeom>
            <a:solidFill>
              <a:srgbClr val="BBE0E3"/>
            </a:solidFill>
            <a:ln w="952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Freeform 49"/>
            <p:cNvSpPr>
              <a:spLocks/>
            </p:cNvSpPr>
            <p:nvPr/>
          </p:nvSpPr>
          <p:spPr bwMode="auto">
            <a:xfrm>
              <a:off x="2484" y="3096"/>
              <a:ext cx="154" cy="551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6" y="6"/>
                </a:cxn>
                <a:cxn ang="0">
                  <a:pos x="25" y="10"/>
                </a:cxn>
                <a:cxn ang="0">
                  <a:pos x="35" y="16"/>
                </a:cxn>
                <a:cxn ang="0">
                  <a:pos x="44" y="21"/>
                </a:cxn>
                <a:cxn ang="0">
                  <a:pos x="53" y="28"/>
                </a:cxn>
                <a:cxn ang="0">
                  <a:pos x="62" y="35"/>
                </a:cxn>
                <a:cxn ang="0">
                  <a:pos x="70" y="43"/>
                </a:cxn>
                <a:cxn ang="0">
                  <a:pos x="78" y="52"/>
                </a:cxn>
                <a:cxn ang="0">
                  <a:pos x="86" y="61"/>
                </a:cxn>
                <a:cxn ang="0">
                  <a:pos x="93" y="71"/>
                </a:cxn>
                <a:cxn ang="0">
                  <a:pos x="101" y="81"/>
                </a:cxn>
                <a:cxn ang="0">
                  <a:pos x="107" y="92"/>
                </a:cxn>
                <a:cxn ang="0">
                  <a:pos x="114" y="103"/>
                </a:cxn>
                <a:cxn ang="0">
                  <a:pos x="119" y="116"/>
                </a:cxn>
                <a:cxn ang="0">
                  <a:pos x="125" y="128"/>
                </a:cxn>
                <a:cxn ang="0">
                  <a:pos x="130" y="141"/>
                </a:cxn>
                <a:cxn ang="0">
                  <a:pos x="135" y="154"/>
                </a:cxn>
                <a:cxn ang="0">
                  <a:pos x="139" y="167"/>
                </a:cxn>
                <a:cxn ang="0">
                  <a:pos x="142" y="181"/>
                </a:cxn>
                <a:cxn ang="0">
                  <a:pos x="146" y="195"/>
                </a:cxn>
                <a:cxn ang="0">
                  <a:pos x="148" y="209"/>
                </a:cxn>
                <a:cxn ang="0">
                  <a:pos x="151" y="224"/>
                </a:cxn>
                <a:cxn ang="0">
                  <a:pos x="152" y="238"/>
                </a:cxn>
                <a:cxn ang="0">
                  <a:pos x="153" y="253"/>
                </a:cxn>
                <a:cxn ang="0">
                  <a:pos x="154" y="268"/>
                </a:cxn>
                <a:cxn ang="0">
                  <a:pos x="154" y="283"/>
                </a:cxn>
                <a:cxn ang="0">
                  <a:pos x="153" y="298"/>
                </a:cxn>
                <a:cxn ang="0">
                  <a:pos x="152" y="312"/>
                </a:cxn>
                <a:cxn ang="0">
                  <a:pos x="151" y="327"/>
                </a:cxn>
                <a:cxn ang="0">
                  <a:pos x="149" y="341"/>
                </a:cxn>
                <a:cxn ang="0">
                  <a:pos x="147" y="356"/>
                </a:cxn>
                <a:cxn ang="0">
                  <a:pos x="143" y="370"/>
                </a:cxn>
                <a:cxn ang="0">
                  <a:pos x="140" y="384"/>
                </a:cxn>
                <a:cxn ang="0">
                  <a:pos x="136" y="397"/>
                </a:cxn>
                <a:cxn ang="0">
                  <a:pos x="132" y="411"/>
                </a:cxn>
                <a:cxn ang="0">
                  <a:pos x="127" y="423"/>
                </a:cxn>
                <a:cxn ang="0">
                  <a:pos x="121" y="436"/>
                </a:cxn>
                <a:cxn ang="0">
                  <a:pos x="115" y="448"/>
                </a:cxn>
                <a:cxn ang="0">
                  <a:pos x="109" y="459"/>
                </a:cxn>
                <a:cxn ang="0">
                  <a:pos x="103" y="471"/>
                </a:cxn>
                <a:cxn ang="0">
                  <a:pos x="96" y="481"/>
                </a:cxn>
                <a:cxn ang="0">
                  <a:pos x="88" y="491"/>
                </a:cxn>
                <a:cxn ang="0">
                  <a:pos x="81" y="500"/>
                </a:cxn>
                <a:cxn ang="0">
                  <a:pos x="73" y="509"/>
                </a:cxn>
                <a:cxn ang="0">
                  <a:pos x="64" y="517"/>
                </a:cxn>
                <a:cxn ang="0">
                  <a:pos x="56" y="525"/>
                </a:cxn>
                <a:cxn ang="0">
                  <a:pos x="47" y="532"/>
                </a:cxn>
                <a:cxn ang="0">
                  <a:pos x="38" y="538"/>
                </a:cxn>
                <a:cxn ang="0">
                  <a:pos x="29" y="543"/>
                </a:cxn>
                <a:cxn ang="0">
                  <a:pos x="19" y="548"/>
                </a:cxn>
                <a:cxn ang="0">
                  <a:pos x="13" y="551"/>
                </a:cxn>
              </a:cxnLst>
              <a:rect l="0" t="0" r="r" b="b"/>
              <a:pathLst>
                <a:path w="154" h="551">
                  <a:moveTo>
                    <a:pt x="0" y="0"/>
                  </a:moveTo>
                  <a:lnTo>
                    <a:pt x="3" y="1"/>
                  </a:lnTo>
                  <a:lnTo>
                    <a:pt x="6" y="2"/>
                  </a:lnTo>
                  <a:lnTo>
                    <a:pt x="9" y="3"/>
                  </a:lnTo>
                  <a:lnTo>
                    <a:pt x="13" y="5"/>
                  </a:lnTo>
                  <a:lnTo>
                    <a:pt x="16" y="6"/>
                  </a:lnTo>
                  <a:lnTo>
                    <a:pt x="19" y="7"/>
                  </a:lnTo>
                  <a:lnTo>
                    <a:pt x="22" y="9"/>
                  </a:lnTo>
                  <a:lnTo>
                    <a:pt x="25" y="10"/>
                  </a:lnTo>
                  <a:lnTo>
                    <a:pt x="29" y="12"/>
                  </a:lnTo>
                  <a:lnTo>
                    <a:pt x="32" y="14"/>
                  </a:lnTo>
                  <a:lnTo>
                    <a:pt x="35" y="16"/>
                  </a:lnTo>
                  <a:lnTo>
                    <a:pt x="38" y="17"/>
                  </a:lnTo>
                  <a:lnTo>
                    <a:pt x="41" y="20"/>
                  </a:lnTo>
                  <a:lnTo>
                    <a:pt x="44" y="21"/>
                  </a:lnTo>
                  <a:lnTo>
                    <a:pt x="47" y="23"/>
                  </a:lnTo>
                  <a:lnTo>
                    <a:pt x="50" y="26"/>
                  </a:lnTo>
                  <a:lnTo>
                    <a:pt x="53" y="28"/>
                  </a:lnTo>
                  <a:lnTo>
                    <a:pt x="56" y="31"/>
                  </a:lnTo>
                  <a:lnTo>
                    <a:pt x="59" y="33"/>
                  </a:lnTo>
                  <a:lnTo>
                    <a:pt x="62" y="35"/>
                  </a:lnTo>
                  <a:lnTo>
                    <a:pt x="64" y="38"/>
                  </a:lnTo>
                  <a:lnTo>
                    <a:pt x="67" y="40"/>
                  </a:lnTo>
                  <a:lnTo>
                    <a:pt x="70" y="43"/>
                  </a:lnTo>
                  <a:lnTo>
                    <a:pt x="73" y="46"/>
                  </a:lnTo>
                  <a:lnTo>
                    <a:pt x="75" y="49"/>
                  </a:lnTo>
                  <a:lnTo>
                    <a:pt x="78" y="52"/>
                  </a:lnTo>
                  <a:lnTo>
                    <a:pt x="81" y="55"/>
                  </a:lnTo>
                  <a:lnTo>
                    <a:pt x="83" y="58"/>
                  </a:lnTo>
                  <a:lnTo>
                    <a:pt x="86" y="61"/>
                  </a:lnTo>
                  <a:lnTo>
                    <a:pt x="88" y="64"/>
                  </a:lnTo>
                  <a:lnTo>
                    <a:pt x="91" y="68"/>
                  </a:lnTo>
                  <a:lnTo>
                    <a:pt x="93" y="71"/>
                  </a:lnTo>
                  <a:lnTo>
                    <a:pt x="96" y="74"/>
                  </a:lnTo>
                  <a:lnTo>
                    <a:pt x="98" y="78"/>
                  </a:lnTo>
                  <a:lnTo>
                    <a:pt x="101" y="81"/>
                  </a:lnTo>
                  <a:lnTo>
                    <a:pt x="103" y="85"/>
                  </a:lnTo>
                  <a:lnTo>
                    <a:pt x="105" y="89"/>
                  </a:lnTo>
                  <a:lnTo>
                    <a:pt x="107" y="92"/>
                  </a:lnTo>
                  <a:lnTo>
                    <a:pt x="109" y="96"/>
                  </a:lnTo>
                  <a:lnTo>
                    <a:pt x="112" y="100"/>
                  </a:lnTo>
                  <a:lnTo>
                    <a:pt x="114" y="103"/>
                  </a:lnTo>
                  <a:lnTo>
                    <a:pt x="115" y="107"/>
                  </a:lnTo>
                  <a:lnTo>
                    <a:pt x="118" y="112"/>
                  </a:lnTo>
                  <a:lnTo>
                    <a:pt x="119" y="116"/>
                  </a:lnTo>
                  <a:lnTo>
                    <a:pt x="121" y="119"/>
                  </a:lnTo>
                  <a:lnTo>
                    <a:pt x="123" y="124"/>
                  </a:lnTo>
                  <a:lnTo>
                    <a:pt x="125" y="128"/>
                  </a:lnTo>
                  <a:lnTo>
                    <a:pt x="127" y="132"/>
                  </a:lnTo>
                  <a:lnTo>
                    <a:pt x="128" y="136"/>
                  </a:lnTo>
                  <a:lnTo>
                    <a:pt x="130" y="141"/>
                  </a:lnTo>
                  <a:lnTo>
                    <a:pt x="132" y="145"/>
                  </a:lnTo>
                  <a:lnTo>
                    <a:pt x="133" y="149"/>
                  </a:lnTo>
                  <a:lnTo>
                    <a:pt x="135" y="154"/>
                  </a:lnTo>
                  <a:lnTo>
                    <a:pt x="136" y="158"/>
                  </a:lnTo>
                  <a:lnTo>
                    <a:pt x="137" y="163"/>
                  </a:lnTo>
                  <a:lnTo>
                    <a:pt x="139" y="167"/>
                  </a:lnTo>
                  <a:lnTo>
                    <a:pt x="140" y="172"/>
                  </a:lnTo>
                  <a:lnTo>
                    <a:pt x="141" y="176"/>
                  </a:lnTo>
                  <a:lnTo>
                    <a:pt x="142" y="181"/>
                  </a:lnTo>
                  <a:lnTo>
                    <a:pt x="143" y="186"/>
                  </a:lnTo>
                  <a:lnTo>
                    <a:pt x="144" y="190"/>
                  </a:lnTo>
                  <a:lnTo>
                    <a:pt x="146" y="195"/>
                  </a:lnTo>
                  <a:lnTo>
                    <a:pt x="147" y="200"/>
                  </a:lnTo>
                  <a:lnTo>
                    <a:pt x="147" y="204"/>
                  </a:lnTo>
                  <a:lnTo>
                    <a:pt x="148" y="209"/>
                  </a:lnTo>
                  <a:lnTo>
                    <a:pt x="149" y="214"/>
                  </a:lnTo>
                  <a:lnTo>
                    <a:pt x="150" y="219"/>
                  </a:lnTo>
                  <a:lnTo>
                    <a:pt x="151" y="224"/>
                  </a:lnTo>
                  <a:lnTo>
                    <a:pt x="151" y="229"/>
                  </a:lnTo>
                  <a:lnTo>
                    <a:pt x="152" y="233"/>
                  </a:lnTo>
                  <a:lnTo>
                    <a:pt x="152" y="238"/>
                  </a:lnTo>
                  <a:lnTo>
                    <a:pt x="152" y="243"/>
                  </a:lnTo>
                  <a:lnTo>
                    <a:pt x="153" y="248"/>
                  </a:lnTo>
                  <a:lnTo>
                    <a:pt x="153" y="253"/>
                  </a:lnTo>
                  <a:lnTo>
                    <a:pt x="153" y="258"/>
                  </a:lnTo>
                  <a:lnTo>
                    <a:pt x="154" y="263"/>
                  </a:lnTo>
                  <a:lnTo>
                    <a:pt x="154" y="268"/>
                  </a:lnTo>
                  <a:lnTo>
                    <a:pt x="154" y="273"/>
                  </a:lnTo>
                  <a:lnTo>
                    <a:pt x="154" y="278"/>
                  </a:lnTo>
                  <a:lnTo>
                    <a:pt x="154" y="283"/>
                  </a:lnTo>
                  <a:lnTo>
                    <a:pt x="154" y="288"/>
                  </a:lnTo>
                  <a:lnTo>
                    <a:pt x="154" y="293"/>
                  </a:lnTo>
                  <a:lnTo>
                    <a:pt x="153" y="298"/>
                  </a:lnTo>
                  <a:lnTo>
                    <a:pt x="153" y="303"/>
                  </a:lnTo>
                  <a:lnTo>
                    <a:pt x="153" y="307"/>
                  </a:lnTo>
                  <a:lnTo>
                    <a:pt x="152" y="312"/>
                  </a:lnTo>
                  <a:lnTo>
                    <a:pt x="152" y="317"/>
                  </a:lnTo>
                  <a:lnTo>
                    <a:pt x="152" y="322"/>
                  </a:lnTo>
                  <a:lnTo>
                    <a:pt x="151" y="327"/>
                  </a:lnTo>
                  <a:lnTo>
                    <a:pt x="151" y="332"/>
                  </a:lnTo>
                  <a:lnTo>
                    <a:pt x="150" y="337"/>
                  </a:lnTo>
                  <a:lnTo>
                    <a:pt x="149" y="341"/>
                  </a:lnTo>
                  <a:lnTo>
                    <a:pt x="148" y="346"/>
                  </a:lnTo>
                  <a:lnTo>
                    <a:pt x="147" y="351"/>
                  </a:lnTo>
                  <a:lnTo>
                    <a:pt x="147" y="356"/>
                  </a:lnTo>
                  <a:lnTo>
                    <a:pt x="146" y="360"/>
                  </a:lnTo>
                  <a:lnTo>
                    <a:pt x="144" y="365"/>
                  </a:lnTo>
                  <a:lnTo>
                    <a:pt x="143" y="370"/>
                  </a:lnTo>
                  <a:lnTo>
                    <a:pt x="142" y="374"/>
                  </a:lnTo>
                  <a:lnTo>
                    <a:pt x="141" y="379"/>
                  </a:lnTo>
                  <a:lnTo>
                    <a:pt x="140" y="384"/>
                  </a:lnTo>
                  <a:lnTo>
                    <a:pt x="139" y="388"/>
                  </a:lnTo>
                  <a:lnTo>
                    <a:pt x="137" y="393"/>
                  </a:lnTo>
                  <a:lnTo>
                    <a:pt x="136" y="397"/>
                  </a:lnTo>
                  <a:lnTo>
                    <a:pt x="135" y="402"/>
                  </a:lnTo>
                  <a:lnTo>
                    <a:pt x="133" y="406"/>
                  </a:lnTo>
                  <a:lnTo>
                    <a:pt x="132" y="411"/>
                  </a:lnTo>
                  <a:lnTo>
                    <a:pt x="130" y="415"/>
                  </a:lnTo>
                  <a:lnTo>
                    <a:pt x="128" y="419"/>
                  </a:lnTo>
                  <a:lnTo>
                    <a:pt x="127" y="423"/>
                  </a:lnTo>
                  <a:lnTo>
                    <a:pt x="125" y="428"/>
                  </a:lnTo>
                  <a:lnTo>
                    <a:pt x="123" y="432"/>
                  </a:lnTo>
                  <a:lnTo>
                    <a:pt x="121" y="436"/>
                  </a:lnTo>
                  <a:lnTo>
                    <a:pt x="119" y="440"/>
                  </a:lnTo>
                  <a:lnTo>
                    <a:pt x="118" y="444"/>
                  </a:lnTo>
                  <a:lnTo>
                    <a:pt x="115" y="448"/>
                  </a:lnTo>
                  <a:lnTo>
                    <a:pt x="114" y="452"/>
                  </a:lnTo>
                  <a:lnTo>
                    <a:pt x="112" y="456"/>
                  </a:lnTo>
                  <a:lnTo>
                    <a:pt x="109" y="459"/>
                  </a:lnTo>
                  <a:lnTo>
                    <a:pt x="107" y="463"/>
                  </a:lnTo>
                  <a:lnTo>
                    <a:pt x="105" y="467"/>
                  </a:lnTo>
                  <a:lnTo>
                    <a:pt x="103" y="471"/>
                  </a:lnTo>
                  <a:lnTo>
                    <a:pt x="101" y="474"/>
                  </a:lnTo>
                  <a:lnTo>
                    <a:pt x="98" y="478"/>
                  </a:lnTo>
                  <a:lnTo>
                    <a:pt x="96" y="481"/>
                  </a:lnTo>
                  <a:lnTo>
                    <a:pt x="93" y="485"/>
                  </a:lnTo>
                  <a:lnTo>
                    <a:pt x="91" y="488"/>
                  </a:lnTo>
                  <a:lnTo>
                    <a:pt x="88" y="491"/>
                  </a:lnTo>
                  <a:lnTo>
                    <a:pt x="86" y="494"/>
                  </a:lnTo>
                  <a:lnTo>
                    <a:pt x="83" y="498"/>
                  </a:lnTo>
                  <a:lnTo>
                    <a:pt x="81" y="500"/>
                  </a:lnTo>
                  <a:lnTo>
                    <a:pt x="78" y="504"/>
                  </a:lnTo>
                  <a:lnTo>
                    <a:pt x="75" y="507"/>
                  </a:lnTo>
                  <a:lnTo>
                    <a:pt x="73" y="509"/>
                  </a:lnTo>
                  <a:lnTo>
                    <a:pt x="70" y="512"/>
                  </a:lnTo>
                  <a:lnTo>
                    <a:pt x="67" y="515"/>
                  </a:lnTo>
                  <a:lnTo>
                    <a:pt x="64" y="517"/>
                  </a:lnTo>
                  <a:lnTo>
                    <a:pt x="62" y="520"/>
                  </a:lnTo>
                  <a:lnTo>
                    <a:pt x="59" y="523"/>
                  </a:lnTo>
                  <a:lnTo>
                    <a:pt x="56" y="525"/>
                  </a:lnTo>
                  <a:lnTo>
                    <a:pt x="53" y="527"/>
                  </a:lnTo>
                  <a:lnTo>
                    <a:pt x="50" y="530"/>
                  </a:lnTo>
                  <a:lnTo>
                    <a:pt x="47" y="532"/>
                  </a:lnTo>
                  <a:lnTo>
                    <a:pt x="44" y="534"/>
                  </a:lnTo>
                  <a:lnTo>
                    <a:pt x="41" y="536"/>
                  </a:lnTo>
                  <a:lnTo>
                    <a:pt x="38" y="538"/>
                  </a:lnTo>
                  <a:lnTo>
                    <a:pt x="35" y="540"/>
                  </a:lnTo>
                  <a:lnTo>
                    <a:pt x="32" y="542"/>
                  </a:lnTo>
                  <a:lnTo>
                    <a:pt x="29" y="543"/>
                  </a:lnTo>
                  <a:lnTo>
                    <a:pt x="25" y="545"/>
                  </a:lnTo>
                  <a:lnTo>
                    <a:pt x="22" y="547"/>
                  </a:lnTo>
                  <a:lnTo>
                    <a:pt x="19" y="548"/>
                  </a:lnTo>
                  <a:lnTo>
                    <a:pt x="16" y="550"/>
                  </a:lnTo>
                  <a:lnTo>
                    <a:pt x="13" y="551"/>
                  </a:lnTo>
                  <a:lnTo>
                    <a:pt x="13" y="551"/>
                  </a:lnTo>
                </a:path>
              </a:pathLst>
            </a:custGeom>
            <a:solidFill>
              <a:srgbClr val="BBE0E3"/>
            </a:solidFill>
            <a:ln w="952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Freeform 50"/>
            <p:cNvSpPr>
              <a:spLocks/>
            </p:cNvSpPr>
            <p:nvPr/>
          </p:nvSpPr>
          <p:spPr bwMode="auto">
            <a:xfrm>
              <a:off x="2391" y="3134"/>
              <a:ext cx="162" cy="50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17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6" y="19"/>
                </a:cxn>
                <a:cxn ang="0">
                  <a:pos x="56" y="25"/>
                </a:cxn>
                <a:cxn ang="0">
                  <a:pos x="65" y="32"/>
                </a:cxn>
                <a:cxn ang="0">
                  <a:pos x="74" y="39"/>
                </a:cxn>
                <a:cxn ang="0">
                  <a:pos x="82" y="47"/>
                </a:cxn>
                <a:cxn ang="0">
                  <a:pos x="90" y="56"/>
                </a:cxn>
                <a:cxn ang="0">
                  <a:pos x="98" y="65"/>
                </a:cxn>
                <a:cxn ang="0">
                  <a:pos x="106" y="74"/>
                </a:cxn>
                <a:cxn ang="0">
                  <a:pos x="113" y="84"/>
                </a:cxn>
                <a:cxn ang="0">
                  <a:pos x="119" y="95"/>
                </a:cxn>
                <a:cxn ang="0">
                  <a:pos x="125" y="106"/>
                </a:cxn>
                <a:cxn ang="0">
                  <a:pos x="132" y="117"/>
                </a:cxn>
                <a:cxn ang="0">
                  <a:pos x="137" y="129"/>
                </a:cxn>
                <a:cxn ang="0">
                  <a:pos x="141" y="140"/>
                </a:cxn>
                <a:cxn ang="0">
                  <a:pos x="146" y="153"/>
                </a:cxn>
                <a:cxn ang="0">
                  <a:pos x="150" y="165"/>
                </a:cxn>
                <a:cxn ang="0">
                  <a:pos x="153" y="178"/>
                </a:cxn>
                <a:cxn ang="0">
                  <a:pos x="156" y="191"/>
                </a:cxn>
                <a:cxn ang="0">
                  <a:pos x="158" y="204"/>
                </a:cxn>
                <a:cxn ang="0">
                  <a:pos x="160" y="218"/>
                </a:cxn>
                <a:cxn ang="0">
                  <a:pos x="161" y="231"/>
                </a:cxn>
                <a:cxn ang="0">
                  <a:pos x="162" y="245"/>
                </a:cxn>
                <a:cxn ang="0">
                  <a:pos x="162" y="258"/>
                </a:cxn>
                <a:cxn ang="0">
                  <a:pos x="161" y="272"/>
                </a:cxn>
                <a:cxn ang="0">
                  <a:pos x="160" y="285"/>
                </a:cxn>
                <a:cxn ang="0">
                  <a:pos x="159" y="299"/>
                </a:cxn>
                <a:cxn ang="0">
                  <a:pos x="157" y="312"/>
                </a:cxn>
                <a:cxn ang="0">
                  <a:pos x="154" y="325"/>
                </a:cxn>
                <a:cxn ang="0">
                  <a:pos x="151" y="338"/>
                </a:cxn>
                <a:cxn ang="0">
                  <a:pos x="147" y="351"/>
                </a:cxn>
                <a:cxn ang="0">
                  <a:pos x="143" y="363"/>
                </a:cxn>
                <a:cxn ang="0">
                  <a:pos x="138" y="375"/>
                </a:cxn>
                <a:cxn ang="0">
                  <a:pos x="133" y="387"/>
                </a:cxn>
                <a:cxn ang="0">
                  <a:pos x="128" y="398"/>
                </a:cxn>
                <a:cxn ang="0">
                  <a:pos x="122" y="409"/>
                </a:cxn>
                <a:cxn ang="0">
                  <a:pos x="115" y="420"/>
                </a:cxn>
                <a:cxn ang="0">
                  <a:pos x="108" y="430"/>
                </a:cxn>
                <a:cxn ang="0">
                  <a:pos x="101" y="440"/>
                </a:cxn>
                <a:cxn ang="0">
                  <a:pos x="93" y="449"/>
                </a:cxn>
                <a:cxn ang="0">
                  <a:pos x="85" y="458"/>
                </a:cxn>
                <a:cxn ang="0">
                  <a:pos x="77" y="465"/>
                </a:cxn>
                <a:cxn ang="0">
                  <a:pos x="68" y="473"/>
                </a:cxn>
                <a:cxn ang="0">
                  <a:pos x="59" y="480"/>
                </a:cxn>
                <a:cxn ang="0">
                  <a:pos x="49" y="486"/>
                </a:cxn>
                <a:cxn ang="0">
                  <a:pos x="40" y="492"/>
                </a:cxn>
                <a:cxn ang="0">
                  <a:pos x="30" y="496"/>
                </a:cxn>
                <a:cxn ang="0">
                  <a:pos x="20" y="501"/>
                </a:cxn>
                <a:cxn ang="0">
                  <a:pos x="14" y="504"/>
                </a:cxn>
              </a:cxnLst>
              <a:rect l="0" t="0" r="r" b="b"/>
              <a:pathLst>
                <a:path w="162" h="504">
                  <a:moveTo>
                    <a:pt x="0" y="0"/>
                  </a:moveTo>
                  <a:lnTo>
                    <a:pt x="3" y="1"/>
                  </a:lnTo>
                  <a:lnTo>
                    <a:pt x="7" y="2"/>
                  </a:lnTo>
                  <a:lnTo>
                    <a:pt x="10" y="3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20" y="6"/>
                  </a:lnTo>
                  <a:lnTo>
                    <a:pt x="23" y="8"/>
                  </a:lnTo>
                  <a:lnTo>
                    <a:pt x="27" y="9"/>
                  </a:lnTo>
                  <a:lnTo>
                    <a:pt x="30" y="11"/>
                  </a:lnTo>
                  <a:lnTo>
                    <a:pt x="33" y="12"/>
                  </a:lnTo>
                  <a:lnTo>
                    <a:pt x="37" y="14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46" y="19"/>
                  </a:lnTo>
                  <a:lnTo>
                    <a:pt x="49" y="21"/>
                  </a:lnTo>
                  <a:lnTo>
                    <a:pt x="52" y="23"/>
                  </a:lnTo>
                  <a:lnTo>
                    <a:pt x="56" y="25"/>
                  </a:lnTo>
                  <a:lnTo>
                    <a:pt x="59" y="28"/>
                  </a:lnTo>
                  <a:lnTo>
                    <a:pt x="62" y="30"/>
                  </a:lnTo>
                  <a:lnTo>
                    <a:pt x="65" y="32"/>
                  </a:lnTo>
                  <a:lnTo>
                    <a:pt x="68" y="34"/>
                  </a:lnTo>
                  <a:lnTo>
                    <a:pt x="71" y="37"/>
                  </a:lnTo>
                  <a:lnTo>
                    <a:pt x="74" y="39"/>
                  </a:lnTo>
                  <a:lnTo>
                    <a:pt x="77" y="42"/>
                  </a:lnTo>
                  <a:lnTo>
                    <a:pt x="79" y="45"/>
                  </a:lnTo>
                  <a:lnTo>
                    <a:pt x="82" y="47"/>
                  </a:lnTo>
                  <a:lnTo>
                    <a:pt x="85" y="50"/>
                  </a:lnTo>
                  <a:lnTo>
                    <a:pt x="88" y="53"/>
                  </a:lnTo>
                  <a:lnTo>
                    <a:pt x="90" y="56"/>
                  </a:lnTo>
                  <a:lnTo>
                    <a:pt x="93" y="59"/>
                  </a:lnTo>
                  <a:lnTo>
                    <a:pt x="96" y="62"/>
                  </a:lnTo>
                  <a:lnTo>
                    <a:pt x="98" y="65"/>
                  </a:lnTo>
                  <a:lnTo>
                    <a:pt x="101" y="68"/>
                  </a:lnTo>
                  <a:lnTo>
                    <a:pt x="103" y="71"/>
                  </a:lnTo>
                  <a:lnTo>
                    <a:pt x="106" y="74"/>
                  </a:lnTo>
                  <a:lnTo>
                    <a:pt x="108" y="78"/>
                  </a:lnTo>
                  <a:lnTo>
                    <a:pt x="111" y="81"/>
                  </a:lnTo>
                  <a:lnTo>
                    <a:pt x="113" y="84"/>
                  </a:lnTo>
                  <a:lnTo>
                    <a:pt x="115" y="87"/>
                  </a:lnTo>
                  <a:lnTo>
                    <a:pt x="117" y="91"/>
                  </a:lnTo>
                  <a:lnTo>
                    <a:pt x="119" y="95"/>
                  </a:lnTo>
                  <a:lnTo>
                    <a:pt x="122" y="98"/>
                  </a:lnTo>
                  <a:lnTo>
                    <a:pt x="124" y="102"/>
                  </a:lnTo>
                  <a:lnTo>
                    <a:pt x="125" y="106"/>
                  </a:lnTo>
                  <a:lnTo>
                    <a:pt x="128" y="109"/>
                  </a:lnTo>
                  <a:lnTo>
                    <a:pt x="129" y="113"/>
                  </a:lnTo>
                  <a:lnTo>
                    <a:pt x="132" y="117"/>
                  </a:lnTo>
                  <a:lnTo>
                    <a:pt x="133" y="121"/>
                  </a:lnTo>
                  <a:lnTo>
                    <a:pt x="135" y="124"/>
                  </a:lnTo>
                  <a:lnTo>
                    <a:pt x="137" y="129"/>
                  </a:lnTo>
                  <a:lnTo>
                    <a:pt x="138" y="132"/>
                  </a:lnTo>
                  <a:lnTo>
                    <a:pt x="140" y="136"/>
                  </a:lnTo>
                  <a:lnTo>
                    <a:pt x="141" y="140"/>
                  </a:lnTo>
                  <a:lnTo>
                    <a:pt x="143" y="144"/>
                  </a:lnTo>
                  <a:lnTo>
                    <a:pt x="145" y="149"/>
                  </a:lnTo>
                  <a:lnTo>
                    <a:pt x="146" y="153"/>
                  </a:lnTo>
                  <a:lnTo>
                    <a:pt x="147" y="157"/>
                  </a:lnTo>
                  <a:lnTo>
                    <a:pt x="149" y="161"/>
                  </a:lnTo>
                  <a:lnTo>
                    <a:pt x="150" y="165"/>
                  </a:lnTo>
                  <a:lnTo>
                    <a:pt x="151" y="170"/>
                  </a:lnTo>
                  <a:lnTo>
                    <a:pt x="152" y="174"/>
                  </a:lnTo>
                  <a:lnTo>
                    <a:pt x="153" y="178"/>
                  </a:lnTo>
                  <a:lnTo>
                    <a:pt x="154" y="182"/>
                  </a:lnTo>
                  <a:lnTo>
                    <a:pt x="155" y="187"/>
                  </a:lnTo>
                  <a:lnTo>
                    <a:pt x="156" y="191"/>
                  </a:lnTo>
                  <a:lnTo>
                    <a:pt x="157" y="195"/>
                  </a:lnTo>
                  <a:lnTo>
                    <a:pt x="157" y="200"/>
                  </a:lnTo>
                  <a:lnTo>
                    <a:pt x="158" y="204"/>
                  </a:lnTo>
                  <a:lnTo>
                    <a:pt x="159" y="209"/>
                  </a:lnTo>
                  <a:lnTo>
                    <a:pt x="160" y="213"/>
                  </a:lnTo>
                  <a:lnTo>
                    <a:pt x="160" y="218"/>
                  </a:lnTo>
                  <a:lnTo>
                    <a:pt x="160" y="222"/>
                  </a:lnTo>
                  <a:lnTo>
                    <a:pt x="161" y="227"/>
                  </a:lnTo>
                  <a:lnTo>
                    <a:pt x="161" y="231"/>
                  </a:lnTo>
                  <a:lnTo>
                    <a:pt x="161" y="236"/>
                  </a:lnTo>
                  <a:lnTo>
                    <a:pt x="162" y="240"/>
                  </a:lnTo>
                  <a:lnTo>
                    <a:pt x="162" y="245"/>
                  </a:lnTo>
                  <a:lnTo>
                    <a:pt x="162" y="249"/>
                  </a:lnTo>
                  <a:lnTo>
                    <a:pt x="162" y="254"/>
                  </a:lnTo>
                  <a:lnTo>
                    <a:pt x="162" y="258"/>
                  </a:lnTo>
                  <a:lnTo>
                    <a:pt x="162" y="263"/>
                  </a:lnTo>
                  <a:lnTo>
                    <a:pt x="162" y="267"/>
                  </a:lnTo>
                  <a:lnTo>
                    <a:pt x="161" y="272"/>
                  </a:lnTo>
                  <a:lnTo>
                    <a:pt x="161" y="276"/>
                  </a:lnTo>
                  <a:lnTo>
                    <a:pt x="161" y="281"/>
                  </a:lnTo>
                  <a:lnTo>
                    <a:pt x="160" y="285"/>
                  </a:lnTo>
                  <a:lnTo>
                    <a:pt x="160" y="290"/>
                  </a:lnTo>
                  <a:lnTo>
                    <a:pt x="160" y="294"/>
                  </a:lnTo>
                  <a:lnTo>
                    <a:pt x="159" y="299"/>
                  </a:lnTo>
                  <a:lnTo>
                    <a:pt x="158" y="303"/>
                  </a:lnTo>
                  <a:lnTo>
                    <a:pt x="157" y="307"/>
                  </a:lnTo>
                  <a:lnTo>
                    <a:pt x="157" y="312"/>
                  </a:lnTo>
                  <a:lnTo>
                    <a:pt x="156" y="316"/>
                  </a:lnTo>
                  <a:lnTo>
                    <a:pt x="155" y="320"/>
                  </a:lnTo>
                  <a:lnTo>
                    <a:pt x="154" y="325"/>
                  </a:lnTo>
                  <a:lnTo>
                    <a:pt x="153" y="329"/>
                  </a:lnTo>
                  <a:lnTo>
                    <a:pt x="152" y="334"/>
                  </a:lnTo>
                  <a:lnTo>
                    <a:pt x="151" y="338"/>
                  </a:lnTo>
                  <a:lnTo>
                    <a:pt x="150" y="342"/>
                  </a:lnTo>
                  <a:lnTo>
                    <a:pt x="149" y="346"/>
                  </a:lnTo>
                  <a:lnTo>
                    <a:pt x="147" y="351"/>
                  </a:lnTo>
                  <a:lnTo>
                    <a:pt x="146" y="355"/>
                  </a:lnTo>
                  <a:lnTo>
                    <a:pt x="145" y="359"/>
                  </a:lnTo>
                  <a:lnTo>
                    <a:pt x="143" y="363"/>
                  </a:lnTo>
                  <a:lnTo>
                    <a:pt x="141" y="367"/>
                  </a:lnTo>
                  <a:lnTo>
                    <a:pt x="140" y="371"/>
                  </a:lnTo>
                  <a:lnTo>
                    <a:pt x="138" y="375"/>
                  </a:lnTo>
                  <a:lnTo>
                    <a:pt x="137" y="379"/>
                  </a:lnTo>
                  <a:lnTo>
                    <a:pt x="135" y="383"/>
                  </a:lnTo>
                  <a:lnTo>
                    <a:pt x="133" y="387"/>
                  </a:lnTo>
                  <a:lnTo>
                    <a:pt x="132" y="391"/>
                  </a:lnTo>
                  <a:lnTo>
                    <a:pt x="129" y="394"/>
                  </a:lnTo>
                  <a:lnTo>
                    <a:pt x="128" y="398"/>
                  </a:lnTo>
                  <a:lnTo>
                    <a:pt x="125" y="402"/>
                  </a:lnTo>
                  <a:lnTo>
                    <a:pt x="124" y="406"/>
                  </a:lnTo>
                  <a:lnTo>
                    <a:pt x="122" y="409"/>
                  </a:lnTo>
                  <a:lnTo>
                    <a:pt x="119" y="413"/>
                  </a:lnTo>
                  <a:lnTo>
                    <a:pt x="117" y="416"/>
                  </a:lnTo>
                  <a:lnTo>
                    <a:pt x="115" y="420"/>
                  </a:lnTo>
                  <a:lnTo>
                    <a:pt x="113" y="423"/>
                  </a:lnTo>
                  <a:lnTo>
                    <a:pt x="111" y="427"/>
                  </a:lnTo>
                  <a:lnTo>
                    <a:pt x="108" y="430"/>
                  </a:lnTo>
                  <a:lnTo>
                    <a:pt x="106" y="433"/>
                  </a:lnTo>
                  <a:lnTo>
                    <a:pt x="103" y="437"/>
                  </a:lnTo>
                  <a:lnTo>
                    <a:pt x="101" y="440"/>
                  </a:lnTo>
                  <a:lnTo>
                    <a:pt x="98" y="443"/>
                  </a:lnTo>
                  <a:lnTo>
                    <a:pt x="96" y="446"/>
                  </a:lnTo>
                  <a:lnTo>
                    <a:pt x="93" y="449"/>
                  </a:lnTo>
                  <a:lnTo>
                    <a:pt x="90" y="452"/>
                  </a:lnTo>
                  <a:lnTo>
                    <a:pt x="88" y="455"/>
                  </a:lnTo>
                  <a:lnTo>
                    <a:pt x="85" y="458"/>
                  </a:lnTo>
                  <a:lnTo>
                    <a:pt x="82" y="460"/>
                  </a:lnTo>
                  <a:lnTo>
                    <a:pt x="79" y="463"/>
                  </a:lnTo>
                  <a:lnTo>
                    <a:pt x="77" y="465"/>
                  </a:lnTo>
                  <a:lnTo>
                    <a:pt x="74" y="468"/>
                  </a:lnTo>
                  <a:lnTo>
                    <a:pt x="71" y="471"/>
                  </a:lnTo>
                  <a:lnTo>
                    <a:pt x="68" y="473"/>
                  </a:lnTo>
                  <a:lnTo>
                    <a:pt x="65" y="475"/>
                  </a:lnTo>
                  <a:lnTo>
                    <a:pt x="62" y="478"/>
                  </a:lnTo>
                  <a:lnTo>
                    <a:pt x="59" y="480"/>
                  </a:lnTo>
                  <a:lnTo>
                    <a:pt x="56" y="482"/>
                  </a:lnTo>
                  <a:lnTo>
                    <a:pt x="52" y="484"/>
                  </a:lnTo>
                  <a:lnTo>
                    <a:pt x="49" y="486"/>
                  </a:lnTo>
                  <a:lnTo>
                    <a:pt x="46" y="488"/>
                  </a:lnTo>
                  <a:lnTo>
                    <a:pt x="43" y="490"/>
                  </a:lnTo>
                  <a:lnTo>
                    <a:pt x="40" y="492"/>
                  </a:lnTo>
                  <a:lnTo>
                    <a:pt x="37" y="493"/>
                  </a:lnTo>
                  <a:lnTo>
                    <a:pt x="33" y="495"/>
                  </a:lnTo>
                  <a:lnTo>
                    <a:pt x="30" y="496"/>
                  </a:lnTo>
                  <a:lnTo>
                    <a:pt x="27" y="498"/>
                  </a:lnTo>
                  <a:lnTo>
                    <a:pt x="23" y="500"/>
                  </a:lnTo>
                  <a:lnTo>
                    <a:pt x="20" y="501"/>
                  </a:lnTo>
                  <a:lnTo>
                    <a:pt x="17" y="502"/>
                  </a:lnTo>
                  <a:lnTo>
                    <a:pt x="14" y="504"/>
                  </a:lnTo>
                  <a:lnTo>
                    <a:pt x="14" y="504"/>
                  </a:lnTo>
                </a:path>
              </a:pathLst>
            </a:custGeom>
            <a:solidFill>
              <a:srgbClr val="BBE0E3"/>
            </a:solidFill>
            <a:ln w="952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Freeform 51"/>
            <p:cNvSpPr>
              <a:spLocks/>
            </p:cNvSpPr>
            <p:nvPr/>
          </p:nvSpPr>
          <p:spPr bwMode="auto">
            <a:xfrm>
              <a:off x="2330" y="3166"/>
              <a:ext cx="140" cy="43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5" y="4"/>
                </a:cxn>
                <a:cxn ang="0">
                  <a:pos x="23" y="8"/>
                </a:cxn>
                <a:cxn ang="0">
                  <a:pos x="32" y="12"/>
                </a:cxn>
                <a:cxn ang="0">
                  <a:pos x="40" y="16"/>
                </a:cxn>
                <a:cxn ang="0">
                  <a:pos x="48" y="22"/>
                </a:cxn>
                <a:cxn ang="0">
                  <a:pos x="56" y="27"/>
                </a:cxn>
                <a:cxn ang="0">
                  <a:pos x="64" y="34"/>
                </a:cxn>
                <a:cxn ang="0">
                  <a:pos x="71" y="41"/>
                </a:cxn>
                <a:cxn ang="0">
                  <a:pos x="78" y="48"/>
                </a:cxn>
                <a:cxn ang="0">
                  <a:pos x="85" y="55"/>
                </a:cxn>
                <a:cxn ang="0">
                  <a:pos x="91" y="64"/>
                </a:cxn>
                <a:cxn ang="0">
                  <a:pos x="98" y="72"/>
                </a:cxn>
                <a:cxn ang="0">
                  <a:pos x="103" y="81"/>
                </a:cxn>
                <a:cxn ang="0">
                  <a:pos x="109" y="91"/>
                </a:cxn>
                <a:cxn ang="0">
                  <a:pos x="113" y="100"/>
                </a:cxn>
                <a:cxn ang="0">
                  <a:pos x="118" y="110"/>
                </a:cxn>
                <a:cxn ang="0">
                  <a:pos x="122" y="121"/>
                </a:cxn>
                <a:cxn ang="0">
                  <a:pos x="126" y="131"/>
                </a:cxn>
                <a:cxn ang="0">
                  <a:pos x="129" y="142"/>
                </a:cxn>
                <a:cxn ang="0">
                  <a:pos x="132" y="153"/>
                </a:cxn>
                <a:cxn ang="0">
                  <a:pos x="135" y="165"/>
                </a:cxn>
                <a:cxn ang="0">
                  <a:pos x="137" y="176"/>
                </a:cxn>
                <a:cxn ang="0">
                  <a:pos x="138" y="188"/>
                </a:cxn>
                <a:cxn ang="0">
                  <a:pos x="139" y="199"/>
                </a:cxn>
                <a:cxn ang="0">
                  <a:pos x="140" y="211"/>
                </a:cxn>
                <a:cxn ang="0">
                  <a:pos x="140" y="222"/>
                </a:cxn>
                <a:cxn ang="0">
                  <a:pos x="139" y="234"/>
                </a:cxn>
                <a:cxn ang="0">
                  <a:pos x="139" y="246"/>
                </a:cxn>
                <a:cxn ang="0">
                  <a:pos x="137" y="257"/>
                </a:cxn>
                <a:cxn ang="0">
                  <a:pos x="135" y="268"/>
                </a:cxn>
                <a:cxn ang="0">
                  <a:pos x="133" y="280"/>
                </a:cxn>
                <a:cxn ang="0">
                  <a:pos x="131" y="291"/>
                </a:cxn>
                <a:cxn ang="0">
                  <a:pos x="127" y="302"/>
                </a:cxn>
                <a:cxn ang="0">
                  <a:pos x="124" y="313"/>
                </a:cxn>
                <a:cxn ang="0">
                  <a:pos x="120" y="323"/>
                </a:cxn>
                <a:cxn ang="0">
                  <a:pos x="115" y="333"/>
                </a:cxn>
                <a:cxn ang="0">
                  <a:pos x="110" y="343"/>
                </a:cxn>
                <a:cxn ang="0">
                  <a:pos x="105" y="352"/>
                </a:cxn>
                <a:cxn ang="0">
                  <a:pos x="99" y="361"/>
                </a:cxn>
                <a:cxn ang="0">
                  <a:pos x="93" y="370"/>
                </a:cxn>
                <a:cxn ang="0">
                  <a:pos x="87" y="378"/>
                </a:cxn>
                <a:cxn ang="0">
                  <a:pos x="80" y="386"/>
                </a:cxn>
                <a:cxn ang="0">
                  <a:pos x="73" y="394"/>
                </a:cxn>
                <a:cxn ang="0">
                  <a:pos x="66" y="401"/>
                </a:cxn>
                <a:cxn ang="0">
                  <a:pos x="59" y="407"/>
                </a:cxn>
                <a:cxn ang="0">
                  <a:pos x="51" y="413"/>
                </a:cxn>
                <a:cxn ang="0">
                  <a:pos x="43" y="418"/>
                </a:cxn>
                <a:cxn ang="0">
                  <a:pos x="34" y="423"/>
                </a:cxn>
                <a:cxn ang="0">
                  <a:pos x="26" y="428"/>
                </a:cxn>
                <a:cxn ang="0">
                  <a:pos x="17" y="431"/>
                </a:cxn>
                <a:cxn ang="0">
                  <a:pos x="11" y="433"/>
                </a:cxn>
              </a:cxnLst>
              <a:rect l="0" t="0" r="r" b="b"/>
              <a:pathLst>
                <a:path w="140" h="433">
                  <a:moveTo>
                    <a:pt x="0" y="0"/>
                  </a:moveTo>
                  <a:lnTo>
                    <a:pt x="3" y="1"/>
                  </a:lnTo>
                  <a:lnTo>
                    <a:pt x="6" y="2"/>
                  </a:lnTo>
                  <a:lnTo>
                    <a:pt x="9" y="2"/>
                  </a:lnTo>
                  <a:lnTo>
                    <a:pt x="11" y="3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20" y="7"/>
                  </a:lnTo>
                  <a:lnTo>
                    <a:pt x="23" y="8"/>
                  </a:lnTo>
                  <a:lnTo>
                    <a:pt x="26" y="9"/>
                  </a:lnTo>
                  <a:lnTo>
                    <a:pt x="29" y="10"/>
                  </a:lnTo>
                  <a:lnTo>
                    <a:pt x="32" y="12"/>
                  </a:lnTo>
                  <a:lnTo>
                    <a:pt x="34" y="13"/>
                  </a:lnTo>
                  <a:lnTo>
                    <a:pt x="37" y="15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45" y="20"/>
                  </a:lnTo>
                  <a:lnTo>
                    <a:pt x="48" y="22"/>
                  </a:lnTo>
                  <a:lnTo>
                    <a:pt x="51" y="24"/>
                  </a:lnTo>
                  <a:lnTo>
                    <a:pt x="53" y="26"/>
                  </a:lnTo>
                  <a:lnTo>
                    <a:pt x="56" y="27"/>
                  </a:lnTo>
                  <a:lnTo>
                    <a:pt x="59" y="30"/>
                  </a:lnTo>
                  <a:lnTo>
                    <a:pt x="61" y="32"/>
                  </a:lnTo>
                  <a:lnTo>
                    <a:pt x="64" y="34"/>
                  </a:lnTo>
                  <a:lnTo>
                    <a:pt x="66" y="36"/>
                  </a:lnTo>
                  <a:lnTo>
                    <a:pt x="68" y="38"/>
                  </a:lnTo>
                  <a:lnTo>
                    <a:pt x="71" y="41"/>
                  </a:lnTo>
                  <a:lnTo>
                    <a:pt x="73" y="43"/>
                  </a:lnTo>
                  <a:lnTo>
                    <a:pt x="76" y="46"/>
                  </a:lnTo>
                  <a:lnTo>
                    <a:pt x="78" y="48"/>
                  </a:lnTo>
                  <a:lnTo>
                    <a:pt x="80" y="50"/>
                  </a:lnTo>
                  <a:lnTo>
                    <a:pt x="83" y="53"/>
                  </a:lnTo>
                  <a:lnTo>
                    <a:pt x="85" y="55"/>
                  </a:lnTo>
                  <a:lnTo>
                    <a:pt x="87" y="58"/>
                  </a:lnTo>
                  <a:lnTo>
                    <a:pt x="89" y="61"/>
                  </a:lnTo>
                  <a:lnTo>
                    <a:pt x="91" y="64"/>
                  </a:lnTo>
                  <a:lnTo>
                    <a:pt x="93" y="66"/>
                  </a:lnTo>
                  <a:lnTo>
                    <a:pt x="95" y="69"/>
                  </a:lnTo>
                  <a:lnTo>
                    <a:pt x="98" y="72"/>
                  </a:lnTo>
                  <a:lnTo>
                    <a:pt x="99" y="75"/>
                  </a:lnTo>
                  <a:lnTo>
                    <a:pt x="101" y="78"/>
                  </a:lnTo>
                  <a:lnTo>
                    <a:pt x="103" y="81"/>
                  </a:lnTo>
                  <a:lnTo>
                    <a:pt x="105" y="84"/>
                  </a:lnTo>
                  <a:lnTo>
                    <a:pt x="107" y="88"/>
                  </a:lnTo>
                  <a:lnTo>
                    <a:pt x="109" y="91"/>
                  </a:lnTo>
                  <a:lnTo>
                    <a:pt x="110" y="94"/>
                  </a:lnTo>
                  <a:lnTo>
                    <a:pt x="112" y="97"/>
                  </a:lnTo>
                  <a:lnTo>
                    <a:pt x="113" y="100"/>
                  </a:lnTo>
                  <a:lnTo>
                    <a:pt x="115" y="104"/>
                  </a:lnTo>
                  <a:lnTo>
                    <a:pt x="117" y="107"/>
                  </a:lnTo>
                  <a:lnTo>
                    <a:pt x="118" y="110"/>
                  </a:lnTo>
                  <a:lnTo>
                    <a:pt x="120" y="114"/>
                  </a:lnTo>
                  <a:lnTo>
                    <a:pt x="121" y="117"/>
                  </a:lnTo>
                  <a:lnTo>
                    <a:pt x="122" y="121"/>
                  </a:lnTo>
                  <a:lnTo>
                    <a:pt x="124" y="124"/>
                  </a:lnTo>
                  <a:lnTo>
                    <a:pt x="125" y="128"/>
                  </a:lnTo>
                  <a:lnTo>
                    <a:pt x="126" y="131"/>
                  </a:lnTo>
                  <a:lnTo>
                    <a:pt x="127" y="135"/>
                  </a:lnTo>
                  <a:lnTo>
                    <a:pt x="128" y="139"/>
                  </a:lnTo>
                  <a:lnTo>
                    <a:pt x="129" y="142"/>
                  </a:lnTo>
                  <a:lnTo>
                    <a:pt x="131" y="146"/>
                  </a:lnTo>
                  <a:lnTo>
                    <a:pt x="132" y="150"/>
                  </a:lnTo>
                  <a:lnTo>
                    <a:pt x="132" y="153"/>
                  </a:lnTo>
                  <a:lnTo>
                    <a:pt x="133" y="157"/>
                  </a:lnTo>
                  <a:lnTo>
                    <a:pt x="134" y="161"/>
                  </a:lnTo>
                  <a:lnTo>
                    <a:pt x="135" y="165"/>
                  </a:lnTo>
                  <a:lnTo>
                    <a:pt x="135" y="168"/>
                  </a:lnTo>
                  <a:lnTo>
                    <a:pt x="136" y="172"/>
                  </a:lnTo>
                  <a:lnTo>
                    <a:pt x="137" y="176"/>
                  </a:lnTo>
                  <a:lnTo>
                    <a:pt x="137" y="180"/>
                  </a:lnTo>
                  <a:lnTo>
                    <a:pt x="138" y="184"/>
                  </a:lnTo>
                  <a:lnTo>
                    <a:pt x="138" y="188"/>
                  </a:lnTo>
                  <a:lnTo>
                    <a:pt x="139" y="191"/>
                  </a:lnTo>
                  <a:lnTo>
                    <a:pt x="139" y="195"/>
                  </a:lnTo>
                  <a:lnTo>
                    <a:pt x="139" y="199"/>
                  </a:lnTo>
                  <a:lnTo>
                    <a:pt x="139" y="203"/>
                  </a:lnTo>
                  <a:lnTo>
                    <a:pt x="140" y="207"/>
                  </a:lnTo>
                  <a:lnTo>
                    <a:pt x="140" y="211"/>
                  </a:lnTo>
                  <a:lnTo>
                    <a:pt x="140" y="214"/>
                  </a:lnTo>
                  <a:lnTo>
                    <a:pt x="140" y="218"/>
                  </a:lnTo>
                  <a:lnTo>
                    <a:pt x="140" y="222"/>
                  </a:lnTo>
                  <a:lnTo>
                    <a:pt x="140" y="226"/>
                  </a:lnTo>
                  <a:lnTo>
                    <a:pt x="140" y="230"/>
                  </a:lnTo>
                  <a:lnTo>
                    <a:pt x="139" y="234"/>
                  </a:lnTo>
                  <a:lnTo>
                    <a:pt x="139" y="238"/>
                  </a:lnTo>
                  <a:lnTo>
                    <a:pt x="139" y="242"/>
                  </a:lnTo>
                  <a:lnTo>
                    <a:pt x="139" y="246"/>
                  </a:lnTo>
                  <a:lnTo>
                    <a:pt x="138" y="249"/>
                  </a:lnTo>
                  <a:lnTo>
                    <a:pt x="138" y="253"/>
                  </a:lnTo>
                  <a:lnTo>
                    <a:pt x="137" y="257"/>
                  </a:lnTo>
                  <a:lnTo>
                    <a:pt x="137" y="261"/>
                  </a:lnTo>
                  <a:lnTo>
                    <a:pt x="136" y="265"/>
                  </a:lnTo>
                  <a:lnTo>
                    <a:pt x="135" y="268"/>
                  </a:lnTo>
                  <a:lnTo>
                    <a:pt x="135" y="272"/>
                  </a:lnTo>
                  <a:lnTo>
                    <a:pt x="134" y="276"/>
                  </a:lnTo>
                  <a:lnTo>
                    <a:pt x="133" y="280"/>
                  </a:lnTo>
                  <a:lnTo>
                    <a:pt x="132" y="284"/>
                  </a:lnTo>
                  <a:lnTo>
                    <a:pt x="132" y="287"/>
                  </a:lnTo>
                  <a:lnTo>
                    <a:pt x="131" y="291"/>
                  </a:lnTo>
                  <a:lnTo>
                    <a:pt x="129" y="294"/>
                  </a:lnTo>
                  <a:lnTo>
                    <a:pt x="128" y="298"/>
                  </a:lnTo>
                  <a:lnTo>
                    <a:pt x="127" y="302"/>
                  </a:lnTo>
                  <a:lnTo>
                    <a:pt x="126" y="305"/>
                  </a:lnTo>
                  <a:lnTo>
                    <a:pt x="125" y="309"/>
                  </a:lnTo>
                  <a:lnTo>
                    <a:pt x="124" y="313"/>
                  </a:lnTo>
                  <a:lnTo>
                    <a:pt x="122" y="316"/>
                  </a:lnTo>
                  <a:lnTo>
                    <a:pt x="121" y="319"/>
                  </a:lnTo>
                  <a:lnTo>
                    <a:pt x="120" y="323"/>
                  </a:lnTo>
                  <a:lnTo>
                    <a:pt x="118" y="326"/>
                  </a:lnTo>
                  <a:lnTo>
                    <a:pt x="117" y="330"/>
                  </a:lnTo>
                  <a:lnTo>
                    <a:pt x="115" y="333"/>
                  </a:lnTo>
                  <a:lnTo>
                    <a:pt x="113" y="336"/>
                  </a:lnTo>
                  <a:lnTo>
                    <a:pt x="112" y="339"/>
                  </a:lnTo>
                  <a:lnTo>
                    <a:pt x="110" y="343"/>
                  </a:lnTo>
                  <a:lnTo>
                    <a:pt x="109" y="346"/>
                  </a:lnTo>
                  <a:lnTo>
                    <a:pt x="107" y="349"/>
                  </a:lnTo>
                  <a:lnTo>
                    <a:pt x="105" y="352"/>
                  </a:lnTo>
                  <a:lnTo>
                    <a:pt x="103" y="355"/>
                  </a:lnTo>
                  <a:lnTo>
                    <a:pt x="101" y="359"/>
                  </a:lnTo>
                  <a:lnTo>
                    <a:pt x="99" y="361"/>
                  </a:lnTo>
                  <a:lnTo>
                    <a:pt x="98" y="364"/>
                  </a:lnTo>
                  <a:lnTo>
                    <a:pt x="95" y="367"/>
                  </a:lnTo>
                  <a:lnTo>
                    <a:pt x="93" y="370"/>
                  </a:lnTo>
                  <a:lnTo>
                    <a:pt x="91" y="373"/>
                  </a:lnTo>
                  <a:lnTo>
                    <a:pt x="89" y="376"/>
                  </a:lnTo>
                  <a:lnTo>
                    <a:pt x="87" y="378"/>
                  </a:lnTo>
                  <a:lnTo>
                    <a:pt x="85" y="381"/>
                  </a:lnTo>
                  <a:lnTo>
                    <a:pt x="83" y="384"/>
                  </a:lnTo>
                  <a:lnTo>
                    <a:pt x="80" y="386"/>
                  </a:lnTo>
                  <a:lnTo>
                    <a:pt x="78" y="389"/>
                  </a:lnTo>
                  <a:lnTo>
                    <a:pt x="76" y="391"/>
                  </a:lnTo>
                  <a:lnTo>
                    <a:pt x="73" y="394"/>
                  </a:lnTo>
                  <a:lnTo>
                    <a:pt x="71" y="396"/>
                  </a:lnTo>
                  <a:lnTo>
                    <a:pt x="68" y="398"/>
                  </a:lnTo>
                  <a:lnTo>
                    <a:pt x="66" y="401"/>
                  </a:lnTo>
                  <a:lnTo>
                    <a:pt x="64" y="403"/>
                  </a:lnTo>
                  <a:lnTo>
                    <a:pt x="61" y="405"/>
                  </a:lnTo>
                  <a:lnTo>
                    <a:pt x="59" y="407"/>
                  </a:lnTo>
                  <a:lnTo>
                    <a:pt x="56" y="409"/>
                  </a:lnTo>
                  <a:lnTo>
                    <a:pt x="53" y="411"/>
                  </a:lnTo>
                  <a:lnTo>
                    <a:pt x="51" y="413"/>
                  </a:lnTo>
                  <a:lnTo>
                    <a:pt x="48" y="415"/>
                  </a:lnTo>
                  <a:lnTo>
                    <a:pt x="45" y="417"/>
                  </a:lnTo>
                  <a:lnTo>
                    <a:pt x="43" y="418"/>
                  </a:lnTo>
                  <a:lnTo>
                    <a:pt x="40" y="420"/>
                  </a:lnTo>
                  <a:lnTo>
                    <a:pt x="37" y="422"/>
                  </a:lnTo>
                  <a:lnTo>
                    <a:pt x="34" y="423"/>
                  </a:lnTo>
                  <a:lnTo>
                    <a:pt x="32" y="425"/>
                  </a:lnTo>
                  <a:lnTo>
                    <a:pt x="29" y="426"/>
                  </a:lnTo>
                  <a:lnTo>
                    <a:pt x="26" y="428"/>
                  </a:lnTo>
                  <a:lnTo>
                    <a:pt x="23" y="429"/>
                  </a:lnTo>
                  <a:lnTo>
                    <a:pt x="20" y="430"/>
                  </a:lnTo>
                  <a:lnTo>
                    <a:pt x="17" y="431"/>
                  </a:lnTo>
                  <a:lnTo>
                    <a:pt x="15" y="432"/>
                  </a:lnTo>
                  <a:lnTo>
                    <a:pt x="11" y="433"/>
                  </a:lnTo>
                  <a:lnTo>
                    <a:pt x="11" y="433"/>
                  </a:lnTo>
                </a:path>
              </a:pathLst>
            </a:custGeom>
            <a:solidFill>
              <a:srgbClr val="BBE0E3"/>
            </a:solidFill>
            <a:ln w="952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" name="Freeform 52"/>
            <p:cNvSpPr>
              <a:spLocks/>
            </p:cNvSpPr>
            <p:nvPr/>
          </p:nvSpPr>
          <p:spPr bwMode="auto">
            <a:xfrm>
              <a:off x="2259" y="3204"/>
              <a:ext cx="131" cy="366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14" y="4"/>
                </a:cxn>
                <a:cxn ang="0">
                  <a:pos x="22" y="6"/>
                </a:cxn>
                <a:cxn ang="0">
                  <a:pos x="30" y="10"/>
                </a:cxn>
                <a:cxn ang="0">
                  <a:pos x="38" y="14"/>
                </a:cxn>
                <a:cxn ang="0">
                  <a:pos x="45" y="19"/>
                </a:cxn>
                <a:cxn ang="0">
                  <a:pos x="53" y="23"/>
                </a:cxn>
                <a:cxn ang="0">
                  <a:pos x="60" y="28"/>
                </a:cxn>
                <a:cxn ang="0">
                  <a:pos x="66" y="34"/>
                </a:cxn>
                <a:cxn ang="0">
                  <a:pos x="73" y="40"/>
                </a:cxn>
                <a:cxn ang="0">
                  <a:pos x="80" y="47"/>
                </a:cxn>
                <a:cxn ang="0">
                  <a:pos x="86" y="54"/>
                </a:cxn>
                <a:cxn ang="0">
                  <a:pos x="91" y="61"/>
                </a:cxn>
                <a:cxn ang="0">
                  <a:pos x="97" y="68"/>
                </a:cxn>
                <a:cxn ang="0">
                  <a:pos x="102" y="77"/>
                </a:cxn>
                <a:cxn ang="0">
                  <a:pos x="106" y="85"/>
                </a:cxn>
                <a:cxn ang="0">
                  <a:pos x="110" y="93"/>
                </a:cxn>
                <a:cxn ang="0">
                  <a:pos x="114" y="102"/>
                </a:cxn>
                <a:cxn ang="0">
                  <a:pos x="118" y="111"/>
                </a:cxn>
                <a:cxn ang="0">
                  <a:pos x="121" y="120"/>
                </a:cxn>
                <a:cxn ang="0">
                  <a:pos x="124" y="129"/>
                </a:cxn>
                <a:cxn ang="0">
                  <a:pos x="126" y="139"/>
                </a:cxn>
                <a:cxn ang="0">
                  <a:pos x="128" y="148"/>
                </a:cxn>
                <a:cxn ang="0">
                  <a:pos x="129" y="158"/>
                </a:cxn>
                <a:cxn ang="0">
                  <a:pos x="130" y="168"/>
                </a:cxn>
                <a:cxn ang="0">
                  <a:pos x="131" y="178"/>
                </a:cxn>
                <a:cxn ang="0">
                  <a:pos x="131" y="187"/>
                </a:cxn>
                <a:cxn ang="0">
                  <a:pos x="130" y="197"/>
                </a:cxn>
                <a:cxn ang="0">
                  <a:pos x="130" y="207"/>
                </a:cxn>
                <a:cxn ang="0">
                  <a:pos x="128" y="217"/>
                </a:cxn>
                <a:cxn ang="0">
                  <a:pos x="127" y="226"/>
                </a:cxn>
                <a:cxn ang="0">
                  <a:pos x="125" y="236"/>
                </a:cxn>
                <a:cxn ang="0">
                  <a:pos x="122" y="246"/>
                </a:cxn>
                <a:cxn ang="0">
                  <a:pos x="119" y="255"/>
                </a:cxn>
                <a:cxn ang="0">
                  <a:pos x="116" y="264"/>
                </a:cxn>
                <a:cxn ang="0">
                  <a:pos x="112" y="272"/>
                </a:cxn>
                <a:cxn ang="0">
                  <a:pos x="108" y="281"/>
                </a:cxn>
                <a:cxn ang="0">
                  <a:pos x="103" y="289"/>
                </a:cxn>
                <a:cxn ang="0">
                  <a:pos x="98" y="297"/>
                </a:cxn>
                <a:cxn ang="0">
                  <a:pos x="93" y="305"/>
                </a:cxn>
                <a:cxn ang="0">
                  <a:pos x="87" y="312"/>
                </a:cxn>
                <a:cxn ang="0">
                  <a:pos x="82" y="320"/>
                </a:cxn>
                <a:cxn ang="0">
                  <a:pos x="75" y="326"/>
                </a:cxn>
                <a:cxn ang="0">
                  <a:pos x="69" y="332"/>
                </a:cxn>
                <a:cxn ang="0">
                  <a:pos x="62" y="338"/>
                </a:cxn>
                <a:cxn ang="0">
                  <a:pos x="55" y="344"/>
                </a:cxn>
                <a:cxn ang="0">
                  <a:pos x="48" y="349"/>
                </a:cxn>
                <a:cxn ang="0">
                  <a:pos x="40" y="353"/>
                </a:cxn>
                <a:cxn ang="0">
                  <a:pos x="32" y="357"/>
                </a:cxn>
                <a:cxn ang="0">
                  <a:pos x="25" y="361"/>
                </a:cxn>
                <a:cxn ang="0">
                  <a:pos x="17" y="364"/>
                </a:cxn>
                <a:cxn ang="0">
                  <a:pos x="11" y="366"/>
                </a:cxn>
              </a:cxnLst>
              <a:rect l="0" t="0" r="r" b="b"/>
              <a:pathLst>
                <a:path w="131" h="366">
                  <a:moveTo>
                    <a:pt x="0" y="0"/>
                  </a:moveTo>
                  <a:lnTo>
                    <a:pt x="3" y="0"/>
                  </a:lnTo>
                  <a:lnTo>
                    <a:pt x="6" y="1"/>
                  </a:lnTo>
                  <a:lnTo>
                    <a:pt x="9" y="2"/>
                  </a:lnTo>
                  <a:lnTo>
                    <a:pt x="11" y="3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2" y="6"/>
                  </a:lnTo>
                  <a:lnTo>
                    <a:pt x="25" y="8"/>
                  </a:lnTo>
                  <a:lnTo>
                    <a:pt x="27" y="9"/>
                  </a:lnTo>
                  <a:lnTo>
                    <a:pt x="30" y="10"/>
                  </a:lnTo>
                  <a:lnTo>
                    <a:pt x="32" y="11"/>
                  </a:lnTo>
                  <a:lnTo>
                    <a:pt x="35" y="12"/>
                  </a:lnTo>
                  <a:lnTo>
                    <a:pt x="38" y="14"/>
                  </a:lnTo>
                  <a:lnTo>
                    <a:pt x="40" y="15"/>
                  </a:lnTo>
                  <a:lnTo>
                    <a:pt x="43" y="17"/>
                  </a:lnTo>
                  <a:lnTo>
                    <a:pt x="45" y="19"/>
                  </a:lnTo>
                  <a:lnTo>
                    <a:pt x="48" y="20"/>
                  </a:lnTo>
                  <a:lnTo>
                    <a:pt x="50" y="22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7"/>
                  </a:lnTo>
                  <a:lnTo>
                    <a:pt x="60" y="28"/>
                  </a:lnTo>
                  <a:lnTo>
                    <a:pt x="62" y="30"/>
                  </a:lnTo>
                  <a:lnTo>
                    <a:pt x="64" y="32"/>
                  </a:lnTo>
                  <a:lnTo>
                    <a:pt x="66" y="34"/>
                  </a:lnTo>
                  <a:lnTo>
                    <a:pt x="69" y="36"/>
                  </a:lnTo>
                  <a:lnTo>
                    <a:pt x="71" y="38"/>
                  </a:lnTo>
                  <a:lnTo>
                    <a:pt x="73" y="40"/>
                  </a:lnTo>
                  <a:lnTo>
                    <a:pt x="75" y="43"/>
                  </a:lnTo>
                  <a:lnTo>
                    <a:pt x="77" y="45"/>
                  </a:lnTo>
                  <a:lnTo>
                    <a:pt x="80" y="47"/>
                  </a:lnTo>
                  <a:lnTo>
                    <a:pt x="82" y="49"/>
                  </a:lnTo>
                  <a:lnTo>
                    <a:pt x="83" y="51"/>
                  </a:lnTo>
                  <a:lnTo>
                    <a:pt x="86" y="54"/>
                  </a:lnTo>
                  <a:lnTo>
                    <a:pt x="87" y="56"/>
                  </a:lnTo>
                  <a:lnTo>
                    <a:pt x="90" y="59"/>
                  </a:lnTo>
                  <a:lnTo>
                    <a:pt x="91" y="61"/>
                  </a:lnTo>
                  <a:lnTo>
                    <a:pt x="93" y="63"/>
                  </a:lnTo>
                  <a:lnTo>
                    <a:pt x="95" y="66"/>
                  </a:lnTo>
                  <a:lnTo>
                    <a:pt x="97" y="68"/>
                  </a:lnTo>
                  <a:lnTo>
                    <a:pt x="98" y="71"/>
                  </a:lnTo>
                  <a:lnTo>
                    <a:pt x="100" y="74"/>
                  </a:lnTo>
                  <a:lnTo>
                    <a:pt x="102" y="77"/>
                  </a:lnTo>
                  <a:lnTo>
                    <a:pt x="103" y="79"/>
                  </a:lnTo>
                  <a:lnTo>
                    <a:pt x="105" y="82"/>
                  </a:lnTo>
                  <a:lnTo>
                    <a:pt x="106" y="85"/>
                  </a:lnTo>
                  <a:lnTo>
                    <a:pt x="108" y="88"/>
                  </a:lnTo>
                  <a:lnTo>
                    <a:pt x="109" y="90"/>
                  </a:lnTo>
                  <a:lnTo>
                    <a:pt x="110" y="93"/>
                  </a:lnTo>
                  <a:lnTo>
                    <a:pt x="112" y="96"/>
                  </a:lnTo>
                  <a:lnTo>
                    <a:pt x="113" y="99"/>
                  </a:lnTo>
                  <a:lnTo>
                    <a:pt x="114" y="102"/>
                  </a:lnTo>
                  <a:lnTo>
                    <a:pt x="116" y="105"/>
                  </a:lnTo>
                  <a:lnTo>
                    <a:pt x="117" y="108"/>
                  </a:lnTo>
                  <a:lnTo>
                    <a:pt x="118" y="111"/>
                  </a:lnTo>
                  <a:lnTo>
                    <a:pt x="119" y="114"/>
                  </a:lnTo>
                  <a:lnTo>
                    <a:pt x="120" y="117"/>
                  </a:lnTo>
                  <a:lnTo>
                    <a:pt x="121" y="120"/>
                  </a:lnTo>
                  <a:lnTo>
                    <a:pt x="122" y="123"/>
                  </a:lnTo>
                  <a:lnTo>
                    <a:pt x="123" y="126"/>
                  </a:lnTo>
                  <a:lnTo>
                    <a:pt x="124" y="129"/>
                  </a:lnTo>
                  <a:lnTo>
                    <a:pt x="125" y="133"/>
                  </a:lnTo>
                  <a:lnTo>
                    <a:pt x="125" y="136"/>
                  </a:lnTo>
                  <a:lnTo>
                    <a:pt x="126" y="139"/>
                  </a:lnTo>
                  <a:lnTo>
                    <a:pt x="127" y="142"/>
                  </a:lnTo>
                  <a:lnTo>
                    <a:pt x="127" y="145"/>
                  </a:lnTo>
                  <a:lnTo>
                    <a:pt x="128" y="148"/>
                  </a:lnTo>
                  <a:lnTo>
                    <a:pt x="128" y="152"/>
                  </a:lnTo>
                  <a:lnTo>
                    <a:pt x="129" y="155"/>
                  </a:lnTo>
                  <a:lnTo>
                    <a:pt x="129" y="158"/>
                  </a:lnTo>
                  <a:lnTo>
                    <a:pt x="130" y="161"/>
                  </a:lnTo>
                  <a:lnTo>
                    <a:pt x="130" y="165"/>
                  </a:lnTo>
                  <a:lnTo>
                    <a:pt x="130" y="168"/>
                  </a:lnTo>
                  <a:lnTo>
                    <a:pt x="130" y="171"/>
                  </a:lnTo>
                  <a:lnTo>
                    <a:pt x="131" y="174"/>
                  </a:lnTo>
                  <a:lnTo>
                    <a:pt x="131" y="178"/>
                  </a:lnTo>
                  <a:lnTo>
                    <a:pt x="131" y="181"/>
                  </a:lnTo>
                  <a:lnTo>
                    <a:pt x="131" y="184"/>
                  </a:lnTo>
                  <a:lnTo>
                    <a:pt x="131" y="187"/>
                  </a:lnTo>
                  <a:lnTo>
                    <a:pt x="131" y="191"/>
                  </a:lnTo>
                  <a:lnTo>
                    <a:pt x="131" y="194"/>
                  </a:lnTo>
                  <a:lnTo>
                    <a:pt x="130" y="197"/>
                  </a:lnTo>
                  <a:lnTo>
                    <a:pt x="130" y="201"/>
                  </a:lnTo>
                  <a:lnTo>
                    <a:pt x="130" y="204"/>
                  </a:lnTo>
                  <a:lnTo>
                    <a:pt x="130" y="207"/>
                  </a:lnTo>
                  <a:lnTo>
                    <a:pt x="129" y="210"/>
                  </a:lnTo>
                  <a:lnTo>
                    <a:pt x="129" y="214"/>
                  </a:lnTo>
                  <a:lnTo>
                    <a:pt x="128" y="217"/>
                  </a:lnTo>
                  <a:lnTo>
                    <a:pt x="128" y="220"/>
                  </a:lnTo>
                  <a:lnTo>
                    <a:pt x="127" y="223"/>
                  </a:lnTo>
                  <a:lnTo>
                    <a:pt x="127" y="226"/>
                  </a:lnTo>
                  <a:lnTo>
                    <a:pt x="126" y="230"/>
                  </a:lnTo>
                  <a:lnTo>
                    <a:pt x="125" y="233"/>
                  </a:lnTo>
                  <a:lnTo>
                    <a:pt x="125" y="236"/>
                  </a:lnTo>
                  <a:lnTo>
                    <a:pt x="124" y="239"/>
                  </a:lnTo>
                  <a:lnTo>
                    <a:pt x="123" y="242"/>
                  </a:lnTo>
                  <a:lnTo>
                    <a:pt x="122" y="246"/>
                  </a:lnTo>
                  <a:lnTo>
                    <a:pt x="121" y="248"/>
                  </a:lnTo>
                  <a:lnTo>
                    <a:pt x="120" y="252"/>
                  </a:lnTo>
                  <a:lnTo>
                    <a:pt x="119" y="255"/>
                  </a:lnTo>
                  <a:lnTo>
                    <a:pt x="118" y="258"/>
                  </a:lnTo>
                  <a:lnTo>
                    <a:pt x="117" y="261"/>
                  </a:lnTo>
                  <a:lnTo>
                    <a:pt x="116" y="264"/>
                  </a:lnTo>
                  <a:lnTo>
                    <a:pt x="114" y="267"/>
                  </a:lnTo>
                  <a:lnTo>
                    <a:pt x="113" y="270"/>
                  </a:lnTo>
                  <a:lnTo>
                    <a:pt x="112" y="272"/>
                  </a:lnTo>
                  <a:lnTo>
                    <a:pt x="110" y="275"/>
                  </a:lnTo>
                  <a:lnTo>
                    <a:pt x="109" y="278"/>
                  </a:lnTo>
                  <a:lnTo>
                    <a:pt x="108" y="281"/>
                  </a:lnTo>
                  <a:lnTo>
                    <a:pt x="106" y="284"/>
                  </a:lnTo>
                  <a:lnTo>
                    <a:pt x="105" y="287"/>
                  </a:lnTo>
                  <a:lnTo>
                    <a:pt x="103" y="289"/>
                  </a:lnTo>
                  <a:lnTo>
                    <a:pt x="102" y="292"/>
                  </a:lnTo>
                  <a:lnTo>
                    <a:pt x="100" y="295"/>
                  </a:lnTo>
                  <a:lnTo>
                    <a:pt x="98" y="297"/>
                  </a:lnTo>
                  <a:lnTo>
                    <a:pt x="97" y="300"/>
                  </a:lnTo>
                  <a:lnTo>
                    <a:pt x="95" y="303"/>
                  </a:lnTo>
                  <a:lnTo>
                    <a:pt x="93" y="305"/>
                  </a:lnTo>
                  <a:lnTo>
                    <a:pt x="91" y="307"/>
                  </a:lnTo>
                  <a:lnTo>
                    <a:pt x="90" y="310"/>
                  </a:lnTo>
                  <a:lnTo>
                    <a:pt x="87" y="312"/>
                  </a:lnTo>
                  <a:lnTo>
                    <a:pt x="86" y="315"/>
                  </a:lnTo>
                  <a:lnTo>
                    <a:pt x="83" y="317"/>
                  </a:lnTo>
                  <a:lnTo>
                    <a:pt x="82" y="320"/>
                  </a:lnTo>
                  <a:lnTo>
                    <a:pt x="80" y="322"/>
                  </a:lnTo>
                  <a:lnTo>
                    <a:pt x="77" y="324"/>
                  </a:lnTo>
                  <a:lnTo>
                    <a:pt x="75" y="326"/>
                  </a:lnTo>
                  <a:lnTo>
                    <a:pt x="73" y="328"/>
                  </a:lnTo>
                  <a:lnTo>
                    <a:pt x="71" y="330"/>
                  </a:lnTo>
                  <a:lnTo>
                    <a:pt x="69" y="332"/>
                  </a:lnTo>
                  <a:lnTo>
                    <a:pt x="66" y="334"/>
                  </a:lnTo>
                  <a:lnTo>
                    <a:pt x="64" y="336"/>
                  </a:lnTo>
                  <a:lnTo>
                    <a:pt x="62" y="338"/>
                  </a:lnTo>
                  <a:lnTo>
                    <a:pt x="60" y="340"/>
                  </a:lnTo>
                  <a:lnTo>
                    <a:pt x="57" y="342"/>
                  </a:lnTo>
                  <a:lnTo>
                    <a:pt x="55" y="344"/>
                  </a:lnTo>
                  <a:lnTo>
                    <a:pt x="53" y="345"/>
                  </a:lnTo>
                  <a:lnTo>
                    <a:pt x="50" y="347"/>
                  </a:lnTo>
                  <a:lnTo>
                    <a:pt x="48" y="349"/>
                  </a:lnTo>
                  <a:lnTo>
                    <a:pt x="45" y="350"/>
                  </a:lnTo>
                  <a:lnTo>
                    <a:pt x="43" y="352"/>
                  </a:lnTo>
                  <a:lnTo>
                    <a:pt x="40" y="353"/>
                  </a:lnTo>
                  <a:lnTo>
                    <a:pt x="38" y="355"/>
                  </a:lnTo>
                  <a:lnTo>
                    <a:pt x="35" y="356"/>
                  </a:lnTo>
                  <a:lnTo>
                    <a:pt x="32" y="357"/>
                  </a:lnTo>
                  <a:lnTo>
                    <a:pt x="30" y="358"/>
                  </a:lnTo>
                  <a:lnTo>
                    <a:pt x="27" y="360"/>
                  </a:lnTo>
                  <a:lnTo>
                    <a:pt x="25" y="361"/>
                  </a:lnTo>
                  <a:lnTo>
                    <a:pt x="22" y="362"/>
                  </a:lnTo>
                  <a:lnTo>
                    <a:pt x="19" y="363"/>
                  </a:lnTo>
                  <a:lnTo>
                    <a:pt x="17" y="364"/>
                  </a:lnTo>
                  <a:lnTo>
                    <a:pt x="14" y="365"/>
                  </a:lnTo>
                  <a:lnTo>
                    <a:pt x="11" y="366"/>
                  </a:lnTo>
                  <a:lnTo>
                    <a:pt x="11" y="366"/>
                  </a:lnTo>
                </a:path>
              </a:pathLst>
            </a:custGeom>
            <a:solidFill>
              <a:srgbClr val="BBE0E3"/>
            </a:solidFill>
            <a:ln w="952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" name="Freeform 53"/>
            <p:cNvSpPr>
              <a:spLocks/>
            </p:cNvSpPr>
            <p:nvPr/>
          </p:nvSpPr>
          <p:spPr bwMode="auto">
            <a:xfrm>
              <a:off x="2200" y="3236"/>
              <a:ext cx="118" cy="317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2" y="3"/>
                </a:cxn>
                <a:cxn ang="0">
                  <a:pos x="20" y="6"/>
                </a:cxn>
                <a:cxn ang="0">
                  <a:pos x="27" y="8"/>
                </a:cxn>
                <a:cxn ang="0">
                  <a:pos x="34" y="12"/>
                </a:cxn>
                <a:cxn ang="0">
                  <a:pos x="41" y="16"/>
                </a:cxn>
                <a:cxn ang="0">
                  <a:pos x="47" y="20"/>
                </a:cxn>
                <a:cxn ang="0">
                  <a:pos x="54" y="24"/>
                </a:cxn>
                <a:cxn ang="0">
                  <a:pos x="60" y="29"/>
                </a:cxn>
                <a:cxn ang="0">
                  <a:pos x="66" y="35"/>
                </a:cxn>
                <a:cxn ang="0">
                  <a:pos x="72" y="40"/>
                </a:cxn>
                <a:cxn ang="0">
                  <a:pos x="77" y="46"/>
                </a:cxn>
                <a:cxn ang="0">
                  <a:pos x="82" y="53"/>
                </a:cxn>
                <a:cxn ang="0">
                  <a:pos x="87" y="59"/>
                </a:cxn>
                <a:cxn ang="0">
                  <a:pos x="91" y="66"/>
                </a:cxn>
                <a:cxn ang="0">
                  <a:pos x="96" y="73"/>
                </a:cxn>
                <a:cxn ang="0">
                  <a:pos x="100" y="81"/>
                </a:cxn>
                <a:cxn ang="0">
                  <a:pos x="103" y="88"/>
                </a:cxn>
                <a:cxn ang="0">
                  <a:pos x="106" y="96"/>
                </a:cxn>
                <a:cxn ang="0">
                  <a:pos x="109" y="104"/>
                </a:cxn>
                <a:cxn ang="0">
                  <a:pos x="112" y="112"/>
                </a:cxn>
                <a:cxn ang="0">
                  <a:pos x="113" y="120"/>
                </a:cxn>
                <a:cxn ang="0">
                  <a:pos x="115" y="129"/>
                </a:cxn>
                <a:cxn ang="0">
                  <a:pos x="117" y="137"/>
                </a:cxn>
                <a:cxn ang="0">
                  <a:pos x="117" y="146"/>
                </a:cxn>
                <a:cxn ang="0">
                  <a:pos x="118" y="154"/>
                </a:cxn>
                <a:cxn ang="0">
                  <a:pos x="118" y="163"/>
                </a:cxn>
                <a:cxn ang="0">
                  <a:pos x="118" y="171"/>
                </a:cxn>
                <a:cxn ang="0">
                  <a:pos x="117" y="180"/>
                </a:cxn>
                <a:cxn ang="0">
                  <a:pos x="116" y="188"/>
                </a:cxn>
                <a:cxn ang="0">
                  <a:pos x="114" y="197"/>
                </a:cxn>
                <a:cxn ang="0">
                  <a:pos x="112" y="205"/>
                </a:cxn>
                <a:cxn ang="0">
                  <a:pos x="110" y="213"/>
                </a:cxn>
                <a:cxn ang="0">
                  <a:pos x="107" y="221"/>
                </a:cxn>
                <a:cxn ang="0">
                  <a:pos x="104" y="229"/>
                </a:cxn>
                <a:cxn ang="0">
                  <a:pos x="101" y="236"/>
                </a:cxn>
                <a:cxn ang="0">
                  <a:pos x="97" y="244"/>
                </a:cxn>
                <a:cxn ang="0">
                  <a:pos x="93" y="251"/>
                </a:cxn>
                <a:cxn ang="0">
                  <a:pos x="89" y="258"/>
                </a:cxn>
                <a:cxn ang="0">
                  <a:pos x="84" y="265"/>
                </a:cxn>
                <a:cxn ang="0">
                  <a:pos x="79" y="271"/>
                </a:cxn>
                <a:cxn ang="0">
                  <a:pos x="73" y="277"/>
                </a:cxn>
                <a:cxn ang="0">
                  <a:pos x="68" y="283"/>
                </a:cxn>
                <a:cxn ang="0">
                  <a:pos x="62" y="288"/>
                </a:cxn>
                <a:cxn ang="0">
                  <a:pos x="56" y="293"/>
                </a:cxn>
                <a:cxn ang="0">
                  <a:pos x="50" y="298"/>
                </a:cxn>
                <a:cxn ang="0">
                  <a:pos x="43" y="302"/>
                </a:cxn>
                <a:cxn ang="0">
                  <a:pos x="36" y="306"/>
                </a:cxn>
                <a:cxn ang="0">
                  <a:pos x="29" y="310"/>
                </a:cxn>
                <a:cxn ang="0">
                  <a:pos x="22" y="313"/>
                </a:cxn>
                <a:cxn ang="0">
                  <a:pos x="15" y="316"/>
                </a:cxn>
                <a:cxn ang="0">
                  <a:pos x="10" y="317"/>
                </a:cxn>
              </a:cxnLst>
              <a:rect l="0" t="0" r="r" b="b"/>
              <a:pathLst>
                <a:path w="118" h="317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7" y="1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5" y="4"/>
                  </a:lnTo>
                  <a:lnTo>
                    <a:pt x="17" y="5"/>
                  </a:lnTo>
                  <a:lnTo>
                    <a:pt x="20" y="6"/>
                  </a:lnTo>
                  <a:lnTo>
                    <a:pt x="22" y="6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9" y="10"/>
                  </a:lnTo>
                  <a:lnTo>
                    <a:pt x="32" y="11"/>
                  </a:lnTo>
                  <a:lnTo>
                    <a:pt x="34" y="12"/>
                  </a:lnTo>
                  <a:lnTo>
                    <a:pt x="36" y="13"/>
                  </a:lnTo>
                  <a:lnTo>
                    <a:pt x="38" y="14"/>
                  </a:lnTo>
                  <a:lnTo>
                    <a:pt x="41" y="16"/>
                  </a:lnTo>
                  <a:lnTo>
                    <a:pt x="43" y="17"/>
                  </a:lnTo>
                  <a:lnTo>
                    <a:pt x="45" y="18"/>
                  </a:lnTo>
                  <a:lnTo>
                    <a:pt x="47" y="20"/>
                  </a:lnTo>
                  <a:lnTo>
                    <a:pt x="50" y="21"/>
                  </a:lnTo>
                  <a:lnTo>
                    <a:pt x="52" y="23"/>
                  </a:lnTo>
                  <a:lnTo>
                    <a:pt x="54" y="24"/>
                  </a:lnTo>
                  <a:lnTo>
                    <a:pt x="56" y="26"/>
                  </a:lnTo>
                  <a:lnTo>
                    <a:pt x="58" y="28"/>
                  </a:lnTo>
                  <a:lnTo>
                    <a:pt x="60" y="29"/>
                  </a:lnTo>
                  <a:lnTo>
                    <a:pt x="62" y="31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8" y="36"/>
                  </a:lnTo>
                  <a:lnTo>
                    <a:pt x="70" y="39"/>
                  </a:lnTo>
                  <a:lnTo>
                    <a:pt x="72" y="40"/>
                  </a:lnTo>
                  <a:lnTo>
                    <a:pt x="73" y="42"/>
                  </a:lnTo>
                  <a:lnTo>
                    <a:pt x="75" y="44"/>
                  </a:lnTo>
                  <a:lnTo>
                    <a:pt x="77" y="46"/>
                  </a:lnTo>
                  <a:lnTo>
                    <a:pt x="79" y="48"/>
                  </a:lnTo>
                  <a:lnTo>
                    <a:pt x="80" y="51"/>
                  </a:lnTo>
                  <a:lnTo>
                    <a:pt x="82" y="53"/>
                  </a:lnTo>
                  <a:lnTo>
                    <a:pt x="84" y="55"/>
                  </a:lnTo>
                  <a:lnTo>
                    <a:pt x="85" y="57"/>
                  </a:lnTo>
                  <a:lnTo>
                    <a:pt x="87" y="59"/>
                  </a:lnTo>
                  <a:lnTo>
                    <a:pt x="89" y="62"/>
                  </a:lnTo>
                  <a:lnTo>
                    <a:pt x="90" y="64"/>
                  </a:lnTo>
                  <a:lnTo>
                    <a:pt x="91" y="66"/>
                  </a:lnTo>
                  <a:lnTo>
                    <a:pt x="93" y="68"/>
                  </a:lnTo>
                  <a:lnTo>
                    <a:pt x="94" y="71"/>
                  </a:lnTo>
                  <a:lnTo>
                    <a:pt x="96" y="73"/>
                  </a:lnTo>
                  <a:lnTo>
                    <a:pt x="97" y="76"/>
                  </a:lnTo>
                  <a:lnTo>
                    <a:pt x="99" y="78"/>
                  </a:lnTo>
                  <a:lnTo>
                    <a:pt x="100" y="81"/>
                  </a:lnTo>
                  <a:lnTo>
                    <a:pt x="101" y="83"/>
                  </a:lnTo>
                  <a:lnTo>
                    <a:pt x="102" y="86"/>
                  </a:lnTo>
                  <a:lnTo>
                    <a:pt x="103" y="88"/>
                  </a:lnTo>
                  <a:lnTo>
                    <a:pt x="104" y="91"/>
                  </a:lnTo>
                  <a:lnTo>
                    <a:pt x="105" y="93"/>
                  </a:lnTo>
                  <a:lnTo>
                    <a:pt x="106" y="96"/>
                  </a:lnTo>
                  <a:lnTo>
                    <a:pt x="107" y="98"/>
                  </a:lnTo>
                  <a:lnTo>
                    <a:pt x="108" y="101"/>
                  </a:lnTo>
                  <a:lnTo>
                    <a:pt x="109" y="104"/>
                  </a:lnTo>
                  <a:lnTo>
                    <a:pt x="110" y="107"/>
                  </a:lnTo>
                  <a:lnTo>
                    <a:pt x="111" y="109"/>
                  </a:lnTo>
                  <a:lnTo>
                    <a:pt x="112" y="112"/>
                  </a:lnTo>
                  <a:lnTo>
                    <a:pt x="112" y="115"/>
                  </a:lnTo>
                  <a:lnTo>
                    <a:pt x="113" y="118"/>
                  </a:lnTo>
                  <a:lnTo>
                    <a:pt x="113" y="120"/>
                  </a:lnTo>
                  <a:lnTo>
                    <a:pt x="114" y="123"/>
                  </a:lnTo>
                  <a:lnTo>
                    <a:pt x="115" y="126"/>
                  </a:lnTo>
                  <a:lnTo>
                    <a:pt x="115" y="129"/>
                  </a:lnTo>
                  <a:lnTo>
                    <a:pt x="116" y="131"/>
                  </a:lnTo>
                  <a:lnTo>
                    <a:pt x="116" y="134"/>
                  </a:lnTo>
                  <a:lnTo>
                    <a:pt x="117" y="137"/>
                  </a:lnTo>
                  <a:lnTo>
                    <a:pt x="117" y="140"/>
                  </a:lnTo>
                  <a:lnTo>
                    <a:pt x="117" y="143"/>
                  </a:lnTo>
                  <a:lnTo>
                    <a:pt x="117" y="146"/>
                  </a:lnTo>
                  <a:lnTo>
                    <a:pt x="118" y="148"/>
                  </a:lnTo>
                  <a:lnTo>
                    <a:pt x="118" y="151"/>
                  </a:lnTo>
                  <a:lnTo>
                    <a:pt x="118" y="154"/>
                  </a:lnTo>
                  <a:lnTo>
                    <a:pt x="118" y="157"/>
                  </a:lnTo>
                  <a:lnTo>
                    <a:pt x="118" y="160"/>
                  </a:lnTo>
                  <a:lnTo>
                    <a:pt x="118" y="163"/>
                  </a:lnTo>
                  <a:lnTo>
                    <a:pt x="118" y="165"/>
                  </a:lnTo>
                  <a:lnTo>
                    <a:pt x="118" y="168"/>
                  </a:lnTo>
                  <a:lnTo>
                    <a:pt x="118" y="171"/>
                  </a:lnTo>
                  <a:lnTo>
                    <a:pt x="117" y="174"/>
                  </a:lnTo>
                  <a:lnTo>
                    <a:pt x="117" y="177"/>
                  </a:lnTo>
                  <a:lnTo>
                    <a:pt x="117" y="180"/>
                  </a:lnTo>
                  <a:lnTo>
                    <a:pt x="117" y="182"/>
                  </a:lnTo>
                  <a:lnTo>
                    <a:pt x="116" y="185"/>
                  </a:lnTo>
                  <a:lnTo>
                    <a:pt x="116" y="188"/>
                  </a:lnTo>
                  <a:lnTo>
                    <a:pt x="115" y="191"/>
                  </a:lnTo>
                  <a:lnTo>
                    <a:pt x="115" y="194"/>
                  </a:lnTo>
                  <a:lnTo>
                    <a:pt x="114" y="197"/>
                  </a:lnTo>
                  <a:lnTo>
                    <a:pt x="113" y="199"/>
                  </a:lnTo>
                  <a:lnTo>
                    <a:pt x="113" y="202"/>
                  </a:lnTo>
                  <a:lnTo>
                    <a:pt x="112" y="205"/>
                  </a:lnTo>
                  <a:lnTo>
                    <a:pt x="112" y="207"/>
                  </a:lnTo>
                  <a:lnTo>
                    <a:pt x="111" y="210"/>
                  </a:lnTo>
                  <a:lnTo>
                    <a:pt x="110" y="213"/>
                  </a:lnTo>
                  <a:lnTo>
                    <a:pt x="109" y="216"/>
                  </a:lnTo>
                  <a:lnTo>
                    <a:pt x="108" y="218"/>
                  </a:lnTo>
                  <a:lnTo>
                    <a:pt x="107" y="221"/>
                  </a:lnTo>
                  <a:lnTo>
                    <a:pt x="106" y="223"/>
                  </a:lnTo>
                  <a:lnTo>
                    <a:pt x="105" y="226"/>
                  </a:lnTo>
                  <a:lnTo>
                    <a:pt x="104" y="229"/>
                  </a:lnTo>
                  <a:lnTo>
                    <a:pt x="103" y="231"/>
                  </a:lnTo>
                  <a:lnTo>
                    <a:pt x="102" y="234"/>
                  </a:lnTo>
                  <a:lnTo>
                    <a:pt x="101" y="236"/>
                  </a:lnTo>
                  <a:lnTo>
                    <a:pt x="100" y="239"/>
                  </a:lnTo>
                  <a:lnTo>
                    <a:pt x="99" y="241"/>
                  </a:lnTo>
                  <a:lnTo>
                    <a:pt x="97" y="244"/>
                  </a:lnTo>
                  <a:lnTo>
                    <a:pt x="96" y="246"/>
                  </a:lnTo>
                  <a:lnTo>
                    <a:pt x="94" y="249"/>
                  </a:lnTo>
                  <a:lnTo>
                    <a:pt x="93" y="251"/>
                  </a:lnTo>
                  <a:lnTo>
                    <a:pt x="91" y="253"/>
                  </a:lnTo>
                  <a:lnTo>
                    <a:pt x="90" y="256"/>
                  </a:lnTo>
                  <a:lnTo>
                    <a:pt x="89" y="258"/>
                  </a:lnTo>
                  <a:lnTo>
                    <a:pt x="87" y="260"/>
                  </a:lnTo>
                  <a:lnTo>
                    <a:pt x="85" y="262"/>
                  </a:lnTo>
                  <a:lnTo>
                    <a:pt x="84" y="265"/>
                  </a:lnTo>
                  <a:lnTo>
                    <a:pt x="82" y="267"/>
                  </a:lnTo>
                  <a:lnTo>
                    <a:pt x="80" y="269"/>
                  </a:lnTo>
                  <a:lnTo>
                    <a:pt x="79" y="271"/>
                  </a:lnTo>
                  <a:lnTo>
                    <a:pt x="77" y="273"/>
                  </a:lnTo>
                  <a:lnTo>
                    <a:pt x="75" y="275"/>
                  </a:lnTo>
                  <a:lnTo>
                    <a:pt x="73" y="277"/>
                  </a:lnTo>
                  <a:lnTo>
                    <a:pt x="72" y="279"/>
                  </a:lnTo>
                  <a:lnTo>
                    <a:pt x="70" y="281"/>
                  </a:lnTo>
                  <a:lnTo>
                    <a:pt x="68" y="283"/>
                  </a:lnTo>
                  <a:lnTo>
                    <a:pt x="66" y="285"/>
                  </a:lnTo>
                  <a:lnTo>
                    <a:pt x="64" y="286"/>
                  </a:lnTo>
                  <a:lnTo>
                    <a:pt x="62" y="288"/>
                  </a:lnTo>
                  <a:lnTo>
                    <a:pt x="60" y="290"/>
                  </a:lnTo>
                  <a:lnTo>
                    <a:pt x="58" y="292"/>
                  </a:lnTo>
                  <a:lnTo>
                    <a:pt x="56" y="293"/>
                  </a:lnTo>
                  <a:lnTo>
                    <a:pt x="54" y="295"/>
                  </a:lnTo>
                  <a:lnTo>
                    <a:pt x="52" y="296"/>
                  </a:lnTo>
                  <a:lnTo>
                    <a:pt x="50" y="298"/>
                  </a:lnTo>
                  <a:lnTo>
                    <a:pt x="47" y="300"/>
                  </a:lnTo>
                  <a:lnTo>
                    <a:pt x="45" y="301"/>
                  </a:lnTo>
                  <a:lnTo>
                    <a:pt x="43" y="302"/>
                  </a:lnTo>
                  <a:lnTo>
                    <a:pt x="41" y="304"/>
                  </a:lnTo>
                  <a:lnTo>
                    <a:pt x="38" y="305"/>
                  </a:lnTo>
                  <a:lnTo>
                    <a:pt x="36" y="306"/>
                  </a:lnTo>
                  <a:lnTo>
                    <a:pt x="34" y="307"/>
                  </a:lnTo>
                  <a:lnTo>
                    <a:pt x="32" y="309"/>
                  </a:lnTo>
                  <a:lnTo>
                    <a:pt x="29" y="310"/>
                  </a:lnTo>
                  <a:lnTo>
                    <a:pt x="27" y="311"/>
                  </a:lnTo>
                  <a:lnTo>
                    <a:pt x="24" y="312"/>
                  </a:lnTo>
                  <a:lnTo>
                    <a:pt x="22" y="313"/>
                  </a:lnTo>
                  <a:lnTo>
                    <a:pt x="20" y="314"/>
                  </a:lnTo>
                  <a:lnTo>
                    <a:pt x="17" y="315"/>
                  </a:lnTo>
                  <a:lnTo>
                    <a:pt x="15" y="316"/>
                  </a:lnTo>
                  <a:lnTo>
                    <a:pt x="12" y="317"/>
                  </a:lnTo>
                  <a:lnTo>
                    <a:pt x="10" y="317"/>
                  </a:lnTo>
                  <a:lnTo>
                    <a:pt x="10" y="317"/>
                  </a:lnTo>
                </a:path>
              </a:pathLst>
            </a:custGeom>
            <a:solidFill>
              <a:srgbClr val="BBE0E3"/>
            </a:solidFill>
            <a:ln w="952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3" name="Freeform 54"/>
            <p:cNvSpPr>
              <a:spLocks/>
            </p:cNvSpPr>
            <p:nvPr/>
          </p:nvSpPr>
          <p:spPr bwMode="auto">
            <a:xfrm>
              <a:off x="2136" y="3255"/>
              <a:ext cx="102" cy="2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1" y="3"/>
                </a:cxn>
                <a:cxn ang="0">
                  <a:pos x="17" y="5"/>
                </a:cxn>
                <a:cxn ang="0">
                  <a:pos x="23" y="8"/>
                </a:cxn>
                <a:cxn ang="0">
                  <a:pos x="29" y="11"/>
                </a:cxn>
                <a:cxn ang="0">
                  <a:pos x="35" y="14"/>
                </a:cxn>
                <a:cxn ang="0">
                  <a:pos x="41" y="18"/>
                </a:cxn>
                <a:cxn ang="0">
                  <a:pos x="47" y="22"/>
                </a:cxn>
                <a:cxn ang="0">
                  <a:pos x="52" y="26"/>
                </a:cxn>
                <a:cxn ang="0">
                  <a:pos x="57" y="31"/>
                </a:cxn>
                <a:cxn ang="0">
                  <a:pos x="62" y="36"/>
                </a:cxn>
                <a:cxn ang="0">
                  <a:pos x="67" y="41"/>
                </a:cxn>
                <a:cxn ang="0">
                  <a:pos x="71" y="46"/>
                </a:cxn>
                <a:cxn ang="0">
                  <a:pos x="75" y="52"/>
                </a:cxn>
                <a:cxn ang="0">
                  <a:pos x="79" y="58"/>
                </a:cxn>
                <a:cxn ang="0">
                  <a:pos x="83" y="64"/>
                </a:cxn>
                <a:cxn ang="0">
                  <a:pos x="86" y="71"/>
                </a:cxn>
                <a:cxn ang="0">
                  <a:pos x="90" y="77"/>
                </a:cxn>
                <a:cxn ang="0">
                  <a:pos x="92" y="84"/>
                </a:cxn>
                <a:cxn ang="0">
                  <a:pos x="95" y="90"/>
                </a:cxn>
                <a:cxn ang="0">
                  <a:pos x="97" y="97"/>
                </a:cxn>
                <a:cxn ang="0">
                  <a:pos x="98" y="105"/>
                </a:cxn>
                <a:cxn ang="0">
                  <a:pos x="100" y="112"/>
                </a:cxn>
                <a:cxn ang="0">
                  <a:pos x="101" y="119"/>
                </a:cxn>
                <a:cxn ang="0">
                  <a:pos x="102" y="127"/>
                </a:cxn>
                <a:cxn ang="0">
                  <a:pos x="102" y="134"/>
                </a:cxn>
                <a:cxn ang="0">
                  <a:pos x="102" y="141"/>
                </a:cxn>
                <a:cxn ang="0">
                  <a:pos x="102" y="148"/>
                </a:cxn>
                <a:cxn ang="0">
                  <a:pos x="101" y="156"/>
                </a:cxn>
                <a:cxn ang="0">
                  <a:pos x="100" y="163"/>
                </a:cxn>
                <a:cxn ang="0">
                  <a:pos x="99" y="170"/>
                </a:cxn>
                <a:cxn ang="0">
                  <a:pos x="97" y="178"/>
                </a:cxn>
                <a:cxn ang="0">
                  <a:pos x="95" y="185"/>
                </a:cxn>
                <a:cxn ang="0">
                  <a:pos x="93" y="192"/>
                </a:cxn>
                <a:cxn ang="0">
                  <a:pos x="90" y="198"/>
                </a:cxn>
                <a:cxn ang="0">
                  <a:pos x="87" y="205"/>
                </a:cxn>
                <a:cxn ang="0">
                  <a:pos x="84" y="211"/>
                </a:cxn>
                <a:cxn ang="0">
                  <a:pos x="81" y="218"/>
                </a:cxn>
                <a:cxn ang="0">
                  <a:pos x="77" y="224"/>
                </a:cxn>
                <a:cxn ang="0">
                  <a:pos x="73" y="229"/>
                </a:cxn>
                <a:cxn ang="0">
                  <a:pos x="68" y="235"/>
                </a:cxn>
                <a:cxn ang="0">
                  <a:pos x="64" y="240"/>
                </a:cxn>
                <a:cxn ang="0">
                  <a:pos x="59" y="245"/>
                </a:cxn>
                <a:cxn ang="0">
                  <a:pos x="54" y="250"/>
                </a:cxn>
                <a:cxn ang="0">
                  <a:pos x="48" y="254"/>
                </a:cxn>
                <a:cxn ang="0">
                  <a:pos x="43" y="258"/>
                </a:cxn>
                <a:cxn ang="0">
                  <a:pos x="37" y="262"/>
                </a:cxn>
                <a:cxn ang="0">
                  <a:pos x="31" y="265"/>
                </a:cxn>
                <a:cxn ang="0">
                  <a:pos x="25" y="269"/>
                </a:cxn>
                <a:cxn ang="0">
                  <a:pos x="19" y="271"/>
                </a:cxn>
                <a:cxn ang="0">
                  <a:pos x="13" y="273"/>
                </a:cxn>
                <a:cxn ang="0">
                  <a:pos x="9" y="275"/>
                </a:cxn>
              </a:cxnLst>
              <a:rect l="0" t="0" r="r" b="b"/>
              <a:pathLst>
                <a:path w="102" h="275">
                  <a:moveTo>
                    <a:pt x="0" y="0"/>
                  </a:moveTo>
                  <a:lnTo>
                    <a:pt x="2" y="1"/>
                  </a:lnTo>
                  <a:lnTo>
                    <a:pt x="4" y="2"/>
                  </a:lnTo>
                  <a:lnTo>
                    <a:pt x="7" y="2"/>
                  </a:lnTo>
                  <a:lnTo>
                    <a:pt x="9" y="3"/>
                  </a:lnTo>
                  <a:lnTo>
                    <a:pt x="11" y="3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9" y="6"/>
                  </a:lnTo>
                  <a:lnTo>
                    <a:pt x="21" y="7"/>
                  </a:lnTo>
                  <a:lnTo>
                    <a:pt x="23" y="8"/>
                  </a:lnTo>
                  <a:lnTo>
                    <a:pt x="25" y="9"/>
                  </a:lnTo>
                  <a:lnTo>
                    <a:pt x="28" y="10"/>
                  </a:lnTo>
                  <a:lnTo>
                    <a:pt x="29" y="11"/>
                  </a:lnTo>
                  <a:lnTo>
                    <a:pt x="31" y="12"/>
                  </a:lnTo>
                  <a:lnTo>
                    <a:pt x="33" y="13"/>
                  </a:lnTo>
                  <a:lnTo>
                    <a:pt x="35" y="14"/>
                  </a:lnTo>
                  <a:lnTo>
                    <a:pt x="37" y="15"/>
                  </a:lnTo>
                  <a:lnTo>
                    <a:pt x="39" y="17"/>
                  </a:lnTo>
                  <a:lnTo>
                    <a:pt x="41" y="18"/>
                  </a:lnTo>
                  <a:lnTo>
                    <a:pt x="43" y="19"/>
                  </a:lnTo>
                  <a:lnTo>
                    <a:pt x="45" y="21"/>
                  </a:lnTo>
                  <a:lnTo>
                    <a:pt x="47" y="22"/>
                  </a:lnTo>
                  <a:lnTo>
                    <a:pt x="48" y="23"/>
                  </a:lnTo>
                  <a:lnTo>
                    <a:pt x="50" y="25"/>
                  </a:lnTo>
                  <a:lnTo>
                    <a:pt x="52" y="26"/>
                  </a:lnTo>
                  <a:lnTo>
                    <a:pt x="54" y="28"/>
                  </a:lnTo>
                  <a:lnTo>
                    <a:pt x="56" y="29"/>
                  </a:lnTo>
                  <a:lnTo>
                    <a:pt x="57" y="31"/>
                  </a:lnTo>
                  <a:lnTo>
                    <a:pt x="59" y="32"/>
                  </a:lnTo>
                  <a:lnTo>
                    <a:pt x="60" y="34"/>
                  </a:lnTo>
                  <a:lnTo>
                    <a:pt x="62" y="36"/>
                  </a:lnTo>
                  <a:lnTo>
                    <a:pt x="64" y="37"/>
                  </a:lnTo>
                  <a:lnTo>
                    <a:pt x="65" y="39"/>
                  </a:lnTo>
                  <a:lnTo>
                    <a:pt x="67" y="41"/>
                  </a:lnTo>
                  <a:lnTo>
                    <a:pt x="68" y="43"/>
                  </a:lnTo>
                  <a:lnTo>
                    <a:pt x="70" y="44"/>
                  </a:lnTo>
                  <a:lnTo>
                    <a:pt x="71" y="46"/>
                  </a:lnTo>
                  <a:lnTo>
                    <a:pt x="73" y="48"/>
                  </a:lnTo>
                  <a:lnTo>
                    <a:pt x="74" y="50"/>
                  </a:lnTo>
                  <a:lnTo>
                    <a:pt x="75" y="52"/>
                  </a:lnTo>
                  <a:lnTo>
                    <a:pt x="77" y="54"/>
                  </a:lnTo>
                  <a:lnTo>
                    <a:pt x="78" y="56"/>
                  </a:lnTo>
                  <a:lnTo>
                    <a:pt x="79" y="58"/>
                  </a:lnTo>
                  <a:lnTo>
                    <a:pt x="81" y="60"/>
                  </a:lnTo>
                  <a:lnTo>
                    <a:pt x="82" y="62"/>
                  </a:lnTo>
                  <a:lnTo>
                    <a:pt x="83" y="64"/>
                  </a:lnTo>
                  <a:lnTo>
                    <a:pt x="84" y="66"/>
                  </a:lnTo>
                  <a:lnTo>
                    <a:pt x="85" y="68"/>
                  </a:lnTo>
                  <a:lnTo>
                    <a:pt x="86" y="71"/>
                  </a:lnTo>
                  <a:lnTo>
                    <a:pt x="87" y="73"/>
                  </a:lnTo>
                  <a:lnTo>
                    <a:pt x="88" y="75"/>
                  </a:lnTo>
                  <a:lnTo>
                    <a:pt x="90" y="77"/>
                  </a:lnTo>
                  <a:lnTo>
                    <a:pt x="90" y="79"/>
                  </a:lnTo>
                  <a:lnTo>
                    <a:pt x="91" y="82"/>
                  </a:lnTo>
                  <a:lnTo>
                    <a:pt x="92" y="84"/>
                  </a:lnTo>
                  <a:lnTo>
                    <a:pt x="93" y="86"/>
                  </a:lnTo>
                  <a:lnTo>
                    <a:pt x="94" y="88"/>
                  </a:lnTo>
                  <a:lnTo>
                    <a:pt x="95" y="90"/>
                  </a:lnTo>
                  <a:lnTo>
                    <a:pt x="95" y="93"/>
                  </a:lnTo>
                  <a:lnTo>
                    <a:pt x="96" y="95"/>
                  </a:lnTo>
                  <a:lnTo>
                    <a:pt x="97" y="97"/>
                  </a:lnTo>
                  <a:lnTo>
                    <a:pt x="97" y="100"/>
                  </a:lnTo>
                  <a:lnTo>
                    <a:pt x="98" y="102"/>
                  </a:lnTo>
                  <a:lnTo>
                    <a:pt x="98" y="105"/>
                  </a:lnTo>
                  <a:lnTo>
                    <a:pt x="99" y="107"/>
                  </a:lnTo>
                  <a:lnTo>
                    <a:pt x="99" y="110"/>
                  </a:lnTo>
                  <a:lnTo>
                    <a:pt x="100" y="112"/>
                  </a:lnTo>
                  <a:lnTo>
                    <a:pt x="100" y="114"/>
                  </a:lnTo>
                  <a:lnTo>
                    <a:pt x="101" y="117"/>
                  </a:lnTo>
                  <a:lnTo>
                    <a:pt x="101" y="119"/>
                  </a:lnTo>
                  <a:lnTo>
                    <a:pt x="101" y="122"/>
                  </a:lnTo>
                  <a:lnTo>
                    <a:pt x="102" y="124"/>
                  </a:lnTo>
                  <a:lnTo>
                    <a:pt x="102" y="127"/>
                  </a:lnTo>
                  <a:lnTo>
                    <a:pt x="102" y="129"/>
                  </a:lnTo>
                  <a:lnTo>
                    <a:pt x="102" y="131"/>
                  </a:lnTo>
                  <a:lnTo>
                    <a:pt x="102" y="134"/>
                  </a:lnTo>
                  <a:lnTo>
                    <a:pt x="102" y="136"/>
                  </a:lnTo>
                  <a:lnTo>
                    <a:pt x="102" y="139"/>
                  </a:lnTo>
                  <a:lnTo>
                    <a:pt x="102" y="141"/>
                  </a:lnTo>
                  <a:lnTo>
                    <a:pt x="102" y="144"/>
                  </a:lnTo>
                  <a:lnTo>
                    <a:pt x="102" y="146"/>
                  </a:lnTo>
                  <a:lnTo>
                    <a:pt x="102" y="148"/>
                  </a:lnTo>
                  <a:lnTo>
                    <a:pt x="102" y="151"/>
                  </a:lnTo>
                  <a:lnTo>
                    <a:pt x="102" y="153"/>
                  </a:lnTo>
                  <a:lnTo>
                    <a:pt x="101" y="156"/>
                  </a:lnTo>
                  <a:lnTo>
                    <a:pt x="101" y="158"/>
                  </a:lnTo>
                  <a:lnTo>
                    <a:pt x="101" y="161"/>
                  </a:lnTo>
                  <a:lnTo>
                    <a:pt x="100" y="163"/>
                  </a:lnTo>
                  <a:lnTo>
                    <a:pt x="100" y="165"/>
                  </a:lnTo>
                  <a:lnTo>
                    <a:pt x="99" y="168"/>
                  </a:lnTo>
                  <a:lnTo>
                    <a:pt x="99" y="170"/>
                  </a:lnTo>
                  <a:lnTo>
                    <a:pt x="98" y="173"/>
                  </a:lnTo>
                  <a:lnTo>
                    <a:pt x="98" y="175"/>
                  </a:lnTo>
                  <a:lnTo>
                    <a:pt x="97" y="178"/>
                  </a:lnTo>
                  <a:lnTo>
                    <a:pt x="97" y="180"/>
                  </a:lnTo>
                  <a:lnTo>
                    <a:pt x="96" y="182"/>
                  </a:lnTo>
                  <a:lnTo>
                    <a:pt x="95" y="185"/>
                  </a:lnTo>
                  <a:lnTo>
                    <a:pt x="95" y="187"/>
                  </a:lnTo>
                  <a:lnTo>
                    <a:pt x="94" y="189"/>
                  </a:lnTo>
                  <a:lnTo>
                    <a:pt x="93" y="192"/>
                  </a:lnTo>
                  <a:lnTo>
                    <a:pt x="92" y="194"/>
                  </a:lnTo>
                  <a:lnTo>
                    <a:pt x="91" y="196"/>
                  </a:lnTo>
                  <a:lnTo>
                    <a:pt x="90" y="198"/>
                  </a:lnTo>
                  <a:lnTo>
                    <a:pt x="90" y="201"/>
                  </a:lnTo>
                  <a:lnTo>
                    <a:pt x="88" y="203"/>
                  </a:lnTo>
                  <a:lnTo>
                    <a:pt x="87" y="205"/>
                  </a:lnTo>
                  <a:lnTo>
                    <a:pt x="86" y="207"/>
                  </a:lnTo>
                  <a:lnTo>
                    <a:pt x="85" y="209"/>
                  </a:lnTo>
                  <a:lnTo>
                    <a:pt x="84" y="211"/>
                  </a:lnTo>
                  <a:lnTo>
                    <a:pt x="83" y="213"/>
                  </a:lnTo>
                  <a:lnTo>
                    <a:pt x="82" y="215"/>
                  </a:lnTo>
                  <a:lnTo>
                    <a:pt x="81" y="218"/>
                  </a:lnTo>
                  <a:lnTo>
                    <a:pt x="79" y="220"/>
                  </a:lnTo>
                  <a:lnTo>
                    <a:pt x="78" y="221"/>
                  </a:lnTo>
                  <a:lnTo>
                    <a:pt x="77" y="224"/>
                  </a:lnTo>
                  <a:lnTo>
                    <a:pt x="75" y="226"/>
                  </a:lnTo>
                  <a:lnTo>
                    <a:pt x="74" y="227"/>
                  </a:lnTo>
                  <a:lnTo>
                    <a:pt x="73" y="229"/>
                  </a:lnTo>
                  <a:lnTo>
                    <a:pt x="71" y="231"/>
                  </a:lnTo>
                  <a:lnTo>
                    <a:pt x="70" y="233"/>
                  </a:lnTo>
                  <a:lnTo>
                    <a:pt x="68" y="235"/>
                  </a:lnTo>
                  <a:lnTo>
                    <a:pt x="67" y="237"/>
                  </a:lnTo>
                  <a:lnTo>
                    <a:pt x="65" y="238"/>
                  </a:lnTo>
                  <a:lnTo>
                    <a:pt x="64" y="240"/>
                  </a:lnTo>
                  <a:lnTo>
                    <a:pt x="62" y="242"/>
                  </a:lnTo>
                  <a:lnTo>
                    <a:pt x="60" y="243"/>
                  </a:lnTo>
                  <a:lnTo>
                    <a:pt x="59" y="245"/>
                  </a:lnTo>
                  <a:lnTo>
                    <a:pt x="57" y="247"/>
                  </a:lnTo>
                  <a:lnTo>
                    <a:pt x="56" y="248"/>
                  </a:lnTo>
                  <a:lnTo>
                    <a:pt x="54" y="250"/>
                  </a:lnTo>
                  <a:lnTo>
                    <a:pt x="52" y="251"/>
                  </a:lnTo>
                  <a:lnTo>
                    <a:pt x="50" y="253"/>
                  </a:lnTo>
                  <a:lnTo>
                    <a:pt x="48" y="254"/>
                  </a:lnTo>
                  <a:lnTo>
                    <a:pt x="47" y="255"/>
                  </a:lnTo>
                  <a:lnTo>
                    <a:pt x="45" y="257"/>
                  </a:lnTo>
                  <a:lnTo>
                    <a:pt x="43" y="258"/>
                  </a:lnTo>
                  <a:lnTo>
                    <a:pt x="41" y="260"/>
                  </a:lnTo>
                  <a:lnTo>
                    <a:pt x="39" y="261"/>
                  </a:lnTo>
                  <a:lnTo>
                    <a:pt x="37" y="262"/>
                  </a:lnTo>
                  <a:lnTo>
                    <a:pt x="35" y="263"/>
                  </a:lnTo>
                  <a:lnTo>
                    <a:pt x="33" y="264"/>
                  </a:lnTo>
                  <a:lnTo>
                    <a:pt x="31" y="265"/>
                  </a:lnTo>
                  <a:lnTo>
                    <a:pt x="29" y="266"/>
                  </a:lnTo>
                  <a:lnTo>
                    <a:pt x="28" y="267"/>
                  </a:lnTo>
                  <a:lnTo>
                    <a:pt x="25" y="269"/>
                  </a:lnTo>
                  <a:lnTo>
                    <a:pt x="23" y="270"/>
                  </a:lnTo>
                  <a:lnTo>
                    <a:pt x="21" y="270"/>
                  </a:lnTo>
                  <a:lnTo>
                    <a:pt x="19" y="271"/>
                  </a:lnTo>
                  <a:lnTo>
                    <a:pt x="17" y="272"/>
                  </a:lnTo>
                  <a:lnTo>
                    <a:pt x="15" y="273"/>
                  </a:lnTo>
                  <a:lnTo>
                    <a:pt x="13" y="273"/>
                  </a:lnTo>
                  <a:lnTo>
                    <a:pt x="11" y="274"/>
                  </a:lnTo>
                  <a:lnTo>
                    <a:pt x="9" y="275"/>
                  </a:lnTo>
                  <a:lnTo>
                    <a:pt x="9" y="275"/>
                  </a:lnTo>
                </a:path>
              </a:pathLst>
            </a:custGeom>
            <a:solidFill>
              <a:srgbClr val="BBE0E3"/>
            </a:solidFill>
            <a:ln w="952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4" name="Freeform 55"/>
            <p:cNvSpPr>
              <a:spLocks/>
            </p:cNvSpPr>
            <p:nvPr/>
          </p:nvSpPr>
          <p:spPr bwMode="auto">
            <a:xfrm>
              <a:off x="2086" y="3293"/>
              <a:ext cx="86" cy="21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9" y="2"/>
                </a:cxn>
                <a:cxn ang="0">
                  <a:pos x="15" y="4"/>
                </a:cxn>
                <a:cxn ang="0">
                  <a:pos x="20" y="6"/>
                </a:cxn>
                <a:cxn ang="0">
                  <a:pos x="25" y="9"/>
                </a:cxn>
                <a:cxn ang="0">
                  <a:pos x="30" y="12"/>
                </a:cxn>
                <a:cxn ang="0">
                  <a:pos x="35" y="15"/>
                </a:cxn>
                <a:cxn ang="0">
                  <a:pos x="40" y="18"/>
                </a:cxn>
                <a:cxn ang="0">
                  <a:pos x="45" y="21"/>
                </a:cxn>
                <a:cxn ang="0">
                  <a:pos x="49" y="25"/>
                </a:cxn>
                <a:cxn ang="0">
                  <a:pos x="53" y="29"/>
                </a:cxn>
                <a:cxn ang="0">
                  <a:pos x="57" y="33"/>
                </a:cxn>
                <a:cxn ang="0">
                  <a:pos x="61" y="37"/>
                </a:cxn>
                <a:cxn ang="0">
                  <a:pos x="64" y="42"/>
                </a:cxn>
                <a:cxn ang="0">
                  <a:pos x="68" y="46"/>
                </a:cxn>
                <a:cxn ang="0">
                  <a:pos x="71" y="51"/>
                </a:cxn>
                <a:cxn ang="0">
                  <a:pos x="74" y="56"/>
                </a:cxn>
                <a:cxn ang="0">
                  <a:pos x="76" y="61"/>
                </a:cxn>
                <a:cxn ang="0">
                  <a:pos x="78" y="67"/>
                </a:cxn>
                <a:cxn ang="0">
                  <a:pos x="80" y="72"/>
                </a:cxn>
                <a:cxn ang="0">
                  <a:pos x="82" y="78"/>
                </a:cxn>
                <a:cxn ang="0">
                  <a:pos x="84" y="83"/>
                </a:cxn>
                <a:cxn ang="0">
                  <a:pos x="85" y="89"/>
                </a:cxn>
                <a:cxn ang="0">
                  <a:pos x="85" y="95"/>
                </a:cxn>
                <a:cxn ang="0">
                  <a:pos x="86" y="100"/>
                </a:cxn>
                <a:cxn ang="0">
                  <a:pos x="86" y="106"/>
                </a:cxn>
                <a:cxn ang="0">
                  <a:pos x="86" y="112"/>
                </a:cxn>
                <a:cxn ang="0">
                  <a:pos x="86" y="118"/>
                </a:cxn>
                <a:cxn ang="0">
                  <a:pos x="85" y="123"/>
                </a:cxn>
                <a:cxn ang="0">
                  <a:pos x="84" y="129"/>
                </a:cxn>
                <a:cxn ang="0">
                  <a:pos x="83" y="135"/>
                </a:cxn>
                <a:cxn ang="0">
                  <a:pos x="81" y="140"/>
                </a:cxn>
                <a:cxn ang="0">
                  <a:pos x="80" y="146"/>
                </a:cxn>
                <a:cxn ang="0">
                  <a:pos x="78" y="151"/>
                </a:cxn>
                <a:cxn ang="0">
                  <a:pos x="75" y="157"/>
                </a:cxn>
                <a:cxn ang="0">
                  <a:pos x="73" y="161"/>
                </a:cxn>
                <a:cxn ang="0">
                  <a:pos x="70" y="166"/>
                </a:cxn>
                <a:cxn ang="0">
                  <a:pos x="67" y="171"/>
                </a:cxn>
                <a:cxn ang="0">
                  <a:pos x="63" y="176"/>
                </a:cxn>
                <a:cxn ang="0">
                  <a:pos x="59" y="180"/>
                </a:cxn>
                <a:cxn ang="0">
                  <a:pos x="56" y="184"/>
                </a:cxn>
                <a:cxn ang="0">
                  <a:pos x="52" y="189"/>
                </a:cxn>
                <a:cxn ang="0">
                  <a:pos x="47" y="193"/>
                </a:cxn>
                <a:cxn ang="0">
                  <a:pos x="43" y="196"/>
                </a:cxn>
                <a:cxn ang="0">
                  <a:pos x="38" y="199"/>
                </a:cxn>
                <a:cxn ang="0">
                  <a:pos x="34" y="203"/>
                </a:cxn>
                <a:cxn ang="0">
                  <a:pos x="29" y="205"/>
                </a:cxn>
                <a:cxn ang="0">
                  <a:pos x="23" y="208"/>
                </a:cxn>
                <a:cxn ang="0">
                  <a:pos x="18" y="210"/>
                </a:cxn>
                <a:cxn ang="0">
                  <a:pos x="13" y="212"/>
                </a:cxn>
                <a:cxn ang="0">
                  <a:pos x="7" y="214"/>
                </a:cxn>
              </a:cxnLst>
              <a:rect l="0" t="0" r="r" b="b"/>
              <a:pathLst>
                <a:path w="86" h="215">
                  <a:moveTo>
                    <a:pt x="0" y="0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3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5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2" y="7"/>
                  </a:lnTo>
                  <a:lnTo>
                    <a:pt x="23" y="8"/>
                  </a:lnTo>
                  <a:lnTo>
                    <a:pt x="25" y="9"/>
                  </a:lnTo>
                  <a:lnTo>
                    <a:pt x="27" y="10"/>
                  </a:lnTo>
                  <a:lnTo>
                    <a:pt x="29" y="11"/>
                  </a:lnTo>
                  <a:lnTo>
                    <a:pt x="30" y="12"/>
                  </a:lnTo>
                  <a:lnTo>
                    <a:pt x="32" y="12"/>
                  </a:lnTo>
                  <a:lnTo>
                    <a:pt x="34" y="13"/>
                  </a:lnTo>
                  <a:lnTo>
                    <a:pt x="35" y="15"/>
                  </a:lnTo>
                  <a:lnTo>
                    <a:pt x="37" y="16"/>
                  </a:lnTo>
                  <a:lnTo>
                    <a:pt x="38" y="17"/>
                  </a:lnTo>
                  <a:lnTo>
                    <a:pt x="40" y="18"/>
                  </a:lnTo>
                  <a:lnTo>
                    <a:pt x="41" y="19"/>
                  </a:lnTo>
                  <a:lnTo>
                    <a:pt x="43" y="20"/>
                  </a:lnTo>
                  <a:lnTo>
                    <a:pt x="45" y="21"/>
                  </a:lnTo>
                  <a:lnTo>
                    <a:pt x="46" y="22"/>
                  </a:lnTo>
                  <a:lnTo>
                    <a:pt x="47" y="23"/>
                  </a:lnTo>
                  <a:lnTo>
                    <a:pt x="49" y="25"/>
                  </a:lnTo>
                  <a:lnTo>
                    <a:pt x="50" y="26"/>
                  </a:lnTo>
                  <a:lnTo>
                    <a:pt x="52" y="27"/>
                  </a:lnTo>
                  <a:lnTo>
                    <a:pt x="53" y="29"/>
                  </a:lnTo>
                  <a:lnTo>
                    <a:pt x="54" y="30"/>
                  </a:lnTo>
                  <a:lnTo>
                    <a:pt x="56" y="32"/>
                  </a:lnTo>
                  <a:lnTo>
                    <a:pt x="57" y="33"/>
                  </a:lnTo>
                  <a:lnTo>
                    <a:pt x="58" y="34"/>
                  </a:lnTo>
                  <a:lnTo>
                    <a:pt x="59" y="36"/>
                  </a:lnTo>
                  <a:lnTo>
                    <a:pt x="61" y="37"/>
                  </a:lnTo>
                  <a:lnTo>
                    <a:pt x="62" y="39"/>
                  </a:lnTo>
                  <a:lnTo>
                    <a:pt x="63" y="40"/>
                  </a:lnTo>
                  <a:lnTo>
                    <a:pt x="64" y="42"/>
                  </a:lnTo>
                  <a:lnTo>
                    <a:pt x="65" y="43"/>
                  </a:lnTo>
                  <a:lnTo>
                    <a:pt x="67" y="45"/>
                  </a:lnTo>
                  <a:lnTo>
                    <a:pt x="68" y="46"/>
                  </a:lnTo>
                  <a:lnTo>
                    <a:pt x="69" y="48"/>
                  </a:lnTo>
                  <a:lnTo>
                    <a:pt x="70" y="50"/>
                  </a:lnTo>
                  <a:lnTo>
                    <a:pt x="71" y="51"/>
                  </a:lnTo>
                  <a:lnTo>
                    <a:pt x="71" y="53"/>
                  </a:lnTo>
                  <a:lnTo>
                    <a:pt x="73" y="55"/>
                  </a:lnTo>
                  <a:lnTo>
                    <a:pt x="74" y="56"/>
                  </a:lnTo>
                  <a:lnTo>
                    <a:pt x="74" y="58"/>
                  </a:lnTo>
                  <a:lnTo>
                    <a:pt x="75" y="59"/>
                  </a:lnTo>
                  <a:lnTo>
                    <a:pt x="76" y="61"/>
                  </a:lnTo>
                  <a:lnTo>
                    <a:pt x="77" y="63"/>
                  </a:lnTo>
                  <a:lnTo>
                    <a:pt x="78" y="65"/>
                  </a:lnTo>
                  <a:lnTo>
                    <a:pt x="78" y="67"/>
                  </a:lnTo>
                  <a:lnTo>
                    <a:pt x="79" y="68"/>
                  </a:lnTo>
                  <a:lnTo>
                    <a:pt x="80" y="70"/>
                  </a:lnTo>
                  <a:lnTo>
                    <a:pt x="80" y="72"/>
                  </a:lnTo>
                  <a:lnTo>
                    <a:pt x="81" y="74"/>
                  </a:lnTo>
                  <a:lnTo>
                    <a:pt x="81" y="76"/>
                  </a:lnTo>
                  <a:lnTo>
                    <a:pt x="82" y="78"/>
                  </a:lnTo>
                  <a:lnTo>
                    <a:pt x="82" y="79"/>
                  </a:lnTo>
                  <a:lnTo>
                    <a:pt x="83" y="81"/>
                  </a:lnTo>
                  <a:lnTo>
                    <a:pt x="84" y="83"/>
                  </a:lnTo>
                  <a:lnTo>
                    <a:pt x="84" y="85"/>
                  </a:lnTo>
                  <a:lnTo>
                    <a:pt x="84" y="87"/>
                  </a:lnTo>
                  <a:lnTo>
                    <a:pt x="85" y="89"/>
                  </a:lnTo>
                  <a:lnTo>
                    <a:pt x="85" y="91"/>
                  </a:lnTo>
                  <a:lnTo>
                    <a:pt x="85" y="93"/>
                  </a:lnTo>
                  <a:lnTo>
                    <a:pt x="85" y="95"/>
                  </a:lnTo>
                  <a:lnTo>
                    <a:pt x="86" y="96"/>
                  </a:lnTo>
                  <a:lnTo>
                    <a:pt x="86" y="98"/>
                  </a:lnTo>
                  <a:lnTo>
                    <a:pt x="86" y="100"/>
                  </a:lnTo>
                  <a:lnTo>
                    <a:pt x="86" y="102"/>
                  </a:lnTo>
                  <a:lnTo>
                    <a:pt x="86" y="104"/>
                  </a:lnTo>
                  <a:lnTo>
                    <a:pt x="86" y="106"/>
                  </a:lnTo>
                  <a:lnTo>
                    <a:pt x="86" y="108"/>
                  </a:lnTo>
                  <a:lnTo>
                    <a:pt x="86" y="110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6"/>
                  </a:lnTo>
                  <a:lnTo>
                    <a:pt x="86" y="118"/>
                  </a:lnTo>
                  <a:lnTo>
                    <a:pt x="86" y="120"/>
                  </a:lnTo>
                  <a:lnTo>
                    <a:pt x="85" y="121"/>
                  </a:lnTo>
                  <a:lnTo>
                    <a:pt x="85" y="123"/>
                  </a:lnTo>
                  <a:lnTo>
                    <a:pt x="85" y="125"/>
                  </a:lnTo>
                  <a:lnTo>
                    <a:pt x="85" y="127"/>
                  </a:lnTo>
                  <a:lnTo>
                    <a:pt x="84" y="129"/>
                  </a:lnTo>
                  <a:lnTo>
                    <a:pt x="84" y="131"/>
                  </a:lnTo>
                  <a:lnTo>
                    <a:pt x="84" y="133"/>
                  </a:lnTo>
                  <a:lnTo>
                    <a:pt x="83" y="135"/>
                  </a:lnTo>
                  <a:lnTo>
                    <a:pt x="82" y="137"/>
                  </a:lnTo>
                  <a:lnTo>
                    <a:pt x="82" y="138"/>
                  </a:lnTo>
                  <a:lnTo>
                    <a:pt x="81" y="140"/>
                  </a:lnTo>
                  <a:lnTo>
                    <a:pt x="81" y="142"/>
                  </a:lnTo>
                  <a:lnTo>
                    <a:pt x="80" y="144"/>
                  </a:lnTo>
                  <a:lnTo>
                    <a:pt x="80" y="146"/>
                  </a:lnTo>
                  <a:lnTo>
                    <a:pt x="79" y="148"/>
                  </a:lnTo>
                  <a:lnTo>
                    <a:pt x="78" y="149"/>
                  </a:lnTo>
                  <a:lnTo>
                    <a:pt x="78" y="151"/>
                  </a:lnTo>
                  <a:lnTo>
                    <a:pt x="77" y="153"/>
                  </a:lnTo>
                  <a:lnTo>
                    <a:pt x="76" y="155"/>
                  </a:lnTo>
                  <a:lnTo>
                    <a:pt x="75" y="157"/>
                  </a:lnTo>
                  <a:lnTo>
                    <a:pt x="74" y="158"/>
                  </a:lnTo>
                  <a:lnTo>
                    <a:pt x="74" y="160"/>
                  </a:lnTo>
                  <a:lnTo>
                    <a:pt x="73" y="161"/>
                  </a:lnTo>
                  <a:lnTo>
                    <a:pt x="71" y="163"/>
                  </a:lnTo>
                  <a:lnTo>
                    <a:pt x="71" y="165"/>
                  </a:lnTo>
                  <a:lnTo>
                    <a:pt x="70" y="166"/>
                  </a:lnTo>
                  <a:lnTo>
                    <a:pt x="69" y="168"/>
                  </a:lnTo>
                  <a:lnTo>
                    <a:pt x="68" y="170"/>
                  </a:lnTo>
                  <a:lnTo>
                    <a:pt x="67" y="171"/>
                  </a:lnTo>
                  <a:lnTo>
                    <a:pt x="65" y="173"/>
                  </a:lnTo>
                  <a:lnTo>
                    <a:pt x="64" y="174"/>
                  </a:lnTo>
                  <a:lnTo>
                    <a:pt x="63" y="176"/>
                  </a:lnTo>
                  <a:lnTo>
                    <a:pt x="62" y="177"/>
                  </a:lnTo>
                  <a:lnTo>
                    <a:pt x="61" y="179"/>
                  </a:lnTo>
                  <a:lnTo>
                    <a:pt x="59" y="180"/>
                  </a:lnTo>
                  <a:lnTo>
                    <a:pt x="58" y="182"/>
                  </a:lnTo>
                  <a:lnTo>
                    <a:pt x="57" y="183"/>
                  </a:lnTo>
                  <a:lnTo>
                    <a:pt x="56" y="184"/>
                  </a:lnTo>
                  <a:lnTo>
                    <a:pt x="54" y="186"/>
                  </a:lnTo>
                  <a:lnTo>
                    <a:pt x="53" y="187"/>
                  </a:lnTo>
                  <a:lnTo>
                    <a:pt x="52" y="189"/>
                  </a:lnTo>
                  <a:lnTo>
                    <a:pt x="50" y="190"/>
                  </a:lnTo>
                  <a:lnTo>
                    <a:pt x="49" y="191"/>
                  </a:lnTo>
                  <a:lnTo>
                    <a:pt x="47" y="193"/>
                  </a:lnTo>
                  <a:lnTo>
                    <a:pt x="46" y="194"/>
                  </a:lnTo>
                  <a:lnTo>
                    <a:pt x="45" y="195"/>
                  </a:lnTo>
                  <a:lnTo>
                    <a:pt x="43" y="196"/>
                  </a:lnTo>
                  <a:lnTo>
                    <a:pt x="41" y="197"/>
                  </a:lnTo>
                  <a:lnTo>
                    <a:pt x="40" y="198"/>
                  </a:lnTo>
                  <a:lnTo>
                    <a:pt x="38" y="199"/>
                  </a:lnTo>
                  <a:lnTo>
                    <a:pt x="37" y="200"/>
                  </a:lnTo>
                  <a:lnTo>
                    <a:pt x="35" y="201"/>
                  </a:lnTo>
                  <a:lnTo>
                    <a:pt x="34" y="203"/>
                  </a:lnTo>
                  <a:lnTo>
                    <a:pt x="32" y="204"/>
                  </a:lnTo>
                  <a:lnTo>
                    <a:pt x="30" y="204"/>
                  </a:lnTo>
                  <a:lnTo>
                    <a:pt x="29" y="205"/>
                  </a:lnTo>
                  <a:lnTo>
                    <a:pt x="27" y="206"/>
                  </a:lnTo>
                  <a:lnTo>
                    <a:pt x="25" y="207"/>
                  </a:lnTo>
                  <a:lnTo>
                    <a:pt x="23" y="208"/>
                  </a:lnTo>
                  <a:lnTo>
                    <a:pt x="22" y="209"/>
                  </a:lnTo>
                  <a:lnTo>
                    <a:pt x="20" y="210"/>
                  </a:lnTo>
                  <a:lnTo>
                    <a:pt x="18" y="210"/>
                  </a:lnTo>
                  <a:lnTo>
                    <a:pt x="17" y="211"/>
                  </a:lnTo>
                  <a:lnTo>
                    <a:pt x="15" y="212"/>
                  </a:lnTo>
                  <a:lnTo>
                    <a:pt x="13" y="212"/>
                  </a:lnTo>
                  <a:lnTo>
                    <a:pt x="11" y="213"/>
                  </a:lnTo>
                  <a:lnTo>
                    <a:pt x="9" y="214"/>
                  </a:lnTo>
                  <a:lnTo>
                    <a:pt x="7" y="214"/>
                  </a:lnTo>
                  <a:lnTo>
                    <a:pt x="6" y="215"/>
                  </a:lnTo>
                  <a:lnTo>
                    <a:pt x="6" y="215"/>
                  </a:lnTo>
                </a:path>
              </a:pathLst>
            </a:custGeom>
            <a:solidFill>
              <a:srgbClr val="BBE0E3"/>
            </a:solidFill>
            <a:ln w="952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5" name="Freeform 56"/>
            <p:cNvSpPr>
              <a:spLocks/>
            </p:cNvSpPr>
            <p:nvPr/>
          </p:nvSpPr>
          <p:spPr bwMode="auto">
            <a:xfrm>
              <a:off x="2056" y="3324"/>
              <a:ext cx="53" cy="163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5" y="2"/>
                </a:cxn>
                <a:cxn ang="0">
                  <a:pos x="9" y="3"/>
                </a:cxn>
                <a:cxn ang="0">
                  <a:pos x="12" y="4"/>
                </a:cxn>
                <a:cxn ang="0">
                  <a:pos x="15" y="6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4" y="13"/>
                </a:cxn>
                <a:cxn ang="0">
                  <a:pos x="27" y="15"/>
                </a:cxn>
                <a:cxn ang="0">
                  <a:pos x="30" y="18"/>
                </a:cxn>
                <a:cxn ang="0">
                  <a:pos x="32" y="21"/>
                </a:cxn>
                <a:cxn ang="0">
                  <a:pos x="35" y="24"/>
                </a:cxn>
                <a:cxn ang="0">
                  <a:pos x="37" y="27"/>
                </a:cxn>
                <a:cxn ang="0">
                  <a:pos x="39" y="30"/>
                </a:cxn>
                <a:cxn ang="0">
                  <a:pos x="41" y="34"/>
                </a:cxn>
                <a:cxn ang="0">
                  <a:pos x="43" y="38"/>
                </a:cxn>
                <a:cxn ang="0">
                  <a:pos x="45" y="41"/>
                </a:cxn>
                <a:cxn ang="0">
                  <a:pos x="47" y="45"/>
                </a:cxn>
                <a:cxn ang="0">
                  <a:pos x="48" y="49"/>
                </a:cxn>
                <a:cxn ang="0">
                  <a:pos x="49" y="53"/>
                </a:cxn>
                <a:cxn ang="0">
                  <a:pos x="50" y="58"/>
                </a:cxn>
                <a:cxn ang="0">
                  <a:pos x="51" y="62"/>
                </a:cxn>
                <a:cxn ang="0">
                  <a:pos x="52" y="66"/>
                </a:cxn>
                <a:cxn ang="0">
                  <a:pos x="53" y="70"/>
                </a:cxn>
                <a:cxn ang="0">
                  <a:pos x="53" y="75"/>
                </a:cxn>
                <a:cxn ang="0">
                  <a:pos x="53" y="79"/>
                </a:cxn>
                <a:cxn ang="0">
                  <a:pos x="53" y="83"/>
                </a:cxn>
                <a:cxn ang="0">
                  <a:pos x="53" y="88"/>
                </a:cxn>
                <a:cxn ang="0">
                  <a:pos x="53" y="92"/>
                </a:cxn>
                <a:cxn ang="0">
                  <a:pos x="52" y="96"/>
                </a:cxn>
                <a:cxn ang="0">
                  <a:pos x="52" y="101"/>
                </a:cxn>
                <a:cxn ang="0">
                  <a:pos x="50" y="105"/>
                </a:cxn>
                <a:cxn ang="0">
                  <a:pos x="49" y="109"/>
                </a:cxn>
                <a:cxn ang="0">
                  <a:pos x="48" y="113"/>
                </a:cxn>
                <a:cxn ang="0">
                  <a:pos x="47" y="117"/>
                </a:cxn>
                <a:cxn ang="0">
                  <a:pos x="46" y="121"/>
                </a:cxn>
                <a:cxn ang="0">
                  <a:pos x="44" y="125"/>
                </a:cxn>
                <a:cxn ang="0">
                  <a:pos x="42" y="129"/>
                </a:cxn>
                <a:cxn ang="0">
                  <a:pos x="40" y="132"/>
                </a:cxn>
                <a:cxn ang="0">
                  <a:pos x="38" y="136"/>
                </a:cxn>
                <a:cxn ang="0">
                  <a:pos x="36" y="139"/>
                </a:cxn>
                <a:cxn ang="0">
                  <a:pos x="33" y="142"/>
                </a:cxn>
                <a:cxn ang="0">
                  <a:pos x="31" y="145"/>
                </a:cxn>
                <a:cxn ang="0">
                  <a:pos x="28" y="148"/>
                </a:cxn>
                <a:cxn ang="0">
                  <a:pos x="25" y="151"/>
                </a:cxn>
                <a:cxn ang="0">
                  <a:pos x="22" y="153"/>
                </a:cxn>
                <a:cxn ang="0">
                  <a:pos x="19" y="155"/>
                </a:cxn>
                <a:cxn ang="0">
                  <a:pos x="16" y="157"/>
                </a:cxn>
                <a:cxn ang="0">
                  <a:pos x="13" y="159"/>
                </a:cxn>
                <a:cxn ang="0">
                  <a:pos x="10" y="161"/>
                </a:cxn>
                <a:cxn ang="0">
                  <a:pos x="7" y="162"/>
                </a:cxn>
                <a:cxn ang="0">
                  <a:pos x="4" y="163"/>
                </a:cxn>
              </a:cxnLst>
              <a:rect l="0" t="0" r="r" b="b"/>
              <a:pathLst>
                <a:path w="53" h="163">
                  <a:moveTo>
                    <a:pt x="0" y="0"/>
                  </a:moveTo>
                  <a:lnTo>
                    <a:pt x="1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1" y="4"/>
                  </a:lnTo>
                  <a:lnTo>
                    <a:pt x="12" y="4"/>
                  </a:lnTo>
                  <a:lnTo>
                    <a:pt x="13" y="5"/>
                  </a:lnTo>
                  <a:lnTo>
                    <a:pt x="14" y="5"/>
                  </a:lnTo>
                  <a:lnTo>
                    <a:pt x="15" y="6"/>
                  </a:lnTo>
                  <a:lnTo>
                    <a:pt x="16" y="7"/>
                  </a:lnTo>
                  <a:lnTo>
                    <a:pt x="17" y="7"/>
                  </a:lnTo>
                  <a:lnTo>
                    <a:pt x="18" y="8"/>
                  </a:lnTo>
                  <a:lnTo>
                    <a:pt x="19" y="9"/>
                  </a:lnTo>
                  <a:lnTo>
                    <a:pt x="20" y="9"/>
                  </a:lnTo>
                  <a:lnTo>
                    <a:pt x="21" y="10"/>
                  </a:lnTo>
                  <a:lnTo>
                    <a:pt x="22" y="11"/>
                  </a:lnTo>
                  <a:lnTo>
                    <a:pt x="23" y="12"/>
                  </a:lnTo>
                  <a:lnTo>
                    <a:pt x="24" y="13"/>
                  </a:lnTo>
                  <a:lnTo>
                    <a:pt x="25" y="13"/>
                  </a:lnTo>
                  <a:lnTo>
                    <a:pt x="26" y="14"/>
                  </a:lnTo>
                  <a:lnTo>
                    <a:pt x="27" y="15"/>
                  </a:lnTo>
                  <a:lnTo>
                    <a:pt x="28" y="16"/>
                  </a:lnTo>
                  <a:lnTo>
                    <a:pt x="29" y="17"/>
                  </a:lnTo>
                  <a:lnTo>
                    <a:pt x="30" y="18"/>
                  </a:lnTo>
                  <a:lnTo>
                    <a:pt x="31" y="19"/>
                  </a:lnTo>
                  <a:lnTo>
                    <a:pt x="31" y="20"/>
                  </a:lnTo>
                  <a:lnTo>
                    <a:pt x="32" y="21"/>
                  </a:lnTo>
                  <a:lnTo>
                    <a:pt x="33" y="22"/>
                  </a:lnTo>
                  <a:lnTo>
                    <a:pt x="34" y="23"/>
                  </a:lnTo>
                  <a:lnTo>
                    <a:pt x="35" y="24"/>
                  </a:lnTo>
                  <a:lnTo>
                    <a:pt x="36" y="25"/>
                  </a:lnTo>
                  <a:lnTo>
                    <a:pt x="36" y="26"/>
                  </a:lnTo>
                  <a:lnTo>
                    <a:pt x="37" y="27"/>
                  </a:lnTo>
                  <a:lnTo>
                    <a:pt x="38" y="28"/>
                  </a:lnTo>
                  <a:lnTo>
                    <a:pt x="38" y="29"/>
                  </a:lnTo>
                  <a:lnTo>
                    <a:pt x="39" y="30"/>
                  </a:lnTo>
                  <a:lnTo>
                    <a:pt x="40" y="32"/>
                  </a:lnTo>
                  <a:lnTo>
                    <a:pt x="41" y="33"/>
                  </a:lnTo>
                  <a:lnTo>
                    <a:pt x="41" y="34"/>
                  </a:lnTo>
                  <a:lnTo>
                    <a:pt x="42" y="35"/>
                  </a:lnTo>
                  <a:lnTo>
                    <a:pt x="43" y="36"/>
                  </a:lnTo>
                  <a:lnTo>
                    <a:pt x="43" y="38"/>
                  </a:lnTo>
                  <a:lnTo>
                    <a:pt x="44" y="39"/>
                  </a:lnTo>
                  <a:lnTo>
                    <a:pt x="44" y="40"/>
                  </a:lnTo>
                  <a:lnTo>
                    <a:pt x="45" y="41"/>
                  </a:lnTo>
                  <a:lnTo>
                    <a:pt x="46" y="43"/>
                  </a:lnTo>
                  <a:lnTo>
                    <a:pt x="46" y="44"/>
                  </a:lnTo>
                  <a:lnTo>
                    <a:pt x="47" y="45"/>
                  </a:lnTo>
                  <a:lnTo>
                    <a:pt x="47" y="47"/>
                  </a:lnTo>
                  <a:lnTo>
                    <a:pt x="47" y="48"/>
                  </a:lnTo>
                  <a:lnTo>
                    <a:pt x="48" y="49"/>
                  </a:lnTo>
                  <a:lnTo>
                    <a:pt x="48" y="50"/>
                  </a:lnTo>
                  <a:lnTo>
                    <a:pt x="49" y="52"/>
                  </a:lnTo>
                  <a:lnTo>
                    <a:pt x="49" y="53"/>
                  </a:lnTo>
                  <a:lnTo>
                    <a:pt x="49" y="55"/>
                  </a:lnTo>
                  <a:lnTo>
                    <a:pt x="50" y="56"/>
                  </a:lnTo>
                  <a:lnTo>
                    <a:pt x="50" y="58"/>
                  </a:lnTo>
                  <a:lnTo>
                    <a:pt x="50" y="59"/>
                  </a:lnTo>
                  <a:lnTo>
                    <a:pt x="51" y="60"/>
                  </a:lnTo>
                  <a:lnTo>
                    <a:pt x="51" y="62"/>
                  </a:lnTo>
                  <a:lnTo>
                    <a:pt x="52" y="63"/>
                  </a:lnTo>
                  <a:lnTo>
                    <a:pt x="52" y="65"/>
                  </a:lnTo>
                  <a:lnTo>
                    <a:pt x="52" y="66"/>
                  </a:lnTo>
                  <a:lnTo>
                    <a:pt x="52" y="67"/>
                  </a:lnTo>
                  <a:lnTo>
                    <a:pt x="52" y="69"/>
                  </a:lnTo>
                  <a:lnTo>
                    <a:pt x="53" y="70"/>
                  </a:lnTo>
                  <a:lnTo>
                    <a:pt x="53" y="72"/>
                  </a:lnTo>
                  <a:lnTo>
                    <a:pt x="53" y="73"/>
                  </a:lnTo>
                  <a:lnTo>
                    <a:pt x="53" y="75"/>
                  </a:lnTo>
                  <a:lnTo>
                    <a:pt x="53" y="76"/>
                  </a:lnTo>
                  <a:lnTo>
                    <a:pt x="53" y="78"/>
                  </a:lnTo>
                  <a:lnTo>
                    <a:pt x="53" y="79"/>
                  </a:lnTo>
                  <a:lnTo>
                    <a:pt x="53" y="81"/>
                  </a:lnTo>
                  <a:lnTo>
                    <a:pt x="53" y="82"/>
                  </a:lnTo>
                  <a:lnTo>
                    <a:pt x="53" y="83"/>
                  </a:lnTo>
                  <a:lnTo>
                    <a:pt x="53" y="85"/>
                  </a:lnTo>
                  <a:lnTo>
                    <a:pt x="53" y="86"/>
                  </a:lnTo>
                  <a:lnTo>
                    <a:pt x="53" y="88"/>
                  </a:lnTo>
                  <a:lnTo>
                    <a:pt x="53" y="89"/>
                  </a:lnTo>
                  <a:lnTo>
                    <a:pt x="53" y="91"/>
                  </a:lnTo>
                  <a:lnTo>
                    <a:pt x="53" y="92"/>
                  </a:lnTo>
                  <a:lnTo>
                    <a:pt x="53" y="94"/>
                  </a:lnTo>
                  <a:lnTo>
                    <a:pt x="52" y="95"/>
                  </a:lnTo>
                  <a:lnTo>
                    <a:pt x="52" y="96"/>
                  </a:lnTo>
                  <a:lnTo>
                    <a:pt x="52" y="98"/>
                  </a:lnTo>
                  <a:lnTo>
                    <a:pt x="52" y="99"/>
                  </a:lnTo>
                  <a:lnTo>
                    <a:pt x="52" y="101"/>
                  </a:lnTo>
                  <a:lnTo>
                    <a:pt x="51" y="102"/>
                  </a:lnTo>
                  <a:lnTo>
                    <a:pt x="51" y="104"/>
                  </a:lnTo>
                  <a:lnTo>
                    <a:pt x="50" y="105"/>
                  </a:lnTo>
                  <a:lnTo>
                    <a:pt x="50" y="106"/>
                  </a:lnTo>
                  <a:lnTo>
                    <a:pt x="50" y="108"/>
                  </a:lnTo>
                  <a:lnTo>
                    <a:pt x="49" y="109"/>
                  </a:lnTo>
                  <a:lnTo>
                    <a:pt x="49" y="111"/>
                  </a:lnTo>
                  <a:lnTo>
                    <a:pt x="49" y="112"/>
                  </a:lnTo>
                  <a:lnTo>
                    <a:pt x="48" y="113"/>
                  </a:lnTo>
                  <a:lnTo>
                    <a:pt x="48" y="115"/>
                  </a:lnTo>
                  <a:lnTo>
                    <a:pt x="47" y="116"/>
                  </a:lnTo>
                  <a:lnTo>
                    <a:pt x="47" y="117"/>
                  </a:lnTo>
                  <a:lnTo>
                    <a:pt x="47" y="119"/>
                  </a:lnTo>
                  <a:lnTo>
                    <a:pt x="46" y="120"/>
                  </a:lnTo>
                  <a:lnTo>
                    <a:pt x="46" y="121"/>
                  </a:lnTo>
                  <a:lnTo>
                    <a:pt x="45" y="123"/>
                  </a:lnTo>
                  <a:lnTo>
                    <a:pt x="44" y="124"/>
                  </a:lnTo>
                  <a:lnTo>
                    <a:pt x="44" y="125"/>
                  </a:lnTo>
                  <a:lnTo>
                    <a:pt x="43" y="126"/>
                  </a:lnTo>
                  <a:lnTo>
                    <a:pt x="43" y="128"/>
                  </a:lnTo>
                  <a:lnTo>
                    <a:pt x="42" y="129"/>
                  </a:lnTo>
                  <a:lnTo>
                    <a:pt x="41" y="130"/>
                  </a:lnTo>
                  <a:lnTo>
                    <a:pt x="41" y="131"/>
                  </a:lnTo>
                  <a:lnTo>
                    <a:pt x="40" y="132"/>
                  </a:lnTo>
                  <a:lnTo>
                    <a:pt x="39" y="134"/>
                  </a:lnTo>
                  <a:lnTo>
                    <a:pt x="38" y="135"/>
                  </a:lnTo>
                  <a:lnTo>
                    <a:pt x="38" y="136"/>
                  </a:lnTo>
                  <a:lnTo>
                    <a:pt x="37" y="137"/>
                  </a:lnTo>
                  <a:lnTo>
                    <a:pt x="36" y="138"/>
                  </a:lnTo>
                  <a:lnTo>
                    <a:pt x="36" y="139"/>
                  </a:lnTo>
                  <a:lnTo>
                    <a:pt x="35" y="140"/>
                  </a:lnTo>
                  <a:lnTo>
                    <a:pt x="34" y="141"/>
                  </a:lnTo>
                  <a:lnTo>
                    <a:pt x="33" y="142"/>
                  </a:lnTo>
                  <a:lnTo>
                    <a:pt x="32" y="143"/>
                  </a:lnTo>
                  <a:lnTo>
                    <a:pt x="31" y="144"/>
                  </a:lnTo>
                  <a:lnTo>
                    <a:pt x="31" y="145"/>
                  </a:lnTo>
                  <a:lnTo>
                    <a:pt x="30" y="146"/>
                  </a:lnTo>
                  <a:lnTo>
                    <a:pt x="29" y="147"/>
                  </a:lnTo>
                  <a:lnTo>
                    <a:pt x="28" y="148"/>
                  </a:lnTo>
                  <a:lnTo>
                    <a:pt x="27" y="149"/>
                  </a:lnTo>
                  <a:lnTo>
                    <a:pt x="26" y="150"/>
                  </a:lnTo>
                  <a:lnTo>
                    <a:pt x="25" y="151"/>
                  </a:lnTo>
                  <a:lnTo>
                    <a:pt x="24" y="151"/>
                  </a:lnTo>
                  <a:lnTo>
                    <a:pt x="23" y="152"/>
                  </a:lnTo>
                  <a:lnTo>
                    <a:pt x="22" y="153"/>
                  </a:lnTo>
                  <a:lnTo>
                    <a:pt x="21" y="154"/>
                  </a:lnTo>
                  <a:lnTo>
                    <a:pt x="20" y="155"/>
                  </a:lnTo>
                  <a:lnTo>
                    <a:pt x="19" y="155"/>
                  </a:lnTo>
                  <a:lnTo>
                    <a:pt x="18" y="156"/>
                  </a:lnTo>
                  <a:lnTo>
                    <a:pt x="17" y="157"/>
                  </a:lnTo>
                  <a:lnTo>
                    <a:pt x="16" y="157"/>
                  </a:lnTo>
                  <a:lnTo>
                    <a:pt x="15" y="158"/>
                  </a:lnTo>
                  <a:lnTo>
                    <a:pt x="14" y="158"/>
                  </a:lnTo>
                  <a:lnTo>
                    <a:pt x="13" y="159"/>
                  </a:lnTo>
                  <a:lnTo>
                    <a:pt x="12" y="160"/>
                  </a:lnTo>
                  <a:lnTo>
                    <a:pt x="11" y="160"/>
                  </a:lnTo>
                  <a:lnTo>
                    <a:pt x="10" y="161"/>
                  </a:lnTo>
                  <a:lnTo>
                    <a:pt x="9" y="161"/>
                  </a:lnTo>
                  <a:lnTo>
                    <a:pt x="8" y="162"/>
                  </a:lnTo>
                  <a:lnTo>
                    <a:pt x="7" y="162"/>
                  </a:lnTo>
                  <a:lnTo>
                    <a:pt x="5" y="162"/>
                  </a:lnTo>
                  <a:lnTo>
                    <a:pt x="4" y="163"/>
                  </a:lnTo>
                  <a:lnTo>
                    <a:pt x="4" y="163"/>
                  </a:lnTo>
                </a:path>
              </a:pathLst>
            </a:custGeom>
            <a:solidFill>
              <a:srgbClr val="BBE0E3"/>
            </a:solidFill>
            <a:ln w="952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aphicFrame>
        <p:nvGraphicFramePr>
          <p:cNvPr id="76" name="Object 41"/>
          <p:cNvGraphicFramePr>
            <a:graphicFrameLocks noChangeAspect="1"/>
          </p:cNvGraphicFramePr>
          <p:nvPr/>
        </p:nvGraphicFramePr>
        <p:xfrm>
          <a:off x="6147206" y="3113087"/>
          <a:ext cx="730250" cy="455613"/>
        </p:xfrm>
        <a:graphic>
          <a:graphicData uri="http://schemas.openxmlformats.org/presentationml/2006/ole">
            <p:oleObj spid="_x0000_s111626" r:id="rId12" imgW="1600000" imgH="1104762" progId="">
              <p:embed/>
            </p:oleObj>
          </a:graphicData>
        </a:graphic>
      </p:graphicFrame>
      <p:sp>
        <p:nvSpPr>
          <p:cNvPr id="77" name="Text Box 43"/>
          <p:cNvSpPr txBox="1">
            <a:spLocks noChangeArrowheads="1"/>
          </p:cNvSpPr>
          <p:nvPr/>
        </p:nvSpPr>
        <p:spPr bwMode="auto">
          <a:xfrm>
            <a:off x="6042431" y="2806699"/>
            <a:ext cx="11430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ja-JP" sz="1000">
                <a:solidFill>
                  <a:srgbClr val="FF0000"/>
                </a:solidFill>
                <a:effectLst/>
                <a:ea typeface="ＭＳ Ｐゴシック" charset="-128"/>
                <a:sym typeface="Wingdings" pitchFamily="2" charset="2"/>
              </a:rPr>
              <a:t>Access Point</a:t>
            </a:r>
            <a:endParaRPr lang="en-US" altLang="ja-JP" sz="3200" b="0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  <a:sym typeface="Wingdings" pitchFamily="2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10000"/>
            </a:schemeClr>
          </a:solidFill>
        </p:spPr>
        <p:txBody>
          <a:bodyPr/>
          <a:lstStyle/>
          <a:p>
            <a:r>
              <a:rPr lang="en-US" sz="3200" dirty="0" err="1" smtClean="0"/>
              <a:t>Dis’ing</a:t>
            </a:r>
            <a:r>
              <a:rPr lang="en-US" sz="3200" dirty="0" smtClean="0"/>
              <a:t> attacks </a:t>
            </a:r>
            <a:r>
              <a:rPr lang="en-US" sz="3200" dirty="0" smtClean="0"/>
              <a:t>on 802.11 </a:t>
            </a:r>
            <a:r>
              <a:rPr lang="en-US" sz="3200" dirty="0" smtClean="0"/>
              <a:t>networks:</a:t>
            </a:r>
            <a:br>
              <a:rPr lang="en-US" sz="3200" dirty="0" smtClean="0"/>
            </a:br>
            <a:r>
              <a:rPr lang="en-US" sz="2800" dirty="0" smtClean="0"/>
              <a:t>letter-envelop protocol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Initially, the client randomly generates primes p1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and q1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, then computes N1 = p1  q1. Similarly, the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AP generates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p2, q2 and computes N2 = p2  q2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During the authentication process between the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client and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the AP, the client sends an “envelop” that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contains N1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to the AP, and AP sends an “envelop”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containing N2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to the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client</a:t>
            </a:r>
          </a:p>
          <a:p>
            <a:pPr algn="l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When the client wants to disconnect from the AP,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it sends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either the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de-authentication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or the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disassociation frame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to the AP, together with p1 to the AP; we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call this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number “letter”. If this “letter” corresponds to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the “envelop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” previously sent, i.e. p1|N1 ( p1 divides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N1) then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the frame is authenticated and will be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processed accordingly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. Otherwise, the frame is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rejected</a:t>
            </a:r>
          </a:p>
          <a:p>
            <a:pPr algn="l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Similarly, if the AP wants to disconnect from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the client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, it sends the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disassociation/de-authentication frame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together with p2. The STA disconnects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itself from </a:t>
            </a:r>
            <a:r>
              <a:rPr lang="en-US" b="0" dirty="0" smtClean="0">
                <a:solidFill>
                  <a:schemeClr val="bg1">
                    <a:lumMod val="10000"/>
                  </a:schemeClr>
                </a:solidFill>
              </a:rPr>
              <a:t>the AP if p2|N2.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>
              <a:lumMod val="10000"/>
            </a:schemeClr>
          </a:solidFill>
        </p:spPr>
        <p:txBody>
          <a:bodyPr/>
          <a:lstStyle/>
          <a:p>
            <a:r>
              <a:rPr lang="en-US" sz="3200" dirty="0" err="1" smtClean="0"/>
              <a:t>Dis’ing</a:t>
            </a:r>
            <a:r>
              <a:rPr lang="en-US" sz="3200" dirty="0" smtClean="0"/>
              <a:t> attacks </a:t>
            </a:r>
            <a:r>
              <a:rPr lang="en-US" sz="3200" dirty="0" smtClean="0"/>
              <a:t>on 802.11 </a:t>
            </a:r>
            <a:r>
              <a:rPr lang="en-US" sz="3200" dirty="0" smtClean="0"/>
              <a:t>networks:</a:t>
            </a:r>
            <a:br>
              <a:rPr lang="en-US" sz="3200" dirty="0" smtClean="0"/>
            </a:br>
            <a:r>
              <a:rPr lang="en-US" sz="3200" dirty="0" smtClean="0"/>
              <a:t>implementation of </a:t>
            </a:r>
            <a:r>
              <a:rPr lang="en-US" sz="2800" dirty="0" smtClean="0"/>
              <a:t>letter-envelop protocol</a:t>
            </a:r>
            <a:endParaRPr lang="en-US" sz="3200" dirty="0"/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5226784"/>
            <a:ext cx="9144000" cy="1631216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0" dirty="0" err="1" smtClean="0">
                <a:solidFill>
                  <a:schemeClr val="accent5"/>
                </a:solidFill>
                <a:latin typeface="Calibri" pitchFamily="34" charset="0"/>
              </a:rPr>
              <a:t>Thuc</a:t>
            </a:r>
            <a:r>
              <a:rPr lang="en-US" b="0" dirty="0" smtClean="0">
                <a:solidFill>
                  <a:schemeClr val="accent5"/>
                </a:solidFill>
                <a:latin typeface="Calibri" pitchFamily="34" charset="0"/>
              </a:rPr>
              <a:t> D. </a:t>
            </a:r>
            <a:r>
              <a:rPr lang="en-US" b="0" dirty="0" smtClean="0">
                <a:solidFill>
                  <a:schemeClr val="accent5"/>
                </a:solidFill>
                <a:latin typeface="Calibri" pitchFamily="34" charset="0"/>
              </a:rPr>
              <a:t>Nguyen, </a:t>
            </a:r>
            <a:r>
              <a:rPr lang="en-US" b="0" dirty="0" err="1" smtClean="0">
                <a:solidFill>
                  <a:schemeClr val="accent5"/>
                </a:solidFill>
                <a:latin typeface="Calibri" pitchFamily="34" charset="0"/>
              </a:rPr>
              <a:t>Duc</a:t>
            </a:r>
            <a:r>
              <a:rPr lang="en-US" b="0" dirty="0" smtClean="0">
                <a:solidFill>
                  <a:schemeClr val="accent5"/>
                </a:solidFill>
                <a:latin typeface="Calibri" pitchFamily="34" charset="0"/>
              </a:rPr>
              <a:t> H. M. </a:t>
            </a:r>
            <a:r>
              <a:rPr lang="en-US" b="0" dirty="0" smtClean="0">
                <a:solidFill>
                  <a:schemeClr val="accent5"/>
                </a:solidFill>
                <a:latin typeface="Calibri" pitchFamily="34" charset="0"/>
              </a:rPr>
              <a:t>Nguyen, </a:t>
            </a:r>
            <a:r>
              <a:rPr lang="en-US" b="0" dirty="0" err="1" smtClean="0">
                <a:solidFill>
                  <a:schemeClr val="accent5"/>
                </a:solidFill>
                <a:latin typeface="Calibri" pitchFamily="34" charset="0"/>
              </a:rPr>
              <a:t>Bao</a:t>
            </a:r>
            <a:r>
              <a:rPr lang="en-US" b="0" dirty="0" smtClean="0">
                <a:solidFill>
                  <a:schemeClr val="accent5"/>
                </a:solidFill>
                <a:latin typeface="Calibri" pitchFamily="34" charset="0"/>
              </a:rPr>
              <a:t> N. </a:t>
            </a:r>
            <a:r>
              <a:rPr lang="en-US" b="0" dirty="0" err="1" smtClean="0">
                <a:solidFill>
                  <a:schemeClr val="accent5"/>
                </a:solidFill>
                <a:latin typeface="Calibri" pitchFamily="34" charset="0"/>
              </a:rPr>
              <a:t>Tran</a:t>
            </a:r>
            <a:r>
              <a:rPr lang="en-US" b="0" dirty="0" err="1" smtClean="0">
                <a:solidFill>
                  <a:schemeClr val="accent5"/>
                </a:solidFill>
                <a:latin typeface="Calibri" pitchFamily="34" charset="0"/>
              </a:rPr>
              <a:t>†,Hai</a:t>
            </a:r>
            <a:r>
              <a:rPr lang="en-US" b="0" dirty="0" smtClean="0">
                <a:solidFill>
                  <a:schemeClr val="accent5"/>
                </a:solidFill>
                <a:latin typeface="Calibri" pitchFamily="34" charset="0"/>
              </a:rPr>
              <a:t> Vu, </a:t>
            </a:r>
            <a:r>
              <a:rPr lang="en-US" b="0" dirty="0" err="1" smtClean="0">
                <a:solidFill>
                  <a:schemeClr val="accent5"/>
                </a:solidFill>
                <a:latin typeface="Calibri" pitchFamily="34" charset="0"/>
              </a:rPr>
              <a:t>Neeraj</a:t>
            </a:r>
            <a:r>
              <a:rPr lang="en-US" b="0" dirty="0" smtClean="0">
                <a:solidFill>
                  <a:schemeClr val="accent5"/>
                </a:solidFill>
                <a:latin typeface="Calibri" pitchFamily="34" charset="0"/>
              </a:rPr>
              <a:t> </a:t>
            </a:r>
            <a:r>
              <a:rPr lang="en-US" b="0" dirty="0" err="1" smtClean="0">
                <a:solidFill>
                  <a:schemeClr val="accent5"/>
                </a:solidFill>
                <a:latin typeface="Calibri" pitchFamily="34" charset="0"/>
              </a:rPr>
              <a:t>Mittal</a:t>
            </a:r>
            <a:r>
              <a:rPr lang="en-US" b="0" dirty="0" smtClean="0">
                <a:solidFill>
                  <a:schemeClr val="accent5"/>
                </a:solidFill>
                <a:latin typeface="Calibri" pitchFamily="34" charset="0"/>
              </a:rPr>
              <a:t>, </a:t>
            </a:r>
            <a:r>
              <a:rPr lang="en-US" b="0" i="1" dirty="0" smtClean="0">
                <a:solidFill>
                  <a:schemeClr val="accent5"/>
                </a:solidFill>
              </a:rPr>
              <a:t>A lightweight solution for defending </a:t>
            </a:r>
            <a:r>
              <a:rPr lang="en-US" b="0" i="1" dirty="0" smtClean="0">
                <a:solidFill>
                  <a:schemeClr val="accent5"/>
                </a:solidFill>
              </a:rPr>
              <a:t>against de-authentication/disassociation attacks </a:t>
            </a:r>
            <a:r>
              <a:rPr lang="en-US" b="0" i="1" dirty="0" smtClean="0">
                <a:solidFill>
                  <a:schemeClr val="accent5"/>
                </a:solidFill>
              </a:rPr>
              <a:t>on 802.11 </a:t>
            </a:r>
            <a:r>
              <a:rPr lang="en-US" b="0" i="1" dirty="0" smtClean="0">
                <a:solidFill>
                  <a:schemeClr val="accent5"/>
                </a:solidFill>
              </a:rPr>
              <a:t>networks</a:t>
            </a:r>
            <a:r>
              <a:rPr lang="en-US" b="0" dirty="0" smtClean="0">
                <a:solidFill>
                  <a:schemeClr val="accent5"/>
                </a:solidFill>
              </a:rPr>
              <a:t>, </a:t>
            </a:r>
            <a:r>
              <a:rPr lang="en-US" b="0" dirty="0" smtClean="0">
                <a:solidFill>
                  <a:schemeClr val="accent5"/>
                </a:solidFill>
              </a:rPr>
              <a:t>In IEEE 17th International Conference on Computer Communication </a:t>
            </a:r>
            <a:r>
              <a:rPr lang="en-US" b="0" dirty="0" smtClean="0">
                <a:solidFill>
                  <a:schemeClr val="accent5"/>
                </a:solidFill>
              </a:rPr>
              <a:t>and Networks </a:t>
            </a:r>
            <a:r>
              <a:rPr lang="en-US" b="0" dirty="0" smtClean="0">
                <a:solidFill>
                  <a:schemeClr val="accent5"/>
                </a:solidFill>
              </a:rPr>
              <a:t>(ICCCN</a:t>
            </a:r>
            <a:r>
              <a:rPr lang="en-US" b="0" dirty="0" smtClean="0">
                <a:solidFill>
                  <a:schemeClr val="accent5"/>
                </a:solidFill>
              </a:rPr>
              <a:t>), St</a:t>
            </a:r>
            <a:r>
              <a:rPr lang="en-US" b="0" dirty="0" smtClean="0">
                <a:solidFill>
                  <a:schemeClr val="accent5"/>
                </a:solidFill>
              </a:rPr>
              <a:t>. Thomas, US Virgin Islands, August 2008 </a:t>
            </a:r>
            <a:endParaRPr lang="en-US" b="0" i="1" dirty="0">
              <a:solidFill>
                <a:schemeClr val="accent5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6/8/2005 1:45:15 PM&quot;&gt;&lt;Slide id=&quot;282&quot; dur=&quot;219.719&quot;/&gt;&lt;Slide id=&quot;257&quot; dur=&quot;652.875&quot;/&gt;&lt;Slide id=&quot;285&quot; dur=&quot;56.281&quot; bld=&quot;|16.2&quot;/&gt;&lt;Slide id=&quot;430&quot; dur=&quot;43.344&quot; bld=&quot;|9.4&quot;/&gt;&lt;Slide id=&quot;423&quot; dur=&quot;12.875&quot;/&gt;&lt;Slide id=&quot;424&quot; dur=&quot;11.515&quot; bld=&quot;|.6&quot;/&gt;&lt;Slide id=&quot;425&quot; dur=&quot;37.875&quot;/&gt;&lt;Slide id=&quot;426&quot; dur=&quot;21.547&quot;/&gt;&lt;Slide id=&quot;441&quot; dur=&quot;451.688&quot; bld=&quot;|1.2|.5|5.5|.5|4.2|.5&quot;/&gt;&lt;Slide id=&quot;427&quot; dur=&quot;13.171&quot; bld=&quot;|1.5&quot;/&gt;&lt;Slide id=&quot;428&quot; dur=&quot;8.657&quot;/&gt;&lt;Slide id=&quot;429&quot; dur=&quot;17.25&quot; bld=&quot;|3.1|4.3|.6|4.4&quot;/&gt;&lt;Slide id=&quot;338&quot; dur=&quot;22.234&quot; bld=&quot;|0&quot;/&gt;&lt;Slide id=&quot;422&quot; dur=&quot;163&quot; bld=&quot;|1.9|12.6|7.6|14|20|25.9|17.1|5.3|31.8&quot;/&gt;&lt;Slide id=&quot;412&quot; dur=&quot;270.203&quot; bld=&quot;|13.5|24.7|48.9|39.1|87.5|23.4|13.2&quot;/&gt;&lt;Slide id=&quot;413&quot; dur=&quot;87.375&quot; bld=&quot;|5.6|12|42.3|21&quot;/&gt;&lt;Slide id=&quot;414&quot; dur=&quot;2.828&quot;/&gt;&lt;Slide id=&quot;413&quot; dur=&quot;5.625&quot;/&gt;&lt;Slide id=&quot;414&quot; dur=&quot;1145.313&quot; bld=&quot;|1063.7|33.8|12.4|26&quot;/&gt;&lt;Slide id=&quot;416&quot; dur=&quot;2.64&quot; bld=&quot;|.1&quot;/&gt;&lt;Slide id=&quot;321&quot; dur=&quot;66.469&quot; bld=&quot;|4|23.4|1.6|1.4|9.3&quot;/&gt;&lt;Slide id=&quot;326&quot; dur=&quot;65.625&quot; bld=&quot;|19.5|2.7|.5|.5|.5|4.4|.5|1.4|.5|6.7|.4|.5&quot;/&gt;&lt;Slide id=&quot;359&quot; dur=&quot;25.297&quot; bld=&quot;|.4|13.3|.5|.5|6.5&quot;/&gt;&lt;Slide id=&quot;360&quot; dur=&quot;17.438&quot;/&gt;&lt;Slide id=&quot;415&quot; dur=&quot;1.828&quot;/&gt;&lt;Slide id=&quot;360&quot; dur=&quot;22.828&quot;/&gt;&lt;Slide id=&quot;415&quot; dur=&quot;41.562&quot; bld=&quot;|2.9|5.1|.5|7.3|.5|.5|15|.5|.5&quot;/&gt;&lt;Slide id=&quot;417&quot; dur=&quot;61.328&quot; bld=&quot;|.1&quot;/&gt;&lt;Slide id=&quot;341&quot; dur=&quot;81.766&quot; bld=&quot;|38.9&quot;/&gt;&lt;Slide id=&quot;329&quot; dur=&quot;119.938&quot; bld=&quot;|2|1.4|2.2|1.6|1.6&quot;/&gt;&lt;Slide id=&quot;342&quot; dur=&quot;48.125&quot; bld=&quot;|.8|20.3|5.9|6.7&quot;/&gt;&lt;Slide id=&quot;343&quot; dur=&quot;29.015&quot; bld=&quot;|1.4|.5|.5|18.4|5.5&quot;/&gt;&lt;Slide id=&quot;431&quot; dur=&quot;15.969&quot;/&gt;&lt;Slide id=&quot;394&quot; dur=&quot;26.984&quot;/&gt;&lt;Slide id=&quot;386&quot; dur=&quot;35.735&quot; bld=&quot;|21.4|.5|2.5|1.2|8.2&quot;/&gt;&lt;Slide id=&quot;418&quot; dur=&quot;2.093&quot;/&gt;&lt;Slide id=&quot;386&quot; dur=&quot;8.141&quot;/&gt;&lt;Slide id=&quot;418&quot; dur=&quot;2.625&quot; bld=&quot;|.9&quot;/&gt;&lt;Slide id=&quot;433&quot; dur=&quot;72.813&quot; bld=&quot;|30.4|3.1|20.2|10.2|.5&quot;/&gt;&lt;Slide id=&quot;438&quot; dur=&quot;12.546&quot; bld=&quot;|3.3&quot;/&gt;&lt;Slide id=&quot;439&quot; dur=&quot;31.282&quot; bld=&quot;|2.2|17.8|.8&quot;/&gt;&lt;Slide id=&quot;434&quot; dur=&quot;5.89&quot;/&gt;&lt;Slide id=&quot;435&quot; dur=&quot;25.141&quot; bld=&quot;|.3|.7|.5|.5|.5|.5|6.1|.5|.5|.5|.5|.5|7.3|.5&quot;/&gt;&lt;Slide id=&quot;436&quot; dur=&quot;2.516&quot;/&gt;&lt;Slide id=&quot;435&quot; dur=&quot;8.203&quot;/&gt;&lt;Slide id=&quot;436&quot; dur=&quot;28.5&quot; bld=&quot;|1.1|.5|.5|.5|1|.5|6.6|.5|.5|2.6|.5|.5|9.5|.5&quot;/&gt;&lt;Slide id=&quot;442&quot; dur=&quot;551.812&quot; bld=&quot;|10.2|.5&quot;/&gt;&lt;Slide id=&quot;437&quot; dur=&quot;1.735&quot;/&gt;&lt;Slide id=&quot;361&quot; dur=&quot;11.89&quot; bld=&quot;|7.4|1.2|.9|.9&quot;/&gt;&lt;Slide id=&quot;440&quot; dur=&quot;1.281&quot;/&gt;&lt;Slide id=&quot;362&quot; dur=&quot;21.219&quot; bld=&quot;|.8|5.4|.5|.2|.5|1.3|2|1.3|.5&quot;/&gt;&lt;Slide id=&quot;363&quot; dur=&quot;4.094&quot; bld=&quot;|.4|.2|1.7&quot;/&gt;&lt;Slide id=&quot;367&quot; dur=&quot;20.484&quot;/&gt;&lt;Slide id=&quot;421&quot; dur=&quot;48.5&quot; bld=&quot;|.9|1.1|.5|.5|.5|2.5|24.4|.5|.5|5&quot;/&gt;&lt;Slide id=&quot;381&quot; dur=&quot;15.735&quot;/&gt;&lt;Slide id=&quot;382&quot; dur=&quot;67.437&quot;/&gt;&lt;/Timings&gt;&lt;/WMTools&gt;"/>
</p:tagLst>
</file>

<file path=ppt/theme/theme1.xml><?xml version="1.0" encoding="utf-8"?>
<a:theme xmlns:a="http://schemas.openxmlformats.org/drawingml/2006/main" name="4_Gaussian reflection design template">
  <a:themeElements>
    <a:clrScheme name="4_Gaussian reflection design template 13">
      <a:dk1>
        <a:srgbClr val="57BCEF"/>
      </a:dk1>
      <a:lt1>
        <a:srgbClr val="DEF6F1"/>
      </a:lt1>
      <a:dk2>
        <a:srgbClr val="FFFFBD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49A0CC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4_Gaussian reflection design template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317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317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4_Gaussian reflection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Gaussian reflection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Gaussian reflection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Gaussian reflection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Gaussian reflection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Gaussian reflection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Gaussian reflection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Gaussian reflection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Gaussian reflection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Gaussian reflection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Gaussian reflection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Gaussian reflection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Gaussian reflection design template 13">
        <a:dk1>
          <a:srgbClr val="57BCEF"/>
        </a:dk1>
        <a:lt1>
          <a:srgbClr val="DEF6F1"/>
        </a:lt1>
        <a:dk2>
          <a:srgbClr val="FFFFBD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49A0CC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aussian reflection design template">
  <a:themeElements>
    <a:clrScheme name="3_Gaussian reflection design template 13">
      <a:dk1>
        <a:srgbClr val="57BCEF"/>
      </a:dk1>
      <a:lt1>
        <a:srgbClr val="DEF6F1"/>
      </a:lt1>
      <a:dk2>
        <a:srgbClr val="FFFFBD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49A0CC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3_Gaussian reflection design template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317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317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3_Gaussian reflection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Gaussian reflection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Gaussian reflection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Gaussian reflection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Gaussian reflection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Gaussian reflection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Gaussian reflection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Gaussian reflection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Gaussian reflection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Gaussian reflection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Gaussian reflection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Gaussian reflection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Gaussian reflection design template 13">
        <a:dk1>
          <a:srgbClr val="57BCEF"/>
        </a:dk1>
        <a:lt1>
          <a:srgbClr val="DEF6F1"/>
        </a:lt1>
        <a:dk2>
          <a:srgbClr val="FFFFBD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49A0CC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10593</TotalTime>
  <Words>677</Words>
  <Application>Microsoft Office PowerPoint</Application>
  <PresentationFormat>On-screen Show (4:3)</PresentationFormat>
  <Paragraphs>75</Paragraphs>
  <Slides>10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4_Gaussian reflection design template</vt:lpstr>
      <vt:lpstr>3_Gaussian reflection design template</vt:lpstr>
      <vt:lpstr>Visio</vt:lpstr>
      <vt:lpstr>Bitmap Image</vt:lpstr>
      <vt:lpstr>Slide 1</vt:lpstr>
      <vt:lpstr>Introduction  wireless LAN</vt:lpstr>
      <vt:lpstr>Introduction wireless security</vt:lpstr>
      <vt:lpstr>solutions</vt:lpstr>
      <vt:lpstr>Solutions  access control</vt:lpstr>
      <vt:lpstr>Solutions  VPN</vt:lpstr>
      <vt:lpstr>A solution</vt:lpstr>
      <vt:lpstr>Dis’ing attacks on 802.11 networks: letter-envelop protocol</vt:lpstr>
      <vt:lpstr>Dis’ing attacks on 802.11 networks: implementation of letter-envelop protocol</vt:lpstr>
      <vt:lpstr>Dis’ing attacks on 802.11 networks: implementation of letter-envelop protocol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DEV463: Microsoft Visual Studio 2005 Team System: Maximizing Collaboration with Team Foundation Server</dc:title>
  <dc:subject>Tech-Ed 2005</dc:subject>
  <dc:creator>Dennis Minium</dc:creator>
  <dc:description>Template design: Heather Tall, Slidework_x000d_
Formatter:_x000d_
Event Date: June 6-10, 2005_x000d_
Event Location: Orlando, FL_x000d_
Speech Length:_x000d_
Audience:_x000d_
Key Topics:</dc:description>
  <cp:lastModifiedBy>Windows User</cp:lastModifiedBy>
  <cp:revision>2213</cp:revision>
  <dcterms:created xsi:type="dcterms:W3CDTF">2005-03-09T18:00:47Z</dcterms:created>
  <dcterms:modified xsi:type="dcterms:W3CDTF">2009-12-12T20:06:27Z</dcterms:modified>
</cp:coreProperties>
</file>